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5" r:id="rId3"/>
    <p:sldId id="343" r:id="rId4"/>
    <p:sldId id="346" r:id="rId5"/>
    <p:sldId id="345" r:id="rId6"/>
    <p:sldId id="352" r:id="rId7"/>
    <p:sldId id="354" r:id="rId8"/>
    <p:sldId id="355" r:id="rId9"/>
    <p:sldId id="344" r:id="rId10"/>
    <p:sldId id="291" r:id="rId11"/>
    <p:sldId id="360" r:id="rId12"/>
    <p:sldId id="361" r:id="rId13"/>
    <p:sldId id="359" r:id="rId14"/>
    <p:sldId id="347" r:id="rId15"/>
    <p:sldId id="356" r:id="rId16"/>
    <p:sldId id="357" r:id="rId17"/>
    <p:sldId id="362" r:id="rId18"/>
    <p:sldId id="363" r:id="rId19"/>
    <p:sldId id="364" r:id="rId20"/>
    <p:sldId id="358" r:id="rId21"/>
    <p:sldId id="266" r:id="rId22"/>
    <p:sldId id="327" r:id="rId23"/>
    <p:sldId id="348" r:id="rId24"/>
    <p:sldId id="349" r:id="rId25"/>
    <p:sldId id="350" r:id="rId26"/>
    <p:sldId id="332" r:id="rId27"/>
    <p:sldId id="329" r:id="rId28"/>
    <p:sldId id="326"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AEEF"/>
    <a:srgbClr val="008C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01" autoAdjust="0"/>
  </p:normalViewPr>
  <p:slideViewPr>
    <p:cSldViewPr>
      <p:cViewPr varScale="1">
        <p:scale>
          <a:sx n="79" d="100"/>
          <a:sy n="79" d="100"/>
        </p:scale>
        <p:origin x="-11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17AD5-A423-4A25-8882-0A7986C69B55}" type="doc">
      <dgm:prSet loTypeId="urn:microsoft.com/office/officeart/2005/8/layout/bList2" loCatId="list" qsTypeId="urn:microsoft.com/office/officeart/2005/8/quickstyle/simple5" qsCatId="simple" csTypeId="urn:microsoft.com/office/officeart/2005/8/colors/colorful3" csCatId="colorful" phldr="1"/>
      <dgm:spPr/>
    </dgm:pt>
    <dgm:pt modelId="{E1B8EB2B-9D9E-409A-9E8A-4D65AD30E750}">
      <dgm:prSet phldrT="[文本]"/>
      <dgm:spPr/>
      <dgm:t>
        <a:bodyPr/>
        <a:lstStyle/>
        <a:p>
          <a:r>
            <a:rPr lang="zh-CN" altLang="en-US" dirty="0" smtClean="0"/>
            <a:t>基本情况</a:t>
          </a:r>
          <a:endParaRPr lang="zh-CN" altLang="en-US" dirty="0"/>
        </a:p>
      </dgm:t>
    </dgm:pt>
    <dgm:pt modelId="{E8A4F649-3838-4782-9748-13DB6B38571E}" type="parTrans" cxnId="{07332373-D080-44AE-9B49-075746C5006F}">
      <dgm:prSet/>
      <dgm:spPr/>
      <dgm:t>
        <a:bodyPr/>
        <a:lstStyle/>
        <a:p>
          <a:endParaRPr lang="zh-CN" altLang="en-US"/>
        </a:p>
      </dgm:t>
    </dgm:pt>
    <dgm:pt modelId="{498D6364-C3F3-4148-B0F1-9DDE7E228AAD}" type="sibTrans" cxnId="{07332373-D080-44AE-9B49-075746C5006F}">
      <dgm:prSet/>
      <dgm:spPr/>
      <dgm:t>
        <a:bodyPr/>
        <a:lstStyle/>
        <a:p>
          <a:endParaRPr lang="zh-CN" altLang="en-US"/>
        </a:p>
      </dgm:t>
    </dgm:pt>
    <dgm:pt modelId="{514900ED-4556-4EE1-8169-B728DEA01B66}">
      <dgm:prSet phldrT="[文本]"/>
      <dgm:spPr/>
      <dgm:t>
        <a:bodyPr/>
        <a:lstStyle/>
        <a:p>
          <a:r>
            <a:rPr lang="zh-CN" altLang="en-US" dirty="0" smtClean="0"/>
            <a:t>资产负债</a:t>
          </a:r>
          <a:endParaRPr lang="zh-CN" altLang="en-US" dirty="0"/>
        </a:p>
      </dgm:t>
    </dgm:pt>
    <dgm:pt modelId="{3FA6B2E8-E41E-4D77-9310-13D0FE795860}" type="parTrans" cxnId="{F3DBCC13-558F-43E2-9278-C75B19E6EDBE}">
      <dgm:prSet/>
      <dgm:spPr/>
      <dgm:t>
        <a:bodyPr/>
        <a:lstStyle/>
        <a:p>
          <a:endParaRPr lang="zh-CN" altLang="en-US"/>
        </a:p>
      </dgm:t>
    </dgm:pt>
    <dgm:pt modelId="{E48F3DF1-8353-4EC1-A5B6-8C8DC5C3BB7B}" type="sibTrans" cxnId="{F3DBCC13-558F-43E2-9278-C75B19E6EDBE}">
      <dgm:prSet/>
      <dgm:spPr/>
      <dgm:t>
        <a:bodyPr/>
        <a:lstStyle/>
        <a:p>
          <a:endParaRPr lang="zh-CN" altLang="en-US"/>
        </a:p>
      </dgm:t>
    </dgm:pt>
    <dgm:pt modelId="{B31E86D7-BA9F-4920-920D-85322FA3C658}">
      <dgm:prSet phldrT="[文本]"/>
      <dgm:spPr/>
      <dgm:t>
        <a:bodyPr/>
        <a:lstStyle/>
        <a:p>
          <a:r>
            <a:rPr lang="zh-CN" altLang="en-US" dirty="0" smtClean="0"/>
            <a:t>损益</a:t>
          </a:r>
          <a:endParaRPr lang="zh-CN" altLang="en-US" dirty="0"/>
        </a:p>
      </dgm:t>
    </dgm:pt>
    <dgm:pt modelId="{B523BD4D-C949-4939-BDF7-CEF8E05CFCAC}" type="parTrans" cxnId="{8AE4E5F7-1827-4F36-8804-8CE05FF0D7B6}">
      <dgm:prSet/>
      <dgm:spPr/>
      <dgm:t>
        <a:bodyPr/>
        <a:lstStyle/>
        <a:p>
          <a:endParaRPr lang="zh-CN" altLang="en-US"/>
        </a:p>
      </dgm:t>
    </dgm:pt>
    <dgm:pt modelId="{88DAAB30-4CAF-48FE-96E9-6CD8D6B1874E}" type="sibTrans" cxnId="{8AE4E5F7-1827-4F36-8804-8CE05FF0D7B6}">
      <dgm:prSet/>
      <dgm:spPr/>
      <dgm:t>
        <a:bodyPr/>
        <a:lstStyle/>
        <a:p>
          <a:endParaRPr lang="zh-CN" altLang="en-US"/>
        </a:p>
      </dgm:t>
    </dgm:pt>
    <dgm:pt modelId="{2584166A-6421-41B3-9871-D6510237862A}">
      <dgm:prSet phldrT="[文本]"/>
      <dgm:spPr/>
      <dgm:t>
        <a:bodyPr/>
        <a:lstStyle/>
        <a:p>
          <a:r>
            <a:rPr lang="zh-CN" altLang="en-US" dirty="0" smtClean="0"/>
            <a:t>经济效益</a:t>
          </a:r>
          <a:endParaRPr lang="zh-CN" altLang="en-US" dirty="0"/>
        </a:p>
      </dgm:t>
    </dgm:pt>
    <dgm:pt modelId="{F78B899D-A8C1-414E-A93B-898A1C2C8CA0}" type="parTrans" cxnId="{DF5624B1-8498-4407-9475-73BF9A4F392D}">
      <dgm:prSet/>
      <dgm:spPr/>
      <dgm:t>
        <a:bodyPr/>
        <a:lstStyle/>
        <a:p>
          <a:endParaRPr lang="zh-CN" altLang="en-US"/>
        </a:p>
      </dgm:t>
    </dgm:pt>
    <dgm:pt modelId="{AB183B8F-7989-44CD-8FE5-347FB7BB19E1}" type="sibTrans" cxnId="{DF5624B1-8498-4407-9475-73BF9A4F392D}">
      <dgm:prSet/>
      <dgm:spPr/>
      <dgm:t>
        <a:bodyPr/>
        <a:lstStyle/>
        <a:p>
          <a:endParaRPr lang="zh-CN" altLang="en-US"/>
        </a:p>
      </dgm:t>
    </dgm:pt>
    <dgm:pt modelId="{28361202-74A1-436A-A619-5137415C2EFC}">
      <dgm:prSet custT="1"/>
      <dgm:spPr/>
      <dgm:t>
        <a:bodyPr/>
        <a:lstStyle/>
        <a:p>
          <a:r>
            <a:rPr lang="zh-CN" altLang="en-US" sz="1050" dirty="0" smtClean="0"/>
            <a:t>企业数量</a:t>
          </a:r>
          <a:endParaRPr lang="zh-CN" altLang="en-US" sz="1050" dirty="0"/>
        </a:p>
      </dgm:t>
    </dgm:pt>
    <dgm:pt modelId="{AB4D452D-2CFA-4B7F-B5F4-2D14D2050E47}" type="parTrans" cxnId="{7B8D7B1E-5FA7-4C95-9768-FD411553C21B}">
      <dgm:prSet/>
      <dgm:spPr/>
      <dgm:t>
        <a:bodyPr/>
        <a:lstStyle/>
        <a:p>
          <a:endParaRPr lang="zh-CN" altLang="en-US"/>
        </a:p>
      </dgm:t>
    </dgm:pt>
    <dgm:pt modelId="{9D33DAFD-5C17-4B15-A1B0-14121F9F049B}" type="sibTrans" cxnId="{7B8D7B1E-5FA7-4C95-9768-FD411553C21B}">
      <dgm:prSet/>
      <dgm:spPr/>
      <dgm:t>
        <a:bodyPr/>
        <a:lstStyle/>
        <a:p>
          <a:endParaRPr lang="zh-CN" altLang="en-US"/>
        </a:p>
      </dgm:t>
    </dgm:pt>
    <dgm:pt modelId="{6134275A-F03A-421B-989C-35AA098F970F}">
      <dgm:prSet custT="1"/>
      <dgm:spPr/>
      <dgm:t>
        <a:bodyPr/>
        <a:lstStyle/>
        <a:p>
          <a:r>
            <a:rPr lang="zh-CN" altLang="en-US" sz="1050" dirty="0" smtClean="0"/>
            <a:t>从业人员</a:t>
          </a:r>
          <a:endParaRPr lang="zh-CN" altLang="en-US" sz="1050" dirty="0"/>
        </a:p>
      </dgm:t>
    </dgm:pt>
    <dgm:pt modelId="{56C824DD-71E9-4D23-ADA0-EF58F44F5B05}" type="parTrans" cxnId="{9B12DA2B-00D9-43B9-95B6-26C426A2C98E}">
      <dgm:prSet/>
      <dgm:spPr/>
      <dgm:t>
        <a:bodyPr/>
        <a:lstStyle/>
        <a:p>
          <a:endParaRPr lang="zh-CN" altLang="en-US"/>
        </a:p>
      </dgm:t>
    </dgm:pt>
    <dgm:pt modelId="{7149B576-5139-48A1-85DB-97FBEA870C3F}" type="sibTrans" cxnId="{9B12DA2B-00D9-43B9-95B6-26C426A2C98E}">
      <dgm:prSet/>
      <dgm:spPr/>
      <dgm:t>
        <a:bodyPr/>
        <a:lstStyle/>
        <a:p>
          <a:endParaRPr lang="zh-CN" altLang="en-US"/>
        </a:p>
      </dgm:t>
    </dgm:pt>
    <dgm:pt modelId="{BD3C1929-0292-40E5-BC9B-57D0351064ED}">
      <dgm:prSet custT="1"/>
      <dgm:spPr/>
      <dgm:t>
        <a:bodyPr/>
        <a:lstStyle/>
        <a:p>
          <a:r>
            <a:rPr lang="zh-CN" altLang="en-US" sz="1050" dirty="0" smtClean="0"/>
            <a:t>工业总产值</a:t>
          </a:r>
          <a:endParaRPr lang="zh-CN" altLang="en-US" sz="1050" dirty="0"/>
        </a:p>
      </dgm:t>
    </dgm:pt>
    <dgm:pt modelId="{A8EBAC4D-F9FF-4D02-92DF-1CCA8223A711}" type="parTrans" cxnId="{C507CD06-A5B3-44C7-96AB-85B056291C24}">
      <dgm:prSet/>
      <dgm:spPr/>
      <dgm:t>
        <a:bodyPr/>
        <a:lstStyle/>
        <a:p>
          <a:endParaRPr lang="zh-CN" altLang="en-US"/>
        </a:p>
      </dgm:t>
    </dgm:pt>
    <dgm:pt modelId="{7830A215-4847-40E5-9E59-C0840BD6129F}" type="sibTrans" cxnId="{C507CD06-A5B3-44C7-96AB-85B056291C24}">
      <dgm:prSet/>
      <dgm:spPr/>
      <dgm:t>
        <a:bodyPr/>
        <a:lstStyle/>
        <a:p>
          <a:endParaRPr lang="zh-CN" altLang="en-US"/>
        </a:p>
      </dgm:t>
    </dgm:pt>
    <dgm:pt modelId="{D2F654BA-A434-40BB-9F59-F3C06372A388}">
      <dgm:prSet custT="1"/>
      <dgm:spPr/>
      <dgm:t>
        <a:bodyPr/>
        <a:lstStyle/>
        <a:p>
          <a:r>
            <a:rPr lang="zh-CN" altLang="en-US" sz="1050" dirty="0" smtClean="0"/>
            <a:t>工业增加值</a:t>
          </a:r>
          <a:endParaRPr lang="zh-CN" altLang="en-US" sz="1050" dirty="0"/>
        </a:p>
      </dgm:t>
    </dgm:pt>
    <dgm:pt modelId="{B144151D-1CB3-47FA-8F0D-78280690C6CA}" type="parTrans" cxnId="{6906AE92-5888-4667-8394-2B6E79FFB6EE}">
      <dgm:prSet/>
      <dgm:spPr/>
      <dgm:t>
        <a:bodyPr/>
        <a:lstStyle/>
        <a:p>
          <a:endParaRPr lang="zh-CN" altLang="en-US"/>
        </a:p>
      </dgm:t>
    </dgm:pt>
    <dgm:pt modelId="{61BFC320-82D2-40E4-B712-C5D382D957BE}" type="sibTrans" cxnId="{6906AE92-5888-4667-8394-2B6E79FFB6EE}">
      <dgm:prSet/>
      <dgm:spPr/>
      <dgm:t>
        <a:bodyPr/>
        <a:lstStyle/>
        <a:p>
          <a:endParaRPr lang="zh-CN" altLang="en-US"/>
        </a:p>
      </dgm:t>
    </dgm:pt>
    <dgm:pt modelId="{30472039-E762-4D03-A76C-FAFD8CC06EBE}">
      <dgm:prSet custT="1"/>
      <dgm:spPr/>
      <dgm:t>
        <a:bodyPr/>
        <a:lstStyle/>
        <a:p>
          <a:r>
            <a:rPr lang="zh-CN" altLang="en-US" sz="1050" dirty="0" smtClean="0"/>
            <a:t>应付工资</a:t>
          </a:r>
          <a:r>
            <a:rPr lang="en-US" altLang="zh-CN" sz="1050" dirty="0" smtClean="0"/>
            <a:t>…</a:t>
          </a:r>
          <a:endParaRPr lang="zh-CN" altLang="en-US" sz="1050" dirty="0"/>
        </a:p>
      </dgm:t>
    </dgm:pt>
    <dgm:pt modelId="{4FFB9990-F289-4BE3-BD5A-D6587C251ECC}" type="parTrans" cxnId="{5EE3DBF5-E3A1-4644-B78D-D7C2F88C07CF}">
      <dgm:prSet/>
      <dgm:spPr/>
      <dgm:t>
        <a:bodyPr/>
        <a:lstStyle/>
        <a:p>
          <a:endParaRPr lang="zh-CN" altLang="en-US"/>
        </a:p>
      </dgm:t>
    </dgm:pt>
    <dgm:pt modelId="{B8DB5D44-6FC6-4C63-8CD2-B2A187326698}" type="sibTrans" cxnId="{5EE3DBF5-E3A1-4644-B78D-D7C2F88C07CF}">
      <dgm:prSet/>
      <dgm:spPr/>
      <dgm:t>
        <a:bodyPr/>
        <a:lstStyle/>
        <a:p>
          <a:endParaRPr lang="zh-CN" altLang="en-US"/>
        </a:p>
      </dgm:t>
    </dgm:pt>
    <dgm:pt modelId="{1E5B46BD-564D-40B8-97C7-C3282B0B99DB}">
      <dgm:prSet custT="1"/>
      <dgm:spPr/>
      <dgm:t>
        <a:bodyPr/>
        <a:lstStyle/>
        <a:p>
          <a:pPr marL="57150" indent="0" defTabSz="466725">
            <a:lnSpc>
              <a:spcPct val="90000"/>
            </a:lnSpc>
            <a:spcBef>
              <a:spcPct val="0"/>
            </a:spcBef>
            <a:spcAft>
              <a:spcPct val="15000"/>
            </a:spcAft>
            <a:buNone/>
          </a:pPr>
          <a:r>
            <a:rPr lang="zh-CN" altLang="en-US" sz="1050" dirty="0" smtClean="0"/>
            <a:t>资产、负债、所有者权益</a:t>
          </a:r>
          <a:endParaRPr lang="zh-CN" altLang="en-US" sz="1050" dirty="0"/>
        </a:p>
      </dgm:t>
    </dgm:pt>
    <dgm:pt modelId="{5B0E1DAD-1FAB-409D-B1A0-DA0428DA3D67}" type="parTrans" cxnId="{573C7D76-C15C-4418-84D3-BE590ADBAACE}">
      <dgm:prSet/>
      <dgm:spPr/>
      <dgm:t>
        <a:bodyPr/>
        <a:lstStyle/>
        <a:p>
          <a:endParaRPr lang="zh-CN" altLang="en-US"/>
        </a:p>
      </dgm:t>
    </dgm:pt>
    <dgm:pt modelId="{F7DD770D-BDC8-47E2-B3C3-9F8BB9819490}" type="sibTrans" cxnId="{573C7D76-C15C-4418-84D3-BE590ADBAACE}">
      <dgm:prSet/>
      <dgm:spPr/>
      <dgm:t>
        <a:bodyPr/>
        <a:lstStyle/>
        <a:p>
          <a:endParaRPr lang="zh-CN" altLang="en-US"/>
        </a:p>
      </dgm:t>
    </dgm:pt>
    <dgm:pt modelId="{8CEEDAD3-59D8-48BB-9FBA-66658391EADD}">
      <dgm:prSet custT="1"/>
      <dgm:spPr/>
      <dgm:t>
        <a:bodyPr/>
        <a:lstStyle/>
        <a:p>
          <a:pPr marL="57150" indent="0" defTabSz="466725">
            <a:lnSpc>
              <a:spcPct val="90000"/>
            </a:lnSpc>
            <a:spcBef>
              <a:spcPct val="0"/>
            </a:spcBef>
            <a:spcAft>
              <a:spcPct val="15000"/>
            </a:spcAft>
            <a:buNone/>
          </a:pPr>
          <a:r>
            <a:rPr lang="zh-CN" altLang="en-US" sz="1050" dirty="0" smtClean="0"/>
            <a:t>流动资产、固定资产</a:t>
          </a:r>
          <a:endParaRPr lang="zh-CN" altLang="en-US" sz="1050" dirty="0"/>
        </a:p>
      </dgm:t>
    </dgm:pt>
    <dgm:pt modelId="{27A1AB68-84CE-468F-B768-14A15E9AC4BB}" type="parTrans" cxnId="{5048B473-3EE2-4BC4-8A1C-3F719AA2FE89}">
      <dgm:prSet/>
      <dgm:spPr/>
      <dgm:t>
        <a:bodyPr/>
        <a:lstStyle/>
        <a:p>
          <a:endParaRPr lang="zh-CN" altLang="en-US"/>
        </a:p>
      </dgm:t>
    </dgm:pt>
    <dgm:pt modelId="{ECE4D910-9CCF-484A-AF48-DD67AE918114}" type="sibTrans" cxnId="{5048B473-3EE2-4BC4-8A1C-3F719AA2FE89}">
      <dgm:prSet/>
      <dgm:spPr/>
      <dgm:t>
        <a:bodyPr/>
        <a:lstStyle/>
        <a:p>
          <a:endParaRPr lang="zh-CN" altLang="en-US"/>
        </a:p>
      </dgm:t>
    </dgm:pt>
    <dgm:pt modelId="{4CBB9BAD-89C3-48E9-8506-C7C22017ACFD}">
      <dgm:prSet custT="1"/>
      <dgm:spPr/>
      <dgm:t>
        <a:bodyPr/>
        <a:lstStyle/>
        <a:p>
          <a:pPr marL="57150" indent="0" defTabSz="466725">
            <a:lnSpc>
              <a:spcPct val="90000"/>
            </a:lnSpc>
            <a:spcBef>
              <a:spcPct val="0"/>
            </a:spcBef>
            <a:spcAft>
              <a:spcPct val="15000"/>
            </a:spcAft>
            <a:buNone/>
          </a:pPr>
          <a:r>
            <a:rPr lang="zh-CN" altLang="en-US" sz="1050" dirty="0" smtClean="0"/>
            <a:t>流动负债、长期负债</a:t>
          </a:r>
          <a:endParaRPr lang="zh-CN" altLang="en-US" sz="1050" dirty="0"/>
        </a:p>
      </dgm:t>
    </dgm:pt>
    <dgm:pt modelId="{12A85D72-8325-44B2-B6BB-218DC67E694D}" type="parTrans" cxnId="{DF49BAEB-9AB9-41A3-A2F2-C062559124BD}">
      <dgm:prSet/>
      <dgm:spPr/>
      <dgm:t>
        <a:bodyPr/>
        <a:lstStyle/>
        <a:p>
          <a:endParaRPr lang="zh-CN" altLang="en-US"/>
        </a:p>
      </dgm:t>
    </dgm:pt>
    <dgm:pt modelId="{667B9539-52B0-421C-8706-89756FF6902D}" type="sibTrans" cxnId="{DF49BAEB-9AB9-41A3-A2F2-C062559124BD}">
      <dgm:prSet/>
      <dgm:spPr/>
      <dgm:t>
        <a:bodyPr/>
        <a:lstStyle/>
        <a:p>
          <a:endParaRPr lang="zh-CN" altLang="en-US"/>
        </a:p>
      </dgm:t>
    </dgm:pt>
    <dgm:pt modelId="{34F4D275-CEF8-4ADD-BC22-44E84ED7029F}">
      <dgm:prSet custT="1"/>
      <dgm:spPr/>
      <dgm:t>
        <a:bodyPr/>
        <a:lstStyle/>
        <a:p>
          <a:pPr marL="57150" indent="0" defTabSz="466725">
            <a:lnSpc>
              <a:spcPct val="90000"/>
            </a:lnSpc>
            <a:spcBef>
              <a:spcPct val="0"/>
            </a:spcBef>
            <a:spcAft>
              <a:spcPct val="15000"/>
            </a:spcAft>
            <a:buNone/>
          </a:pPr>
          <a:r>
            <a:rPr lang="zh-CN" altLang="en-US" sz="1050" dirty="0" smtClean="0"/>
            <a:t>应收帐款、存货</a:t>
          </a:r>
          <a:r>
            <a:rPr lang="en-US" altLang="zh-CN" sz="1050" dirty="0" smtClean="0"/>
            <a:t>…</a:t>
          </a:r>
          <a:endParaRPr lang="zh-CN" altLang="en-US" sz="1050" dirty="0"/>
        </a:p>
      </dgm:t>
    </dgm:pt>
    <dgm:pt modelId="{3227EC38-A530-45FC-8754-D39D01DD0A58}" type="parTrans" cxnId="{29B64049-8B7F-4C46-89B9-430488B2BFEA}">
      <dgm:prSet/>
      <dgm:spPr/>
      <dgm:t>
        <a:bodyPr/>
        <a:lstStyle/>
        <a:p>
          <a:endParaRPr lang="zh-CN" altLang="en-US"/>
        </a:p>
      </dgm:t>
    </dgm:pt>
    <dgm:pt modelId="{40341010-08F0-4D79-8C82-51AA23212CE6}" type="sibTrans" cxnId="{29B64049-8B7F-4C46-89B9-430488B2BFEA}">
      <dgm:prSet/>
      <dgm:spPr/>
      <dgm:t>
        <a:bodyPr/>
        <a:lstStyle/>
        <a:p>
          <a:endParaRPr lang="zh-CN" altLang="en-US"/>
        </a:p>
      </dgm:t>
    </dgm:pt>
    <dgm:pt modelId="{96E17F50-2890-49E8-9E00-03179F9669A4}">
      <dgm:prSet custT="1"/>
      <dgm:spPr/>
      <dgm:t>
        <a:bodyPr/>
        <a:lstStyle/>
        <a:p>
          <a:r>
            <a:rPr lang="zh-CN" altLang="en-US" sz="1050" dirty="0" smtClean="0"/>
            <a:t>主营业务收入、成本</a:t>
          </a:r>
          <a:endParaRPr lang="zh-CN" altLang="en-US" sz="1050" dirty="0"/>
        </a:p>
      </dgm:t>
    </dgm:pt>
    <dgm:pt modelId="{0BFEB245-291A-4209-A838-383254DAEE8A}" type="parTrans" cxnId="{84E594F1-CA53-4BDD-89CE-E7AACBD7A507}">
      <dgm:prSet/>
      <dgm:spPr/>
      <dgm:t>
        <a:bodyPr/>
        <a:lstStyle/>
        <a:p>
          <a:endParaRPr lang="zh-CN" altLang="en-US"/>
        </a:p>
      </dgm:t>
    </dgm:pt>
    <dgm:pt modelId="{60883D1D-9F13-4126-A695-6417470EE523}" type="sibTrans" cxnId="{84E594F1-CA53-4BDD-89CE-E7AACBD7A507}">
      <dgm:prSet/>
      <dgm:spPr/>
      <dgm:t>
        <a:bodyPr/>
        <a:lstStyle/>
        <a:p>
          <a:endParaRPr lang="zh-CN" altLang="en-US"/>
        </a:p>
      </dgm:t>
    </dgm:pt>
    <dgm:pt modelId="{4E195CF1-8D5D-4AF7-AFE4-576547375FAB}">
      <dgm:prSet custT="1"/>
      <dgm:spPr/>
      <dgm:t>
        <a:bodyPr/>
        <a:lstStyle/>
        <a:p>
          <a:r>
            <a:rPr lang="zh-CN" altLang="en-US" sz="1050" dirty="0" smtClean="0"/>
            <a:t>产品销售利润、营业利润</a:t>
          </a:r>
          <a:endParaRPr lang="zh-CN" altLang="en-US" sz="1050" dirty="0"/>
        </a:p>
      </dgm:t>
    </dgm:pt>
    <dgm:pt modelId="{853FD9D2-6585-40BC-BFCE-76FDE58A2769}" type="parTrans" cxnId="{88D05BEF-0DF8-4B94-9839-BAE689C10517}">
      <dgm:prSet/>
      <dgm:spPr/>
      <dgm:t>
        <a:bodyPr/>
        <a:lstStyle/>
        <a:p>
          <a:endParaRPr lang="zh-CN" altLang="en-US"/>
        </a:p>
      </dgm:t>
    </dgm:pt>
    <dgm:pt modelId="{BFD386DF-CD1F-4F82-82C1-735EEE0BBAF3}" type="sibTrans" cxnId="{88D05BEF-0DF8-4B94-9839-BAE689C10517}">
      <dgm:prSet/>
      <dgm:spPr/>
      <dgm:t>
        <a:bodyPr/>
        <a:lstStyle/>
        <a:p>
          <a:endParaRPr lang="zh-CN" altLang="en-US"/>
        </a:p>
      </dgm:t>
    </dgm:pt>
    <dgm:pt modelId="{B8C64010-F3C7-4E8B-BD47-7D94F8973E8C}">
      <dgm:prSet custT="1"/>
      <dgm:spPr/>
      <dgm:t>
        <a:bodyPr/>
        <a:lstStyle/>
        <a:p>
          <a:r>
            <a:rPr lang="zh-CN" altLang="en-US" sz="1050" dirty="0" smtClean="0"/>
            <a:t>营业费用、管理费用、财务费用、利息支出</a:t>
          </a:r>
          <a:r>
            <a:rPr lang="en-US" altLang="zh-CN" sz="1050" dirty="0" smtClean="0"/>
            <a:t>…</a:t>
          </a:r>
          <a:endParaRPr lang="zh-CN" altLang="en-US" sz="1050" dirty="0"/>
        </a:p>
      </dgm:t>
    </dgm:pt>
    <dgm:pt modelId="{9C60A533-54A9-4871-BE41-975DCE6423C3}" type="parTrans" cxnId="{3DA2D062-C998-4F7D-8A84-7C3686487DC0}">
      <dgm:prSet/>
      <dgm:spPr/>
      <dgm:t>
        <a:bodyPr/>
        <a:lstStyle/>
        <a:p>
          <a:endParaRPr lang="zh-CN" altLang="en-US"/>
        </a:p>
      </dgm:t>
    </dgm:pt>
    <dgm:pt modelId="{29CAAEE5-05C3-4A11-9BAF-FCBCB76603D5}" type="sibTrans" cxnId="{3DA2D062-C998-4F7D-8A84-7C3686487DC0}">
      <dgm:prSet/>
      <dgm:spPr/>
      <dgm:t>
        <a:bodyPr/>
        <a:lstStyle/>
        <a:p>
          <a:endParaRPr lang="zh-CN" altLang="en-US"/>
        </a:p>
      </dgm:t>
    </dgm:pt>
    <dgm:pt modelId="{7876AD29-0369-41F6-B4C4-93A95D113BF2}">
      <dgm:prSet custT="1"/>
      <dgm:spPr/>
      <dgm:t>
        <a:bodyPr/>
        <a:lstStyle/>
        <a:p>
          <a:r>
            <a:rPr lang="zh-CN" altLang="en-US" sz="1050" dirty="0" smtClean="0"/>
            <a:t>销售利润率</a:t>
          </a:r>
          <a:endParaRPr lang="zh-CN" altLang="en-US" sz="1050" dirty="0"/>
        </a:p>
      </dgm:t>
    </dgm:pt>
    <dgm:pt modelId="{3FC8F0DA-8B1F-4EE9-86BF-C40FBC80C855}" type="parTrans" cxnId="{8B671E1C-86CA-4F6D-B79E-F0559A188388}">
      <dgm:prSet/>
      <dgm:spPr/>
      <dgm:t>
        <a:bodyPr/>
        <a:lstStyle/>
        <a:p>
          <a:endParaRPr lang="zh-CN" altLang="en-US"/>
        </a:p>
      </dgm:t>
    </dgm:pt>
    <dgm:pt modelId="{D6F0B6A1-D812-4E08-B591-C26D053C9685}" type="sibTrans" cxnId="{8B671E1C-86CA-4F6D-B79E-F0559A188388}">
      <dgm:prSet/>
      <dgm:spPr/>
      <dgm:t>
        <a:bodyPr/>
        <a:lstStyle/>
        <a:p>
          <a:endParaRPr lang="zh-CN" altLang="en-US"/>
        </a:p>
      </dgm:t>
    </dgm:pt>
    <dgm:pt modelId="{DAE7FB05-0BA4-4297-A6FD-3029FC2DDEED}">
      <dgm:prSet custT="1"/>
      <dgm:spPr/>
      <dgm:t>
        <a:bodyPr/>
        <a:lstStyle/>
        <a:p>
          <a:r>
            <a:rPr lang="zh-CN" altLang="en-US" sz="1050" dirty="0" smtClean="0"/>
            <a:t>资产负债率</a:t>
          </a:r>
          <a:endParaRPr lang="zh-CN" altLang="en-US" sz="1050" dirty="0"/>
        </a:p>
      </dgm:t>
    </dgm:pt>
    <dgm:pt modelId="{509995AA-4A79-45F2-B95E-50BAE38AAE4F}" type="parTrans" cxnId="{E33B3C04-E26B-4D1E-8AA1-FB20ECC78FFC}">
      <dgm:prSet/>
      <dgm:spPr/>
      <dgm:t>
        <a:bodyPr/>
        <a:lstStyle/>
        <a:p>
          <a:endParaRPr lang="zh-CN" altLang="en-US"/>
        </a:p>
      </dgm:t>
    </dgm:pt>
    <dgm:pt modelId="{2E9EA8F9-4FB5-4017-B76C-7C906BF11636}" type="sibTrans" cxnId="{E33B3C04-E26B-4D1E-8AA1-FB20ECC78FFC}">
      <dgm:prSet/>
      <dgm:spPr/>
      <dgm:t>
        <a:bodyPr/>
        <a:lstStyle/>
        <a:p>
          <a:endParaRPr lang="zh-CN" altLang="en-US"/>
        </a:p>
      </dgm:t>
    </dgm:pt>
    <dgm:pt modelId="{2A3E7A93-8CF2-4593-B556-867F9F1068DA}">
      <dgm:prSet custT="1"/>
      <dgm:spPr/>
      <dgm:t>
        <a:bodyPr/>
        <a:lstStyle/>
        <a:p>
          <a:r>
            <a:rPr lang="zh-CN" altLang="en-US" sz="1050" dirty="0" smtClean="0"/>
            <a:t>应收帐款周转率</a:t>
          </a:r>
          <a:endParaRPr lang="zh-CN" altLang="en-US" sz="1050" dirty="0"/>
        </a:p>
      </dgm:t>
    </dgm:pt>
    <dgm:pt modelId="{832A86CF-F52F-4BAA-A29D-EFE1E30D3875}" type="parTrans" cxnId="{57C06800-D114-485B-AA96-6976E1B0AB63}">
      <dgm:prSet/>
      <dgm:spPr/>
      <dgm:t>
        <a:bodyPr/>
        <a:lstStyle/>
        <a:p>
          <a:endParaRPr lang="zh-CN" altLang="en-US"/>
        </a:p>
      </dgm:t>
    </dgm:pt>
    <dgm:pt modelId="{14507FF2-327C-4FE8-8ABD-7CCCD448DA3F}" type="sibTrans" cxnId="{57C06800-D114-485B-AA96-6976E1B0AB63}">
      <dgm:prSet/>
      <dgm:spPr/>
      <dgm:t>
        <a:bodyPr/>
        <a:lstStyle/>
        <a:p>
          <a:endParaRPr lang="zh-CN" altLang="en-US"/>
        </a:p>
      </dgm:t>
    </dgm:pt>
    <dgm:pt modelId="{EC3286BD-5B18-4704-B376-E857105268FE}">
      <dgm:prSet custT="1"/>
      <dgm:spPr/>
      <dgm:t>
        <a:bodyPr/>
        <a:lstStyle/>
        <a:p>
          <a:r>
            <a:rPr lang="zh-CN" altLang="en-US" sz="1050" dirty="0" smtClean="0"/>
            <a:t>劳动生产率</a:t>
          </a:r>
          <a:r>
            <a:rPr lang="en-US" altLang="zh-CN" sz="1050" dirty="0" smtClean="0"/>
            <a:t>…</a:t>
          </a:r>
          <a:endParaRPr lang="zh-CN" altLang="en-US" sz="1050" dirty="0"/>
        </a:p>
      </dgm:t>
    </dgm:pt>
    <dgm:pt modelId="{31072D35-381B-4F47-B7A6-FBF7DDD011FB}" type="parTrans" cxnId="{114F9CCF-1F4E-4CF3-BA36-75AF18D560E6}">
      <dgm:prSet/>
      <dgm:spPr/>
      <dgm:t>
        <a:bodyPr/>
        <a:lstStyle/>
        <a:p>
          <a:endParaRPr lang="zh-CN" altLang="en-US"/>
        </a:p>
      </dgm:t>
    </dgm:pt>
    <dgm:pt modelId="{724476FA-8023-48F2-8AAA-99F66257AA72}" type="sibTrans" cxnId="{114F9CCF-1F4E-4CF3-BA36-75AF18D560E6}">
      <dgm:prSet/>
      <dgm:spPr/>
      <dgm:t>
        <a:bodyPr/>
        <a:lstStyle/>
        <a:p>
          <a:endParaRPr lang="zh-CN" altLang="en-US"/>
        </a:p>
      </dgm:t>
    </dgm:pt>
    <dgm:pt modelId="{8ED240FC-8CB1-4C3E-A4B3-2BF44A29D8A4}" type="pres">
      <dgm:prSet presAssocID="{9AB17AD5-A423-4A25-8882-0A7986C69B55}" presName="diagram" presStyleCnt="0">
        <dgm:presLayoutVars>
          <dgm:dir/>
          <dgm:animLvl val="lvl"/>
          <dgm:resizeHandles val="exact"/>
        </dgm:presLayoutVars>
      </dgm:prSet>
      <dgm:spPr/>
    </dgm:pt>
    <dgm:pt modelId="{A7EF2D57-BF20-4F7E-B6A1-B5478C065054}" type="pres">
      <dgm:prSet presAssocID="{E1B8EB2B-9D9E-409A-9E8A-4D65AD30E750}" presName="compNode" presStyleCnt="0"/>
      <dgm:spPr/>
    </dgm:pt>
    <dgm:pt modelId="{8B828DC2-7677-41D3-AAB6-5212E3667295}" type="pres">
      <dgm:prSet presAssocID="{E1B8EB2B-9D9E-409A-9E8A-4D65AD30E750}" presName="childRect" presStyleLbl="bgAcc1" presStyleIdx="0" presStyleCnt="4">
        <dgm:presLayoutVars>
          <dgm:bulletEnabled val="1"/>
        </dgm:presLayoutVars>
      </dgm:prSet>
      <dgm:spPr/>
      <dgm:t>
        <a:bodyPr/>
        <a:lstStyle/>
        <a:p>
          <a:endParaRPr lang="zh-CN" altLang="en-US"/>
        </a:p>
      </dgm:t>
    </dgm:pt>
    <dgm:pt modelId="{30951BC4-16DB-476E-978B-4DDC867BEF06}" type="pres">
      <dgm:prSet presAssocID="{E1B8EB2B-9D9E-409A-9E8A-4D65AD30E750}" presName="parentText" presStyleLbl="node1" presStyleIdx="0" presStyleCnt="0">
        <dgm:presLayoutVars>
          <dgm:chMax val="0"/>
          <dgm:bulletEnabled val="1"/>
        </dgm:presLayoutVars>
      </dgm:prSet>
      <dgm:spPr/>
      <dgm:t>
        <a:bodyPr/>
        <a:lstStyle/>
        <a:p>
          <a:endParaRPr lang="zh-CN" altLang="en-US"/>
        </a:p>
      </dgm:t>
    </dgm:pt>
    <dgm:pt modelId="{474A4471-7C9C-4023-B380-F804FB5FDA93}" type="pres">
      <dgm:prSet presAssocID="{E1B8EB2B-9D9E-409A-9E8A-4D65AD30E750}" presName="parentRect" presStyleLbl="alignNode1" presStyleIdx="0" presStyleCnt="4"/>
      <dgm:spPr/>
      <dgm:t>
        <a:bodyPr/>
        <a:lstStyle/>
        <a:p>
          <a:endParaRPr lang="zh-CN" altLang="en-US"/>
        </a:p>
      </dgm:t>
    </dgm:pt>
    <dgm:pt modelId="{2EA94AB3-5130-4CF8-9761-150E9A9E83C8}" type="pres">
      <dgm:prSet presAssocID="{E1B8EB2B-9D9E-409A-9E8A-4D65AD30E750}" presName="adorn" presStyleLbl="fgAccFollowNode1" presStyleIdx="0" presStyleCnt="4"/>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dgm:spPr>
    </dgm:pt>
    <dgm:pt modelId="{ACE409F3-4D04-4948-8059-A3AEDECA1795}" type="pres">
      <dgm:prSet presAssocID="{498D6364-C3F3-4148-B0F1-9DDE7E228AAD}" presName="sibTrans" presStyleLbl="sibTrans2D1" presStyleIdx="0" presStyleCnt="0"/>
      <dgm:spPr/>
      <dgm:t>
        <a:bodyPr/>
        <a:lstStyle/>
        <a:p>
          <a:endParaRPr lang="zh-CN" altLang="en-US"/>
        </a:p>
      </dgm:t>
    </dgm:pt>
    <dgm:pt modelId="{4BBD4291-6704-4D06-A739-64D570259859}" type="pres">
      <dgm:prSet presAssocID="{514900ED-4556-4EE1-8169-B728DEA01B66}" presName="compNode" presStyleCnt="0"/>
      <dgm:spPr/>
    </dgm:pt>
    <dgm:pt modelId="{0BF7B481-1A4F-4A92-AACB-C86DCFCD46B8}" type="pres">
      <dgm:prSet presAssocID="{514900ED-4556-4EE1-8169-B728DEA01B66}" presName="childRect" presStyleLbl="bgAcc1" presStyleIdx="1" presStyleCnt="4" custLinFactNeighborX="-1716" custLinFactNeighborY="-2107">
        <dgm:presLayoutVars>
          <dgm:bulletEnabled val="1"/>
        </dgm:presLayoutVars>
      </dgm:prSet>
      <dgm:spPr/>
      <dgm:t>
        <a:bodyPr/>
        <a:lstStyle/>
        <a:p>
          <a:endParaRPr lang="zh-CN" altLang="en-US"/>
        </a:p>
      </dgm:t>
    </dgm:pt>
    <dgm:pt modelId="{D5650097-D257-48DE-82DE-3715836A3A07}" type="pres">
      <dgm:prSet presAssocID="{514900ED-4556-4EE1-8169-B728DEA01B66}" presName="parentText" presStyleLbl="node1" presStyleIdx="0" presStyleCnt="0">
        <dgm:presLayoutVars>
          <dgm:chMax val="0"/>
          <dgm:bulletEnabled val="1"/>
        </dgm:presLayoutVars>
      </dgm:prSet>
      <dgm:spPr/>
      <dgm:t>
        <a:bodyPr/>
        <a:lstStyle/>
        <a:p>
          <a:endParaRPr lang="zh-CN" altLang="en-US"/>
        </a:p>
      </dgm:t>
    </dgm:pt>
    <dgm:pt modelId="{01EF1AE9-448E-46E8-839A-7F8642439437}" type="pres">
      <dgm:prSet presAssocID="{514900ED-4556-4EE1-8169-B728DEA01B66}" presName="parentRect" presStyleLbl="alignNode1" presStyleIdx="1" presStyleCnt="4"/>
      <dgm:spPr/>
      <dgm:t>
        <a:bodyPr/>
        <a:lstStyle/>
        <a:p>
          <a:endParaRPr lang="zh-CN" altLang="en-US"/>
        </a:p>
      </dgm:t>
    </dgm:pt>
    <dgm:pt modelId="{812D46E6-C835-4B42-8E38-5218B2403449}" type="pres">
      <dgm:prSet presAssocID="{514900ED-4556-4EE1-8169-B728DEA01B66}" presName="adorn" presStyleLbl="fgAccFollowNode1" presStyleIdx="1" presStyleCnt="4"/>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dgm:spPr>
    </dgm:pt>
    <dgm:pt modelId="{23CE8409-CC23-4719-8324-DBC6D6C0A3C9}" type="pres">
      <dgm:prSet presAssocID="{E48F3DF1-8353-4EC1-A5B6-8C8DC5C3BB7B}" presName="sibTrans" presStyleLbl="sibTrans2D1" presStyleIdx="0" presStyleCnt="0"/>
      <dgm:spPr/>
      <dgm:t>
        <a:bodyPr/>
        <a:lstStyle/>
        <a:p>
          <a:endParaRPr lang="zh-CN" altLang="en-US"/>
        </a:p>
      </dgm:t>
    </dgm:pt>
    <dgm:pt modelId="{F839403B-E358-46F0-A348-10EC250B892E}" type="pres">
      <dgm:prSet presAssocID="{B31E86D7-BA9F-4920-920D-85322FA3C658}" presName="compNode" presStyleCnt="0"/>
      <dgm:spPr/>
    </dgm:pt>
    <dgm:pt modelId="{185B3CEC-4DCB-46AF-BA87-CE7A6DFDD1B0}" type="pres">
      <dgm:prSet presAssocID="{B31E86D7-BA9F-4920-920D-85322FA3C658}" presName="childRect" presStyleLbl="bgAcc1" presStyleIdx="2" presStyleCnt="4">
        <dgm:presLayoutVars>
          <dgm:bulletEnabled val="1"/>
        </dgm:presLayoutVars>
      </dgm:prSet>
      <dgm:spPr/>
      <dgm:t>
        <a:bodyPr/>
        <a:lstStyle/>
        <a:p>
          <a:endParaRPr lang="zh-CN" altLang="en-US"/>
        </a:p>
      </dgm:t>
    </dgm:pt>
    <dgm:pt modelId="{93429D61-40C4-47DB-BC8C-633F3979B5FA}" type="pres">
      <dgm:prSet presAssocID="{B31E86D7-BA9F-4920-920D-85322FA3C658}" presName="parentText" presStyleLbl="node1" presStyleIdx="0" presStyleCnt="0">
        <dgm:presLayoutVars>
          <dgm:chMax val="0"/>
          <dgm:bulletEnabled val="1"/>
        </dgm:presLayoutVars>
      </dgm:prSet>
      <dgm:spPr/>
      <dgm:t>
        <a:bodyPr/>
        <a:lstStyle/>
        <a:p>
          <a:endParaRPr lang="zh-CN" altLang="en-US"/>
        </a:p>
      </dgm:t>
    </dgm:pt>
    <dgm:pt modelId="{79375CBB-80A0-4C1A-99FF-B16D4D65B829}" type="pres">
      <dgm:prSet presAssocID="{B31E86D7-BA9F-4920-920D-85322FA3C658}" presName="parentRect" presStyleLbl="alignNode1" presStyleIdx="2" presStyleCnt="4"/>
      <dgm:spPr/>
      <dgm:t>
        <a:bodyPr/>
        <a:lstStyle/>
        <a:p>
          <a:endParaRPr lang="zh-CN" altLang="en-US"/>
        </a:p>
      </dgm:t>
    </dgm:pt>
    <dgm:pt modelId="{CB799A4C-6BD7-499F-9FD2-45CAE663A0BC}" type="pres">
      <dgm:prSet presAssocID="{B31E86D7-BA9F-4920-920D-85322FA3C658}" presName="adorn" presStyleLbl="fgAccFollowNode1" presStyleIdx="2" presStyleCnt="4"/>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dgm:spPr>
      <dgm:t>
        <a:bodyPr/>
        <a:lstStyle/>
        <a:p>
          <a:endParaRPr lang="zh-CN" altLang="en-US"/>
        </a:p>
      </dgm:t>
    </dgm:pt>
    <dgm:pt modelId="{7AFEF33E-9C80-4D79-B0BF-13DF844B0DD0}" type="pres">
      <dgm:prSet presAssocID="{88DAAB30-4CAF-48FE-96E9-6CD8D6B1874E}" presName="sibTrans" presStyleLbl="sibTrans2D1" presStyleIdx="0" presStyleCnt="0"/>
      <dgm:spPr/>
      <dgm:t>
        <a:bodyPr/>
        <a:lstStyle/>
        <a:p>
          <a:endParaRPr lang="zh-CN" altLang="en-US"/>
        </a:p>
      </dgm:t>
    </dgm:pt>
    <dgm:pt modelId="{7D029C69-B0DF-44A7-ACE7-A409B19C3732}" type="pres">
      <dgm:prSet presAssocID="{2584166A-6421-41B3-9871-D6510237862A}" presName="compNode" presStyleCnt="0"/>
      <dgm:spPr/>
    </dgm:pt>
    <dgm:pt modelId="{B6AB90E1-C0D9-46E0-ACCC-4642ADF57753}" type="pres">
      <dgm:prSet presAssocID="{2584166A-6421-41B3-9871-D6510237862A}" presName="childRect" presStyleLbl="bgAcc1" presStyleIdx="3" presStyleCnt="4">
        <dgm:presLayoutVars>
          <dgm:bulletEnabled val="1"/>
        </dgm:presLayoutVars>
      </dgm:prSet>
      <dgm:spPr/>
      <dgm:t>
        <a:bodyPr/>
        <a:lstStyle/>
        <a:p>
          <a:endParaRPr lang="zh-CN" altLang="en-US"/>
        </a:p>
      </dgm:t>
    </dgm:pt>
    <dgm:pt modelId="{8EF42FC8-6B19-4909-BCB3-EACB20C2F8B7}" type="pres">
      <dgm:prSet presAssocID="{2584166A-6421-41B3-9871-D6510237862A}" presName="parentText" presStyleLbl="node1" presStyleIdx="0" presStyleCnt="0">
        <dgm:presLayoutVars>
          <dgm:chMax val="0"/>
          <dgm:bulletEnabled val="1"/>
        </dgm:presLayoutVars>
      </dgm:prSet>
      <dgm:spPr/>
      <dgm:t>
        <a:bodyPr/>
        <a:lstStyle/>
        <a:p>
          <a:endParaRPr lang="zh-CN" altLang="en-US"/>
        </a:p>
      </dgm:t>
    </dgm:pt>
    <dgm:pt modelId="{C8DC9DBD-3E3A-4D26-80D2-CD361994C0C0}" type="pres">
      <dgm:prSet presAssocID="{2584166A-6421-41B3-9871-D6510237862A}" presName="parentRect" presStyleLbl="alignNode1" presStyleIdx="3" presStyleCnt="4"/>
      <dgm:spPr/>
      <dgm:t>
        <a:bodyPr/>
        <a:lstStyle/>
        <a:p>
          <a:endParaRPr lang="zh-CN" altLang="en-US"/>
        </a:p>
      </dgm:t>
    </dgm:pt>
    <dgm:pt modelId="{83073997-BCB8-4E14-931D-DAFC056FB472}" type="pres">
      <dgm:prSet presAssocID="{2584166A-6421-41B3-9871-D6510237862A}" presName="adorn" presStyleLbl="fgAccFollowNode1" presStyleIdx="3" presStyleCnt="4"/>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dgm:spPr>
    </dgm:pt>
  </dgm:ptLst>
  <dgm:cxnLst>
    <dgm:cxn modelId="{CFDDB1B0-D7FE-4B4B-8E87-B4E777DF14B6}" type="presOf" srcId="{E48F3DF1-8353-4EC1-A5B6-8C8DC5C3BB7B}" destId="{23CE8409-CC23-4719-8324-DBC6D6C0A3C9}" srcOrd="0" destOrd="0" presId="urn:microsoft.com/office/officeart/2005/8/layout/bList2"/>
    <dgm:cxn modelId="{2E64FE08-C29B-4FB3-AE81-A532710C2324}" type="presOf" srcId="{7876AD29-0369-41F6-B4C4-93A95D113BF2}" destId="{B6AB90E1-C0D9-46E0-ACCC-4642ADF57753}" srcOrd="0" destOrd="0" presId="urn:microsoft.com/office/officeart/2005/8/layout/bList2"/>
    <dgm:cxn modelId="{ECA45688-E5EB-4614-81B0-23AEC4D506F9}" type="presOf" srcId="{96E17F50-2890-49E8-9E00-03179F9669A4}" destId="{185B3CEC-4DCB-46AF-BA87-CE7A6DFDD1B0}" srcOrd="0" destOrd="0" presId="urn:microsoft.com/office/officeart/2005/8/layout/bList2"/>
    <dgm:cxn modelId="{FE9573C6-49BB-47BE-BECC-ACF1BD68308A}" type="presOf" srcId="{1E5B46BD-564D-40B8-97C7-C3282B0B99DB}" destId="{0BF7B481-1A4F-4A92-AACB-C86DCFCD46B8}" srcOrd="0" destOrd="0" presId="urn:microsoft.com/office/officeart/2005/8/layout/bList2"/>
    <dgm:cxn modelId="{3B952CA3-29F3-4870-B026-D41F34266DBD}" type="presOf" srcId="{B31E86D7-BA9F-4920-920D-85322FA3C658}" destId="{93429D61-40C4-47DB-BC8C-633F3979B5FA}" srcOrd="0" destOrd="0" presId="urn:microsoft.com/office/officeart/2005/8/layout/bList2"/>
    <dgm:cxn modelId="{114F9CCF-1F4E-4CF3-BA36-75AF18D560E6}" srcId="{2584166A-6421-41B3-9871-D6510237862A}" destId="{EC3286BD-5B18-4704-B376-E857105268FE}" srcOrd="3" destOrd="0" parTransId="{31072D35-381B-4F47-B7A6-FBF7DDD011FB}" sibTransId="{724476FA-8023-48F2-8AAA-99F66257AA72}"/>
    <dgm:cxn modelId="{7765E494-1CF5-44B0-9255-3A8C3BAC7006}" type="presOf" srcId="{EC3286BD-5B18-4704-B376-E857105268FE}" destId="{B6AB90E1-C0D9-46E0-ACCC-4642ADF57753}" srcOrd="0" destOrd="3" presId="urn:microsoft.com/office/officeart/2005/8/layout/bList2"/>
    <dgm:cxn modelId="{2565D0AC-361F-42B9-9164-49BB0F5B18F5}" type="presOf" srcId="{4E195CF1-8D5D-4AF7-AFE4-576547375FAB}" destId="{185B3CEC-4DCB-46AF-BA87-CE7A6DFDD1B0}" srcOrd="0" destOrd="1" presId="urn:microsoft.com/office/officeart/2005/8/layout/bList2"/>
    <dgm:cxn modelId="{859D8885-AC2E-4AD5-AA47-1913CCADD3DC}" type="presOf" srcId="{B31E86D7-BA9F-4920-920D-85322FA3C658}" destId="{79375CBB-80A0-4C1A-99FF-B16D4D65B829}" srcOrd="1" destOrd="0" presId="urn:microsoft.com/office/officeart/2005/8/layout/bList2"/>
    <dgm:cxn modelId="{88D05BEF-0DF8-4B94-9839-BAE689C10517}" srcId="{B31E86D7-BA9F-4920-920D-85322FA3C658}" destId="{4E195CF1-8D5D-4AF7-AFE4-576547375FAB}" srcOrd="1" destOrd="0" parTransId="{853FD9D2-6585-40BC-BFCE-76FDE58A2769}" sibTransId="{BFD386DF-CD1F-4F82-82C1-735EEE0BBAF3}"/>
    <dgm:cxn modelId="{573C7D76-C15C-4418-84D3-BE590ADBAACE}" srcId="{514900ED-4556-4EE1-8169-B728DEA01B66}" destId="{1E5B46BD-564D-40B8-97C7-C3282B0B99DB}" srcOrd="0" destOrd="0" parTransId="{5B0E1DAD-1FAB-409D-B1A0-DA0428DA3D67}" sibTransId="{F7DD770D-BDC8-47E2-B3C3-9F8BB9819490}"/>
    <dgm:cxn modelId="{4517F48B-F580-44A8-B4B8-89DC17F8DF51}" type="presOf" srcId="{B8C64010-F3C7-4E8B-BD47-7D94F8973E8C}" destId="{185B3CEC-4DCB-46AF-BA87-CE7A6DFDD1B0}" srcOrd="0" destOrd="2" presId="urn:microsoft.com/office/officeart/2005/8/layout/bList2"/>
    <dgm:cxn modelId="{DF5624B1-8498-4407-9475-73BF9A4F392D}" srcId="{9AB17AD5-A423-4A25-8882-0A7986C69B55}" destId="{2584166A-6421-41B3-9871-D6510237862A}" srcOrd="3" destOrd="0" parTransId="{F78B899D-A8C1-414E-A93B-898A1C2C8CA0}" sibTransId="{AB183B8F-7989-44CD-8FE5-347FB7BB19E1}"/>
    <dgm:cxn modelId="{5EE3DBF5-E3A1-4644-B78D-D7C2F88C07CF}" srcId="{E1B8EB2B-9D9E-409A-9E8A-4D65AD30E750}" destId="{30472039-E762-4D03-A76C-FAFD8CC06EBE}" srcOrd="4" destOrd="0" parTransId="{4FFB9990-F289-4BE3-BD5A-D6587C251ECC}" sibTransId="{B8DB5D44-6FC6-4C63-8CD2-B2A187326698}"/>
    <dgm:cxn modelId="{5A2A5DF5-4A6F-4039-90D6-85F8BECFABE4}" type="presOf" srcId="{514900ED-4556-4EE1-8169-B728DEA01B66}" destId="{01EF1AE9-448E-46E8-839A-7F8642439437}" srcOrd="1" destOrd="0" presId="urn:microsoft.com/office/officeart/2005/8/layout/bList2"/>
    <dgm:cxn modelId="{48988936-19E5-4502-8169-EC5D68714197}" type="presOf" srcId="{DAE7FB05-0BA4-4297-A6FD-3029FC2DDEED}" destId="{B6AB90E1-C0D9-46E0-ACCC-4642ADF57753}" srcOrd="0" destOrd="1" presId="urn:microsoft.com/office/officeart/2005/8/layout/bList2"/>
    <dgm:cxn modelId="{C507CD06-A5B3-44C7-96AB-85B056291C24}" srcId="{E1B8EB2B-9D9E-409A-9E8A-4D65AD30E750}" destId="{BD3C1929-0292-40E5-BC9B-57D0351064ED}" srcOrd="2" destOrd="0" parTransId="{A8EBAC4D-F9FF-4D02-92DF-1CCA8223A711}" sibTransId="{7830A215-4847-40E5-9E59-C0840BD6129F}"/>
    <dgm:cxn modelId="{4AC9351B-78A4-4378-80EB-0BD4E6B42200}" type="presOf" srcId="{2584166A-6421-41B3-9871-D6510237862A}" destId="{8EF42FC8-6B19-4909-BCB3-EACB20C2F8B7}" srcOrd="0" destOrd="0" presId="urn:microsoft.com/office/officeart/2005/8/layout/bList2"/>
    <dgm:cxn modelId="{9DF2E6A8-5606-40FD-9D57-6F31386250C7}" type="presOf" srcId="{6134275A-F03A-421B-989C-35AA098F970F}" destId="{8B828DC2-7677-41D3-AAB6-5212E3667295}" srcOrd="0" destOrd="1" presId="urn:microsoft.com/office/officeart/2005/8/layout/bList2"/>
    <dgm:cxn modelId="{7B8D7B1E-5FA7-4C95-9768-FD411553C21B}" srcId="{E1B8EB2B-9D9E-409A-9E8A-4D65AD30E750}" destId="{28361202-74A1-436A-A619-5137415C2EFC}" srcOrd="0" destOrd="0" parTransId="{AB4D452D-2CFA-4B7F-B5F4-2D14D2050E47}" sibTransId="{9D33DAFD-5C17-4B15-A1B0-14121F9F049B}"/>
    <dgm:cxn modelId="{6906AE92-5888-4667-8394-2B6E79FFB6EE}" srcId="{E1B8EB2B-9D9E-409A-9E8A-4D65AD30E750}" destId="{D2F654BA-A434-40BB-9F59-F3C06372A388}" srcOrd="3" destOrd="0" parTransId="{B144151D-1CB3-47FA-8F0D-78280690C6CA}" sibTransId="{61BFC320-82D2-40E4-B712-C5D382D957BE}"/>
    <dgm:cxn modelId="{CAAD8E80-521B-489B-BE41-5A08A84DD2A9}" type="presOf" srcId="{E1B8EB2B-9D9E-409A-9E8A-4D65AD30E750}" destId="{474A4471-7C9C-4023-B380-F804FB5FDA93}" srcOrd="1" destOrd="0" presId="urn:microsoft.com/office/officeart/2005/8/layout/bList2"/>
    <dgm:cxn modelId="{D6973095-7B47-4AE1-B28A-38EC3B8225F3}" type="presOf" srcId="{498D6364-C3F3-4148-B0F1-9DDE7E228AAD}" destId="{ACE409F3-4D04-4948-8059-A3AEDECA1795}" srcOrd="0" destOrd="0" presId="urn:microsoft.com/office/officeart/2005/8/layout/bList2"/>
    <dgm:cxn modelId="{0EB5D5D3-9608-46A5-9AAC-C5F294861FB2}" type="presOf" srcId="{28361202-74A1-436A-A619-5137415C2EFC}" destId="{8B828DC2-7677-41D3-AAB6-5212E3667295}" srcOrd="0" destOrd="0" presId="urn:microsoft.com/office/officeart/2005/8/layout/bList2"/>
    <dgm:cxn modelId="{881BF792-6177-4102-B455-ADF94EDA640E}" type="presOf" srcId="{D2F654BA-A434-40BB-9F59-F3C06372A388}" destId="{8B828DC2-7677-41D3-AAB6-5212E3667295}" srcOrd="0" destOrd="3" presId="urn:microsoft.com/office/officeart/2005/8/layout/bList2"/>
    <dgm:cxn modelId="{23A2EB4A-7558-4FEE-8FBF-B9F097E8D8F9}" type="presOf" srcId="{2584166A-6421-41B3-9871-D6510237862A}" destId="{C8DC9DBD-3E3A-4D26-80D2-CD361994C0C0}" srcOrd="1" destOrd="0" presId="urn:microsoft.com/office/officeart/2005/8/layout/bList2"/>
    <dgm:cxn modelId="{AB720271-926E-4F61-9C10-7B6606178CF9}" type="presOf" srcId="{8CEEDAD3-59D8-48BB-9FBA-66658391EADD}" destId="{0BF7B481-1A4F-4A92-AACB-C86DCFCD46B8}" srcOrd="0" destOrd="1" presId="urn:microsoft.com/office/officeart/2005/8/layout/bList2"/>
    <dgm:cxn modelId="{74885E52-ECA3-4B70-9CC1-A08A1656F680}" type="presOf" srcId="{E1B8EB2B-9D9E-409A-9E8A-4D65AD30E750}" destId="{30951BC4-16DB-476E-978B-4DDC867BEF06}" srcOrd="0" destOrd="0" presId="urn:microsoft.com/office/officeart/2005/8/layout/bList2"/>
    <dgm:cxn modelId="{A28DDB17-68C1-4C1B-828F-03FFD2323577}" type="presOf" srcId="{2A3E7A93-8CF2-4593-B556-867F9F1068DA}" destId="{B6AB90E1-C0D9-46E0-ACCC-4642ADF57753}" srcOrd="0" destOrd="2" presId="urn:microsoft.com/office/officeart/2005/8/layout/bList2"/>
    <dgm:cxn modelId="{5048B473-3EE2-4BC4-8A1C-3F719AA2FE89}" srcId="{514900ED-4556-4EE1-8169-B728DEA01B66}" destId="{8CEEDAD3-59D8-48BB-9FBA-66658391EADD}" srcOrd="1" destOrd="0" parTransId="{27A1AB68-84CE-468F-B768-14A15E9AC4BB}" sibTransId="{ECE4D910-9CCF-484A-AF48-DD67AE918114}"/>
    <dgm:cxn modelId="{8B671E1C-86CA-4F6D-B79E-F0559A188388}" srcId="{2584166A-6421-41B3-9871-D6510237862A}" destId="{7876AD29-0369-41F6-B4C4-93A95D113BF2}" srcOrd="0" destOrd="0" parTransId="{3FC8F0DA-8B1F-4EE9-86BF-C40FBC80C855}" sibTransId="{D6F0B6A1-D812-4E08-B591-C26D053C9685}"/>
    <dgm:cxn modelId="{8AE4E5F7-1827-4F36-8804-8CE05FF0D7B6}" srcId="{9AB17AD5-A423-4A25-8882-0A7986C69B55}" destId="{B31E86D7-BA9F-4920-920D-85322FA3C658}" srcOrd="2" destOrd="0" parTransId="{B523BD4D-C949-4939-BDF7-CEF8E05CFCAC}" sibTransId="{88DAAB30-4CAF-48FE-96E9-6CD8D6B1874E}"/>
    <dgm:cxn modelId="{DA4DAACA-CCC8-40E2-A26E-6830AE18C5FE}" type="presOf" srcId="{4CBB9BAD-89C3-48E9-8506-C7C22017ACFD}" destId="{0BF7B481-1A4F-4A92-AACB-C86DCFCD46B8}" srcOrd="0" destOrd="2" presId="urn:microsoft.com/office/officeart/2005/8/layout/bList2"/>
    <dgm:cxn modelId="{07332373-D080-44AE-9B49-075746C5006F}" srcId="{9AB17AD5-A423-4A25-8882-0A7986C69B55}" destId="{E1B8EB2B-9D9E-409A-9E8A-4D65AD30E750}" srcOrd="0" destOrd="0" parTransId="{E8A4F649-3838-4782-9748-13DB6B38571E}" sibTransId="{498D6364-C3F3-4148-B0F1-9DDE7E228AAD}"/>
    <dgm:cxn modelId="{84E594F1-CA53-4BDD-89CE-E7AACBD7A507}" srcId="{B31E86D7-BA9F-4920-920D-85322FA3C658}" destId="{96E17F50-2890-49E8-9E00-03179F9669A4}" srcOrd="0" destOrd="0" parTransId="{0BFEB245-291A-4209-A838-383254DAEE8A}" sibTransId="{60883D1D-9F13-4126-A695-6417470EE523}"/>
    <dgm:cxn modelId="{EF1B05C3-6DFB-4662-803E-C7F8DA406DFF}" type="presOf" srcId="{514900ED-4556-4EE1-8169-B728DEA01B66}" destId="{D5650097-D257-48DE-82DE-3715836A3A07}" srcOrd="0" destOrd="0" presId="urn:microsoft.com/office/officeart/2005/8/layout/bList2"/>
    <dgm:cxn modelId="{29B64049-8B7F-4C46-89B9-430488B2BFEA}" srcId="{514900ED-4556-4EE1-8169-B728DEA01B66}" destId="{34F4D275-CEF8-4ADD-BC22-44E84ED7029F}" srcOrd="3" destOrd="0" parTransId="{3227EC38-A530-45FC-8754-D39D01DD0A58}" sibTransId="{40341010-08F0-4D79-8C82-51AA23212CE6}"/>
    <dgm:cxn modelId="{3DA2D062-C998-4F7D-8A84-7C3686487DC0}" srcId="{B31E86D7-BA9F-4920-920D-85322FA3C658}" destId="{B8C64010-F3C7-4E8B-BD47-7D94F8973E8C}" srcOrd="2" destOrd="0" parTransId="{9C60A533-54A9-4871-BE41-975DCE6423C3}" sibTransId="{29CAAEE5-05C3-4A11-9BAF-FCBCB76603D5}"/>
    <dgm:cxn modelId="{9B12DA2B-00D9-43B9-95B6-26C426A2C98E}" srcId="{E1B8EB2B-9D9E-409A-9E8A-4D65AD30E750}" destId="{6134275A-F03A-421B-989C-35AA098F970F}" srcOrd="1" destOrd="0" parTransId="{56C824DD-71E9-4D23-ADA0-EF58F44F5B05}" sibTransId="{7149B576-5139-48A1-85DB-97FBEA870C3F}"/>
    <dgm:cxn modelId="{DF49BAEB-9AB9-41A3-A2F2-C062559124BD}" srcId="{514900ED-4556-4EE1-8169-B728DEA01B66}" destId="{4CBB9BAD-89C3-48E9-8506-C7C22017ACFD}" srcOrd="2" destOrd="0" parTransId="{12A85D72-8325-44B2-B6BB-218DC67E694D}" sibTransId="{667B9539-52B0-421C-8706-89756FF6902D}"/>
    <dgm:cxn modelId="{6A049C3D-B7E1-4396-9775-FC3FADC90C23}" type="presOf" srcId="{9AB17AD5-A423-4A25-8882-0A7986C69B55}" destId="{8ED240FC-8CB1-4C3E-A4B3-2BF44A29D8A4}" srcOrd="0" destOrd="0" presId="urn:microsoft.com/office/officeart/2005/8/layout/bList2"/>
    <dgm:cxn modelId="{3E314740-C7A9-4EB5-916D-BBBA9F720D15}" type="presOf" srcId="{30472039-E762-4D03-A76C-FAFD8CC06EBE}" destId="{8B828DC2-7677-41D3-AAB6-5212E3667295}" srcOrd="0" destOrd="4" presId="urn:microsoft.com/office/officeart/2005/8/layout/bList2"/>
    <dgm:cxn modelId="{E33B3C04-E26B-4D1E-8AA1-FB20ECC78FFC}" srcId="{2584166A-6421-41B3-9871-D6510237862A}" destId="{DAE7FB05-0BA4-4297-A6FD-3029FC2DDEED}" srcOrd="1" destOrd="0" parTransId="{509995AA-4A79-45F2-B95E-50BAE38AAE4F}" sibTransId="{2E9EA8F9-4FB5-4017-B76C-7C906BF11636}"/>
    <dgm:cxn modelId="{456F6F5D-736C-4EDB-8FD9-4B3B5DCEA1C7}" type="presOf" srcId="{BD3C1929-0292-40E5-BC9B-57D0351064ED}" destId="{8B828DC2-7677-41D3-AAB6-5212E3667295}" srcOrd="0" destOrd="2" presId="urn:microsoft.com/office/officeart/2005/8/layout/bList2"/>
    <dgm:cxn modelId="{5110242B-EAE3-4F6B-A43F-763F2456ACF4}" type="presOf" srcId="{34F4D275-CEF8-4ADD-BC22-44E84ED7029F}" destId="{0BF7B481-1A4F-4A92-AACB-C86DCFCD46B8}" srcOrd="0" destOrd="3" presId="urn:microsoft.com/office/officeart/2005/8/layout/bList2"/>
    <dgm:cxn modelId="{57C06800-D114-485B-AA96-6976E1B0AB63}" srcId="{2584166A-6421-41B3-9871-D6510237862A}" destId="{2A3E7A93-8CF2-4593-B556-867F9F1068DA}" srcOrd="2" destOrd="0" parTransId="{832A86CF-F52F-4BAA-A29D-EFE1E30D3875}" sibTransId="{14507FF2-327C-4FE8-8ABD-7CCCD448DA3F}"/>
    <dgm:cxn modelId="{F3DBCC13-558F-43E2-9278-C75B19E6EDBE}" srcId="{9AB17AD5-A423-4A25-8882-0A7986C69B55}" destId="{514900ED-4556-4EE1-8169-B728DEA01B66}" srcOrd="1" destOrd="0" parTransId="{3FA6B2E8-E41E-4D77-9310-13D0FE795860}" sibTransId="{E48F3DF1-8353-4EC1-A5B6-8C8DC5C3BB7B}"/>
    <dgm:cxn modelId="{5AB515DC-6567-4851-8F9A-AFCC196C80C6}" type="presOf" srcId="{88DAAB30-4CAF-48FE-96E9-6CD8D6B1874E}" destId="{7AFEF33E-9C80-4D79-B0BF-13DF844B0DD0}" srcOrd="0" destOrd="0" presId="urn:microsoft.com/office/officeart/2005/8/layout/bList2"/>
    <dgm:cxn modelId="{85B7F5E1-C476-4FA5-A3BD-5E68CD639E6D}" type="presParOf" srcId="{8ED240FC-8CB1-4C3E-A4B3-2BF44A29D8A4}" destId="{A7EF2D57-BF20-4F7E-B6A1-B5478C065054}" srcOrd="0" destOrd="0" presId="urn:microsoft.com/office/officeart/2005/8/layout/bList2"/>
    <dgm:cxn modelId="{C9518B0E-C0A8-45B5-A120-BA1D775E9982}" type="presParOf" srcId="{A7EF2D57-BF20-4F7E-B6A1-B5478C065054}" destId="{8B828DC2-7677-41D3-AAB6-5212E3667295}" srcOrd="0" destOrd="0" presId="urn:microsoft.com/office/officeart/2005/8/layout/bList2"/>
    <dgm:cxn modelId="{1FAB4FC3-6C13-49DE-AC8C-EB24D18E71E3}" type="presParOf" srcId="{A7EF2D57-BF20-4F7E-B6A1-B5478C065054}" destId="{30951BC4-16DB-476E-978B-4DDC867BEF06}" srcOrd="1" destOrd="0" presId="urn:microsoft.com/office/officeart/2005/8/layout/bList2"/>
    <dgm:cxn modelId="{94FF8EEF-C20B-480A-AE1C-79F7648345D0}" type="presParOf" srcId="{A7EF2D57-BF20-4F7E-B6A1-B5478C065054}" destId="{474A4471-7C9C-4023-B380-F804FB5FDA93}" srcOrd="2" destOrd="0" presId="urn:microsoft.com/office/officeart/2005/8/layout/bList2"/>
    <dgm:cxn modelId="{7541B081-711E-4269-8F36-BD6E4C589589}" type="presParOf" srcId="{A7EF2D57-BF20-4F7E-B6A1-B5478C065054}" destId="{2EA94AB3-5130-4CF8-9761-150E9A9E83C8}" srcOrd="3" destOrd="0" presId="urn:microsoft.com/office/officeart/2005/8/layout/bList2"/>
    <dgm:cxn modelId="{A5F1653A-A168-43A9-BB47-800665C6BEFD}" type="presParOf" srcId="{8ED240FC-8CB1-4C3E-A4B3-2BF44A29D8A4}" destId="{ACE409F3-4D04-4948-8059-A3AEDECA1795}" srcOrd="1" destOrd="0" presId="urn:microsoft.com/office/officeart/2005/8/layout/bList2"/>
    <dgm:cxn modelId="{629C5F7D-8CAF-4664-804B-D8A2B71A307B}" type="presParOf" srcId="{8ED240FC-8CB1-4C3E-A4B3-2BF44A29D8A4}" destId="{4BBD4291-6704-4D06-A739-64D570259859}" srcOrd="2" destOrd="0" presId="urn:microsoft.com/office/officeart/2005/8/layout/bList2"/>
    <dgm:cxn modelId="{8496809C-AD00-4F03-82E3-6A8B6338F723}" type="presParOf" srcId="{4BBD4291-6704-4D06-A739-64D570259859}" destId="{0BF7B481-1A4F-4A92-AACB-C86DCFCD46B8}" srcOrd="0" destOrd="0" presId="urn:microsoft.com/office/officeart/2005/8/layout/bList2"/>
    <dgm:cxn modelId="{ADE46E19-C819-4ED8-9302-BBE584A2339F}" type="presParOf" srcId="{4BBD4291-6704-4D06-A739-64D570259859}" destId="{D5650097-D257-48DE-82DE-3715836A3A07}" srcOrd="1" destOrd="0" presId="urn:microsoft.com/office/officeart/2005/8/layout/bList2"/>
    <dgm:cxn modelId="{2CF6021F-985E-48FB-BE23-B01CE19701C7}" type="presParOf" srcId="{4BBD4291-6704-4D06-A739-64D570259859}" destId="{01EF1AE9-448E-46E8-839A-7F8642439437}" srcOrd="2" destOrd="0" presId="urn:microsoft.com/office/officeart/2005/8/layout/bList2"/>
    <dgm:cxn modelId="{3AEF54F2-B9F3-4A5D-AEA6-DA9801ECE1FB}" type="presParOf" srcId="{4BBD4291-6704-4D06-A739-64D570259859}" destId="{812D46E6-C835-4B42-8E38-5218B2403449}" srcOrd="3" destOrd="0" presId="urn:microsoft.com/office/officeart/2005/8/layout/bList2"/>
    <dgm:cxn modelId="{5E3ACB43-CCA0-4591-8799-CF2DF02DFA62}" type="presParOf" srcId="{8ED240FC-8CB1-4C3E-A4B3-2BF44A29D8A4}" destId="{23CE8409-CC23-4719-8324-DBC6D6C0A3C9}" srcOrd="3" destOrd="0" presId="urn:microsoft.com/office/officeart/2005/8/layout/bList2"/>
    <dgm:cxn modelId="{2D368674-614C-4557-B37C-40A5C2567EF6}" type="presParOf" srcId="{8ED240FC-8CB1-4C3E-A4B3-2BF44A29D8A4}" destId="{F839403B-E358-46F0-A348-10EC250B892E}" srcOrd="4" destOrd="0" presId="urn:microsoft.com/office/officeart/2005/8/layout/bList2"/>
    <dgm:cxn modelId="{96894794-7C0A-4FC4-B35E-F795BEF76465}" type="presParOf" srcId="{F839403B-E358-46F0-A348-10EC250B892E}" destId="{185B3CEC-4DCB-46AF-BA87-CE7A6DFDD1B0}" srcOrd="0" destOrd="0" presId="urn:microsoft.com/office/officeart/2005/8/layout/bList2"/>
    <dgm:cxn modelId="{F3EB75D5-686C-4EAE-933E-6924A927295E}" type="presParOf" srcId="{F839403B-E358-46F0-A348-10EC250B892E}" destId="{93429D61-40C4-47DB-BC8C-633F3979B5FA}" srcOrd="1" destOrd="0" presId="urn:microsoft.com/office/officeart/2005/8/layout/bList2"/>
    <dgm:cxn modelId="{1C47390C-A7DD-4EBA-AC4D-663F09D309CF}" type="presParOf" srcId="{F839403B-E358-46F0-A348-10EC250B892E}" destId="{79375CBB-80A0-4C1A-99FF-B16D4D65B829}" srcOrd="2" destOrd="0" presId="urn:microsoft.com/office/officeart/2005/8/layout/bList2"/>
    <dgm:cxn modelId="{C216EB08-6C80-4734-B97E-EC0F13EE4E44}" type="presParOf" srcId="{F839403B-E358-46F0-A348-10EC250B892E}" destId="{CB799A4C-6BD7-499F-9FD2-45CAE663A0BC}" srcOrd="3" destOrd="0" presId="urn:microsoft.com/office/officeart/2005/8/layout/bList2"/>
    <dgm:cxn modelId="{CED0C688-0D92-42F1-9FDD-83E8B2D27EDE}" type="presParOf" srcId="{8ED240FC-8CB1-4C3E-A4B3-2BF44A29D8A4}" destId="{7AFEF33E-9C80-4D79-B0BF-13DF844B0DD0}" srcOrd="5" destOrd="0" presId="urn:microsoft.com/office/officeart/2005/8/layout/bList2"/>
    <dgm:cxn modelId="{6AA404C4-F973-4CC9-AB8D-B70ECA63C969}" type="presParOf" srcId="{8ED240FC-8CB1-4C3E-A4B3-2BF44A29D8A4}" destId="{7D029C69-B0DF-44A7-ACE7-A409B19C3732}" srcOrd="6" destOrd="0" presId="urn:microsoft.com/office/officeart/2005/8/layout/bList2"/>
    <dgm:cxn modelId="{030F2CFB-E305-4476-AA86-32F6163494B7}" type="presParOf" srcId="{7D029C69-B0DF-44A7-ACE7-A409B19C3732}" destId="{B6AB90E1-C0D9-46E0-ACCC-4642ADF57753}" srcOrd="0" destOrd="0" presId="urn:microsoft.com/office/officeart/2005/8/layout/bList2"/>
    <dgm:cxn modelId="{F3EA895E-A5CA-461C-964D-92D23397A490}" type="presParOf" srcId="{7D029C69-B0DF-44A7-ACE7-A409B19C3732}" destId="{8EF42FC8-6B19-4909-BCB3-EACB20C2F8B7}" srcOrd="1" destOrd="0" presId="urn:microsoft.com/office/officeart/2005/8/layout/bList2"/>
    <dgm:cxn modelId="{DAE73ED0-71B1-428A-8AA8-5660DD73976F}" type="presParOf" srcId="{7D029C69-B0DF-44A7-ACE7-A409B19C3732}" destId="{C8DC9DBD-3E3A-4D26-80D2-CD361994C0C0}" srcOrd="2" destOrd="0" presId="urn:microsoft.com/office/officeart/2005/8/layout/bList2"/>
    <dgm:cxn modelId="{CF777384-D315-40F7-8EA5-C05104EE0456}" type="presParOf" srcId="{7D029C69-B0DF-44A7-ACE7-A409B19C3732}" destId="{83073997-BCB8-4E14-931D-DAFC056FB472}"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828DC2-7677-41D3-AAB6-5212E3667295}">
      <dsp:nvSpPr>
        <dsp:cNvPr id="0" name=""/>
        <dsp:cNvSpPr/>
      </dsp:nvSpPr>
      <dsp:spPr>
        <a:xfrm>
          <a:off x="4251" y="311489"/>
          <a:ext cx="1507777" cy="112552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t" anchorCtr="0">
          <a:noAutofit/>
        </a:bodyPr>
        <a:lstStyle/>
        <a:p>
          <a:pPr marL="57150" lvl="1" indent="-57150" algn="l" defTabSz="466725">
            <a:lnSpc>
              <a:spcPct val="90000"/>
            </a:lnSpc>
            <a:spcBef>
              <a:spcPct val="0"/>
            </a:spcBef>
            <a:spcAft>
              <a:spcPct val="15000"/>
            </a:spcAft>
            <a:buChar char="••"/>
          </a:pPr>
          <a:r>
            <a:rPr lang="zh-CN" altLang="en-US" sz="1050" kern="1200" dirty="0" smtClean="0"/>
            <a:t>企业数量</a:t>
          </a:r>
          <a:endParaRPr lang="zh-CN" altLang="en-US" sz="1050" kern="1200" dirty="0"/>
        </a:p>
        <a:p>
          <a:pPr marL="57150" lvl="1" indent="-57150" algn="l" defTabSz="466725">
            <a:lnSpc>
              <a:spcPct val="90000"/>
            </a:lnSpc>
            <a:spcBef>
              <a:spcPct val="0"/>
            </a:spcBef>
            <a:spcAft>
              <a:spcPct val="15000"/>
            </a:spcAft>
            <a:buChar char="••"/>
          </a:pPr>
          <a:r>
            <a:rPr lang="zh-CN" altLang="en-US" sz="1050" kern="1200" dirty="0" smtClean="0"/>
            <a:t>从业人员</a:t>
          </a:r>
          <a:endParaRPr lang="zh-CN" altLang="en-US" sz="1050" kern="1200" dirty="0"/>
        </a:p>
        <a:p>
          <a:pPr marL="57150" lvl="1" indent="-57150" algn="l" defTabSz="466725">
            <a:lnSpc>
              <a:spcPct val="90000"/>
            </a:lnSpc>
            <a:spcBef>
              <a:spcPct val="0"/>
            </a:spcBef>
            <a:spcAft>
              <a:spcPct val="15000"/>
            </a:spcAft>
            <a:buChar char="••"/>
          </a:pPr>
          <a:r>
            <a:rPr lang="zh-CN" altLang="en-US" sz="1050" kern="1200" dirty="0" smtClean="0"/>
            <a:t>工业总产值</a:t>
          </a:r>
          <a:endParaRPr lang="zh-CN" altLang="en-US" sz="1050" kern="1200" dirty="0"/>
        </a:p>
        <a:p>
          <a:pPr marL="57150" lvl="1" indent="-57150" algn="l" defTabSz="466725">
            <a:lnSpc>
              <a:spcPct val="90000"/>
            </a:lnSpc>
            <a:spcBef>
              <a:spcPct val="0"/>
            </a:spcBef>
            <a:spcAft>
              <a:spcPct val="15000"/>
            </a:spcAft>
            <a:buChar char="••"/>
          </a:pPr>
          <a:r>
            <a:rPr lang="zh-CN" altLang="en-US" sz="1050" kern="1200" dirty="0" smtClean="0"/>
            <a:t>工业增加值</a:t>
          </a:r>
          <a:endParaRPr lang="zh-CN" altLang="en-US" sz="1050" kern="1200" dirty="0"/>
        </a:p>
        <a:p>
          <a:pPr marL="57150" lvl="1" indent="-57150" algn="l" defTabSz="466725">
            <a:lnSpc>
              <a:spcPct val="90000"/>
            </a:lnSpc>
            <a:spcBef>
              <a:spcPct val="0"/>
            </a:spcBef>
            <a:spcAft>
              <a:spcPct val="15000"/>
            </a:spcAft>
            <a:buChar char="••"/>
          </a:pPr>
          <a:r>
            <a:rPr lang="zh-CN" altLang="en-US" sz="1050" kern="1200" dirty="0" smtClean="0"/>
            <a:t>应付工资</a:t>
          </a:r>
          <a:r>
            <a:rPr lang="en-US" altLang="zh-CN" sz="1050" kern="1200" dirty="0" smtClean="0"/>
            <a:t>…</a:t>
          </a:r>
          <a:endParaRPr lang="zh-CN" altLang="en-US" sz="1050" kern="1200" dirty="0"/>
        </a:p>
      </dsp:txBody>
      <dsp:txXfrm>
        <a:off x="4251" y="311489"/>
        <a:ext cx="1507777" cy="1125524"/>
      </dsp:txXfrm>
    </dsp:sp>
    <dsp:sp modelId="{474A4471-7C9C-4023-B380-F804FB5FDA93}">
      <dsp:nvSpPr>
        <dsp:cNvPr id="0" name=""/>
        <dsp:cNvSpPr/>
      </dsp:nvSpPr>
      <dsp:spPr>
        <a:xfrm>
          <a:off x="4251" y="1437013"/>
          <a:ext cx="1507777" cy="48397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zh-CN" altLang="en-US" sz="1900" kern="1200" dirty="0" smtClean="0"/>
            <a:t>基本情况</a:t>
          </a:r>
          <a:endParaRPr lang="zh-CN" altLang="en-US" sz="1900" kern="1200" dirty="0"/>
        </a:p>
      </dsp:txBody>
      <dsp:txXfrm>
        <a:off x="4251" y="1437013"/>
        <a:ext cx="1061815" cy="483975"/>
      </dsp:txXfrm>
    </dsp:sp>
    <dsp:sp modelId="{2EA94AB3-5130-4CF8-9761-150E9A9E83C8}">
      <dsp:nvSpPr>
        <dsp:cNvPr id="0" name=""/>
        <dsp:cNvSpPr/>
      </dsp:nvSpPr>
      <dsp:spPr>
        <a:xfrm>
          <a:off x="1108719" y="1513888"/>
          <a:ext cx="527722" cy="527722"/>
        </a:xfrm>
        <a:prstGeom prst="ellipse">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BF7B481-1A4F-4A92-AACB-C86DCFCD46B8}">
      <dsp:nvSpPr>
        <dsp:cNvPr id="0" name=""/>
        <dsp:cNvSpPr/>
      </dsp:nvSpPr>
      <dsp:spPr>
        <a:xfrm>
          <a:off x="1741308" y="287774"/>
          <a:ext cx="1507777" cy="112552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t" anchorCtr="0">
          <a:noAutofit/>
        </a:bodyPr>
        <a:lstStyle/>
        <a:p>
          <a:pPr marL="57150" lvl="1" indent="0" algn="l" defTabSz="466725">
            <a:lnSpc>
              <a:spcPct val="90000"/>
            </a:lnSpc>
            <a:spcBef>
              <a:spcPct val="0"/>
            </a:spcBef>
            <a:spcAft>
              <a:spcPct val="15000"/>
            </a:spcAft>
            <a:buChar char="••"/>
          </a:pPr>
          <a:r>
            <a:rPr lang="zh-CN" altLang="en-US" sz="1050" kern="1200" dirty="0" smtClean="0"/>
            <a:t>资产、负债、所有者权益</a:t>
          </a:r>
          <a:endParaRPr lang="zh-CN" altLang="en-US" sz="1050" kern="1200" dirty="0"/>
        </a:p>
        <a:p>
          <a:pPr marL="57150" lvl="1" indent="0" algn="l" defTabSz="466725">
            <a:lnSpc>
              <a:spcPct val="90000"/>
            </a:lnSpc>
            <a:spcBef>
              <a:spcPct val="0"/>
            </a:spcBef>
            <a:spcAft>
              <a:spcPct val="15000"/>
            </a:spcAft>
            <a:buChar char="••"/>
          </a:pPr>
          <a:r>
            <a:rPr lang="zh-CN" altLang="en-US" sz="1050" kern="1200" dirty="0" smtClean="0"/>
            <a:t>流动资产、固定资产</a:t>
          </a:r>
          <a:endParaRPr lang="zh-CN" altLang="en-US" sz="1050" kern="1200" dirty="0"/>
        </a:p>
        <a:p>
          <a:pPr marL="57150" lvl="1" indent="0" algn="l" defTabSz="466725">
            <a:lnSpc>
              <a:spcPct val="90000"/>
            </a:lnSpc>
            <a:spcBef>
              <a:spcPct val="0"/>
            </a:spcBef>
            <a:spcAft>
              <a:spcPct val="15000"/>
            </a:spcAft>
            <a:buChar char="••"/>
          </a:pPr>
          <a:r>
            <a:rPr lang="zh-CN" altLang="en-US" sz="1050" kern="1200" dirty="0" smtClean="0"/>
            <a:t>流动负债、长期负债</a:t>
          </a:r>
          <a:endParaRPr lang="zh-CN" altLang="en-US" sz="1050" kern="1200" dirty="0"/>
        </a:p>
        <a:p>
          <a:pPr marL="57150" lvl="1" indent="0" algn="l" defTabSz="466725">
            <a:lnSpc>
              <a:spcPct val="90000"/>
            </a:lnSpc>
            <a:spcBef>
              <a:spcPct val="0"/>
            </a:spcBef>
            <a:spcAft>
              <a:spcPct val="15000"/>
            </a:spcAft>
            <a:buChar char="••"/>
          </a:pPr>
          <a:r>
            <a:rPr lang="zh-CN" altLang="en-US" sz="1050" kern="1200" dirty="0" smtClean="0"/>
            <a:t>应收帐款、存货</a:t>
          </a:r>
          <a:r>
            <a:rPr lang="en-US" altLang="zh-CN" sz="1050" kern="1200" dirty="0" smtClean="0"/>
            <a:t>…</a:t>
          </a:r>
          <a:endParaRPr lang="zh-CN" altLang="en-US" sz="1050" kern="1200" dirty="0"/>
        </a:p>
      </dsp:txBody>
      <dsp:txXfrm>
        <a:off x="1741308" y="287774"/>
        <a:ext cx="1507777" cy="1125524"/>
      </dsp:txXfrm>
    </dsp:sp>
    <dsp:sp modelId="{01EF1AE9-448E-46E8-839A-7F8642439437}">
      <dsp:nvSpPr>
        <dsp:cNvPr id="0" name=""/>
        <dsp:cNvSpPr/>
      </dsp:nvSpPr>
      <dsp:spPr>
        <a:xfrm>
          <a:off x="1767182" y="1437013"/>
          <a:ext cx="1507777" cy="483975"/>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zh-CN" altLang="en-US" sz="1900" kern="1200" dirty="0" smtClean="0"/>
            <a:t>资产负债</a:t>
          </a:r>
          <a:endParaRPr lang="zh-CN" altLang="en-US" sz="1900" kern="1200" dirty="0"/>
        </a:p>
      </dsp:txBody>
      <dsp:txXfrm>
        <a:off x="1767182" y="1437013"/>
        <a:ext cx="1061815" cy="483975"/>
      </dsp:txXfrm>
    </dsp:sp>
    <dsp:sp modelId="{812D46E6-C835-4B42-8E38-5218B2403449}">
      <dsp:nvSpPr>
        <dsp:cNvPr id="0" name=""/>
        <dsp:cNvSpPr/>
      </dsp:nvSpPr>
      <dsp:spPr>
        <a:xfrm>
          <a:off x="2871650" y="1513888"/>
          <a:ext cx="527722" cy="527722"/>
        </a:xfrm>
        <a:prstGeom prst="ellipse">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chemeClr val="accent3">
              <a:tint val="40000"/>
              <a:alpha val="90000"/>
              <a:hueOff val="3572283"/>
              <a:satOff val="-4598"/>
              <a:lumOff val="-3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85B3CEC-4DCB-46AF-BA87-CE7A6DFDD1B0}">
      <dsp:nvSpPr>
        <dsp:cNvPr id="0" name=""/>
        <dsp:cNvSpPr/>
      </dsp:nvSpPr>
      <dsp:spPr>
        <a:xfrm>
          <a:off x="3530112" y="311489"/>
          <a:ext cx="1507777" cy="112552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t" anchorCtr="0">
          <a:noAutofit/>
        </a:bodyPr>
        <a:lstStyle/>
        <a:p>
          <a:pPr marL="57150" lvl="1" indent="-57150" algn="l" defTabSz="466725">
            <a:lnSpc>
              <a:spcPct val="90000"/>
            </a:lnSpc>
            <a:spcBef>
              <a:spcPct val="0"/>
            </a:spcBef>
            <a:spcAft>
              <a:spcPct val="15000"/>
            </a:spcAft>
            <a:buChar char="••"/>
          </a:pPr>
          <a:r>
            <a:rPr lang="zh-CN" altLang="en-US" sz="1050" kern="1200" dirty="0" smtClean="0"/>
            <a:t>主营业务收入、成本</a:t>
          </a:r>
          <a:endParaRPr lang="zh-CN" altLang="en-US" sz="1050" kern="1200" dirty="0"/>
        </a:p>
        <a:p>
          <a:pPr marL="57150" lvl="1" indent="-57150" algn="l" defTabSz="466725">
            <a:lnSpc>
              <a:spcPct val="90000"/>
            </a:lnSpc>
            <a:spcBef>
              <a:spcPct val="0"/>
            </a:spcBef>
            <a:spcAft>
              <a:spcPct val="15000"/>
            </a:spcAft>
            <a:buChar char="••"/>
          </a:pPr>
          <a:r>
            <a:rPr lang="zh-CN" altLang="en-US" sz="1050" kern="1200" dirty="0" smtClean="0"/>
            <a:t>产品销售利润、营业利润</a:t>
          </a:r>
          <a:endParaRPr lang="zh-CN" altLang="en-US" sz="1050" kern="1200" dirty="0"/>
        </a:p>
        <a:p>
          <a:pPr marL="57150" lvl="1" indent="-57150" algn="l" defTabSz="466725">
            <a:lnSpc>
              <a:spcPct val="90000"/>
            </a:lnSpc>
            <a:spcBef>
              <a:spcPct val="0"/>
            </a:spcBef>
            <a:spcAft>
              <a:spcPct val="15000"/>
            </a:spcAft>
            <a:buChar char="••"/>
          </a:pPr>
          <a:r>
            <a:rPr lang="zh-CN" altLang="en-US" sz="1050" kern="1200" dirty="0" smtClean="0"/>
            <a:t>营业费用、管理费用、财务费用、利息支出</a:t>
          </a:r>
          <a:r>
            <a:rPr lang="en-US" altLang="zh-CN" sz="1050" kern="1200" dirty="0" smtClean="0"/>
            <a:t>…</a:t>
          </a:r>
          <a:endParaRPr lang="zh-CN" altLang="en-US" sz="1050" kern="1200" dirty="0"/>
        </a:p>
      </dsp:txBody>
      <dsp:txXfrm>
        <a:off x="3530112" y="311489"/>
        <a:ext cx="1507777" cy="1125524"/>
      </dsp:txXfrm>
    </dsp:sp>
    <dsp:sp modelId="{79375CBB-80A0-4C1A-99FF-B16D4D65B829}">
      <dsp:nvSpPr>
        <dsp:cNvPr id="0" name=""/>
        <dsp:cNvSpPr/>
      </dsp:nvSpPr>
      <dsp:spPr>
        <a:xfrm>
          <a:off x="3530112" y="1437013"/>
          <a:ext cx="1507777" cy="483975"/>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zh-CN" altLang="en-US" sz="1900" kern="1200" dirty="0" smtClean="0"/>
            <a:t>损益</a:t>
          </a:r>
          <a:endParaRPr lang="zh-CN" altLang="en-US" sz="1900" kern="1200" dirty="0"/>
        </a:p>
      </dsp:txBody>
      <dsp:txXfrm>
        <a:off x="3530112" y="1437013"/>
        <a:ext cx="1061815" cy="483975"/>
      </dsp:txXfrm>
    </dsp:sp>
    <dsp:sp modelId="{CB799A4C-6BD7-499F-9FD2-45CAE663A0BC}">
      <dsp:nvSpPr>
        <dsp:cNvPr id="0" name=""/>
        <dsp:cNvSpPr/>
      </dsp:nvSpPr>
      <dsp:spPr>
        <a:xfrm>
          <a:off x="4634580" y="1513888"/>
          <a:ext cx="527722" cy="527722"/>
        </a:xfrm>
        <a:prstGeom prst="ellipse">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chemeClr val="accent3">
              <a:tint val="40000"/>
              <a:alpha val="90000"/>
              <a:hueOff val="7144567"/>
              <a:satOff val="-9195"/>
              <a:lumOff val="-7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6AB90E1-C0D9-46E0-ACCC-4642ADF57753}">
      <dsp:nvSpPr>
        <dsp:cNvPr id="0" name=""/>
        <dsp:cNvSpPr/>
      </dsp:nvSpPr>
      <dsp:spPr>
        <a:xfrm>
          <a:off x="5293042" y="311489"/>
          <a:ext cx="1507777" cy="112552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t" anchorCtr="0">
          <a:noAutofit/>
        </a:bodyPr>
        <a:lstStyle/>
        <a:p>
          <a:pPr marL="57150" lvl="1" indent="-57150" algn="l" defTabSz="466725">
            <a:lnSpc>
              <a:spcPct val="90000"/>
            </a:lnSpc>
            <a:spcBef>
              <a:spcPct val="0"/>
            </a:spcBef>
            <a:spcAft>
              <a:spcPct val="15000"/>
            </a:spcAft>
            <a:buChar char="••"/>
          </a:pPr>
          <a:r>
            <a:rPr lang="zh-CN" altLang="en-US" sz="1050" kern="1200" dirty="0" smtClean="0"/>
            <a:t>销售利润率</a:t>
          </a:r>
          <a:endParaRPr lang="zh-CN" altLang="en-US" sz="1050" kern="1200" dirty="0"/>
        </a:p>
        <a:p>
          <a:pPr marL="57150" lvl="1" indent="-57150" algn="l" defTabSz="466725">
            <a:lnSpc>
              <a:spcPct val="90000"/>
            </a:lnSpc>
            <a:spcBef>
              <a:spcPct val="0"/>
            </a:spcBef>
            <a:spcAft>
              <a:spcPct val="15000"/>
            </a:spcAft>
            <a:buChar char="••"/>
          </a:pPr>
          <a:r>
            <a:rPr lang="zh-CN" altLang="en-US" sz="1050" kern="1200" dirty="0" smtClean="0"/>
            <a:t>资产负债率</a:t>
          </a:r>
          <a:endParaRPr lang="zh-CN" altLang="en-US" sz="1050" kern="1200" dirty="0"/>
        </a:p>
        <a:p>
          <a:pPr marL="57150" lvl="1" indent="-57150" algn="l" defTabSz="466725">
            <a:lnSpc>
              <a:spcPct val="90000"/>
            </a:lnSpc>
            <a:spcBef>
              <a:spcPct val="0"/>
            </a:spcBef>
            <a:spcAft>
              <a:spcPct val="15000"/>
            </a:spcAft>
            <a:buChar char="••"/>
          </a:pPr>
          <a:r>
            <a:rPr lang="zh-CN" altLang="en-US" sz="1050" kern="1200" dirty="0" smtClean="0"/>
            <a:t>应收帐款周转率</a:t>
          </a:r>
          <a:endParaRPr lang="zh-CN" altLang="en-US" sz="1050" kern="1200" dirty="0"/>
        </a:p>
        <a:p>
          <a:pPr marL="57150" lvl="1" indent="-57150" algn="l" defTabSz="466725">
            <a:lnSpc>
              <a:spcPct val="90000"/>
            </a:lnSpc>
            <a:spcBef>
              <a:spcPct val="0"/>
            </a:spcBef>
            <a:spcAft>
              <a:spcPct val="15000"/>
            </a:spcAft>
            <a:buChar char="••"/>
          </a:pPr>
          <a:r>
            <a:rPr lang="zh-CN" altLang="en-US" sz="1050" kern="1200" dirty="0" smtClean="0"/>
            <a:t>劳动生产率</a:t>
          </a:r>
          <a:r>
            <a:rPr lang="en-US" altLang="zh-CN" sz="1050" kern="1200" dirty="0" smtClean="0"/>
            <a:t>…</a:t>
          </a:r>
          <a:endParaRPr lang="zh-CN" altLang="en-US" sz="1050" kern="1200" dirty="0"/>
        </a:p>
      </dsp:txBody>
      <dsp:txXfrm>
        <a:off x="5293042" y="311489"/>
        <a:ext cx="1507777" cy="1125524"/>
      </dsp:txXfrm>
    </dsp:sp>
    <dsp:sp modelId="{C8DC9DBD-3E3A-4D26-80D2-CD361994C0C0}">
      <dsp:nvSpPr>
        <dsp:cNvPr id="0" name=""/>
        <dsp:cNvSpPr/>
      </dsp:nvSpPr>
      <dsp:spPr>
        <a:xfrm>
          <a:off x="5293042" y="1437013"/>
          <a:ext cx="1507777" cy="483975"/>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zh-CN" altLang="en-US" sz="1900" kern="1200" dirty="0" smtClean="0"/>
            <a:t>经济效益</a:t>
          </a:r>
          <a:endParaRPr lang="zh-CN" altLang="en-US" sz="1900" kern="1200" dirty="0"/>
        </a:p>
      </dsp:txBody>
      <dsp:txXfrm>
        <a:off x="5293042" y="1437013"/>
        <a:ext cx="1061815" cy="483975"/>
      </dsp:txXfrm>
    </dsp:sp>
    <dsp:sp modelId="{83073997-BCB8-4E14-931D-DAFC056FB472}">
      <dsp:nvSpPr>
        <dsp:cNvPr id="0" name=""/>
        <dsp:cNvSpPr/>
      </dsp:nvSpPr>
      <dsp:spPr>
        <a:xfrm>
          <a:off x="6397510" y="1513888"/>
          <a:ext cx="527722" cy="527722"/>
        </a:xfrm>
        <a:prstGeom prst="ellipse">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FE3CF8-84B2-4E14-98BC-F44FF0931E09}" type="datetimeFigureOut">
              <a:rPr lang="zh-CN" altLang="en-US" smtClean="0"/>
              <a:pPr/>
              <a:t>2017-11-28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9021DF-E25D-4A96-A73F-561D3559C9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网页版：不受地域限制，实时更新。使用用户名和密码登录。</a:t>
            </a:r>
            <a:endParaRPr lang="en-US" altLang="zh-CN" sz="1200" kern="1200" dirty="0" smtClean="0">
              <a:solidFill>
                <a:schemeClr val="tx1"/>
              </a:solidFill>
              <a:latin typeface="+mn-lt"/>
              <a:ea typeface="+mn-ea"/>
              <a:cs typeface="+mn-cs"/>
            </a:endParaRPr>
          </a:p>
          <a:p>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镜像版：安装客户指定位置，局域使用。</a:t>
            </a: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IP</a:t>
            </a:r>
            <a:r>
              <a:rPr lang="zh-CN" altLang="zh-CN" sz="1200" kern="1200" dirty="0" smtClean="0">
                <a:solidFill>
                  <a:schemeClr val="tx1"/>
                </a:solidFill>
                <a:latin typeface="+mn-lt"/>
                <a:ea typeface="+mn-ea"/>
                <a:cs typeface="+mn-cs"/>
              </a:rPr>
              <a:t>自动登陆，后台设置</a:t>
            </a:r>
            <a:r>
              <a:rPr lang="en-US" altLang="zh-CN" sz="1200" kern="1200" dirty="0" smtClean="0">
                <a:solidFill>
                  <a:schemeClr val="tx1"/>
                </a:solidFill>
                <a:latin typeface="+mn-lt"/>
                <a:ea typeface="+mn-ea"/>
                <a:cs typeface="+mn-cs"/>
              </a:rPr>
              <a:t>IP</a:t>
            </a:r>
            <a:r>
              <a:rPr lang="zh-CN" altLang="zh-CN" sz="1200" kern="1200" dirty="0" smtClean="0">
                <a:solidFill>
                  <a:schemeClr val="tx1"/>
                </a:solidFill>
                <a:latin typeface="+mn-lt"/>
                <a:ea typeface="+mn-ea"/>
                <a:cs typeface="+mn-cs"/>
              </a:rPr>
              <a:t>范围，可直接登录。</a:t>
            </a:r>
          </a:p>
          <a:p>
            <a:endParaRPr lang="zh-CN" altLang="en-US" dirty="0"/>
          </a:p>
        </p:txBody>
      </p:sp>
      <p:sp>
        <p:nvSpPr>
          <p:cNvPr id="4" name="灯片编号占位符 3"/>
          <p:cNvSpPr>
            <a:spLocks noGrp="1"/>
          </p:cNvSpPr>
          <p:nvPr>
            <p:ph type="sldNum" sz="quarter" idx="10"/>
          </p:nvPr>
        </p:nvSpPr>
        <p:spPr/>
        <p:txBody>
          <a:bodyPr/>
          <a:lstStyle/>
          <a:p>
            <a:fld id="{509021DF-E25D-4A96-A73F-561D3559C945}" type="slidenum">
              <a:rPr lang="zh-CN" altLang="en-US" smtClean="0"/>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09021DF-E25D-4A96-A73F-561D3559C945}"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行业数据库：</a:t>
            </a:r>
            <a:r>
              <a:rPr lang="zh-CN" altLang="zh-CN" sz="1200" kern="1200" dirty="0" smtClean="0">
                <a:solidFill>
                  <a:schemeClr val="tx1"/>
                </a:solidFill>
                <a:latin typeface="+mn-lt"/>
                <a:ea typeface="+mn-ea"/>
                <a:cs typeface="+mn-cs"/>
              </a:rPr>
              <a:t>行业收录了</a:t>
            </a:r>
            <a:r>
              <a:rPr lang="en-US" altLang="zh-CN" sz="1200" kern="1200" dirty="0" smtClean="0">
                <a:solidFill>
                  <a:schemeClr val="tx1"/>
                </a:solidFill>
                <a:latin typeface="+mn-lt"/>
                <a:ea typeface="+mn-ea"/>
                <a:cs typeface="+mn-cs"/>
              </a:rPr>
              <a:t>41</a:t>
            </a:r>
            <a:r>
              <a:rPr lang="zh-CN" altLang="zh-CN" sz="1200" kern="1200" dirty="0" smtClean="0">
                <a:solidFill>
                  <a:schemeClr val="tx1"/>
                </a:solidFill>
                <a:latin typeface="+mn-lt"/>
                <a:ea typeface="+mn-ea"/>
                <a:cs typeface="+mn-cs"/>
              </a:rPr>
              <a:t>个</a:t>
            </a:r>
            <a:r>
              <a:rPr lang="en-US" altLang="zh-CN" sz="1200" kern="1200" dirty="0" smtClean="0">
                <a:solidFill>
                  <a:schemeClr val="tx1"/>
                </a:solidFill>
                <a:latin typeface="+mn-lt"/>
                <a:ea typeface="+mn-ea"/>
                <a:cs typeface="+mn-cs"/>
              </a:rPr>
              <a:t>2</a:t>
            </a:r>
            <a:r>
              <a:rPr lang="zh-CN" altLang="zh-CN" sz="1200" kern="1200" dirty="0" smtClean="0">
                <a:solidFill>
                  <a:schemeClr val="tx1"/>
                </a:solidFill>
                <a:latin typeface="+mn-lt"/>
                <a:ea typeface="+mn-ea"/>
                <a:cs typeface="+mn-cs"/>
              </a:rPr>
              <a:t>位码行业、</a:t>
            </a:r>
            <a:r>
              <a:rPr lang="en-US" altLang="zh-CN" sz="1200" kern="1200" dirty="0" smtClean="0">
                <a:solidFill>
                  <a:schemeClr val="tx1"/>
                </a:solidFill>
                <a:latin typeface="+mn-lt"/>
                <a:ea typeface="+mn-ea"/>
                <a:cs typeface="+mn-cs"/>
              </a:rPr>
              <a:t>180</a:t>
            </a:r>
            <a:r>
              <a:rPr lang="zh-CN" altLang="zh-CN" sz="1200" kern="1200" dirty="0" smtClean="0">
                <a:solidFill>
                  <a:schemeClr val="tx1"/>
                </a:solidFill>
                <a:latin typeface="+mn-lt"/>
                <a:ea typeface="+mn-ea"/>
                <a:cs typeface="+mn-cs"/>
              </a:rPr>
              <a:t>多个</a:t>
            </a:r>
            <a:r>
              <a:rPr lang="en-US" altLang="zh-CN" sz="1200" kern="1200" dirty="0" smtClean="0">
                <a:solidFill>
                  <a:schemeClr val="tx1"/>
                </a:solidFill>
                <a:latin typeface="+mn-lt"/>
                <a:ea typeface="+mn-ea"/>
                <a:cs typeface="+mn-cs"/>
              </a:rPr>
              <a:t>3</a:t>
            </a:r>
            <a:r>
              <a:rPr lang="zh-CN" altLang="zh-CN" sz="1200" kern="1200" dirty="0" smtClean="0">
                <a:solidFill>
                  <a:schemeClr val="tx1"/>
                </a:solidFill>
                <a:latin typeface="+mn-lt"/>
                <a:ea typeface="+mn-ea"/>
                <a:cs typeface="+mn-cs"/>
              </a:rPr>
              <a:t>位码行业、</a:t>
            </a:r>
            <a:r>
              <a:rPr lang="en-US" altLang="zh-CN" sz="1200" kern="1200" dirty="0" smtClean="0">
                <a:solidFill>
                  <a:schemeClr val="tx1"/>
                </a:solidFill>
                <a:latin typeface="+mn-lt"/>
                <a:ea typeface="+mn-ea"/>
                <a:cs typeface="+mn-cs"/>
              </a:rPr>
              <a:t>500</a:t>
            </a:r>
            <a:r>
              <a:rPr lang="zh-CN" altLang="zh-CN" sz="1200" kern="1200" dirty="0" smtClean="0">
                <a:solidFill>
                  <a:schemeClr val="tx1"/>
                </a:solidFill>
                <a:latin typeface="+mn-lt"/>
                <a:ea typeface="+mn-ea"/>
                <a:cs typeface="+mn-cs"/>
              </a:rPr>
              <a:t>多个</a:t>
            </a:r>
            <a:r>
              <a:rPr lang="en-US" altLang="zh-CN" sz="1200" kern="1200" dirty="0" smtClean="0">
                <a:solidFill>
                  <a:schemeClr val="tx1"/>
                </a:solidFill>
                <a:latin typeface="+mn-lt"/>
                <a:ea typeface="+mn-ea"/>
                <a:cs typeface="+mn-cs"/>
              </a:rPr>
              <a:t>4</a:t>
            </a:r>
            <a:r>
              <a:rPr lang="zh-CN" altLang="zh-CN" sz="1200" kern="1200" dirty="0" smtClean="0">
                <a:solidFill>
                  <a:schemeClr val="tx1"/>
                </a:solidFill>
                <a:latin typeface="+mn-lt"/>
                <a:ea typeface="+mn-ea"/>
                <a:cs typeface="+mn-cs"/>
              </a:rPr>
              <a:t>位码行业的共计</a:t>
            </a:r>
            <a:r>
              <a:rPr lang="en-US" altLang="zh-CN" sz="1200" kern="1200" dirty="0" smtClean="0">
                <a:solidFill>
                  <a:schemeClr val="tx1"/>
                </a:solidFill>
                <a:latin typeface="+mn-lt"/>
                <a:ea typeface="+mn-ea"/>
                <a:cs typeface="+mn-cs"/>
              </a:rPr>
              <a:t>700</a:t>
            </a:r>
            <a:r>
              <a:rPr lang="zh-CN" altLang="zh-CN" sz="1200" kern="1200" dirty="0" smtClean="0">
                <a:solidFill>
                  <a:schemeClr val="tx1"/>
                </a:solidFill>
                <a:latin typeface="+mn-lt"/>
                <a:ea typeface="+mn-ea"/>
                <a:cs typeface="+mn-cs"/>
              </a:rPr>
              <a:t>多个行业。</a:t>
            </a:r>
          </a:p>
          <a:p>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企业绩效评价数据库：国资委</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国有企业</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大中小</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10</a:t>
            </a:r>
            <a:r>
              <a:rPr lang="zh-CN" altLang="zh-CN" sz="1200" kern="1200" dirty="0" smtClean="0">
                <a:solidFill>
                  <a:schemeClr val="tx1"/>
                </a:solidFill>
                <a:latin typeface="+mn-lt"/>
                <a:ea typeface="+mn-ea"/>
                <a:cs typeface="+mn-cs"/>
              </a:rPr>
              <a:t>个大类、</a:t>
            </a:r>
            <a:r>
              <a:rPr lang="en-US" altLang="zh-CN" sz="1200" kern="1200" dirty="0" smtClean="0">
                <a:solidFill>
                  <a:schemeClr val="tx1"/>
                </a:solidFill>
                <a:latin typeface="+mn-lt"/>
                <a:ea typeface="+mn-ea"/>
                <a:cs typeface="+mn-cs"/>
              </a:rPr>
              <a:t>47</a:t>
            </a:r>
            <a:r>
              <a:rPr lang="zh-CN" altLang="zh-CN" sz="1200" kern="1200" dirty="0" smtClean="0">
                <a:solidFill>
                  <a:schemeClr val="tx1"/>
                </a:solidFill>
                <a:latin typeface="+mn-lt"/>
                <a:ea typeface="+mn-ea"/>
                <a:cs typeface="+mn-cs"/>
              </a:rPr>
              <a:t>个种类、</a:t>
            </a:r>
            <a:r>
              <a:rPr lang="en-US" altLang="zh-CN" sz="1200" kern="1200" dirty="0" smtClean="0">
                <a:solidFill>
                  <a:schemeClr val="tx1"/>
                </a:solidFill>
                <a:latin typeface="+mn-lt"/>
                <a:ea typeface="+mn-ea"/>
                <a:cs typeface="+mn-cs"/>
              </a:rPr>
              <a:t>97</a:t>
            </a:r>
            <a:r>
              <a:rPr lang="zh-CN" altLang="zh-CN" sz="1200" kern="1200" dirty="0" smtClean="0">
                <a:solidFill>
                  <a:schemeClr val="tx1"/>
                </a:solidFill>
                <a:latin typeface="+mn-lt"/>
                <a:ea typeface="+mn-ea"/>
                <a:cs typeface="+mn-cs"/>
              </a:rPr>
              <a:t>个小类）</a:t>
            </a:r>
            <a:endParaRPr lang="zh-CN" altLang="en-US" dirty="0"/>
          </a:p>
        </p:txBody>
      </p:sp>
      <p:sp>
        <p:nvSpPr>
          <p:cNvPr id="4" name="灯片编号占位符 3"/>
          <p:cNvSpPr>
            <a:spLocks noGrp="1"/>
          </p:cNvSpPr>
          <p:nvPr>
            <p:ph type="sldNum" sz="quarter" idx="10"/>
          </p:nvPr>
        </p:nvSpPr>
        <p:spPr/>
        <p:txBody>
          <a:bodyPr/>
          <a:lstStyle/>
          <a:p>
            <a:fld id="{509021DF-E25D-4A96-A73F-561D3559C945}" type="slidenum">
              <a:rPr lang="zh-CN" altLang="en-US" smtClean="0"/>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世界年度数据库来源：世界银行</a:t>
            </a:r>
            <a:r>
              <a:rPr lang="en-US" altLang="zh-CN" sz="1200" kern="1200" dirty="0" smtClean="0">
                <a:solidFill>
                  <a:schemeClr val="tx1"/>
                </a:solidFill>
                <a:latin typeface="+mn-lt"/>
                <a:ea typeface="+mn-ea"/>
                <a:cs typeface="+mn-cs"/>
              </a:rPr>
              <a:t>WDI</a:t>
            </a:r>
            <a:r>
              <a:rPr lang="zh-CN" altLang="zh-CN" sz="1200" kern="1200" dirty="0" smtClean="0">
                <a:solidFill>
                  <a:schemeClr val="tx1"/>
                </a:solidFill>
                <a:latin typeface="+mn-lt"/>
                <a:ea typeface="+mn-ea"/>
                <a:cs typeface="+mn-cs"/>
              </a:rPr>
              <a:t>数据库和</a:t>
            </a:r>
            <a:r>
              <a:rPr lang="en-US" altLang="zh-CN" sz="1200" kern="1200" dirty="0" smtClean="0">
                <a:solidFill>
                  <a:schemeClr val="tx1"/>
                </a:solidFill>
                <a:latin typeface="+mn-lt"/>
                <a:ea typeface="+mn-ea"/>
                <a:cs typeface="+mn-cs"/>
              </a:rPr>
              <a:t>IMF</a:t>
            </a:r>
            <a:r>
              <a:rPr lang="zh-CN" altLang="zh-CN" sz="1200" kern="1200" dirty="0" smtClean="0">
                <a:solidFill>
                  <a:schemeClr val="tx1"/>
                </a:solidFill>
                <a:latin typeface="+mn-lt"/>
                <a:ea typeface="+mn-ea"/>
                <a:cs typeface="+mn-cs"/>
              </a:rPr>
              <a:t>发布（世界经济总览</a:t>
            </a:r>
            <a:r>
              <a:rPr lang="en-US" altLang="zh-CN" sz="1200" kern="1200" dirty="0" smtClean="0">
                <a:solidFill>
                  <a:schemeClr val="tx1"/>
                </a:solidFill>
                <a:latin typeface="+mn-lt"/>
                <a:ea typeface="+mn-ea"/>
                <a:cs typeface="+mn-cs"/>
              </a:rPr>
              <a:t>WEO</a:t>
            </a:r>
            <a:r>
              <a:rPr lang="zh-CN" altLang="zh-CN" sz="1200" kern="1200" dirty="0" smtClean="0">
                <a:solidFill>
                  <a:schemeClr val="tx1"/>
                </a:solidFill>
                <a:latin typeface="+mn-lt"/>
                <a:ea typeface="+mn-ea"/>
                <a:cs typeface="+mn-cs"/>
              </a:rPr>
              <a:t>）。</a:t>
            </a:r>
          </a:p>
          <a:p>
            <a:endParaRPr lang="zh-CN" altLang="en-US" dirty="0"/>
          </a:p>
        </p:txBody>
      </p:sp>
      <p:sp>
        <p:nvSpPr>
          <p:cNvPr id="4" name="灯片编号占位符 3"/>
          <p:cNvSpPr>
            <a:spLocks noGrp="1"/>
          </p:cNvSpPr>
          <p:nvPr>
            <p:ph type="sldNum" sz="quarter" idx="10"/>
          </p:nvPr>
        </p:nvSpPr>
        <p:spPr/>
        <p:txBody>
          <a:bodyPr/>
          <a:lstStyle/>
          <a:p>
            <a:fld id="{509021DF-E25D-4A96-A73F-561D3559C945}" type="slidenum">
              <a:rPr lang="zh-CN" altLang="en-US" smtClean="0"/>
              <a:pPr/>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1933D11-B3AD-43BB-81C5-A03AC8E4BCDF}" type="datetimeFigureOut">
              <a:rPr lang="zh-CN" altLang="en-US" smtClean="0"/>
              <a:pPr/>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A29D43-E1A4-4189-B969-D224E904B143}"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933D11-B3AD-43BB-81C5-A03AC8E4BCDF}" type="datetimeFigureOut">
              <a:rPr lang="zh-CN" altLang="en-US" smtClean="0"/>
              <a:pPr/>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A29D43-E1A4-4189-B969-D224E904B14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933D11-B3AD-43BB-81C5-A03AC8E4BCDF}" type="datetimeFigureOut">
              <a:rPr lang="zh-CN" altLang="en-US" smtClean="0"/>
              <a:pPr/>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A29D43-E1A4-4189-B969-D224E904B143}"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85" name="Picture 2" descr="C:\Users\Administrator\Desktop\图片51.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048" y="-2117"/>
            <a:ext cx="9144001" cy="68601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002380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C6AB0A-4D0D-449C-949C-37D80A199FF3}" type="datetimeFigureOut">
              <a:rPr lang="zh-CN" altLang="en-US" smtClean="0"/>
              <a:pPr/>
              <a:t>2017-11-28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808A49-6503-43A6-BE4D-6908478E43F9}" type="slidenum">
              <a:rPr lang="zh-CN" altLang="en-US" smtClean="0"/>
              <a:pPr/>
              <a:t>‹#›</a:t>
            </a:fld>
            <a:endParaRPr lang="zh-CN" altLang="en-US"/>
          </a:p>
        </p:txBody>
      </p:sp>
    </p:spTree>
    <p:extLst>
      <p:ext uri="{BB962C8B-B14F-4D97-AF65-F5344CB8AC3E}">
        <p14:creationId xmlns="" xmlns:p14="http://schemas.microsoft.com/office/powerpoint/2010/main" val="2362938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C6AB0A-4D0D-449C-949C-37D80A199FF3}" type="datetimeFigureOut">
              <a:rPr lang="zh-CN" altLang="en-US" smtClean="0"/>
              <a:pPr/>
              <a:t>2017-11-28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808A49-6503-43A6-BE4D-6908478E43F9}" type="slidenum">
              <a:rPr lang="zh-CN" altLang="en-US" smtClean="0"/>
              <a:pPr/>
              <a:t>‹#›</a:t>
            </a:fld>
            <a:endParaRPr lang="zh-CN" altLang="en-US"/>
          </a:p>
        </p:txBody>
      </p:sp>
    </p:spTree>
    <p:extLst>
      <p:ext uri="{BB962C8B-B14F-4D97-AF65-F5344CB8AC3E}">
        <p14:creationId xmlns="" xmlns:p14="http://schemas.microsoft.com/office/powerpoint/2010/main" val="1264202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2" name="Picture 2" descr="C:\Users\Administrator\Desktop\图片51.png"/>
          <p:cNvPicPr>
            <a:picLocks noChangeAspect="1" noChangeArrowheads="1"/>
          </p:cNvPicPr>
          <p:nvPr userDrawn="1"/>
        </p:nvPicPr>
        <p:blipFill>
          <a:blip r:embed="rId2" cstate="print"/>
          <a:srcRect/>
          <a:stretch>
            <a:fillRect/>
          </a:stretch>
        </p:blipFill>
        <p:spPr bwMode="auto">
          <a:xfrm>
            <a:off x="-4763" y="-2117"/>
            <a:ext cx="9144001" cy="6860117"/>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933D11-B3AD-43BB-81C5-A03AC8E4BCDF}" type="datetimeFigureOut">
              <a:rPr lang="zh-CN" altLang="en-US" smtClean="0"/>
              <a:pPr/>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A29D43-E1A4-4189-B969-D224E904B14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1933D11-B3AD-43BB-81C5-A03AC8E4BCDF}" type="datetimeFigureOut">
              <a:rPr lang="zh-CN" altLang="en-US" smtClean="0"/>
              <a:pPr/>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A29D43-E1A4-4189-B969-D224E904B14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1933D11-B3AD-43BB-81C5-A03AC8E4BCDF}" type="datetimeFigureOut">
              <a:rPr lang="zh-CN" altLang="en-US" smtClean="0"/>
              <a:pPr/>
              <a:t>2017-11-28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A29D43-E1A4-4189-B969-D224E904B14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1933D11-B3AD-43BB-81C5-A03AC8E4BCDF}" type="datetimeFigureOut">
              <a:rPr lang="zh-CN" altLang="en-US" smtClean="0"/>
              <a:pPr/>
              <a:t>2017-11-28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A29D43-E1A4-4189-B969-D224E904B14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1933D11-B3AD-43BB-81C5-A03AC8E4BCDF}" type="datetimeFigureOut">
              <a:rPr lang="zh-CN" altLang="en-US" smtClean="0"/>
              <a:pPr/>
              <a:t>2017-11-28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A29D43-E1A4-4189-B969-D224E904B14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A29D43-E1A4-4189-B969-D224E904B143}" type="slidenum">
              <a:rPr lang="zh-CN" altLang="en-US" smtClean="0"/>
              <a:pPr/>
              <a:t>‹#›</a:t>
            </a:fld>
            <a:endParaRPr lang="zh-CN" altLang="en-US"/>
          </a:p>
        </p:txBody>
      </p:sp>
      <p:pic>
        <p:nvPicPr>
          <p:cNvPr id="5" name="图片 4" descr="E:\工作\公司介绍\公司PPT新模版\logo 应用\Logo 公司全称.png"/>
          <p:cNvPicPr/>
          <p:nvPr userDrawn="1"/>
        </p:nvPicPr>
        <p:blipFill>
          <a:blip r:embed="rId2" cstate="print"/>
          <a:srcRect/>
          <a:stretch>
            <a:fillRect/>
          </a:stretch>
        </p:blipFill>
        <p:spPr bwMode="auto">
          <a:xfrm>
            <a:off x="71406" y="6429396"/>
            <a:ext cx="2714644" cy="35716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1933D11-B3AD-43BB-81C5-A03AC8E4BCDF}" type="datetimeFigureOut">
              <a:rPr lang="zh-CN" altLang="en-US" smtClean="0"/>
              <a:pPr/>
              <a:t>2017-11-28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A29D43-E1A4-4189-B969-D224E904B14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1933D11-B3AD-43BB-81C5-A03AC8E4BCDF}" type="datetimeFigureOut">
              <a:rPr lang="zh-CN" altLang="en-US" smtClean="0"/>
              <a:pPr/>
              <a:t>2017-11-28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A29D43-E1A4-4189-B969-D224E904B14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33D11-B3AD-43BB-81C5-A03AC8E4BCDF}" type="datetimeFigureOut">
              <a:rPr lang="zh-CN" altLang="en-US" smtClean="0"/>
              <a:pPr/>
              <a:t>2017-11-28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29D43-E1A4-4189-B969-D224E904B14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7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15.xml"/><Relationship Id="rId5" Type="http://schemas.openxmlformats.org/officeDocument/2006/relationships/image" Target="../media/image44.wmf"/><Relationship Id="rId4" Type="http://schemas.openxmlformats.org/officeDocument/2006/relationships/image" Target="../media/image4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jpeg"/></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58990" cy="6897975"/>
          </a:xfrm>
          <a:custGeom>
            <a:avLst/>
            <a:gdLst/>
            <a:ahLst/>
            <a:cxnLst/>
            <a:rect l="l" t="t" r="r" b="b"/>
            <a:pathLst>
              <a:path w="9158990" h="5173481">
                <a:moveTo>
                  <a:pt x="0" y="0"/>
                </a:moveTo>
                <a:lnTo>
                  <a:pt x="9144000" y="0"/>
                </a:lnTo>
                <a:lnTo>
                  <a:pt x="9158990" y="1334125"/>
                </a:lnTo>
                <a:lnTo>
                  <a:pt x="8853624" y="1644489"/>
                </a:lnTo>
                <a:cubicBezTo>
                  <a:pt x="8649558" y="1324981"/>
                  <a:pt x="8291642" y="1113658"/>
                  <a:pt x="7884368" y="1113658"/>
                </a:cubicBezTo>
                <a:cubicBezTo>
                  <a:pt x="7248065" y="1113658"/>
                  <a:pt x="6732240" y="1629483"/>
                  <a:pt x="6732240" y="2265786"/>
                </a:cubicBezTo>
                <a:cubicBezTo>
                  <a:pt x="6732240" y="2679781"/>
                  <a:pt x="6950596" y="3042776"/>
                  <a:pt x="7279105" y="3244782"/>
                </a:cubicBezTo>
                <a:lnTo>
                  <a:pt x="5381468" y="5173481"/>
                </a:lnTo>
                <a:lnTo>
                  <a:pt x="0" y="5143500"/>
                </a:lnTo>
                <a:close/>
              </a:path>
            </a:pathLst>
          </a:cu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C:\Users\Administrator\Desktop\PPT\参考\有可能\新建文件夹\08_Magazine.jpg" hidden="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6267"/>
            <a:ext cx="9144000" cy="688170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35496" y="2111493"/>
            <a:ext cx="6984776" cy="1754326"/>
          </a:xfrm>
          <a:prstGeom prst="rect">
            <a:avLst/>
          </a:prstGeom>
          <a:noFill/>
        </p:spPr>
        <p:txBody>
          <a:bodyPr wrap="square" rtlCol="0">
            <a:spAutoFit/>
          </a:bodyPr>
          <a:lstStyle/>
          <a:p>
            <a:pPr algn="ctr"/>
            <a:r>
              <a:rPr lang="zh-CN" altLang="en-US" sz="5400" b="1" dirty="0" smtClean="0">
                <a:solidFill>
                  <a:schemeClr val="bg1"/>
                </a:solidFill>
                <a:latin typeface="微软雅黑" pitchFamily="34" charset="-122"/>
                <a:ea typeface="微软雅黑" pitchFamily="34" charset="-122"/>
                <a:cs typeface="悦黑 - yolan" pitchFamily="2" charset="2"/>
              </a:rPr>
              <a:t>中国统计数据应用</a:t>
            </a:r>
            <a:endParaRPr lang="en-US" altLang="zh-CN" sz="5400" b="1" dirty="0" smtClean="0">
              <a:solidFill>
                <a:schemeClr val="bg1"/>
              </a:solidFill>
              <a:latin typeface="微软雅黑" pitchFamily="34" charset="-122"/>
              <a:ea typeface="微软雅黑" pitchFamily="34" charset="-122"/>
              <a:cs typeface="悦黑 - yolan" pitchFamily="2" charset="2"/>
            </a:endParaRPr>
          </a:p>
          <a:p>
            <a:pPr algn="ctr"/>
            <a:r>
              <a:rPr lang="zh-CN" altLang="en-US" sz="5400" b="1" dirty="0" smtClean="0">
                <a:solidFill>
                  <a:schemeClr val="bg1"/>
                </a:solidFill>
                <a:latin typeface="微软雅黑" pitchFamily="34" charset="-122"/>
                <a:ea typeface="微软雅黑" pitchFamily="34" charset="-122"/>
                <a:cs typeface="悦黑 - yolan" pitchFamily="2" charset="2"/>
              </a:rPr>
              <a:t>支持系统介绍</a:t>
            </a:r>
            <a:endParaRPr lang="en-US" altLang="zh-CN" sz="5400" b="1" dirty="0" smtClean="0">
              <a:solidFill>
                <a:schemeClr val="bg1"/>
              </a:solidFill>
              <a:latin typeface="悦黑 - yolan" pitchFamily="2" charset="2"/>
              <a:ea typeface="悦黑 - yolan" pitchFamily="2" charset="2"/>
              <a:cs typeface="悦黑 - yolan" pitchFamily="2" charset="2"/>
            </a:endParaRPr>
          </a:p>
        </p:txBody>
      </p:sp>
      <p:pic>
        <p:nvPicPr>
          <p:cNvPr id="11" name="Picture 2" descr="D:\工作\PPT\锐普纪念\mmqrcode1367908971274.png" hidden="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99822" y="2240301"/>
            <a:ext cx="1164956" cy="155327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椭圆 5"/>
          <p:cNvSpPr/>
          <p:nvPr/>
        </p:nvSpPr>
        <p:spPr>
          <a:xfrm>
            <a:off x="6838184" y="1624784"/>
            <a:ext cx="2088232" cy="2784309"/>
          </a:xfrm>
          <a:prstGeom prst="ellips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TextBox 11"/>
          <p:cNvSpPr txBox="1"/>
          <p:nvPr/>
        </p:nvSpPr>
        <p:spPr>
          <a:xfrm>
            <a:off x="6929454" y="2061512"/>
            <a:ext cx="1785950" cy="1938992"/>
          </a:xfrm>
          <a:prstGeom prst="rect">
            <a:avLst/>
          </a:prstGeom>
          <a:noFill/>
        </p:spPr>
        <p:txBody>
          <a:bodyPr wrap="square" rtlCol="0">
            <a:spAutoFit/>
          </a:bodyPr>
          <a:lstStyle/>
          <a:p>
            <a:pPr algn="ctr"/>
            <a:r>
              <a:rPr lang="en-US" altLang="zh-CN" sz="2000" dirty="0" smtClean="0">
                <a:solidFill>
                  <a:schemeClr val="bg1"/>
                </a:solidFill>
                <a:latin typeface="微软雅黑" pitchFamily="34" charset="-122"/>
                <a:ea typeface="微软雅黑" pitchFamily="34" charset="-122"/>
              </a:rPr>
              <a:t>One-stop Shop for Business Information Needs in China</a:t>
            </a:r>
          </a:p>
        </p:txBody>
      </p:sp>
      <p:pic>
        <p:nvPicPr>
          <p:cNvPr id="3" name="Picture 2"/>
          <p:cNvPicPr>
            <a:picLocks noChangeAspect="1" noChangeArrowheads="1"/>
          </p:cNvPicPr>
          <p:nvPr/>
        </p:nvPicPr>
        <p:blipFill>
          <a:blip r:embed="rId4" cstate="print"/>
          <a:srcRect/>
          <a:stretch>
            <a:fillRect/>
          </a:stretch>
        </p:blipFill>
        <p:spPr bwMode="auto">
          <a:xfrm>
            <a:off x="7786710" y="5643578"/>
            <a:ext cx="1171575" cy="876300"/>
          </a:xfrm>
          <a:prstGeom prst="rect">
            <a:avLst/>
          </a:prstGeom>
          <a:noFill/>
          <a:ln w="9525">
            <a:noFill/>
            <a:miter lim="800000"/>
            <a:headEnd/>
            <a:tailEnd/>
          </a:ln>
          <a:effectLst/>
        </p:spPr>
      </p:pic>
    </p:spTree>
    <p:extLst>
      <p:ext uri="{BB962C8B-B14F-4D97-AF65-F5344CB8AC3E}">
        <p14:creationId xmlns="" xmlns:p14="http://schemas.microsoft.com/office/powerpoint/2010/main" val="21833132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 y="343895"/>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查询方式</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 name="组合 39"/>
          <p:cNvGrpSpPr/>
          <p:nvPr/>
        </p:nvGrpSpPr>
        <p:grpSpPr>
          <a:xfrm flipV="1">
            <a:off x="-886" y="945110"/>
            <a:ext cx="1902530" cy="60959"/>
            <a:chOff x="-30049" y="5020022"/>
            <a:chExt cx="9174049" cy="125066"/>
          </a:xfrm>
        </p:grpSpPr>
        <p:sp>
          <p:nvSpPr>
            <p:cNvPr id="41" name="矩形 40"/>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矩形 41"/>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6" name="椭圆 5"/>
          <p:cNvSpPr/>
          <p:nvPr/>
        </p:nvSpPr>
        <p:spPr>
          <a:xfrm>
            <a:off x="3817936" y="1779571"/>
            <a:ext cx="1530350" cy="1530350"/>
          </a:xfrm>
          <a:prstGeom prst="ellipse">
            <a:avLst/>
          </a:prstGeom>
          <a:solidFill>
            <a:srgbClr val="4B48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7" name="椭圆 6"/>
          <p:cNvSpPr/>
          <p:nvPr/>
        </p:nvSpPr>
        <p:spPr>
          <a:xfrm>
            <a:off x="2887661" y="2024046"/>
            <a:ext cx="1044575" cy="1044575"/>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8" name="Freeform 13"/>
          <p:cNvSpPr>
            <a:spLocks noEditPoints="1"/>
          </p:cNvSpPr>
          <p:nvPr/>
        </p:nvSpPr>
        <p:spPr bwMode="auto">
          <a:xfrm>
            <a:off x="3259136" y="2262171"/>
            <a:ext cx="284163" cy="525463"/>
          </a:xfrm>
          <a:custGeom>
            <a:avLst/>
            <a:gdLst>
              <a:gd name="T0" fmla="*/ 4673 w 122"/>
              <a:gd name="T1" fmla="*/ 151793 h 225"/>
              <a:gd name="T2" fmla="*/ 32712 w 122"/>
              <a:gd name="T3" fmla="*/ 179816 h 225"/>
              <a:gd name="T4" fmla="*/ 39721 w 122"/>
              <a:gd name="T5" fmla="*/ 177481 h 225"/>
              <a:gd name="T6" fmla="*/ 278048 w 122"/>
              <a:gd name="T7" fmla="*/ 98082 h 225"/>
              <a:gd name="T8" fmla="*/ 278048 w 122"/>
              <a:gd name="T9" fmla="*/ 70058 h 225"/>
              <a:gd name="T10" fmla="*/ 245337 w 122"/>
              <a:gd name="T11" fmla="*/ 53711 h 225"/>
              <a:gd name="T12" fmla="*/ 7010 w 122"/>
              <a:gd name="T13" fmla="*/ 133111 h 225"/>
              <a:gd name="T14" fmla="*/ 252346 w 122"/>
              <a:gd name="T15" fmla="*/ 65388 h 225"/>
              <a:gd name="T16" fmla="*/ 266366 w 122"/>
              <a:gd name="T17" fmla="*/ 81735 h 225"/>
              <a:gd name="T18" fmla="*/ 259356 w 122"/>
              <a:gd name="T19" fmla="*/ 98082 h 225"/>
              <a:gd name="T20" fmla="*/ 32712 w 122"/>
              <a:gd name="T21" fmla="*/ 165805 h 225"/>
              <a:gd name="T22" fmla="*/ 21029 w 122"/>
              <a:gd name="T23" fmla="*/ 156463 h 225"/>
              <a:gd name="T24" fmla="*/ 18692 w 122"/>
              <a:gd name="T25" fmla="*/ 137781 h 225"/>
              <a:gd name="T26" fmla="*/ 247673 w 122"/>
              <a:gd name="T27" fmla="*/ 65388 h 225"/>
              <a:gd name="T28" fmla="*/ 32712 w 122"/>
              <a:gd name="T29" fmla="*/ 100417 h 225"/>
              <a:gd name="T30" fmla="*/ 154212 w 122"/>
              <a:gd name="T31" fmla="*/ 65388 h 225"/>
              <a:gd name="T32" fmla="*/ 170568 w 122"/>
              <a:gd name="T33" fmla="*/ 23353 h 225"/>
              <a:gd name="T34" fmla="*/ 21029 w 122"/>
              <a:gd name="T35" fmla="*/ 39700 h 225"/>
              <a:gd name="T36" fmla="*/ 7010 w 122"/>
              <a:gd name="T37" fmla="*/ 81735 h 225"/>
              <a:gd name="T38" fmla="*/ 142529 w 122"/>
              <a:gd name="T39" fmla="*/ 18682 h 225"/>
              <a:gd name="T40" fmla="*/ 156548 w 122"/>
              <a:gd name="T41" fmla="*/ 28023 h 225"/>
              <a:gd name="T42" fmla="*/ 151875 w 122"/>
              <a:gd name="T43" fmla="*/ 51376 h 225"/>
              <a:gd name="T44" fmla="*/ 32712 w 122"/>
              <a:gd name="T45" fmla="*/ 86405 h 225"/>
              <a:gd name="T46" fmla="*/ 18692 w 122"/>
              <a:gd name="T47" fmla="*/ 70058 h 225"/>
              <a:gd name="T48" fmla="*/ 280385 w 122"/>
              <a:gd name="T49" fmla="*/ 235863 h 225"/>
              <a:gd name="T50" fmla="*/ 245337 w 122"/>
              <a:gd name="T51" fmla="*/ 210175 h 225"/>
              <a:gd name="T52" fmla="*/ 168231 w 122"/>
              <a:gd name="T53" fmla="*/ 256880 h 225"/>
              <a:gd name="T54" fmla="*/ 128510 w 122"/>
              <a:gd name="T55" fmla="*/ 322268 h 225"/>
              <a:gd name="T56" fmla="*/ 123837 w 122"/>
              <a:gd name="T57" fmla="*/ 231192 h 225"/>
              <a:gd name="T58" fmla="*/ 278048 w 122"/>
              <a:gd name="T59" fmla="*/ 177481 h 225"/>
              <a:gd name="T60" fmla="*/ 278048 w 122"/>
              <a:gd name="T61" fmla="*/ 149458 h 225"/>
              <a:gd name="T62" fmla="*/ 21029 w 122"/>
              <a:gd name="T63" fmla="*/ 198498 h 225"/>
              <a:gd name="T64" fmla="*/ 2337 w 122"/>
              <a:gd name="T65" fmla="*/ 226522 h 225"/>
              <a:gd name="T66" fmla="*/ 7010 w 122"/>
              <a:gd name="T67" fmla="*/ 238198 h 225"/>
              <a:gd name="T68" fmla="*/ 25702 w 122"/>
              <a:gd name="T69" fmla="*/ 256880 h 225"/>
              <a:gd name="T70" fmla="*/ 65423 w 122"/>
              <a:gd name="T71" fmla="*/ 282568 h 225"/>
              <a:gd name="T72" fmla="*/ 39721 w 122"/>
              <a:gd name="T73" fmla="*/ 322268 h 225"/>
              <a:gd name="T74" fmla="*/ 93462 w 122"/>
              <a:gd name="T75" fmla="*/ 488073 h 225"/>
              <a:gd name="T76" fmla="*/ 123837 w 122"/>
              <a:gd name="T77" fmla="*/ 525437 h 225"/>
              <a:gd name="T78" fmla="*/ 203279 w 122"/>
              <a:gd name="T79" fmla="*/ 499749 h 225"/>
              <a:gd name="T80" fmla="*/ 257020 w 122"/>
              <a:gd name="T81" fmla="*/ 436697 h 225"/>
              <a:gd name="T82" fmla="*/ 231318 w 122"/>
              <a:gd name="T83" fmla="*/ 322268 h 225"/>
              <a:gd name="T84" fmla="*/ 243000 w 122"/>
              <a:gd name="T85" fmla="*/ 273227 h 225"/>
              <a:gd name="T86" fmla="*/ 280385 w 122"/>
              <a:gd name="T87" fmla="*/ 235863 h 225"/>
              <a:gd name="T88" fmla="*/ 109817 w 122"/>
              <a:gd name="T89" fmla="*/ 235863 h 225"/>
              <a:gd name="T90" fmla="*/ 114491 w 122"/>
              <a:gd name="T91" fmla="*/ 322268 h 225"/>
              <a:gd name="T92" fmla="*/ 81779 w 122"/>
              <a:gd name="T93" fmla="*/ 282568 h 225"/>
              <a:gd name="T94" fmla="*/ 56077 w 122"/>
              <a:gd name="T95" fmla="*/ 252210 h 225"/>
              <a:gd name="T96" fmla="*/ 28038 w 122"/>
              <a:gd name="T97" fmla="*/ 242869 h 225"/>
              <a:gd name="T98" fmla="*/ 18692 w 122"/>
              <a:gd name="T99" fmla="*/ 226522 h 225"/>
              <a:gd name="T100" fmla="*/ 18692 w 122"/>
              <a:gd name="T101" fmla="*/ 217181 h 225"/>
              <a:gd name="T102" fmla="*/ 28038 w 122"/>
              <a:gd name="T103" fmla="*/ 210175 h 225"/>
              <a:gd name="T104" fmla="*/ 56077 w 122"/>
              <a:gd name="T105" fmla="*/ 200834 h 225"/>
              <a:gd name="T106" fmla="*/ 252346 w 122"/>
              <a:gd name="T107" fmla="*/ 144787 h 225"/>
              <a:gd name="T108" fmla="*/ 266366 w 122"/>
              <a:gd name="T109" fmla="*/ 161134 h 225"/>
              <a:gd name="T110" fmla="*/ 259356 w 122"/>
              <a:gd name="T111" fmla="*/ 177481 h 225"/>
              <a:gd name="T112" fmla="*/ 100471 w 122"/>
              <a:gd name="T113" fmla="*/ 228857 h 225"/>
              <a:gd name="T114" fmla="*/ 240664 w 122"/>
              <a:gd name="T115" fmla="*/ 259216 h 225"/>
              <a:gd name="T116" fmla="*/ 214962 w 122"/>
              <a:gd name="T117" fmla="*/ 322268 h 225"/>
              <a:gd name="T118" fmla="*/ 182250 w 122"/>
              <a:gd name="T119" fmla="*/ 256880 h 225"/>
              <a:gd name="T120" fmla="*/ 247673 w 122"/>
              <a:gd name="T121" fmla="*/ 224186 h 225"/>
              <a:gd name="T122" fmla="*/ 266366 w 122"/>
              <a:gd name="T123" fmla="*/ 240533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
              <a:gd name="T187" fmla="*/ 0 h 225"/>
              <a:gd name="T188" fmla="*/ 122 w 122"/>
              <a:gd name="T189" fmla="*/ 225 h 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w="9525">
            <a:noFill/>
            <a:miter lim="800000"/>
            <a:headEnd/>
            <a:tailEnd/>
          </a:ln>
        </p:spPr>
        <p:txBody>
          <a:bodyPr/>
          <a:lstStyle/>
          <a:p>
            <a:endParaRPr lang="en-US" altLang="zh-CN">
              <a:latin typeface="Calibri" pitchFamily="34" charset="0"/>
            </a:endParaRPr>
          </a:p>
        </p:txBody>
      </p:sp>
      <p:sp>
        <p:nvSpPr>
          <p:cNvPr id="9" name="椭圆 8"/>
          <p:cNvSpPr/>
          <p:nvPr/>
        </p:nvSpPr>
        <p:spPr>
          <a:xfrm>
            <a:off x="5227636" y="2024046"/>
            <a:ext cx="1042988" cy="1044575"/>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pic>
        <p:nvPicPr>
          <p:cNvPr id="10" name="Picture 8"/>
          <p:cNvPicPr>
            <a:picLocks noChangeAspect="1" noChangeArrowheads="1"/>
          </p:cNvPicPr>
          <p:nvPr/>
        </p:nvPicPr>
        <p:blipFill>
          <a:blip r:embed="rId2" cstate="print">
            <a:clrChange>
              <a:clrFrom>
                <a:srgbClr val="FF0004"/>
              </a:clrFrom>
              <a:clrTo>
                <a:srgbClr val="FF0004">
                  <a:alpha val="0"/>
                </a:srgbClr>
              </a:clrTo>
            </a:clrChange>
          </a:blip>
          <a:srcRect/>
          <a:stretch>
            <a:fillRect/>
          </a:stretch>
        </p:blipFill>
        <p:spPr bwMode="auto">
          <a:xfrm>
            <a:off x="5499099" y="2295509"/>
            <a:ext cx="500062" cy="503237"/>
          </a:xfrm>
          <a:prstGeom prst="rect">
            <a:avLst/>
          </a:prstGeom>
          <a:noFill/>
          <a:ln w="9525">
            <a:noFill/>
            <a:miter lim="800000"/>
            <a:headEnd/>
            <a:tailEnd/>
          </a:ln>
        </p:spPr>
      </p:pic>
      <p:pic>
        <p:nvPicPr>
          <p:cNvPr id="11" name="Picture 29"/>
          <p:cNvPicPr>
            <a:picLocks noChangeAspect="1"/>
          </p:cNvPicPr>
          <p:nvPr/>
        </p:nvPicPr>
        <p:blipFill>
          <a:blip r:embed="rId3" cstate="print"/>
          <a:srcRect/>
          <a:stretch>
            <a:fillRect/>
          </a:stretch>
        </p:blipFill>
        <p:spPr bwMode="auto">
          <a:xfrm>
            <a:off x="3990974" y="2001821"/>
            <a:ext cx="1274762" cy="1092200"/>
          </a:xfrm>
          <a:prstGeom prst="rect">
            <a:avLst/>
          </a:prstGeom>
          <a:noFill/>
          <a:ln w="9525">
            <a:noFill/>
            <a:miter lim="800000"/>
            <a:headEnd/>
            <a:tailEnd/>
          </a:ln>
        </p:spPr>
      </p:pic>
      <p:sp>
        <p:nvSpPr>
          <p:cNvPr id="12" name="椭圆 11"/>
          <p:cNvSpPr/>
          <p:nvPr/>
        </p:nvSpPr>
        <p:spPr>
          <a:xfrm>
            <a:off x="4067174" y="3182921"/>
            <a:ext cx="1044575" cy="1044575"/>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14" name="Freeform 14"/>
          <p:cNvSpPr>
            <a:spLocks noEditPoints="1"/>
          </p:cNvSpPr>
          <p:nvPr/>
        </p:nvSpPr>
        <p:spPr bwMode="auto">
          <a:xfrm>
            <a:off x="4344986" y="3398821"/>
            <a:ext cx="500063" cy="527050"/>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w="38100" cap="flat" cmpd="sng" algn="ctr">
            <a:noFill/>
            <a:prstDash val="solid"/>
            <a:headEnd type="none" w="med" len="med"/>
            <a:tailEnd type="none" w="med" len="med"/>
          </a:ln>
          <a:effectLst/>
        </p:spPr>
        <p:txBody>
          <a:bodyPr lIns="68583" tIns="34292" rIns="68583" bIns="34292" anchor="ctr"/>
          <a:lstStyle/>
          <a:p>
            <a:pPr defTabSz="617272" fontAlgn="auto">
              <a:spcBef>
                <a:spcPts val="0"/>
              </a:spcBef>
              <a:spcAft>
                <a:spcPts val="0"/>
              </a:spcAft>
              <a:defRPr/>
            </a:pPr>
            <a:endParaRPr lang="en-US" sz="2000" kern="0" spc="-101" dirty="0">
              <a:latin typeface="Segoe UI Light" pitchFamily="34" charset="0"/>
              <a:ea typeface="+mn-ea"/>
            </a:endParaRPr>
          </a:p>
        </p:txBody>
      </p:sp>
      <p:sp>
        <p:nvSpPr>
          <p:cNvPr id="15" name="Freeform 18"/>
          <p:cNvSpPr>
            <a:spLocks noEditPoints="1"/>
          </p:cNvSpPr>
          <p:nvPr/>
        </p:nvSpPr>
        <p:spPr bwMode="black">
          <a:xfrm>
            <a:off x="4357686" y="1142984"/>
            <a:ext cx="473075" cy="463550"/>
          </a:xfrm>
          <a:custGeom>
            <a:avLst/>
            <a:gdLst>
              <a:gd name="T0" fmla="*/ 248566 w 246"/>
              <a:gd name="T1" fmla="*/ 296486 h 300"/>
              <a:gd name="T2" fmla="*/ 82855 w 246"/>
              <a:gd name="T3" fmla="*/ 311928 h 300"/>
              <a:gd name="T4" fmla="*/ 248566 w 246"/>
              <a:gd name="T5" fmla="*/ 194569 h 300"/>
              <a:gd name="T6" fmla="*/ 82855 w 246"/>
              <a:gd name="T7" fmla="*/ 208467 h 300"/>
              <a:gd name="T8" fmla="*/ 248566 w 246"/>
              <a:gd name="T9" fmla="*/ 194569 h 300"/>
              <a:gd name="T10" fmla="*/ 414277 w 246"/>
              <a:gd name="T11" fmla="*/ 155964 h 300"/>
              <a:gd name="T12" fmla="*/ 421985 w 246"/>
              <a:gd name="T13" fmla="*/ 138978 h 300"/>
              <a:gd name="T14" fmla="*/ 400789 w 246"/>
              <a:gd name="T15" fmla="*/ 171406 h 300"/>
              <a:gd name="T16" fmla="*/ 82855 w 246"/>
              <a:gd name="T17" fmla="*/ 142066 h 300"/>
              <a:gd name="T18" fmla="*/ 225444 w 246"/>
              <a:gd name="T19" fmla="*/ 157508 h 300"/>
              <a:gd name="T20" fmla="*/ 82855 w 246"/>
              <a:gd name="T21" fmla="*/ 362887 h 300"/>
              <a:gd name="T22" fmla="*/ 225444 w 246"/>
              <a:gd name="T23" fmla="*/ 348989 h 300"/>
              <a:gd name="T24" fmla="*/ 82855 w 246"/>
              <a:gd name="T25" fmla="*/ 362887 h 300"/>
              <a:gd name="T26" fmla="*/ 21196 w 246"/>
              <a:gd name="T27" fmla="*/ 443185 h 300"/>
              <a:gd name="T28" fmla="*/ 67440 w 246"/>
              <a:gd name="T29" fmla="*/ 55591 h 300"/>
              <a:gd name="T30" fmla="*/ 0 w 246"/>
              <a:gd name="T31" fmla="*/ 33972 h 300"/>
              <a:gd name="T32" fmla="*/ 421985 w 246"/>
              <a:gd name="T33" fmla="*/ 463260 h 300"/>
              <a:gd name="T34" fmla="*/ 400789 w 246"/>
              <a:gd name="T35" fmla="*/ 267147 h 300"/>
              <a:gd name="T36" fmla="*/ 225444 w 246"/>
              <a:gd name="T37" fmla="*/ 245528 h 300"/>
              <a:gd name="T38" fmla="*/ 82855 w 246"/>
              <a:gd name="T39" fmla="*/ 260970 h 300"/>
              <a:gd name="T40" fmla="*/ 225444 w 246"/>
              <a:gd name="T41" fmla="*/ 245528 h 300"/>
              <a:gd name="T42" fmla="*/ 109832 w 246"/>
              <a:gd name="T43" fmla="*/ 33972 h 300"/>
              <a:gd name="T44" fmla="*/ 165711 w 246"/>
              <a:gd name="T45" fmla="*/ 30884 h 300"/>
              <a:gd name="T46" fmla="*/ 211956 w 246"/>
              <a:gd name="T47" fmla="*/ 0 h 300"/>
              <a:gd name="T48" fmla="*/ 256274 w 246"/>
              <a:gd name="T49" fmla="*/ 30884 h 300"/>
              <a:gd name="T50" fmla="*/ 312153 w 246"/>
              <a:gd name="T51" fmla="*/ 33972 h 300"/>
              <a:gd name="T52" fmla="*/ 344910 w 246"/>
              <a:gd name="T53" fmla="*/ 66401 h 300"/>
              <a:gd name="T54" fmla="*/ 79002 w 246"/>
              <a:gd name="T55" fmla="*/ 55591 h 300"/>
              <a:gd name="T56" fmla="*/ 211956 w 246"/>
              <a:gd name="T57" fmla="*/ 30884 h 300"/>
              <a:gd name="T58" fmla="*/ 211956 w 246"/>
              <a:gd name="T59" fmla="*/ 16986 h 300"/>
              <a:gd name="T60" fmla="*/ 366105 w 246"/>
              <a:gd name="T61" fmla="*/ 415390 h 300"/>
              <a:gd name="T62" fmla="*/ 55879 w 246"/>
              <a:gd name="T63" fmla="*/ 91108 h 300"/>
              <a:gd name="T64" fmla="*/ 366105 w 246"/>
              <a:gd name="T65" fmla="*/ 109638 h 300"/>
              <a:gd name="T66" fmla="*/ 385374 w 246"/>
              <a:gd name="T67" fmla="*/ 75666 h 300"/>
              <a:gd name="T68" fmla="*/ 36611 w 246"/>
              <a:gd name="T69" fmla="*/ 429288 h 300"/>
              <a:gd name="T70" fmla="*/ 385374 w 246"/>
              <a:gd name="T71" fmla="*/ 285677 h 300"/>
              <a:gd name="T72" fmla="*/ 366105 w 246"/>
              <a:gd name="T73" fmla="*/ 415390 h 300"/>
              <a:gd name="T74" fmla="*/ 366105 w 246"/>
              <a:gd name="T75" fmla="*/ 205379 h 300"/>
              <a:gd name="T76" fmla="*/ 385374 w 246"/>
              <a:gd name="T77" fmla="*/ 191481 h 300"/>
              <a:gd name="T78" fmla="*/ 414277 w 246"/>
              <a:gd name="T79" fmla="*/ 54047 h 300"/>
              <a:gd name="T80" fmla="*/ 421985 w 246"/>
              <a:gd name="T81" fmla="*/ 33972 h 300"/>
              <a:gd name="T82" fmla="*/ 354544 w 246"/>
              <a:gd name="T83" fmla="*/ 55591 h 300"/>
              <a:gd name="T84" fmla="*/ 400789 w 246"/>
              <a:gd name="T85" fmla="*/ 67945 h 300"/>
              <a:gd name="T86" fmla="*/ 474010 w 246"/>
              <a:gd name="T87" fmla="*/ 63312 h 300"/>
              <a:gd name="T88" fmla="*/ 298665 w 246"/>
              <a:gd name="T89" fmla="*/ 206923 h 300"/>
              <a:gd name="T90" fmla="*/ 300592 w 246"/>
              <a:gd name="T91" fmla="*/ 142066 h 300"/>
              <a:gd name="T92" fmla="*/ 420058 w 246"/>
              <a:gd name="T93" fmla="*/ 63312 h 300"/>
              <a:gd name="T94" fmla="*/ 474010 w 246"/>
              <a:gd name="T95" fmla="*/ 165229 h 300"/>
              <a:gd name="T96" fmla="*/ 298665 w 246"/>
              <a:gd name="T97" fmla="*/ 310384 h 300"/>
              <a:gd name="T98" fmla="*/ 300592 w 246"/>
              <a:gd name="T99" fmla="*/ 245528 h 300"/>
              <a:gd name="T100" fmla="*/ 420058 w 246"/>
              <a:gd name="T101" fmla="*/ 165229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6"/>
              <a:gd name="T154" fmla="*/ 0 h 300"/>
              <a:gd name="T155" fmla="*/ 246 w 246"/>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w="9525">
            <a:noFill/>
            <a:miter lim="800000"/>
            <a:headEnd/>
            <a:tailEnd/>
          </a:ln>
        </p:spPr>
        <p:txBody>
          <a:bodyPr lIns="61735" tIns="30867" rIns="61735" bIns="30867"/>
          <a:lstStyle/>
          <a:p>
            <a:endParaRPr lang="en-US" altLang="zh-CN" sz="1600">
              <a:latin typeface="Calibri" pitchFamily="34" charset="0"/>
            </a:endParaRPr>
          </a:p>
        </p:txBody>
      </p:sp>
      <p:cxnSp>
        <p:nvCxnSpPr>
          <p:cNvPr id="16" name="肘形连接符 15"/>
          <p:cNvCxnSpPr>
            <a:stCxn id="12" idx="2"/>
          </p:cNvCxnSpPr>
          <p:nvPr/>
        </p:nvCxnSpPr>
        <p:spPr>
          <a:xfrm rot="10800000" flipV="1">
            <a:off x="1697036" y="3705209"/>
            <a:ext cx="2370138" cy="352425"/>
          </a:xfrm>
          <a:prstGeom prst="bentConnector3">
            <a:avLst>
              <a:gd name="adj1" fmla="val 50000"/>
            </a:avLst>
          </a:prstGeom>
          <a:ln w="12700">
            <a:solidFill>
              <a:schemeClr val="bg1">
                <a:lumMod val="50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flipV="1">
            <a:off x="6148397" y="2545898"/>
            <a:ext cx="2357454" cy="361950"/>
          </a:xfrm>
          <a:prstGeom prst="bentConnector3">
            <a:avLst>
              <a:gd name="adj1" fmla="val 50000"/>
            </a:avLst>
          </a:prstGeom>
          <a:ln w="12700">
            <a:solidFill>
              <a:schemeClr val="bg1">
                <a:lumMod val="50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7" idx="2"/>
          </p:cNvCxnSpPr>
          <p:nvPr/>
        </p:nvCxnSpPr>
        <p:spPr>
          <a:xfrm rot="10800000" flipV="1">
            <a:off x="760411" y="2546334"/>
            <a:ext cx="2127250" cy="331787"/>
          </a:xfrm>
          <a:prstGeom prst="bentConnector3">
            <a:avLst>
              <a:gd name="adj1" fmla="val 41501"/>
            </a:avLst>
          </a:prstGeom>
          <a:ln w="12700">
            <a:solidFill>
              <a:schemeClr val="bg1">
                <a:lumMod val="50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1472" y="1571612"/>
            <a:ext cx="1422429" cy="1569660"/>
          </a:xfrm>
          <a:prstGeom prst="rect">
            <a:avLst/>
          </a:prstGeom>
          <a:noFill/>
        </p:spPr>
        <p:txBody>
          <a:bodyPr wrap="square">
            <a:spAutoFit/>
          </a:bodyPr>
          <a:lstStyle/>
          <a:p>
            <a:pPr fontAlgn="auto">
              <a:spcBef>
                <a:spcPts val="0"/>
              </a:spcBef>
              <a:spcAft>
                <a:spcPts val="0"/>
              </a:spcAft>
              <a:defRPr/>
            </a:pPr>
            <a:r>
              <a:rPr lang="zh-CN" altLang="en-US" sz="1600" dirty="0" smtClean="0">
                <a:solidFill>
                  <a:schemeClr val="tx1">
                    <a:lumMod val="75000"/>
                    <a:lumOff val="25000"/>
                  </a:schemeClr>
                </a:solidFill>
                <a:latin typeface="微软雅黑" pitchFamily="34" charset="-122"/>
                <a:ea typeface="微软雅黑" pitchFamily="34" charset="-122"/>
              </a:rPr>
              <a:t>系统预先设定好报表内容和格式，用户只需切换不同的报表，进行数据查询。</a:t>
            </a:r>
          </a:p>
        </p:txBody>
      </p:sp>
      <p:sp>
        <p:nvSpPr>
          <p:cNvPr id="21" name="TextBox 20"/>
          <p:cNvSpPr txBox="1"/>
          <p:nvPr/>
        </p:nvSpPr>
        <p:spPr>
          <a:xfrm>
            <a:off x="571472" y="3857628"/>
            <a:ext cx="1500198" cy="1815882"/>
          </a:xfrm>
          <a:prstGeom prst="rect">
            <a:avLst/>
          </a:prstGeom>
          <a:noFill/>
        </p:spPr>
        <p:txBody>
          <a:bodyPr wrap="square">
            <a:spAutoFit/>
          </a:bodyPr>
          <a:lstStyle/>
          <a:p>
            <a:pPr fontAlgn="auto">
              <a:spcBef>
                <a:spcPts val="0"/>
              </a:spcBef>
              <a:spcAft>
                <a:spcPts val="0"/>
              </a:spcAft>
              <a:buClr>
                <a:srgbClr val="00AEEF"/>
              </a:buClr>
              <a:defRPr/>
            </a:pPr>
            <a:r>
              <a:rPr lang="zh-CN" altLang="en-US" sz="1600" dirty="0" smtClean="0">
                <a:solidFill>
                  <a:schemeClr val="tx1">
                    <a:lumMod val="75000"/>
                    <a:lumOff val="25000"/>
                  </a:schemeClr>
                </a:solidFill>
                <a:latin typeface="微软雅黑" pitchFamily="34" charset="-122"/>
                <a:ea typeface="微软雅黑" pitchFamily="34" charset="-122"/>
              </a:rPr>
              <a:t>系统提供交叉制表功能，用户可以根据实际需要，选取不同的指标生成新的数据报表。</a:t>
            </a:r>
          </a:p>
        </p:txBody>
      </p:sp>
      <p:sp>
        <p:nvSpPr>
          <p:cNvPr id="22" name="TextBox 21"/>
          <p:cNvSpPr txBox="1"/>
          <p:nvPr/>
        </p:nvSpPr>
        <p:spPr>
          <a:xfrm>
            <a:off x="7404127" y="2713016"/>
            <a:ext cx="1244600" cy="1323439"/>
          </a:xfrm>
          <a:prstGeom prst="rect">
            <a:avLst/>
          </a:prstGeom>
          <a:noFill/>
        </p:spPr>
        <p:txBody>
          <a:bodyPr>
            <a:spAutoFit/>
          </a:bodyPr>
          <a:lstStyle/>
          <a:p>
            <a:pPr fontAlgn="auto">
              <a:spcBef>
                <a:spcPts val="0"/>
              </a:spcBef>
              <a:spcAft>
                <a:spcPts val="0"/>
              </a:spcAft>
              <a:buClr>
                <a:srgbClr val="00AEEF"/>
              </a:buClr>
              <a:defRPr/>
            </a:pPr>
            <a:r>
              <a:rPr lang="zh-CN" altLang="en-US" sz="1600" dirty="0" smtClean="0">
                <a:solidFill>
                  <a:schemeClr val="tx1">
                    <a:lumMod val="75000"/>
                    <a:lumOff val="25000"/>
                  </a:schemeClr>
                </a:solidFill>
                <a:latin typeface="微软雅黑" pitchFamily="34" charset="-122"/>
                <a:ea typeface="微软雅黑" pitchFamily="34" charset="-122"/>
              </a:rPr>
              <a:t>对于不熟悉指标的用户，直接输入关键词进行查询。</a:t>
            </a:r>
            <a:endParaRPr lang="zh-CN" altLang="en-US" sz="1600" dirty="0" smtClean="0">
              <a:solidFill>
                <a:schemeClr val="tx1">
                  <a:lumMod val="75000"/>
                  <a:lumOff val="25000"/>
                </a:schemeClr>
              </a:solidFill>
              <a:latin typeface="微软雅黑" pitchFamily="34" charset="-122"/>
              <a:ea typeface="微软雅黑" pitchFamily="34" charset="-122"/>
            </a:endParaRPr>
          </a:p>
        </p:txBody>
      </p:sp>
      <p:sp>
        <p:nvSpPr>
          <p:cNvPr id="24" name="TextBox 23"/>
          <p:cNvSpPr txBox="1"/>
          <p:nvPr/>
        </p:nvSpPr>
        <p:spPr>
          <a:xfrm>
            <a:off x="2000249" y="2601896"/>
            <a:ext cx="1076314" cy="338554"/>
          </a:xfrm>
          <a:prstGeom prst="rect">
            <a:avLst/>
          </a:prstGeom>
          <a:noFill/>
        </p:spPr>
        <p:txBody>
          <a:bodyPr wrap="square">
            <a:spAutoFit/>
          </a:bodyPr>
          <a:lstStyle/>
          <a:p>
            <a:pPr fontAlgn="auto">
              <a:spcBef>
                <a:spcPts val="0"/>
              </a:spcBef>
              <a:spcAft>
                <a:spcPts val="0"/>
              </a:spcAft>
              <a:defRPr/>
            </a:pPr>
            <a:r>
              <a:rPr lang="zh-CN" altLang="en-US" sz="1600" b="1" dirty="0" smtClean="0">
                <a:solidFill>
                  <a:schemeClr val="tx1">
                    <a:lumMod val="75000"/>
                    <a:lumOff val="25000"/>
                  </a:schemeClr>
                </a:solidFill>
                <a:latin typeface="微软雅黑" pitchFamily="34" charset="-122"/>
                <a:ea typeface="微软雅黑" pitchFamily="34" charset="-122"/>
              </a:rPr>
              <a:t>简单查询</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2887661" y="3754421"/>
            <a:ext cx="1260472" cy="338554"/>
          </a:xfrm>
          <a:prstGeom prst="rect">
            <a:avLst/>
          </a:prstGeom>
          <a:noFill/>
        </p:spPr>
        <p:txBody>
          <a:bodyPr wrap="square">
            <a:spAutoFit/>
          </a:bodyPr>
          <a:lstStyle/>
          <a:p>
            <a:pPr fontAlgn="auto">
              <a:spcBef>
                <a:spcPts val="0"/>
              </a:spcBef>
              <a:spcAft>
                <a:spcPts val="0"/>
              </a:spcAft>
              <a:defRPr/>
            </a:pPr>
            <a:r>
              <a:rPr lang="zh-CN" altLang="en-US" sz="1600" b="1" dirty="0" smtClean="0">
                <a:solidFill>
                  <a:schemeClr val="tx1">
                    <a:lumMod val="75000"/>
                    <a:lumOff val="25000"/>
                  </a:schemeClr>
                </a:solidFill>
                <a:latin typeface="微软雅黑" pitchFamily="34" charset="-122"/>
                <a:ea typeface="微软雅黑" pitchFamily="34" charset="-122"/>
              </a:rPr>
              <a:t>高级查询</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26" name="TextBox 25"/>
          <p:cNvSpPr txBox="1"/>
          <p:nvPr/>
        </p:nvSpPr>
        <p:spPr>
          <a:xfrm>
            <a:off x="6143653" y="2622527"/>
            <a:ext cx="1290628" cy="338554"/>
          </a:xfrm>
          <a:prstGeom prst="rect">
            <a:avLst/>
          </a:prstGeom>
          <a:noFill/>
        </p:spPr>
        <p:txBody>
          <a:bodyPr wrap="square">
            <a:spAutoFit/>
          </a:bodyPr>
          <a:lstStyle/>
          <a:p>
            <a:pPr>
              <a:defRPr/>
            </a:pPr>
            <a:r>
              <a:rPr lang="zh-CN" altLang="en-US" sz="1600" b="1" dirty="0" smtClean="0">
                <a:solidFill>
                  <a:schemeClr val="tx1">
                    <a:lumMod val="75000"/>
                    <a:lumOff val="25000"/>
                  </a:schemeClr>
                </a:solidFill>
                <a:latin typeface="微软雅黑" pitchFamily="34" charset="-122"/>
                <a:ea typeface="微软雅黑" pitchFamily="34" charset="-122"/>
              </a:rPr>
              <a:t>  智能搜索</a:t>
            </a:r>
            <a:endParaRPr lang="zh-CN" altLang="en-US" sz="1600" b="1" dirty="0" smtClean="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 xmlns:p14="http://schemas.microsoft.com/office/powerpoint/2010/main" val="36156768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9"/>
          <p:cNvGrpSpPr/>
          <p:nvPr/>
        </p:nvGrpSpPr>
        <p:grpSpPr>
          <a:xfrm flipV="1">
            <a:off x="-886" y="945110"/>
            <a:ext cx="1902530" cy="60959"/>
            <a:chOff x="-30049" y="5020022"/>
            <a:chExt cx="9174049" cy="125066"/>
          </a:xfrm>
        </p:grpSpPr>
        <p:sp>
          <p:nvSpPr>
            <p:cNvPr id="3" name="矩形 2"/>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5" name="TextBox 4"/>
          <p:cNvSpPr txBox="1"/>
          <p:nvPr/>
        </p:nvSpPr>
        <p:spPr>
          <a:xfrm>
            <a:off x="-32" y="343895"/>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查询</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方式</a:t>
            </a:r>
            <a:r>
              <a:rPr lang="en-US" altLang="zh-CN"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简单查询</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051" name="Picture 3"/>
          <p:cNvPicPr>
            <a:picLocks noChangeAspect="1" noChangeArrowheads="1"/>
          </p:cNvPicPr>
          <p:nvPr/>
        </p:nvPicPr>
        <p:blipFill>
          <a:blip r:embed="rId2" cstate="print"/>
          <a:srcRect/>
          <a:stretch>
            <a:fillRect/>
          </a:stretch>
        </p:blipFill>
        <p:spPr bwMode="auto">
          <a:xfrm>
            <a:off x="395536" y="1196752"/>
            <a:ext cx="8316416" cy="5067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9"/>
          <p:cNvGrpSpPr/>
          <p:nvPr/>
        </p:nvGrpSpPr>
        <p:grpSpPr>
          <a:xfrm flipV="1">
            <a:off x="-886" y="945110"/>
            <a:ext cx="1902530" cy="60959"/>
            <a:chOff x="-30049" y="5020022"/>
            <a:chExt cx="9174049" cy="125066"/>
          </a:xfrm>
        </p:grpSpPr>
        <p:sp>
          <p:nvSpPr>
            <p:cNvPr id="3" name="矩形 2"/>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5" name="TextBox 4"/>
          <p:cNvSpPr txBox="1"/>
          <p:nvPr/>
        </p:nvSpPr>
        <p:spPr>
          <a:xfrm>
            <a:off x="-32" y="343895"/>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查询</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方式</a:t>
            </a:r>
            <a:r>
              <a:rPr lang="en-US" altLang="zh-CN"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高级查询</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3075" name="Picture 3"/>
          <p:cNvPicPr>
            <a:picLocks noChangeAspect="1" noChangeArrowheads="1"/>
          </p:cNvPicPr>
          <p:nvPr/>
        </p:nvPicPr>
        <p:blipFill>
          <a:blip r:embed="rId2" cstate="print"/>
          <a:srcRect/>
          <a:stretch>
            <a:fillRect/>
          </a:stretch>
        </p:blipFill>
        <p:spPr bwMode="auto">
          <a:xfrm>
            <a:off x="827584" y="4077072"/>
            <a:ext cx="7128792" cy="2476121"/>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683568" y="1052736"/>
            <a:ext cx="7373838" cy="28233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heel(4)">
                                      <p:cBhvr>
                                        <p:cTn id="7" dur="1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343895"/>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查询</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方式</a:t>
            </a:r>
            <a:r>
              <a:rPr lang="en-US" altLang="zh-CN"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搜索</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39"/>
          <p:cNvGrpSpPr/>
          <p:nvPr/>
        </p:nvGrpSpPr>
        <p:grpSpPr>
          <a:xfrm flipV="1">
            <a:off x="-886" y="945110"/>
            <a:ext cx="1902530" cy="60959"/>
            <a:chOff x="-30049" y="5020022"/>
            <a:chExt cx="9174049" cy="125066"/>
          </a:xfrm>
        </p:grpSpPr>
        <p:sp>
          <p:nvSpPr>
            <p:cNvPr id="4" name="矩形 3"/>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矩形 4"/>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1026" name="Picture 2"/>
          <p:cNvPicPr>
            <a:picLocks noChangeAspect="1" noChangeArrowheads="1"/>
          </p:cNvPicPr>
          <p:nvPr/>
        </p:nvPicPr>
        <p:blipFill>
          <a:blip r:embed="rId2" cstate="print"/>
          <a:srcRect b="24196"/>
          <a:stretch>
            <a:fillRect/>
          </a:stretch>
        </p:blipFill>
        <p:spPr bwMode="auto">
          <a:xfrm>
            <a:off x="323528" y="1052736"/>
            <a:ext cx="7631402" cy="322416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r="9346"/>
          <a:stretch>
            <a:fillRect/>
          </a:stretch>
        </p:blipFill>
        <p:spPr bwMode="auto">
          <a:xfrm>
            <a:off x="1187624" y="4390233"/>
            <a:ext cx="6984776" cy="24677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0-#ppt_w/2"/>
                                          </p:val>
                                        </p:tav>
                                        <p:tav tm="100000">
                                          <p:val>
                                            <p:strVal val="#ppt_x"/>
                                          </p:val>
                                        </p:tav>
                                      </p:tavLst>
                                    </p:anim>
                                    <p:anim calcmode="lin" valueType="num">
                                      <p:cBhvr additive="base">
                                        <p:cTn id="8" dur="10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1000" fill="hold"/>
                                        <p:tgtEl>
                                          <p:spTgt spid="1027"/>
                                        </p:tgtEl>
                                        <p:attrNameLst>
                                          <p:attrName>ppt_x</p:attrName>
                                        </p:attrNameLst>
                                      </p:cBhvr>
                                      <p:tavLst>
                                        <p:tav tm="0">
                                          <p:val>
                                            <p:strVal val="0-#ppt_w/2"/>
                                          </p:val>
                                        </p:tav>
                                        <p:tav tm="100000">
                                          <p:val>
                                            <p:strVal val="#ppt_x"/>
                                          </p:val>
                                        </p:tav>
                                      </p:tavLst>
                                    </p:anim>
                                    <p:anim calcmode="lin" valueType="num">
                                      <p:cBhvr additive="base">
                                        <p:cTn id="14" dur="10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标注 15"/>
          <p:cNvSpPr/>
          <p:nvPr/>
        </p:nvSpPr>
        <p:spPr>
          <a:xfrm rot="16200000">
            <a:off x="2892425" y="1227144"/>
            <a:ext cx="700088" cy="1947862"/>
          </a:xfrm>
          <a:custGeom>
            <a:avLst/>
            <a:gdLst>
              <a:gd name="connsiteX0" fmla="*/ 0 w 700139"/>
              <a:gd name="connsiteY0" fmla="*/ 0 h 1807417"/>
              <a:gd name="connsiteX1" fmla="*/ 116690 w 700139"/>
              <a:gd name="connsiteY1" fmla="*/ 0 h 1807417"/>
              <a:gd name="connsiteX2" fmla="*/ 116690 w 700139"/>
              <a:gd name="connsiteY2" fmla="*/ 0 h 1807417"/>
              <a:gd name="connsiteX3" fmla="*/ 291725 w 700139"/>
              <a:gd name="connsiteY3" fmla="*/ 0 h 1807417"/>
              <a:gd name="connsiteX4" fmla="*/ 700139 w 700139"/>
              <a:gd name="connsiteY4" fmla="*/ 0 h 1807417"/>
              <a:gd name="connsiteX5" fmla="*/ 700139 w 700139"/>
              <a:gd name="connsiteY5" fmla="*/ 1054327 h 1807417"/>
              <a:gd name="connsiteX6" fmla="*/ 700139 w 700139"/>
              <a:gd name="connsiteY6" fmla="*/ 1054327 h 1807417"/>
              <a:gd name="connsiteX7" fmla="*/ 700139 w 700139"/>
              <a:gd name="connsiteY7" fmla="*/ 1506181 h 1807417"/>
              <a:gd name="connsiteX8" fmla="*/ 700139 w 700139"/>
              <a:gd name="connsiteY8" fmla="*/ 1807417 h 1807417"/>
              <a:gd name="connsiteX9" fmla="*/ 291725 w 700139"/>
              <a:gd name="connsiteY9" fmla="*/ 1807417 h 1807417"/>
              <a:gd name="connsiteX10" fmla="*/ 267180 w 700139"/>
              <a:gd name="connsiteY10" fmla="*/ 1940244 h 1807417"/>
              <a:gd name="connsiteX11" fmla="*/ 116690 w 700139"/>
              <a:gd name="connsiteY11" fmla="*/ 1807417 h 1807417"/>
              <a:gd name="connsiteX12" fmla="*/ 0 w 700139"/>
              <a:gd name="connsiteY12" fmla="*/ 1807417 h 1807417"/>
              <a:gd name="connsiteX13" fmla="*/ 0 w 700139"/>
              <a:gd name="connsiteY13" fmla="*/ 1506181 h 1807417"/>
              <a:gd name="connsiteX14" fmla="*/ 0 w 700139"/>
              <a:gd name="connsiteY14" fmla="*/ 1054327 h 1807417"/>
              <a:gd name="connsiteX15" fmla="*/ 0 w 700139"/>
              <a:gd name="connsiteY15" fmla="*/ 1054327 h 1807417"/>
              <a:gd name="connsiteX16" fmla="*/ 0 w 700139"/>
              <a:gd name="connsiteY16" fmla="*/ 0 h 1807417"/>
              <a:gd name="connsiteX0" fmla="*/ 0 w 700139"/>
              <a:gd name="connsiteY0" fmla="*/ 0 h 1940244"/>
              <a:gd name="connsiteX1" fmla="*/ 116690 w 700139"/>
              <a:gd name="connsiteY1" fmla="*/ 0 h 1940244"/>
              <a:gd name="connsiteX2" fmla="*/ 116690 w 700139"/>
              <a:gd name="connsiteY2" fmla="*/ 0 h 1940244"/>
              <a:gd name="connsiteX3" fmla="*/ 291725 w 700139"/>
              <a:gd name="connsiteY3" fmla="*/ 0 h 1940244"/>
              <a:gd name="connsiteX4" fmla="*/ 700139 w 700139"/>
              <a:gd name="connsiteY4" fmla="*/ 0 h 1940244"/>
              <a:gd name="connsiteX5" fmla="*/ 700139 w 700139"/>
              <a:gd name="connsiteY5" fmla="*/ 1054327 h 1940244"/>
              <a:gd name="connsiteX6" fmla="*/ 700139 w 700139"/>
              <a:gd name="connsiteY6" fmla="*/ 1054327 h 1940244"/>
              <a:gd name="connsiteX7" fmla="*/ 700139 w 700139"/>
              <a:gd name="connsiteY7" fmla="*/ 1506181 h 1940244"/>
              <a:gd name="connsiteX8" fmla="*/ 700139 w 700139"/>
              <a:gd name="connsiteY8" fmla="*/ 1807417 h 1940244"/>
              <a:gd name="connsiteX9" fmla="*/ 430781 w 700139"/>
              <a:gd name="connsiteY9" fmla="*/ 1807417 h 1940244"/>
              <a:gd name="connsiteX10" fmla="*/ 267180 w 700139"/>
              <a:gd name="connsiteY10" fmla="*/ 1940244 h 1940244"/>
              <a:gd name="connsiteX11" fmla="*/ 116690 w 700139"/>
              <a:gd name="connsiteY11" fmla="*/ 1807417 h 1940244"/>
              <a:gd name="connsiteX12" fmla="*/ 0 w 700139"/>
              <a:gd name="connsiteY12" fmla="*/ 1807417 h 1940244"/>
              <a:gd name="connsiteX13" fmla="*/ 0 w 700139"/>
              <a:gd name="connsiteY13" fmla="*/ 1506181 h 1940244"/>
              <a:gd name="connsiteX14" fmla="*/ 0 w 700139"/>
              <a:gd name="connsiteY14" fmla="*/ 1054327 h 1940244"/>
              <a:gd name="connsiteX15" fmla="*/ 0 w 700139"/>
              <a:gd name="connsiteY15" fmla="*/ 1054327 h 1940244"/>
              <a:gd name="connsiteX16" fmla="*/ 0 w 700139"/>
              <a:gd name="connsiteY16" fmla="*/ 0 h 1940244"/>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116690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84152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62887 w 700139"/>
              <a:gd name="connsiteY11" fmla="*/ 1810075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0139" h="1948221">
                <a:moveTo>
                  <a:pt x="0" y="0"/>
                </a:moveTo>
                <a:lnTo>
                  <a:pt x="116690" y="0"/>
                </a:lnTo>
                <a:lnTo>
                  <a:pt x="116690" y="0"/>
                </a:lnTo>
                <a:lnTo>
                  <a:pt x="291725" y="0"/>
                </a:lnTo>
                <a:lnTo>
                  <a:pt x="700139" y="0"/>
                </a:lnTo>
                <a:lnTo>
                  <a:pt x="700139" y="1054327"/>
                </a:lnTo>
                <a:lnTo>
                  <a:pt x="700139" y="1054327"/>
                </a:lnTo>
                <a:lnTo>
                  <a:pt x="700139" y="1506181"/>
                </a:lnTo>
                <a:lnTo>
                  <a:pt x="700139" y="1807417"/>
                </a:lnTo>
                <a:lnTo>
                  <a:pt x="430781" y="1807417"/>
                </a:lnTo>
                <a:lnTo>
                  <a:pt x="344266" y="1948221"/>
                </a:lnTo>
                <a:lnTo>
                  <a:pt x="262887" y="1810075"/>
                </a:lnTo>
                <a:lnTo>
                  <a:pt x="0" y="1807417"/>
                </a:lnTo>
                <a:lnTo>
                  <a:pt x="0" y="1506181"/>
                </a:lnTo>
                <a:lnTo>
                  <a:pt x="0" y="1054327"/>
                </a:lnTo>
                <a:lnTo>
                  <a:pt x="0" y="1054327"/>
                </a:lnTo>
                <a:lnTo>
                  <a:pt x="0" y="0"/>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7" name="矩形标注 15"/>
          <p:cNvSpPr/>
          <p:nvPr/>
        </p:nvSpPr>
        <p:spPr>
          <a:xfrm rot="16200000">
            <a:off x="2892425" y="2441580"/>
            <a:ext cx="700087" cy="1947862"/>
          </a:xfrm>
          <a:custGeom>
            <a:avLst/>
            <a:gdLst>
              <a:gd name="connsiteX0" fmla="*/ 0 w 700139"/>
              <a:gd name="connsiteY0" fmla="*/ 0 h 1807417"/>
              <a:gd name="connsiteX1" fmla="*/ 116690 w 700139"/>
              <a:gd name="connsiteY1" fmla="*/ 0 h 1807417"/>
              <a:gd name="connsiteX2" fmla="*/ 116690 w 700139"/>
              <a:gd name="connsiteY2" fmla="*/ 0 h 1807417"/>
              <a:gd name="connsiteX3" fmla="*/ 291725 w 700139"/>
              <a:gd name="connsiteY3" fmla="*/ 0 h 1807417"/>
              <a:gd name="connsiteX4" fmla="*/ 700139 w 700139"/>
              <a:gd name="connsiteY4" fmla="*/ 0 h 1807417"/>
              <a:gd name="connsiteX5" fmla="*/ 700139 w 700139"/>
              <a:gd name="connsiteY5" fmla="*/ 1054327 h 1807417"/>
              <a:gd name="connsiteX6" fmla="*/ 700139 w 700139"/>
              <a:gd name="connsiteY6" fmla="*/ 1054327 h 1807417"/>
              <a:gd name="connsiteX7" fmla="*/ 700139 w 700139"/>
              <a:gd name="connsiteY7" fmla="*/ 1506181 h 1807417"/>
              <a:gd name="connsiteX8" fmla="*/ 700139 w 700139"/>
              <a:gd name="connsiteY8" fmla="*/ 1807417 h 1807417"/>
              <a:gd name="connsiteX9" fmla="*/ 291725 w 700139"/>
              <a:gd name="connsiteY9" fmla="*/ 1807417 h 1807417"/>
              <a:gd name="connsiteX10" fmla="*/ 267180 w 700139"/>
              <a:gd name="connsiteY10" fmla="*/ 1940244 h 1807417"/>
              <a:gd name="connsiteX11" fmla="*/ 116690 w 700139"/>
              <a:gd name="connsiteY11" fmla="*/ 1807417 h 1807417"/>
              <a:gd name="connsiteX12" fmla="*/ 0 w 700139"/>
              <a:gd name="connsiteY12" fmla="*/ 1807417 h 1807417"/>
              <a:gd name="connsiteX13" fmla="*/ 0 w 700139"/>
              <a:gd name="connsiteY13" fmla="*/ 1506181 h 1807417"/>
              <a:gd name="connsiteX14" fmla="*/ 0 w 700139"/>
              <a:gd name="connsiteY14" fmla="*/ 1054327 h 1807417"/>
              <a:gd name="connsiteX15" fmla="*/ 0 w 700139"/>
              <a:gd name="connsiteY15" fmla="*/ 1054327 h 1807417"/>
              <a:gd name="connsiteX16" fmla="*/ 0 w 700139"/>
              <a:gd name="connsiteY16" fmla="*/ 0 h 1807417"/>
              <a:gd name="connsiteX0" fmla="*/ 0 w 700139"/>
              <a:gd name="connsiteY0" fmla="*/ 0 h 1940244"/>
              <a:gd name="connsiteX1" fmla="*/ 116690 w 700139"/>
              <a:gd name="connsiteY1" fmla="*/ 0 h 1940244"/>
              <a:gd name="connsiteX2" fmla="*/ 116690 w 700139"/>
              <a:gd name="connsiteY2" fmla="*/ 0 h 1940244"/>
              <a:gd name="connsiteX3" fmla="*/ 291725 w 700139"/>
              <a:gd name="connsiteY3" fmla="*/ 0 h 1940244"/>
              <a:gd name="connsiteX4" fmla="*/ 700139 w 700139"/>
              <a:gd name="connsiteY4" fmla="*/ 0 h 1940244"/>
              <a:gd name="connsiteX5" fmla="*/ 700139 w 700139"/>
              <a:gd name="connsiteY5" fmla="*/ 1054327 h 1940244"/>
              <a:gd name="connsiteX6" fmla="*/ 700139 w 700139"/>
              <a:gd name="connsiteY6" fmla="*/ 1054327 h 1940244"/>
              <a:gd name="connsiteX7" fmla="*/ 700139 w 700139"/>
              <a:gd name="connsiteY7" fmla="*/ 1506181 h 1940244"/>
              <a:gd name="connsiteX8" fmla="*/ 700139 w 700139"/>
              <a:gd name="connsiteY8" fmla="*/ 1807417 h 1940244"/>
              <a:gd name="connsiteX9" fmla="*/ 430781 w 700139"/>
              <a:gd name="connsiteY9" fmla="*/ 1807417 h 1940244"/>
              <a:gd name="connsiteX10" fmla="*/ 267180 w 700139"/>
              <a:gd name="connsiteY10" fmla="*/ 1940244 h 1940244"/>
              <a:gd name="connsiteX11" fmla="*/ 116690 w 700139"/>
              <a:gd name="connsiteY11" fmla="*/ 1807417 h 1940244"/>
              <a:gd name="connsiteX12" fmla="*/ 0 w 700139"/>
              <a:gd name="connsiteY12" fmla="*/ 1807417 h 1940244"/>
              <a:gd name="connsiteX13" fmla="*/ 0 w 700139"/>
              <a:gd name="connsiteY13" fmla="*/ 1506181 h 1940244"/>
              <a:gd name="connsiteX14" fmla="*/ 0 w 700139"/>
              <a:gd name="connsiteY14" fmla="*/ 1054327 h 1940244"/>
              <a:gd name="connsiteX15" fmla="*/ 0 w 700139"/>
              <a:gd name="connsiteY15" fmla="*/ 1054327 h 1940244"/>
              <a:gd name="connsiteX16" fmla="*/ 0 w 700139"/>
              <a:gd name="connsiteY16" fmla="*/ 0 h 1940244"/>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116690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84152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62887 w 700139"/>
              <a:gd name="connsiteY11" fmla="*/ 1810075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0139" h="1948221">
                <a:moveTo>
                  <a:pt x="0" y="0"/>
                </a:moveTo>
                <a:lnTo>
                  <a:pt x="116690" y="0"/>
                </a:lnTo>
                <a:lnTo>
                  <a:pt x="116690" y="0"/>
                </a:lnTo>
                <a:lnTo>
                  <a:pt x="291725" y="0"/>
                </a:lnTo>
                <a:lnTo>
                  <a:pt x="700139" y="0"/>
                </a:lnTo>
                <a:lnTo>
                  <a:pt x="700139" y="1054327"/>
                </a:lnTo>
                <a:lnTo>
                  <a:pt x="700139" y="1054327"/>
                </a:lnTo>
                <a:lnTo>
                  <a:pt x="700139" y="1506181"/>
                </a:lnTo>
                <a:lnTo>
                  <a:pt x="700139" y="1807417"/>
                </a:lnTo>
                <a:lnTo>
                  <a:pt x="430781" y="1807417"/>
                </a:lnTo>
                <a:lnTo>
                  <a:pt x="344266" y="1948221"/>
                </a:lnTo>
                <a:lnTo>
                  <a:pt x="262887" y="1810075"/>
                </a:lnTo>
                <a:lnTo>
                  <a:pt x="0" y="1807417"/>
                </a:lnTo>
                <a:lnTo>
                  <a:pt x="0" y="1506181"/>
                </a:lnTo>
                <a:lnTo>
                  <a:pt x="0" y="1054327"/>
                </a:lnTo>
                <a:lnTo>
                  <a:pt x="0" y="1054327"/>
                </a:lnTo>
                <a:lnTo>
                  <a:pt x="0" y="0"/>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8" name="矩形标注 15"/>
          <p:cNvSpPr/>
          <p:nvPr/>
        </p:nvSpPr>
        <p:spPr>
          <a:xfrm rot="5400000" flipH="1">
            <a:off x="5530850" y="828656"/>
            <a:ext cx="700088" cy="1947862"/>
          </a:xfrm>
          <a:custGeom>
            <a:avLst/>
            <a:gdLst>
              <a:gd name="connsiteX0" fmla="*/ 0 w 700139"/>
              <a:gd name="connsiteY0" fmla="*/ 0 h 1807417"/>
              <a:gd name="connsiteX1" fmla="*/ 116690 w 700139"/>
              <a:gd name="connsiteY1" fmla="*/ 0 h 1807417"/>
              <a:gd name="connsiteX2" fmla="*/ 116690 w 700139"/>
              <a:gd name="connsiteY2" fmla="*/ 0 h 1807417"/>
              <a:gd name="connsiteX3" fmla="*/ 291725 w 700139"/>
              <a:gd name="connsiteY3" fmla="*/ 0 h 1807417"/>
              <a:gd name="connsiteX4" fmla="*/ 700139 w 700139"/>
              <a:gd name="connsiteY4" fmla="*/ 0 h 1807417"/>
              <a:gd name="connsiteX5" fmla="*/ 700139 w 700139"/>
              <a:gd name="connsiteY5" fmla="*/ 1054327 h 1807417"/>
              <a:gd name="connsiteX6" fmla="*/ 700139 w 700139"/>
              <a:gd name="connsiteY6" fmla="*/ 1054327 h 1807417"/>
              <a:gd name="connsiteX7" fmla="*/ 700139 w 700139"/>
              <a:gd name="connsiteY7" fmla="*/ 1506181 h 1807417"/>
              <a:gd name="connsiteX8" fmla="*/ 700139 w 700139"/>
              <a:gd name="connsiteY8" fmla="*/ 1807417 h 1807417"/>
              <a:gd name="connsiteX9" fmla="*/ 291725 w 700139"/>
              <a:gd name="connsiteY9" fmla="*/ 1807417 h 1807417"/>
              <a:gd name="connsiteX10" fmla="*/ 267180 w 700139"/>
              <a:gd name="connsiteY10" fmla="*/ 1940244 h 1807417"/>
              <a:gd name="connsiteX11" fmla="*/ 116690 w 700139"/>
              <a:gd name="connsiteY11" fmla="*/ 1807417 h 1807417"/>
              <a:gd name="connsiteX12" fmla="*/ 0 w 700139"/>
              <a:gd name="connsiteY12" fmla="*/ 1807417 h 1807417"/>
              <a:gd name="connsiteX13" fmla="*/ 0 w 700139"/>
              <a:gd name="connsiteY13" fmla="*/ 1506181 h 1807417"/>
              <a:gd name="connsiteX14" fmla="*/ 0 w 700139"/>
              <a:gd name="connsiteY14" fmla="*/ 1054327 h 1807417"/>
              <a:gd name="connsiteX15" fmla="*/ 0 w 700139"/>
              <a:gd name="connsiteY15" fmla="*/ 1054327 h 1807417"/>
              <a:gd name="connsiteX16" fmla="*/ 0 w 700139"/>
              <a:gd name="connsiteY16" fmla="*/ 0 h 1807417"/>
              <a:gd name="connsiteX0" fmla="*/ 0 w 700139"/>
              <a:gd name="connsiteY0" fmla="*/ 0 h 1940244"/>
              <a:gd name="connsiteX1" fmla="*/ 116690 w 700139"/>
              <a:gd name="connsiteY1" fmla="*/ 0 h 1940244"/>
              <a:gd name="connsiteX2" fmla="*/ 116690 w 700139"/>
              <a:gd name="connsiteY2" fmla="*/ 0 h 1940244"/>
              <a:gd name="connsiteX3" fmla="*/ 291725 w 700139"/>
              <a:gd name="connsiteY3" fmla="*/ 0 h 1940244"/>
              <a:gd name="connsiteX4" fmla="*/ 700139 w 700139"/>
              <a:gd name="connsiteY4" fmla="*/ 0 h 1940244"/>
              <a:gd name="connsiteX5" fmla="*/ 700139 w 700139"/>
              <a:gd name="connsiteY5" fmla="*/ 1054327 h 1940244"/>
              <a:gd name="connsiteX6" fmla="*/ 700139 w 700139"/>
              <a:gd name="connsiteY6" fmla="*/ 1054327 h 1940244"/>
              <a:gd name="connsiteX7" fmla="*/ 700139 w 700139"/>
              <a:gd name="connsiteY7" fmla="*/ 1506181 h 1940244"/>
              <a:gd name="connsiteX8" fmla="*/ 700139 w 700139"/>
              <a:gd name="connsiteY8" fmla="*/ 1807417 h 1940244"/>
              <a:gd name="connsiteX9" fmla="*/ 430781 w 700139"/>
              <a:gd name="connsiteY9" fmla="*/ 1807417 h 1940244"/>
              <a:gd name="connsiteX10" fmla="*/ 267180 w 700139"/>
              <a:gd name="connsiteY10" fmla="*/ 1940244 h 1940244"/>
              <a:gd name="connsiteX11" fmla="*/ 116690 w 700139"/>
              <a:gd name="connsiteY11" fmla="*/ 1807417 h 1940244"/>
              <a:gd name="connsiteX12" fmla="*/ 0 w 700139"/>
              <a:gd name="connsiteY12" fmla="*/ 1807417 h 1940244"/>
              <a:gd name="connsiteX13" fmla="*/ 0 w 700139"/>
              <a:gd name="connsiteY13" fmla="*/ 1506181 h 1940244"/>
              <a:gd name="connsiteX14" fmla="*/ 0 w 700139"/>
              <a:gd name="connsiteY14" fmla="*/ 1054327 h 1940244"/>
              <a:gd name="connsiteX15" fmla="*/ 0 w 700139"/>
              <a:gd name="connsiteY15" fmla="*/ 1054327 h 1940244"/>
              <a:gd name="connsiteX16" fmla="*/ 0 w 700139"/>
              <a:gd name="connsiteY16" fmla="*/ 0 h 1940244"/>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116690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84152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62887 w 700139"/>
              <a:gd name="connsiteY11" fmla="*/ 1810075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0139" h="1948221">
                <a:moveTo>
                  <a:pt x="0" y="0"/>
                </a:moveTo>
                <a:lnTo>
                  <a:pt x="116690" y="0"/>
                </a:lnTo>
                <a:lnTo>
                  <a:pt x="116690" y="0"/>
                </a:lnTo>
                <a:lnTo>
                  <a:pt x="291725" y="0"/>
                </a:lnTo>
                <a:lnTo>
                  <a:pt x="700139" y="0"/>
                </a:lnTo>
                <a:lnTo>
                  <a:pt x="700139" y="1054327"/>
                </a:lnTo>
                <a:lnTo>
                  <a:pt x="700139" y="1054327"/>
                </a:lnTo>
                <a:lnTo>
                  <a:pt x="700139" y="1506181"/>
                </a:lnTo>
                <a:lnTo>
                  <a:pt x="700139" y="1807417"/>
                </a:lnTo>
                <a:lnTo>
                  <a:pt x="430781" y="1807417"/>
                </a:lnTo>
                <a:lnTo>
                  <a:pt x="344266" y="1948221"/>
                </a:lnTo>
                <a:lnTo>
                  <a:pt x="262887" y="1810075"/>
                </a:lnTo>
                <a:lnTo>
                  <a:pt x="0" y="1807417"/>
                </a:lnTo>
                <a:lnTo>
                  <a:pt x="0" y="1506181"/>
                </a:lnTo>
                <a:lnTo>
                  <a:pt x="0" y="1054327"/>
                </a:lnTo>
                <a:lnTo>
                  <a:pt x="0" y="1054327"/>
                </a:lnTo>
                <a:lnTo>
                  <a:pt x="0" y="0"/>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9" name="矩形标注 15"/>
          <p:cNvSpPr/>
          <p:nvPr/>
        </p:nvSpPr>
        <p:spPr>
          <a:xfrm rot="5400000" flipH="1">
            <a:off x="5530850" y="1947857"/>
            <a:ext cx="700087" cy="1947862"/>
          </a:xfrm>
          <a:custGeom>
            <a:avLst/>
            <a:gdLst>
              <a:gd name="connsiteX0" fmla="*/ 0 w 700139"/>
              <a:gd name="connsiteY0" fmla="*/ 0 h 1807417"/>
              <a:gd name="connsiteX1" fmla="*/ 116690 w 700139"/>
              <a:gd name="connsiteY1" fmla="*/ 0 h 1807417"/>
              <a:gd name="connsiteX2" fmla="*/ 116690 w 700139"/>
              <a:gd name="connsiteY2" fmla="*/ 0 h 1807417"/>
              <a:gd name="connsiteX3" fmla="*/ 291725 w 700139"/>
              <a:gd name="connsiteY3" fmla="*/ 0 h 1807417"/>
              <a:gd name="connsiteX4" fmla="*/ 700139 w 700139"/>
              <a:gd name="connsiteY4" fmla="*/ 0 h 1807417"/>
              <a:gd name="connsiteX5" fmla="*/ 700139 w 700139"/>
              <a:gd name="connsiteY5" fmla="*/ 1054327 h 1807417"/>
              <a:gd name="connsiteX6" fmla="*/ 700139 w 700139"/>
              <a:gd name="connsiteY6" fmla="*/ 1054327 h 1807417"/>
              <a:gd name="connsiteX7" fmla="*/ 700139 w 700139"/>
              <a:gd name="connsiteY7" fmla="*/ 1506181 h 1807417"/>
              <a:gd name="connsiteX8" fmla="*/ 700139 w 700139"/>
              <a:gd name="connsiteY8" fmla="*/ 1807417 h 1807417"/>
              <a:gd name="connsiteX9" fmla="*/ 291725 w 700139"/>
              <a:gd name="connsiteY9" fmla="*/ 1807417 h 1807417"/>
              <a:gd name="connsiteX10" fmla="*/ 267180 w 700139"/>
              <a:gd name="connsiteY10" fmla="*/ 1940244 h 1807417"/>
              <a:gd name="connsiteX11" fmla="*/ 116690 w 700139"/>
              <a:gd name="connsiteY11" fmla="*/ 1807417 h 1807417"/>
              <a:gd name="connsiteX12" fmla="*/ 0 w 700139"/>
              <a:gd name="connsiteY12" fmla="*/ 1807417 h 1807417"/>
              <a:gd name="connsiteX13" fmla="*/ 0 w 700139"/>
              <a:gd name="connsiteY13" fmla="*/ 1506181 h 1807417"/>
              <a:gd name="connsiteX14" fmla="*/ 0 w 700139"/>
              <a:gd name="connsiteY14" fmla="*/ 1054327 h 1807417"/>
              <a:gd name="connsiteX15" fmla="*/ 0 w 700139"/>
              <a:gd name="connsiteY15" fmla="*/ 1054327 h 1807417"/>
              <a:gd name="connsiteX16" fmla="*/ 0 w 700139"/>
              <a:gd name="connsiteY16" fmla="*/ 0 h 1807417"/>
              <a:gd name="connsiteX0" fmla="*/ 0 w 700139"/>
              <a:gd name="connsiteY0" fmla="*/ 0 h 1940244"/>
              <a:gd name="connsiteX1" fmla="*/ 116690 w 700139"/>
              <a:gd name="connsiteY1" fmla="*/ 0 h 1940244"/>
              <a:gd name="connsiteX2" fmla="*/ 116690 w 700139"/>
              <a:gd name="connsiteY2" fmla="*/ 0 h 1940244"/>
              <a:gd name="connsiteX3" fmla="*/ 291725 w 700139"/>
              <a:gd name="connsiteY3" fmla="*/ 0 h 1940244"/>
              <a:gd name="connsiteX4" fmla="*/ 700139 w 700139"/>
              <a:gd name="connsiteY4" fmla="*/ 0 h 1940244"/>
              <a:gd name="connsiteX5" fmla="*/ 700139 w 700139"/>
              <a:gd name="connsiteY5" fmla="*/ 1054327 h 1940244"/>
              <a:gd name="connsiteX6" fmla="*/ 700139 w 700139"/>
              <a:gd name="connsiteY6" fmla="*/ 1054327 h 1940244"/>
              <a:gd name="connsiteX7" fmla="*/ 700139 w 700139"/>
              <a:gd name="connsiteY7" fmla="*/ 1506181 h 1940244"/>
              <a:gd name="connsiteX8" fmla="*/ 700139 w 700139"/>
              <a:gd name="connsiteY8" fmla="*/ 1807417 h 1940244"/>
              <a:gd name="connsiteX9" fmla="*/ 430781 w 700139"/>
              <a:gd name="connsiteY9" fmla="*/ 1807417 h 1940244"/>
              <a:gd name="connsiteX10" fmla="*/ 267180 w 700139"/>
              <a:gd name="connsiteY10" fmla="*/ 1940244 h 1940244"/>
              <a:gd name="connsiteX11" fmla="*/ 116690 w 700139"/>
              <a:gd name="connsiteY11" fmla="*/ 1807417 h 1940244"/>
              <a:gd name="connsiteX12" fmla="*/ 0 w 700139"/>
              <a:gd name="connsiteY12" fmla="*/ 1807417 h 1940244"/>
              <a:gd name="connsiteX13" fmla="*/ 0 w 700139"/>
              <a:gd name="connsiteY13" fmla="*/ 1506181 h 1940244"/>
              <a:gd name="connsiteX14" fmla="*/ 0 w 700139"/>
              <a:gd name="connsiteY14" fmla="*/ 1054327 h 1940244"/>
              <a:gd name="connsiteX15" fmla="*/ 0 w 700139"/>
              <a:gd name="connsiteY15" fmla="*/ 1054327 h 1940244"/>
              <a:gd name="connsiteX16" fmla="*/ 0 w 700139"/>
              <a:gd name="connsiteY16" fmla="*/ 0 h 1940244"/>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116690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84152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62887 w 700139"/>
              <a:gd name="connsiteY11" fmla="*/ 1810075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0139" h="1948221">
                <a:moveTo>
                  <a:pt x="0" y="0"/>
                </a:moveTo>
                <a:lnTo>
                  <a:pt x="116690" y="0"/>
                </a:lnTo>
                <a:lnTo>
                  <a:pt x="116690" y="0"/>
                </a:lnTo>
                <a:lnTo>
                  <a:pt x="291725" y="0"/>
                </a:lnTo>
                <a:lnTo>
                  <a:pt x="700139" y="0"/>
                </a:lnTo>
                <a:lnTo>
                  <a:pt x="700139" y="1054327"/>
                </a:lnTo>
                <a:lnTo>
                  <a:pt x="700139" y="1054327"/>
                </a:lnTo>
                <a:lnTo>
                  <a:pt x="700139" y="1506181"/>
                </a:lnTo>
                <a:lnTo>
                  <a:pt x="700139" y="1807417"/>
                </a:lnTo>
                <a:lnTo>
                  <a:pt x="430781" y="1807417"/>
                </a:lnTo>
                <a:lnTo>
                  <a:pt x="344266" y="1948221"/>
                </a:lnTo>
                <a:lnTo>
                  <a:pt x="262887" y="1810075"/>
                </a:lnTo>
                <a:lnTo>
                  <a:pt x="0" y="1807417"/>
                </a:lnTo>
                <a:lnTo>
                  <a:pt x="0" y="1506181"/>
                </a:lnTo>
                <a:lnTo>
                  <a:pt x="0" y="1054327"/>
                </a:lnTo>
                <a:lnTo>
                  <a:pt x="0" y="1054327"/>
                </a:lnTo>
                <a:lnTo>
                  <a:pt x="0" y="0"/>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cxnSp>
        <p:nvCxnSpPr>
          <p:cNvPr id="14" name="直接连接符 13"/>
          <p:cNvCxnSpPr/>
          <p:nvPr/>
        </p:nvCxnSpPr>
        <p:spPr>
          <a:xfrm rot="5400000" flipH="1" flipV="1">
            <a:off x="2187557" y="3616325"/>
            <a:ext cx="4768887" cy="1588"/>
          </a:xfrm>
          <a:prstGeom prst="line">
            <a:avLst/>
          </a:prstGeom>
          <a:ln w="12700">
            <a:solidFill>
              <a:schemeClr val="bg1">
                <a:lumMod val="50000"/>
              </a:schemeClr>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5" name="矩形 17"/>
          <p:cNvSpPr/>
          <p:nvPr/>
        </p:nvSpPr>
        <p:spPr>
          <a:xfrm>
            <a:off x="4000496" y="742931"/>
            <a:ext cx="1154117" cy="657202"/>
          </a:xfrm>
          <a:custGeom>
            <a:avLst/>
            <a:gdLst>
              <a:gd name="connsiteX0" fmla="*/ 0 w 1728192"/>
              <a:gd name="connsiteY0" fmla="*/ 0 h 771550"/>
              <a:gd name="connsiteX1" fmla="*/ 1728192 w 1728192"/>
              <a:gd name="connsiteY1" fmla="*/ 0 h 771550"/>
              <a:gd name="connsiteX2" fmla="*/ 1728192 w 1728192"/>
              <a:gd name="connsiteY2" fmla="*/ 771550 h 771550"/>
              <a:gd name="connsiteX3" fmla="*/ 0 w 1728192"/>
              <a:gd name="connsiteY3" fmla="*/ 771550 h 771550"/>
              <a:gd name="connsiteX4" fmla="*/ 0 w 1728192"/>
              <a:gd name="connsiteY4" fmla="*/ 0 h 771550"/>
              <a:gd name="connsiteX0" fmla="*/ 0 w 1728192"/>
              <a:gd name="connsiteY0" fmla="*/ 0 h 771550"/>
              <a:gd name="connsiteX1" fmla="*/ 1728192 w 1728192"/>
              <a:gd name="connsiteY1" fmla="*/ 0 h 771550"/>
              <a:gd name="connsiteX2" fmla="*/ 1728192 w 1728192"/>
              <a:gd name="connsiteY2" fmla="*/ 771550 h 771550"/>
              <a:gd name="connsiteX3" fmla="*/ 820205 w 1728192"/>
              <a:gd name="connsiteY3" fmla="*/ 768096 h 771550"/>
              <a:gd name="connsiteX4" fmla="*/ 0 w 1728192"/>
              <a:gd name="connsiteY4" fmla="*/ 771550 h 771550"/>
              <a:gd name="connsiteX5" fmla="*/ 0 w 1728192"/>
              <a:gd name="connsiteY5" fmla="*/ 0 h 771550"/>
              <a:gd name="connsiteX0" fmla="*/ 0 w 1728192"/>
              <a:gd name="connsiteY0" fmla="*/ 0 h 771550"/>
              <a:gd name="connsiteX1" fmla="*/ 1728192 w 1728192"/>
              <a:gd name="connsiteY1" fmla="*/ 0 h 771550"/>
              <a:gd name="connsiteX2" fmla="*/ 1728192 w 1728192"/>
              <a:gd name="connsiteY2" fmla="*/ 771550 h 771550"/>
              <a:gd name="connsiteX3" fmla="*/ 820205 w 1728192"/>
              <a:gd name="connsiteY3" fmla="*/ 768096 h 771550"/>
              <a:gd name="connsiteX4" fmla="*/ 621792 w 1728192"/>
              <a:gd name="connsiteY4" fmla="*/ 332638 h 771550"/>
              <a:gd name="connsiteX5" fmla="*/ 0 w 1728192"/>
              <a:gd name="connsiteY5" fmla="*/ 0 h 771550"/>
              <a:gd name="connsiteX0" fmla="*/ 0 w 1728192"/>
              <a:gd name="connsiteY0" fmla="*/ 0 h 771550"/>
              <a:gd name="connsiteX1" fmla="*/ 1728192 w 1728192"/>
              <a:gd name="connsiteY1" fmla="*/ 0 h 771550"/>
              <a:gd name="connsiteX2" fmla="*/ 1728192 w 1728192"/>
              <a:gd name="connsiteY2" fmla="*/ 771550 h 771550"/>
              <a:gd name="connsiteX3" fmla="*/ 820205 w 1728192"/>
              <a:gd name="connsiteY3" fmla="*/ 768096 h 771550"/>
              <a:gd name="connsiteX4" fmla="*/ 7315 w 1728192"/>
              <a:gd name="connsiteY4" fmla="*/ 522833 h 771550"/>
              <a:gd name="connsiteX5" fmla="*/ 0 w 1728192"/>
              <a:gd name="connsiteY5" fmla="*/ 0 h 771550"/>
              <a:gd name="connsiteX0" fmla="*/ 0 w 1728192"/>
              <a:gd name="connsiteY0" fmla="*/ 0 h 768096"/>
              <a:gd name="connsiteX1" fmla="*/ 1728192 w 1728192"/>
              <a:gd name="connsiteY1" fmla="*/ 0 h 768096"/>
              <a:gd name="connsiteX2" fmla="*/ 1501421 w 1728192"/>
              <a:gd name="connsiteY2" fmla="*/ 347269 h 768096"/>
              <a:gd name="connsiteX3" fmla="*/ 820205 w 1728192"/>
              <a:gd name="connsiteY3" fmla="*/ 768096 h 768096"/>
              <a:gd name="connsiteX4" fmla="*/ 7315 w 1728192"/>
              <a:gd name="connsiteY4" fmla="*/ 522833 h 768096"/>
              <a:gd name="connsiteX5" fmla="*/ 0 w 1728192"/>
              <a:gd name="connsiteY5" fmla="*/ 0 h 768096"/>
              <a:gd name="connsiteX0" fmla="*/ 0 w 1728193"/>
              <a:gd name="connsiteY0" fmla="*/ 0 h 768096"/>
              <a:gd name="connsiteX1" fmla="*/ 1728192 w 1728193"/>
              <a:gd name="connsiteY1" fmla="*/ 0 h 768096"/>
              <a:gd name="connsiteX2" fmla="*/ 1728193 w 1728193"/>
              <a:gd name="connsiteY2" fmla="*/ 515519 h 768096"/>
              <a:gd name="connsiteX3" fmla="*/ 820205 w 1728193"/>
              <a:gd name="connsiteY3" fmla="*/ 768096 h 768096"/>
              <a:gd name="connsiteX4" fmla="*/ 7315 w 1728193"/>
              <a:gd name="connsiteY4" fmla="*/ 522833 h 768096"/>
              <a:gd name="connsiteX5" fmla="*/ 0 w 1728193"/>
              <a:gd name="connsiteY5" fmla="*/ 0 h 768096"/>
              <a:gd name="connsiteX0" fmla="*/ 0 w 1728193"/>
              <a:gd name="connsiteY0" fmla="*/ 0 h 522833"/>
              <a:gd name="connsiteX1" fmla="*/ 1728192 w 1728193"/>
              <a:gd name="connsiteY1" fmla="*/ 0 h 522833"/>
              <a:gd name="connsiteX2" fmla="*/ 1728193 w 1728193"/>
              <a:gd name="connsiteY2" fmla="*/ 515519 h 522833"/>
              <a:gd name="connsiteX3" fmla="*/ 834836 w 1728193"/>
              <a:gd name="connsiteY3" fmla="*/ 460857 h 522833"/>
              <a:gd name="connsiteX4" fmla="*/ 7315 w 1728193"/>
              <a:gd name="connsiteY4" fmla="*/ 522833 h 522833"/>
              <a:gd name="connsiteX5" fmla="*/ 0 w 1728193"/>
              <a:gd name="connsiteY5" fmla="*/ 0 h 522833"/>
              <a:gd name="connsiteX0" fmla="*/ 0 w 1728193"/>
              <a:gd name="connsiteY0" fmla="*/ 0 h 709574"/>
              <a:gd name="connsiteX1" fmla="*/ 1728192 w 1728193"/>
              <a:gd name="connsiteY1" fmla="*/ 0 h 709574"/>
              <a:gd name="connsiteX2" fmla="*/ 1728193 w 1728193"/>
              <a:gd name="connsiteY2" fmla="*/ 515519 h 709574"/>
              <a:gd name="connsiteX3" fmla="*/ 878727 w 1728193"/>
              <a:gd name="connsiteY3" fmla="*/ 709574 h 709574"/>
              <a:gd name="connsiteX4" fmla="*/ 7315 w 1728193"/>
              <a:gd name="connsiteY4" fmla="*/ 522833 h 709574"/>
              <a:gd name="connsiteX5" fmla="*/ 0 w 1728193"/>
              <a:gd name="connsiteY5" fmla="*/ 0 h 709574"/>
              <a:gd name="connsiteX0" fmla="*/ 3359 w 1720878"/>
              <a:gd name="connsiteY0" fmla="*/ 0 h 709574"/>
              <a:gd name="connsiteX1" fmla="*/ 1720877 w 1720878"/>
              <a:gd name="connsiteY1" fmla="*/ 0 h 709574"/>
              <a:gd name="connsiteX2" fmla="*/ 1720878 w 1720878"/>
              <a:gd name="connsiteY2" fmla="*/ 515519 h 709574"/>
              <a:gd name="connsiteX3" fmla="*/ 871412 w 1720878"/>
              <a:gd name="connsiteY3" fmla="*/ 709574 h 709574"/>
              <a:gd name="connsiteX4" fmla="*/ 0 w 1720878"/>
              <a:gd name="connsiteY4" fmla="*/ 522833 h 709574"/>
              <a:gd name="connsiteX5" fmla="*/ 3359 w 1720878"/>
              <a:gd name="connsiteY5" fmla="*/ 0 h 709574"/>
              <a:gd name="connsiteX0" fmla="*/ 301 w 1721378"/>
              <a:gd name="connsiteY0" fmla="*/ 3558 h 709574"/>
              <a:gd name="connsiteX1" fmla="*/ 1721377 w 1721378"/>
              <a:gd name="connsiteY1" fmla="*/ 0 h 709574"/>
              <a:gd name="connsiteX2" fmla="*/ 1721378 w 1721378"/>
              <a:gd name="connsiteY2" fmla="*/ 515519 h 709574"/>
              <a:gd name="connsiteX3" fmla="*/ 871912 w 1721378"/>
              <a:gd name="connsiteY3" fmla="*/ 709574 h 709574"/>
              <a:gd name="connsiteX4" fmla="*/ 500 w 1721378"/>
              <a:gd name="connsiteY4" fmla="*/ 522833 h 709574"/>
              <a:gd name="connsiteX5" fmla="*/ 301 w 1721378"/>
              <a:gd name="connsiteY5" fmla="*/ 3558 h 709574"/>
              <a:gd name="connsiteX0" fmla="*/ 301 w 1742726"/>
              <a:gd name="connsiteY0" fmla="*/ 3558 h 709574"/>
              <a:gd name="connsiteX1" fmla="*/ 1721377 w 1742726"/>
              <a:gd name="connsiteY1" fmla="*/ 0 h 709574"/>
              <a:gd name="connsiteX2" fmla="*/ 1742726 w 1742726"/>
              <a:gd name="connsiteY2" fmla="*/ 515519 h 709574"/>
              <a:gd name="connsiteX3" fmla="*/ 871912 w 1742726"/>
              <a:gd name="connsiteY3" fmla="*/ 709574 h 709574"/>
              <a:gd name="connsiteX4" fmla="*/ 500 w 1742726"/>
              <a:gd name="connsiteY4" fmla="*/ 522833 h 709574"/>
              <a:gd name="connsiteX5" fmla="*/ 301 w 1742726"/>
              <a:gd name="connsiteY5" fmla="*/ 3558 h 709574"/>
              <a:gd name="connsiteX0" fmla="*/ 301 w 1742726"/>
              <a:gd name="connsiteY0" fmla="*/ 3558 h 709574"/>
              <a:gd name="connsiteX1" fmla="*/ 1742725 w 1742726"/>
              <a:gd name="connsiteY1" fmla="*/ 0 h 709574"/>
              <a:gd name="connsiteX2" fmla="*/ 1742726 w 1742726"/>
              <a:gd name="connsiteY2" fmla="*/ 515519 h 709574"/>
              <a:gd name="connsiteX3" fmla="*/ 871912 w 1742726"/>
              <a:gd name="connsiteY3" fmla="*/ 709574 h 709574"/>
              <a:gd name="connsiteX4" fmla="*/ 500 w 1742726"/>
              <a:gd name="connsiteY4" fmla="*/ 522833 h 709574"/>
              <a:gd name="connsiteX5" fmla="*/ 301 w 1742726"/>
              <a:gd name="connsiteY5" fmla="*/ 3558 h 70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2726" h="709574">
                <a:moveTo>
                  <a:pt x="301" y="3558"/>
                </a:moveTo>
                <a:lnTo>
                  <a:pt x="1742725" y="0"/>
                </a:lnTo>
                <a:cubicBezTo>
                  <a:pt x="1742725" y="171840"/>
                  <a:pt x="1742726" y="343679"/>
                  <a:pt x="1742726" y="515519"/>
                </a:cubicBezTo>
                <a:lnTo>
                  <a:pt x="871912" y="709574"/>
                </a:lnTo>
                <a:lnTo>
                  <a:pt x="500" y="522833"/>
                </a:lnTo>
                <a:cubicBezTo>
                  <a:pt x="1620" y="348555"/>
                  <a:pt x="-819" y="177836"/>
                  <a:pt x="301" y="3558"/>
                </a:cubicBezTo>
                <a:close/>
              </a:path>
            </a:pathLst>
          </a:custGeom>
          <a:solidFill>
            <a:srgbClr val="4B48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16" name="矩形 15"/>
          <p:cNvSpPr/>
          <p:nvPr/>
        </p:nvSpPr>
        <p:spPr>
          <a:xfrm>
            <a:off x="4143372" y="808806"/>
            <a:ext cx="964367" cy="477054"/>
          </a:xfrm>
          <a:prstGeom prst="rect">
            <a:avLst/>
          </a:prstGeom>
        </p:spPr>
        <p:txBody>
          <a:bodyPr wrap="none">
            <a:spAutoFit/>
          </a:bodyPr>
          <a:lstStyle/>
          <a:p>
            <a:pPr>
              <a:defRPr/>
            </a:pPr>
            <a:r>
              <a:rPr lang="zh-CN" altLang="en-US" sz="1400" kern="0" spc="120" dirty="0" smtClean="0">
                <a:solidFill>
                  <a:schemeClr val="bg1"/>
                </a:solidFill>
                <a:latin typeface="微软雅黑" pitchFamily="34" charset="-122"/>
                <a:ea typeface="微软雅黑" pitchFamily="34" charset="-122"/>
              </a:rPr>
              <a:t>功能操作</a:t>
            </a:r>
          </a:p>
          <a:p>
            <a:pPr>
              <a:defRPr/>
            </a:pPr>
            <a:endParaRPr lang="en-US" altLang="zh-CN" sz="1100" kern="0" spc="120" dirty="0">
              <a:solidFill>
                <a:schemeClr val="bg1"/>
              </a:solidFill>
              <a:latin typeface="微软雅黑" pitchFamily="34" charset="-122"/>
              <a:ea typeface="微软雅黑" pitchFamily="34" charset="-122"/>
            </a:endParaRPr>
          </a:p>
        </p:txBody>
      </p:sp>
      <p:grpSp>
        <p:nvGrpSpPr>
          <p:cNvPr id="3" name="组合 13"/>
          <p:cNvGrpSpPr>
            <a:grpSpLocks/>
          </p:cNvGrpSpPr>
          <p:nvPr/>
        </p:nvGrpSpPr>
        <p:grpSpPr bwMode="auto">
          <a:xfrm>
            <a:off x="4410075" y="1671618"/>
            <a:ext cx="323850" cy="323850"/>
            <a:chOff x="4409876" y="1416604"/>
            <a:chExt cx="324000" cy="324000"/>
          </a:xfrm>
        </p:grpSpPr>
        <p:sp>
          <p:nvSpPr>
            <p:cNvPr id="18" name="椭圆 17"/>
            <p:cNvSpPr/>
            <p:nvPr/>
          </p:nvSpPr>
          <p:spPr>
            <a:xfrm>
              <a:off x="4409876" y="1416604"/>
              <a:ext cx="324000" cy="324000"/>
            </a:xfrm>
            <a:prstGeom prst="ellipse">
              <a:avLst/>
            </a:prstGeom>
            <a:solidFill>
              <a:srgbClr val="4B48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19" name="椭圆 18"/>
            <p:cNvSpPr/>
            <p:nvPr/>
          </p:nvSpPr>
          <p:spPr>
            <a:xfrm>
              <a:off x="4435288" y="1440428"/>
              <a:ext cx="270000" cy="270000"/>
            </a:xfrm>
            <a:prstGeom prst="ellipse">
              <a:avLst/>
            </a:prstGeom>
            <a:solidFill>
              <a:srgbClr val="4B484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grpSp>
      <p:grpSp>
        <p:nvGrpSpPr>
          <p:cNvPr id="4" name="组合 16"/>
          <p:cNvGrpSpPr>
            <a:grpSpLocks/>
          </p:cNvGrpSpPr>
          <p:nvPr/>
        </p:nvGrpSpPr>
        <p:grpSpPr bwMode="auto">
          <a:xfrm>
            <a:off x="4410075" y="2365356"/>
            <a:ext cx="323850" cy="323850"/>
            <a:chOff x="4409876" y="1416604"/>
            <a:chExt cx="324000" cy="324000"/>
          </a:xfrm>
        </p:grpSpPr>
        <p:sp>
          <p:nvSpPr>
            <p:cNvPr id="21" name="椭圆 20"/>
            <p:cNvSpPr/>
            <p:nvPr/>
          </p:nvSpPr>
          <p:spPr>
            <a:xfrm>
              <a:off x="4409876" y="1416604"/>
              <a:ext cx="324000" cy="324000"/>
            </a:xfrm>
            <a:prstGeom prst="ellipse">
              <a:avLst/>
            </a:prstGeom>
            <a:solidFill>
              <a:srgbClr val="4B48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22" name="椭圆 21"/>
            <p:cNvSpPr/>
            <p:nvPr/>
          </p:nvSpPr>
          <p:spPr>
            <a:xfrm>
              <a:off x="4435288" y="1440427"/>
              <a:ext cx="270000" cy="270000"/>
            </a:xfrm>
            <a:prstGeom prst="ellipse">
              <a:avLst/>
            </a:prstGeom>
            <a:solidFill>
              <a:srgbClr val="4B484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grpSp>
      <p:grpSp>
        <p:nvGrpSpPr>
          <p:cNvPr id="10" name="组合 19"/>
          <p:cNvGrpSpPr>
            <a:grpSpLocks/>
          </p:cNvGrpSpPr>
          <p:nvPr/>
        </p:nvGrpSpPr>
        <p:grpSpPr bwMode="auto">
          <a:xfrm>
            <a:off x="4410075" y="3087668"/>
            <a:ext cx="323850" cy="323850"/>
            <a:chOff x="4409876" y="1416604"/>
            <a:chExt cx="324000" cy="324000"/>
          </a:xfrm>
        </p:grpSpPr>
        <p:sp>
          <p:nvSpPr>
            <p:cNvPr id="24" name="椭圆 23"/>
            <p:cNvSpPr/>
            <p:nvPr/>
          </p:nvSpPr>
          <p:spPr>
            <a:xfrm>
              <a:off x="4409876" y="1416604"/>
              <a:ext cx="324000" cy="324000"/>
            </a:xfrm>
            <a:prstGeom prst="ellipse">
              <a:avLst/>
            </a:prstGeom>
            <a:solidFill>
              <a:srgbClr val="4B48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25" name="椭圆 24"/>
            <p:cNvSpPr/>
            <p:nvPr/>
          </p:nvSpPr>
          <p:spPr>
            <a:xfrm>
              <a:off x="4435288" y="1440428"/>
              <a:ext cx="270000" cy="270000"/>
            </a:xfrm>
            <a:prstGeom prst="ellipse">
              <a:avLst/>
            </a:prstGeom>
            <a:solidFill>
              <a:srgbClr val="4B484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grpSp>
      <p:grpSp>
        <p:nvGrpSpPr>
          <p:cNvPr id="11" name="组合 22"/>
          <p:cNvGrpSpPr>
            <a:grpSpLocks/>
          </p:cNvGrpSpPr>
          <p:nvPr/>
        </p:nvGrpSpPr>
        <p:grpSpPr bwMode="auto">
          <a:xfrm>
            <a:off x="4410075" y="3871893"/>
            <a:ext cx="323850" cy="323850"/>
            <a:chOff x="4409876" y="1416604"/>
            <a:chExt cx="324000" cy="324000"/>
          </a:xfrm>
        </p:grpSpPr>
        <p:sp>
          <p:nvSpPr>
            <p:cNvPr id="27" name="椭圆 26"/>
            <p:cNvSpPr/>
            <p:nvPr/>
          </p:nvSpPr>
          <p:spPr>
            <a:xfrm>
              <a:off x="4409876" y="1416604"/>
              <a:ext cx="324000" cy="324000"/>
            </a:xfrm>
            <a:prstGeom prst="ellipse">
              <a:avLst/>
            </a:prstGeom>
            <a:solidFill>
              <a:srgbClr val="4B48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28" name="椭圆 27"/>
            <p:cNvSpPr/>
            <p:nvPr/>
          </p:nvSpPr>
          <p:spPr>
            <a:xfrm>
              <a:off x="4435288" y="1440428"/>
              <a:ext cx="270000" cy="270000"/>
            </a:xfrm>
            <a:prstGeom prst="ellipse">
              <a:avLst/>
            </a:prstGeom>
            <a:solidFill>
              <a:srgbClr val="4B484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grpSp>
      <p:sp>
        <p:nvSpPr>
          <p:cNvPr id="29" name="TextBox 28"/>
          <p:cNvSpPr txBox="1">
            <a:spLocks noChangeArrowheads="1"/>
          </p:cNvSpPr>
          <p:nvPr/>
        </p:nvSpPr>
        <p:spPr bwMode="auto">
          <a:xfrm>
            <a:off x="2420938" y="1879606"/>
            <a:ext cx="1252537" cy="276999"/>
          </a:xfrm>
          <a:prstGeom prst="rect">
            <a:avLst/>
          </a:prstGeom>
          <a:noFill/>
          <a:ln w="9525">
            <a:noFill/>
            <a:miter lim="800000"/>
            <a:headEnd/>
            <a:tailEnd/>
          </a:ln>
        </p:spPr>
        <p:txBody>
          <a:bodyPr>
            <a:spAutoFit/>
          </a:bodyPr>
          <a:lstStyle/>
          <a:p>
            <a:r>
              <a:rPr lang="zh-CN" altLang="en-US" sz="1200" b="1" dirty="0" smtClean="0">
                <a:solidFill>
                  <a:schemeClr val="bg1"/>
                </a:solidFill>
                <a:latin typeface="微软雅黑" pitchFamily="34" charset="-122"/>
                <a:ea typeface="微软雅黑" pitchFamily="34" charset="-122"/>
              </a:rPr>
              <a:t>作图模块</a:t>
            </a:r>
            <a:endParaRPr lang="zh-CN" altLang="en-US" sz="1200" b="1" dirty="0">
              <a:solidFill>
                <a:schemeClr val="bg1"/>
              </a:solidFill>
              <a:latin typeface="微软雅黑" pitchFamily="34" charset="-122"/>
              <a:ea typeface="微软雅黑" pitchFamily="34" charset="-122"/>
            </a:endParaRPr>
          </a:p>
        </p:txBody>
      </p:sp>
      <p:cxnSp>
        <p:nvCxnSpPr>
          <p:cNvPr id="30" name="直接连接符 29"/>
          <p:cNvCxnSpPr/>
          <p:nvPr/>
        </p:nvCxnSpPr>
        <p:spPr>
          <a:xfrm>
            <a:off x="2487613" y="2124081"/>
            <a:ext cx="1436687" cy="0"/>
          </a:xfrm>
          <a:prstGeom prst="line">
            <a:avLst/>
          </a:prstGeom>
          <a:ln w="12700">
            <a:solidFill>
              <a:schemeClr val="tx1">
                <a:lumMod val="75000"/>
                <a:lumOff val="2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2351088" y="2127256"/>
            <a:ext cx="1781175" cy="430887"/>
          </a:xfrm>
          <a:prstGeom prst="rect">
            <a:avLst/>
          </a:prstGeom>
          <a:noFill/>
          <a:ln w="9525">
            <a:noFill/>
            <a:miter lim="800000"/>
            <a:headEnd/>
            <a:tailEnd/>
          </a:ln>
        </p:spPr>
        <p:txBody>
          <a:bodyPr>
            <a:spAutoFit/>
          </a:bodyPr>
          <a:lstStyle/>
          <a:p>
            <a:r>
              <a:rPr lang="zh-CN" altLang="en-US" sz="1100" dirty="0" smtClean="0">
                <a:solidFill>
                  <a:schemeClr val="bg1"/>
                </a:solidFill>
                <a:latin typeface="微软雅黑" pitchFamily="34" charset="-122"/>
                <a:ea typeface="微软雅黑" pitchFamily="34" charset="-122"/>
              </a:rPr>
              <a:t>可在系统中直接作图，提供各类作图选项</a:t>
            </a:r>
          </a:p>
        </p:txBody>
      </p:sp>
      <p:sp>
        <p:nvSpPr>
          <p:cNvPr id="32" name="TextBox 31"/>
          <p:cNvSpPr txBox="1">
            <a:spLocks noChangeArrowheads="1"/>
          </p:cNvSpPr>
          <p:nvPr/>
        </p:nvSpPr>
        <p:spPr bwMode="auto">
          <a:xfrm>
            <a:off x="5084763" y="1481118"/>
            <a:ext cx="1252537" cy="276999"/>
          </a:xfrm>
          <a:prstGeom prst="rect">
            <a:avLst/>
          </a:prstGeom>
          <a:noFill/>
          <a:ln w="9525">
            <a:noFill/>
            <a:miter lim="800000"/>
            <a:headEnd/>
            <a:tailEnd/>
          </a:ln>
        </p:spPr>
        <p:txBody>
          <a:bodyPr>
            <a:spAutoFit/>
          </a:bodyPr>
          <a:lstStyle/>
          <a:p>
            <a:r>
              <a:rPr lang="zh-CN" altLang="en-US" sz="1200" b="1" dirty="0" smtClean="0">
                <a:solidFill>
                  <a:schemeClr val="bg1"/>
                </a:solidFill>
                <a:latin typeface="微软雅黑" pitchFamily="34" charset="-122"/>
                <a:ea typeface="微软雅黑" pitchFamily="34" charset="-122"/>
              </a:rPr>
              <a:t>复制、导出</a:t>
            </a:r>
            <a:endParaRPr lang="zh-CN" altLang="en-US" sz="1200" b="1" dirty="0">
              <a:solidFill>
                <a:schemeClr val="bg1"/>
              </a:solidFill>
              <a:latin typeface="微软雅黑" pitchFamily="34" charset="-122"/>
              <a:ea typeface="微软雅黑" pitchFamily="34" charset="-122"/>
            </a:endParaRPr>
          </a:p>
        </p:txBody>
      </p:sp>
      <p:cxnSp>
        <p:nvCxnSpPr>
          <p:cNvPr id="33" name="直接连接符 32"/>
          <p:cNvCxnSpPr/>
          <p:nvPr/>
        </p:nvCxnSpPr>
        <p:spPr>
          <a:xfrm>
            <a:off x="5151438" y="1724006"/>
            <a:ext cx="1436687" cy="0"/>
          </a:xfrm>
          <a:prstGeom prst="line">
            <a:avLst/>
          </a:prstGeom>
          <a:ln w="12700">
            <a:solidFill>
              <a:schemeClr val="tx1">
                <a:lumMod val="75000"/>
                <a:lumOff val="2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5016500" y="1728768"/>
            <a:ext cx="1781175" cy="261610"/>
          </a:xfrm>
          <a:prstGeom prst="rect">
            <a:avLst/>
          </a:prstGeom>
          <a:noFill/>
          <a:ln w="9525">
            <a:noFill/>
            <a:miter lim="800000"/>
            <a:headEnd/>
            <a:tailEnd/>
          </a:ln>
        </p:spPr>
        <p:txBody>
          <a:bodyPr>
            <a:spAutoFit/>
          </a:bodyPr>
          <a:lstStyle/>
          <a:p>
            <a:pPr>
              <a:spcBef>
                <a:spcPct val="50000"/>
              </a:spcBef>
            </a:pPr>
            <a:r>
              <a:rPr kumimoji="1" lang="zh-CN" altLang="en-US" sz="1100" b="1" dirty="0" smtClean="0">
                <a:solidFill>
                  <a:schemeClr val="bg1"/>
                </a:solidFill>
                <a:latin typeface="微软雅黑" pitchFamily="34" charset="-122"/>
                <a:ea typeface="微软雅黑" pitchFamily="34" charset="-122"/>
              </a:rPr>
              <a:t>可以下载数据至</a:t>
            </a:r>
            <a:r>
              <a:rPr kumimoji="1" lang="en-US" altLang="zh-CN" sz="1100" b="1" dirty="0" smtClean="0">
                <a:solidFill>
                  <a:schemeClr val="bg1"/>
                </a:solidFill>
                <a:latin typeface="微软雅黑" pitchFamily="34" charset="-122"/>
                <a:ea typeface="微软雅黑" pitchFamily="34" charset="-122"/>
              </a:rPr>
              <a:t>Excel</a:t>
            </a:r>
            <a:endParaRPr kumimoji="1" lang="zh-CN" altLang="en-US" sz="1100" b="1" dirty="0">
              <a:solidFill>
                <a:schemeClr val="bg1"/>
              </a:solidFill>
              <a:latin typeface="微软雅黑" pitchFamily="34" charset="-122"/>
              <a:ea typeface="微软雅黑" pitchFamily="34" charset="-122"/>
            </a:endParaRPr>
          </a:p>
        </p:txBody>
      </p:sp>
      <p:sp>
        <p:nvSpPr>
          <p:cNvPr id="35" name="TextBox 34"/>
          <p:cNvSpPr txBox="1">
            <a:spLocks noChangeArrowheads="1"/>
          </p:cNvSpPr>
          <p:nvPr/>
        </p:nvSpPr>
        <p:spPr bwMode="auto">
          <a:xfrm>
            <a:off x="5072063" y="2598731"/>
            <a:ext cx="1252537" cy="276999"/>
          </a:xfrm>
          <a:prstGeom prst="rect">
            <a:avLst/>
          </a:prstGeom>
          <a:noFill/>
          <a:ln w="9525">
            <a:noFill/>
            <a:miter lim="800000"/>
            <a:headEnd/>
            <a:tailEnd/>
          </a:ln>
        </p:spPr>
        <p:txBody>
          <a:bodyPr>
            <a:spAutoFit/>
          </a:bodyPr>
          <a:lstStyle/>
          <a:p>
            <a:r>
              <a:rPr lang="zh-CN" altLang="en-US" sz="1200" b="1" dirty="0" smtClean="0">
                <a:solidFill>
                  <a:schemeClr val="bg1"/>
                </a:solidFill>
                <a:latin typeface="微软雅黑" pitchFamily="34" charset="-122"/>
                <a:ea typeface="微软雅黑" pitchFamily="34" charset="-122"/>
              </a:rPr>
              <a:t>指标解释</a:t>
            </a:r>
            <a:endParaRPr lang="zh-CN" altLang="en-US" sz="1200" b="1" dirty="0">
              <a:solidFill>
                <a:schemeClr val="bg1"/>
              </a:solidFill>
              <a:latin typeface="微软雅黑" pitchFamily="34" charset="-122"/>
              <a:ea typeface="微软雅黑" pitchFamily="34" charset="-122"/>
            </a:endParaRPr>
          </a:p>
        </p:txBody>
      </p:sp>
      <p:cxnSp>
        <p:nvCxnSpPr>
          <p:cNvPr id="36" name="直接连接符 35"/>
          <p:cNvCxnSpPr/>
          <p:nvPr/>
        </p:nvCxnSpPr>
        <p:spPr>
          <a:xfrm>
            <a:off x="5140325" y="2843206"/>
            <a:ext cx="1435100" cy="0"/>
          </a:xfrm>
          <a:prstGeom prst="line">
            <a:avLst/>
          </a:prstGeom>
          <a:ln w="12700">
            <a:solidFill>
              <a:schemeClr val="tx1">
                <a:lumMod val="75000"/>
                <a:lumOff val="2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5003800" y="2846381"/>
            <a:ext cx="1781175" cy="261610"/>
          </a:xfrm>
          <a:prstGeom prst="rect">
            <a:avLst/>
          </a:prstGeom>
          <a:noFill/>
          <a:ln w="9525">
            <a:noFill/>
            <a:miter lim="800000"/>
            <a:headEnd/>
            <a:tailEnd/>
          </a:ln>
        </p:spPr>
        <p:txBody>
          <a:bodyPr>
            <a:spAutoFit/>
          </a:bodyPr>
          <a:lstStyle/>
          <a:p>
            <a:r>
              <a:rPr lang="zh-CN" altLang="en-US" sz="1100" dirty="0" smtClean="0">
                <a:solidFill>
                  <a:schemeClr val="bg1"/>
                </a:solidFill>
                <a:latin typeface="微软雅黑" pitchFamily="34" charset="-122"/>
                <a:ea typeface="微软雅黑" pitchFamily="34" charset="-122"/>
              </a:rPr>
              <a:t>提供主要指标的统计解释</a:t>
            </a:r>
          </a:p>
        </p:txBody>
      </p:sp>
      <p:sp>
        <p:nvSpPr>
          <p:cNvPr id="38" name="TextBox 37"/>
          <p:cNvSpPr txBox="1">
            <a:spLocks noChangeArrowheads="1"/>
          </p:cNvSpPr>
          <p:nvPr/>
        </p:nvSpPr>
        <p:spPr bwMode="auto">
          <a:xfrm>
            <a:off x="2420938" y="3094042"/>
            <a:ext cx="1252537" cy="276999"/>
          </a:xfrm>
          <a:prstGeom prst="rect">
            <a:avLst/>
          </a:prstGeom>
          <a:noFill/>
          <a:ln w="9525">
            <a:noFill/>
            <a:miter lim="800000"/>
            <a:headEnd/>
            <a:tailEnd/>
          </a:ln>
        </p:spPr>
        <p:txBody>
          <a:bodyPr>
            <a:spAutoFit/>
          </a:bodyPr>
          <a:lstStyle/>
          <a:p>
            <a:r>
              <a:rPr lang="zh-CN" altLang="en-US" sz="1200" b="1" dirty="0" smtClean="0">
                <a:solidFill>
                  <a:schemeClr val="bg1"/>
                </a:solidFill>
                <a:latin typeface="微软雅黑" pitchFamily="34" charset="-122"/>
                <a:ea typeface="微软雅黑" pitchFamily="34" charset="-122"/>
              </a:rPr>
              <a:t>收藏</a:t>
            </a:r>
            <a:endParaRPr lang="zh-CN" altLang="en-US" sz="1200" b="1" dirty="0">
              <a:solidFill>
                <a:schemeClr val="bg1"/>
              </a:solidFill>
              <a:latin typeface="微软雅黑" pitchFamily="34" charset="-122"/>
              <a:ea typeface="微软雅黑" pitchFamily="34" charset="-122"/>
            </a:endParaRPr>
          </a:p>
        </p:txBody>
      </p:sp>
      <p:cxnSp>
        <p:nvCxnSpPr>
          <p:cNvPr id="39" name="直接连接符 38"/>
          <p:cNvCxnSpPr/>
          <p:nvPr/>
        </p:nvCxnSpPr>
        <p:spPr>
          <a:xfrm>
            <a:off x="2487613" y="3338517"/>
            <a:ext cx="1436687" cy="0"/>
          </a:xfrm>
          <a:prstGeom prst="line">
            <a:avLst/>
          </a:prstGeom>
          <a:ln w="12700">
            <a:solidFill>
              <a:schemeClr val="tx1">
                <a:lumMod val="75000"/>
                <a:lumOff val="2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40" name="TextBox 39"/>
          <p:cNvSpPr txBox="1">
            <a:spLocks noChangeArrowheads="1"/>
          </p:cNvSpPr>
          <p:nvPr/>
        </p:nvSpPr>
        <p:spPr bwMode="auto">
          <a:xfrm>
            <a:off x="2351088" y="3341692"/>
            <a:ext cx="1781175" cy="430887"/>
          </a:xfrm>
          <a:prstGeom prst="rect">
            <a:avLst/>
          </a:prstGeom>
          <a:noFill/>
          <a:ln w="9525">
            <a:noFill/>
            <a:miter lim="800000"/>
            <a:headEnd/>
            <a:tailEnd/>
          </a:ln>
        </p:spPr>
        <p:txBody>
          <a:bodyPr>
            <a:spAutoFit/>
          </a:bodyPr>
          <a:lstStyle/>
          <a:p>
            <a:r>
              <a:rPr lang="zh-CN" altLang="en-US" sz="1100" dirty="0" smtClean="0">
                <a:solidFill>
                  <a:schemeClr val="bg1"/>
                </a:solidFill>
                <a:latin typeface="微软雅黑" pitchFamily="34" charset="-122"/>
                <a:ea typeface="微软雅黑" pitchFamily="34" charset="-122"/>
              </a:rPr>
              <a:t>可将常用查询条件收藏，且实现数据的自动更新</a:t>
            </a:r>
          </a:p>
        </p:txBody>
      </p:sp>
      <p:grpSp>
        <p:nvGrpSpPr>
          <p:cNvPr id="12" name="组合 60"/>
          <p:cNvGrpSpPr/>
          <p:nvPr/>
        </p:nvGrpSpPr>
        <p:grpSpPr>
          <a:xfrm>
            <a:off x="1071538" y="2143116"/>
            <a:ext cx="1072800" cy="1072800"/>
            <a:chOff x="7000892" y="2000240"/>
            <a:chExt cx="827088" cy="827088"/>
          </a:xfrm>
        </p:grpSpPr>
        <p:sp>
          <p:nvSpPr>
            <p:cNvPr id="62" name="椭圆 61"/>
            <p:cNvSpPr/>
            <p:nvPr/>
          </p:nvSpPr>
          <p:spPr bwMode="auto">
            <a:xfrm>
              <a:off x="7000892" y="2000240"/>
              <a:ext cx="827088" cy="827088"/>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3" name="Freeform 18"/>
            <p:cNvSpPr>
              <a:spLocks noEditPoints="1"/>
            </p:cNvSpPr>
            <p:nvPr/>
          </p:nvSpPr>
          <p:spPr bwMode="black">
            <a:xfrm>
              <a:off x="7215206" y="2285992"/>
              <a:ext cx="428628" cy="285752"/>
            </a:xfrm>
            <a:custGeom>
              <a:avLst/>
              <a:gdLst>
                <a:gd name="T0" fmla="*/ 307339 w 1423"/>
                <a:gd name="T1" fmla="*/ 71121 h 1114"/>
                <a:gd name="T2" fmla="*/ 306868 w 1423"/>
                <a:gd name="T3" fmla="*/ 70176 h 1114"/>
                <a:gd name="T4" fmla="*/ 169461 w 1423"/>
                <a:gd name="T5" fmla="*/ 26700 h 1114"/>
                <a:gd name="T6" fmla="*/ 116902 w 1423"/>
                <a:gd name="T7" fmla="*/ 98294 h 1114"/>
                <a:gd name="T8" fmla="*/ 103939 w 1423"/>
                <a:gd name="T9" fmla="*/ 113889 h 1114"/>
                <a:gd name="T10" fmla="*/ 88384 w 1423"/>
                <a:gd name="T11" fmla="*/ 126648 h 1114"/>
                <a:gd name="T12" fmla="*/ 68350 w 1423"/>
                <a:gd name="T13" fmla="*/ 153112 h 1114"/>
                <a:gd name="T14" fmla="*/ 110774 w 1423"/>
                <a:gd name="T15" fmla="*/ 229904 h 1114"/>
                <a:gd name="T16" fmla="*/ 143771 w 1423"/>
                <a:gd name="T17" fmla="*/ 226832 h 1114"/>
                <a:gd name="T18" fmla="*/ 182659 w 1423"/>
                <a:gd name="T19" fmla="*/ 217617 h 1114"/>
                <a:gd name="T20" fmla="*/ 219662 w 1423"/>
                <a:gd name="T21" fmla="*/ 219035 h 1114"/>
                <a:gd name="T22" fmla="*/ 271279 w 1423"/>
                <a:gd name="T23" fmla="*/ 211001 h 1114"/>
                <a:gd name="T24" fmla="*/ 307339 w 1423"/>
                <a:gd name="T25" fmla="*/ 71121 h 1114"/>
                <a:gd name="T26" fmla="*/ 241346 w 1423"/>
                <a:gd name="T27" fmla="*/ 73484 h 1114"/>
                <a:gd name="T28" fmla="*/ 241346 w 1423"/>
                <a:gd name="T29" fmla="*/ 73484 h 1114"/>
                <a:gd name="T30" fmla="*/ 205757 w 1423"/>
                <a:gd name="T31" fmla="*/ 70649 h 1114"/>
                <a:gd name="T32" fmla="*/ 205757 w 1423"/>
                <a:gd name="T33" fmla="*/ 70649 h 1114"/>
                <a:gd name="T34" fmla="*/ 188316 w 1423"/>
                <a:gd name="T35" fmla="*/ 65687 h 1114"/>
                <a:gd name="T36" fmla="*/ 193501 w 1423"/>
                <a:gd name="T37" fmla="*/ 47966 h 1114"/>
                <a:gd name="T38" fmla="*/ 195151 w 1423"/>
                <a:gd name="T39" fmla="*/ 47257 h 1114"/>
                <a:gd name="T40" fmla="*/ 259494 w 1423"/>
                <a:gd name="T41" fmla="*/ 55290 h 1114"/>
                <a:gd name="T42" fmla="*/ 261144 w 1423"/>
                <a:gd name="T43" fmla="*/ 57653 h 1114"/>
                <a:gd name="T44" fmla="*/ 256194 w 1423"/>
                <a:gd name="T45" fmla="*/ 75138 h 1114"/>
                <a:gd name="T46" fmla="*/ 241346 w 1423"/>
                <a:gd name="T47" fmla="*/ 73484 h 1114"/>
                <a:gd name="T48" fmla="*/ 3300 w 1423"/>
                <a:gd name="T49" fmla="*/ 228486 h 1114"/>
                <a:gd name="T50" fmla="*/ 12492 w 1423"/>
                <a:gd name="T51" fmla="*/ 245026 h 1114"/>
                <a:gd name="T52" fmla="*/ 27104 w 1423"/>
                <a:gd name="T53" fmla="*/ 251406 h 1114"/>
                <a:gd name="T54" fmla="*/ 5657 w 1423"/>
                <a:gd name="T55" fmla="*/ 212655 h 1114"/>
                <a:gd name="T56" fmla="*/ 3300 w 1423"/>
                <a:gd name="T57" fmla="*/ 228486 h 1114"/>
                <a:gd name="T58" fmla="*/ 94276 w 1423"/>
                <a:gd name="T59" fmla="*/ 226596 h 1114"/>
                <a:gd name="T60" fmla="*/ 62458 w 1423"/>
                <a:gd name="T61" fmla="*/ 168707 h 1114"/>
                <a:gd name="T62" fmla="*/ 44781 w 1423"/>
                <a:gd name="T63" fmla="*/ 162091 h 1114"/>
                <a:gd name="T64" fmla="*/ 41246 w 1423"/>
                <a:gd name="T65" fmla="*/ 180521 h 1114"/>
                <a:gd name="T66" fmla="*/ 73064 w 1423"/>
                <a:gd name="T67" fmla="*/ 238174 h 1114"/>
                <a:gd name="T68" fmla="*/ 90740 w 1423"/>
                <a:gd name="T69" fmla="*/ 245026 h 1114"/>
                <a:gd name="T70" fmla="*/ 94276 w 1423"/>
                <a:gd name="T71" fmla="*/ 226596 h 1114"/>
                <a:gd name="T72" fmla="*/ 62693 w 1423"/>
                <a:gd name="T73" fmla="*/ 242427 h 1114"/>
                <a:gd name="T74" fmla="*/ 32054 w 1423"/>
                <a:gd name="T75" fmla="*/ 187137 h 1114"/>
                <a:gd name="T76" fmla="*/ 15320 w 1423"/>
                <a:gd name="T77" fmla="*/ 180521 h 1114"/>
                <a:gd name="T78" fmla="*/ 11784 w 1423"/>
                <a:gd name="T79" fmla="*/ 198478 h 1114"/>
                <a:gd name="T80" fmla="*/ 42424 w 1423"/>
                <a:gd name="T81" fmla="*/ 253769 h 1114"/>
                <a:gd name="T82" fmla="*/ 59158 w 1423"/>
                <a:gd name="T83" fmla="*/ 260148 h 1114"/>
                <a:gd name="T84" fmla="*/ 62693 w 1423"/>
                <a:gd name="T85" fmla="*/ 242427 h 1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23"/>
                <a:gd name="T130" fmla="*/ 0 h 1114"/>
                <a:gd name="T131" fmla="*/ 1423 w 1423"/>
                <a:gd name="T132" fmla="*/ 1114 h 1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chemeClr val="bg1"/>
            </a:solidFill>
            <a:ln w="9525">
              <a:noFill/>
              <a:miter lim="800000"/>
              <a:headEnd/>
              <a:tailEnd/>
            </a:ln>
          </p:spPr>
          <p:txBody>
            <a:bodyPr/>
            <a:lstStyle/>
            <a:p>
              <a:endParaRPr lang="en-US" altLang="zh-CN" sz="1200">
                <a:latin typeface="Calibri" pitchFamily="34" charset="0"/>
              </a:endParaRPr>
            </a:p>
          </p:txBody>
        </p:sp>
      </p:grpSp>
      <p:grpSp>
        <p:nvGrpSpPr>
          <p:cNvPr id="13" name="组合 69"/>
          <p:cNvGrpSpPr/>
          <p:nvPr/>
        </p:nvGrpSpPr>
        <p:grpSpPr>
          <a:xfrm>
            <a:off x="7215206" y="1928802"/>
            <a:ext cx="1072800" cy="1072800"/>
            <a:chOff x="7000892" y="2000240"/>
            <a:chExt cx="827088" cy="827088"/>
          </a:xfrm>
        </p:grpSpPr>
        <p:sp>
          <p:nvSpPr>
            <p:cNvPr id="58" name="椭圆 57"/>
            <p:cNvSpPr/>
            <p:nvPr/>
          </p:nvSpPr>
          <p:spPr bwMode="auto">
            <a:xfrm>
              <a:off x="7000892" y="2000240"/>
              <a:ext cx="827088" cy="827088"/>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9" name="Freeform 21"/>
            <p:cNvSpPr>
              <a:spLocks noEditPoints="1"/>
            </p:cNvSpPr>
            <p:nvPr/>
          </p:nvSpPr>
          <p:spPr bwMode="black">
            <a:xfrm>
              <a:off x="7215206" y="2214554"/>
              <a:ext cx="376948" cy="357190"/>
            </a:xfrm>
            <a:custGeom>
              <a:avLst/>
              <a:gdLst>
                <a:gd name="T0" fmla="*/ 72752 w 2107"/>
                <a:gd name="T1" fmla="*/ 168602 h 2221"/>
                <a:gd name="T2" fmla="*/ 34637 w 2107"/>
                <a:gd name="T3" fmla="*/ 300640 h 2221"/>
                <a:gd name="T4" fmla="*/ 229996 w 2107"/>
                <a:gd name="T5" fmla="*/ 261173 h 2221"/>
                <a:gd name="T6" fmla="*/ 215503 w 2107"/>
                <a:gd name="T7" fmla="*/ 266252 h 2221"/>
                <a:gd name="T8" fmla="*/ 228837 w 2107"/>
                <a:gd name="T9" fmla="*/ 271330 h 2221"/>
                <a:gd name="T10" fmla="*/ 213040 w 2107"/>
                <a:gd name="T11" fmla="*/ 267993 h 2221"/>
                <a:gd name="T12" fmla="*/ 142461 w 2107"/>
                <a:gd name="T13" fmla="*/ 266542 h 2221"/>
                <a:gd name="T14" fmla="*/ 153910 w 2107"/>
                <a:gd name="T15" fmla="*/ 271620 h 2221"/>
                <a:gd name="T16" fmla="*/ 138548 w 2107"/>
                <a:gd name="T17" fmla="*/ 283083 h 2221"/>
                <a:gd name="T18" fmla="*/ 151592 w 2107"/>
                <a:gd name="T19" fmla="*/ 285840 h 2221"/>
                <a:gd name="T20" fmla="*/ 118838 w 2107"/>
                <a:gd name="T21" fmla="*/ 271620 h 2221"/>
                <a:gd name="T22" fmla="*/ 130288 w 2107"/>
                <a:gd name="T23" fmla="*/ 266397 h 2221"/>
                <a:gd name="T24" fmla="*/ 121882 w 2107"/>
                <a:gd name="T25" fmla="*/ 273652 h 2221"/>
                <a:gd name="T26" fmla="*/ 131157 w 2107"/>
                <a:gd name="T27" fmla="*/ 278585 h 2221"/>
                <a:gd name="T28" fmla="*/ 127824 w 2107"/>
                <a:gd name="T29" fmla="*/ 285985 h 2221"/>
                <a:gd name="T30" fmla="*/ 99563 w 2107"/>
                <a:gd name="T31" fmla="*/ 267993 h 2221"/>
                <a:gd name="T32" fmla="*/ 113041 w 2107"/>
                <a:gd name="T33" fmla="*/ 267558 h 2221"/>
                <a:gd name="T34" fmla="*/ 110143 w 2107"/>
                <a:gd name="T35" fmla="*/ 273071 h 2221"/>
                <a:gd name="T36" fmla="*/ 101882 w 2107"/>
                <a:gd name="T37" fmla="*/ 277424 h 2221"/>
                <a:gd name="T38" fmla="*/ 98839 w 2107"/>
                <a:gd name="T39" fmla="*/ 286130 h 2221"/>
                <a:gd name="T40" fmla="*/ 93766 w 2107"/>
                <a:gd name="T41" fmla="*/ 279746 h 2221"/>
                <a:gd name="T42" fmla="*/ 91448 w 2107"/>
                <a:gd name="T43" fmla="*/ 270169 h 2221"/>
                <a:gd name="T44" fmla="*/ 78984 w 2107"/>
                <a:gd name="T45" fmla="*/ 292659 h 2221"/>
                <a:gd name="T46" fmla="*/ 60289 w 2107"/>
                <a:gd name="T47" fmla="*/ 301510 h 2221"/>
                <a:gd name="T48" fmla="*/ 63042 w 2107"/>
                <a:gd name="T49" fmla="*/ 292224 h 2221"/>
                <a:gd name="T50" fmla="*/ 77970 w 2107"/>
                <a:gd name="T51" fmla="*/ 291063 h 2221"/>
                <a:gd name="T52" fmla="*/ 75361 w 2107"/>
                <a:gd name="T53" fmla="*/ 286275 h 2221"/>
                <a:gd name="T54" fmla="*/ 71013 w 2107"/>
                <a:gd name="T55" fmla="*/ 280036 h 2221"/>
                <a:gd name="T56" fmla="*/ 85071 w 2107"/>
                <a:gd name="T57" fmla="*/ 277569 h 2221"/>
                <a:gd name="T58" fmla="*/ 152896 w 2107"/>
                <a:gd name="T59" fmla="*/ 300495 h 2221"/>
                <a:gd name="T60" fmla="*/ 87680 w 2107"/>
                <a:gd name="T61" fmla="*/ 301510 h 2221"/>
                <a:gd name="T62" fmla="*/ 88839 w 2107"/>
                <a:gd name="T63" fmla="*/ 291644 h 2221"/>
                <a:gd name="T64" fmla="*/ 151592 w 2107"/>
                <a:gd name="T65" fmla="*/ 290628 h 2221"/>
                <a:gd name="T66" fmla="*/ 161302 w 2107"/>
                <a:gd name="T67" fmla="*/ 272346 h 2221"/>
                <a:gd name="T68" fmla="*/ 170432 w 2107"/>
                <a:gd name="T69" fmla="*/ 266252 h 2221"/>
                <a:gd name="T70" fmla="*/ 164780 w 2107"/>
                <a:gd name="T71" fmla="*/ 273507 h 2221"/>
                <a:gd name="T72" fmla="*/ 161591 w 2107"/>
                <a:gd name="T73" fmla="*/ 279456 h 2221"/>
                <a:gd name="T74" fmla="*/ 176084 w 2107"/>
                <a:gd name="T75" fmla="*/ 285550 h 2221"/>
                <a:gd name="T76" fmla="*/ 164490 w 2107"/>
                <a:gd name="T77" fmla="*/ 285840 h 2221"/>
                <a:gd name="T78" fmla="*/ 166084 w 2107"/>
                <a:gd name="T79" fmla="*/ 301075 h 2221"/>
                <a:gd name="T80" fmla="*/ 162606 w 2107"/>
                <a:gd name="T81" fmla="*/ 292949 h 2221"/>
                <a:gd name="T82" fmla="*/ 165070 w 2107"/>
                <a:gd name="T83" fmla="*/ 290628 h 2221"/>
                <a:gd name="T84" fmla="*/ 176374 w 2107"/>
                <a:gd name="T85" fmla="*/ 290628 h 2221"/>
                <a:gd name="T86" fmla="*/ 193765 w 2107"/>
                <a:gd name="T87" fmla="*/ 271040 h 2221"/>
                <a:gd name="T88" fmla="*/ 204489 w 2107"/>
                <a:gd name="T89" fmla="*/ 266687 h 2221"/>
                <a:gd name="T90" fmla="*/ 206518 w 2107"/>
                <a:gd name="T91" fmla="*/ 273216 h 2221"/>
                <a:gd name="T92" fmla="*/ 196953 w 2107"/>
                <a:gd name="T93" fmla="*/ 279601 h 2221"/>
                <a:gd name="T94" fmla="*/ 213909 w 2107"/>
                <a:gd name="T95" fmla="*/ 283808 h 2221"/>
                <a:gd name="T96" fmla="*/ 211735 w 2107"/>
                <a:gd name="T97" fmla="*/ 285840 h 2221"/>
                <a:gd name="T98" fmla="*/ 218982 w 2107"/>
                <a:gd name="T99" fmla="*/ 301075 h 2221"/>
                <a:gd name="T100" fmla="*/ 201881 w 2107"/>
                <a:gd name="T101" fmla="*/ 292949 h 2221"/>
                <a:gd name="T102" fmla="*/ 213764 w 2107"/>
                <a:gd name="T103" fmla="*/ 290338 h 2221"/>
                <a:gd name="T104" fmla="*/ 243619 w 2107"/>
                <a:gd name="T105" fmla="*/ 292804 h 2221"/>
                <a:gd name="T106" fmla="*/ 235213 w 2107"/>
                <a:gd name="T107" fmla="*/ 301075 h 2221"/>
                <a:gd name="T108" fmla="*/ 237532 w 2107"/>
                <a:gd name="T109" fmla="*/ 290193 h 2221"/>
                <a:gd name="T110" fmla="*/ 236228 w 2107"/>
                <a:gd name="T111" fmla="*/ 285695 h 2221"/>
                <a:gd name="T112" fmla="*/ 222025 w 2107"/>
                <a:gd name="T113" fmla="*/ 277134 h 2221"/>
                <a:gd name="T114" fmla="*/ 135215 w 2107"/>
                <a:gd name="T115" fmla="*/ 189786 h 2221"/>
                <a:gd name="T116" fmla="*/ 1304 w 2107"/>
                <a:gd name="T117" fmla="*/ 131893 h 2221"/>
                <a:gd name="T118" fmla="*/ 59854 w 2107"/>
                <a:gd name="T119" fmla="*/ 56007 h 2221"/>
                <a:gd name="T120" fmla="*/ 246372 w 2107"/>
                <a:gd name="T121" fmla="*/ 80674 h 2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7"/>
                <a:gd name="T184" fmla="*/ 0 h 2221"/>
                <a:gd name="T185" fmla="*/ 2107 w 2107"/>
                <a:gd name="T186" fmla="*/ 2221 h 2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w="9525">
              <a:noFill/>
              <a:miter lim="800000"/>
              <a:headEnd/>
              <a:tailEnd/>
            </a:ln>
          </p:spPr>
          <p:txBody>
            <a:bodyPr lIns="82305" tIns="41153" rIns="82305" bIns="41153"/>
            <a:lstStyle/>
            <a:p>
              <a:pPr defTabSz="912813"/>
              <a:endParaRPr lang="en-US" altLang="zh-CN" sz="1200">
                <a:latin typeface="Calibri" pitchFamily="34" charset="0"/>
              </a:endParaRPr>
            </a:p>
          </p:txBody>
        </p:sp>
      </p:grpSp>
      <p:grpSp>
        <p:nvGrpSpPr>
          <p:cNvPr id="17" name="组合 70"/>
          <p:cNvGrpSpPr/>
          <p:nvPr/>
        </p:nvGrpSpPr>
        <p:grpSpPr>
          <a:xfrm>
            <a:off x="7143768" y="4143380"/>
            <a:ext cx="1072800" cy="1072800"/>
            <a:chOff x="7000892" y="2000240"/>
            <a:chExt cx="827088" cy="827088"/>
          </a:xfrm>
        </p:grpSpPr>
        <p:sp>
          <p:nvSpPr>
            <p:cNvPr id="72" name="椭圆 71"/>
            <p:cNvSpPr/>
            <p:nvPr/>
          </p:nvSpPr>
          <p:spPr bwMode="auto">
            <a:xfrm>
              <a:off x="7000892" y="2000240"/>
              <a:ext cx="827088" cy="827088"/>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3" name="Freeform 13"/>
            <p:cNvSpPr>
              <a:spLocks noChangeAspect="1" noEditPoints="1"/>
            </p:cNvSpPr>
            <p:nvPr/>
          </p:nvSpPr>
          <p:spPr bwMode="auto">
            <a:xfrm flipH="1">
              <a:off x="7215206" y="2285992"/>
              <a:ext cx="327909" cy="325134"/>
            </a:xfrm>
            <a:custGeom>
              <a:avLst/>
              <a:gdLst>
                <a:gd name="T0" fmla="*/ 179950 w 302"/>
                <a:gd name="T1" fmla="*/ 179835 h 300"/>
                <a:gd name="T2" fmla="*/ 170769 w 302"/>
                <a:gd name="T3" fmla="*/ 183505 h 300"/>
                <a:gd name="T4" fmla="*/ 161588 w 302"/>
                <a:gd name="T5" fmla="*/ 179835 h 300"/>
                <a:gd name="T6" fmla="*/ 100380 w 302"/>
                <a:gd name="T7" fmla="*/ 118667 h 300"/>
                <a:gd name="T8" fmla="*/ 110786 w 302"/>
                <a:gd name="T9" fmla="*/ 110715 h 300"/>
                <a:gd name="T10" fmla="*/ 118743 w 302"/>
                <a:gd name="T11" fmla="*/ 100316 h 300"/>
                <a:gd name="T12" fmla="*/ 179950 w 302"/>
                <a:gd name="T13" fmla="*/ 161484 h 300"/>
                <a:gd name="T14" fmla="*/ 179950 w 302"/>
                <a:gd name="T15" fmla="*/ 179835 h 300"/>
                <a:gd name="T16" fmla="*/ 126700 w 302"/>
                <a:gd name="T17" fmla="*/ 63615 h 300"/>
                <a:gd name="T18" fmla="*/ 108337 w 302"/>
                <a:gd name="T19" fmla="*/ 18350 h 300"/>
                <a:gd name="T20" fmla="*/ 63044 w 302"/>
                <a:gd name="T21" fmla="*/ 0 h 300"/>
                <a:gd name="T22" fmla="*/ 18362 w 302"/>
                <a:gd name="T23" fmla="*/ 18350 h 300"/>
                <a:gd name="T24" fmla="*/ 0 w 302"/>
                <a:gd name="T25" fmla="*/ 63615 h 300"/>
                <a:gd name="T26" fmla="*/ 18362 w 302"/>
                <a:gd name="T27" fmla="*/ 108268 h 300"/>
                <a:gd name="T28" fmla="*/ 63044 w 302"/>
                <a:gd name="T29" fmla="*/ 126618 h 300"/>
                <a:gd name="T30" fmla="*/ 108337 w 302"/>
                <a:gd name="T31" fmla="*/ 108268 h 300"/>
                <a:gd name="T32" fmla="*/ 126700 w 302"/>
                <a:gd name="T33" fmla="*/ 63615 h 300"/>
                <a:gd name="T34" fmla="*/ 98544 w 302"/>
                <a:gd name="T35" fmla="*/ 28137 h 300"/>
                <a:gd name="T36" fmla="*/ 113234 w 302"/>
                <a:gd name="T37" fmla="*/ 63615 h 300"/>
                <a:gd name="T38" fmla="*/ 98544 w 302"/>
                <a:gd name="T39" fmla="*/ 98481 h 300"/>
                <a:gd name="T40" fmla="*/ 63044 w 302"/>
                <a:gd name="T41" fmla="*/ 113161 h 300"/>
                <a:gd name="T42" fmla="*/ 28156 w 302"/>
                <a:gd name="T43" fmla="*/ 98481 h 300"/>
                <a:gd name="T44" fmla="*/ 13466 w 302"/>
                <a:gd name="T45" fmla="*/ 63615 h 300"/>
                <a:gd name="T46" fmla="*/ 28156 w 302"/>
                <a:gd name="T47" fmla="*/ 28137 h 300"/>
                <a:gd name="T48" fmla="*/ 63044 w 302"/>
                <a:gd name="T49" fmla="*/ 13457 h 300"/>
                <a:gd name="T50" fmla="*/ 98544 w 302"/>
                <a:gd name="T51" fmla="*/ 28137 h 300"/>
                <a:gd name="T52" fmla="*/ 67328 w 302"/>
                <a:gd name="T53" fmla="*/ 26302 h 300"/>
                <a:gd name="T54" fmla="*/ 65492 w 302"/>
                <a:gd name="T55" fmla="*/ 24467 h 300"/>
                <a:gd name="T56" fmla="*/ 24483 w 302"/>
                <a:gd name="T57" fmla="*/ 65450 h 300"/>
                <a:gd name="T58" fmla="*/ 26319 w 302"/>
                <a:gd name="T59" fmla="*/ 67285 h 300"/>
                <a:gd name="T60" fmla="*/ 28156 w 302"/>
                <a:gd name="T61" fmla="*/ 65450 h 300"/>
                <a:gd name="T62" fmla="*/ 39173 w 302"/>
                <a:gd name="T63" fmla="*/ 39148 h 300"/>
                <a:gd name="T64" fmla="*/ 65492 w 302"/>
                <a:gd name="T65" fmla="*/ 28137 h 300"/>
                <a:gd name="T66" fmla="*/ 67328 w 302"/>
                <a:gd name="T67" fmla="*/ 26302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2"/>
                <a:gd name="T103" fmla="*/ 0 h 300"/>
                <a:gd name="T104" fmla="*/ 302 w 30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2" h="300">
                  <a:moveTo>
                    <a:pt x="294" y="294"/>
                  </a:moveTo>
                  <a:cubicBezTo>
                    <a:pt x="290" y="298"/>
                    <a:pt x="284" y="300"/>
                    <a:pt x="279" y="300"/>
                  </a:cubicBezTo>
                  <a:cubicBezTo>
                    <a:pt x="273" y="300"/>
                    <a:pt x="268" y="298"/>
                    <a:pt x="264" y="294"/>
                  </a:cubicBezTo>
                  <a:cubicBezTo>
                    <a:pt x="264" y="294"/>
                    <a:pt x="184" y="213"/>
                    <a:pt x="164" y="194"/>
                  </a:cubicBezTo>
                  <a:cubicBezTo>
                    <a:pt x="170" y="190"/>
                    <a:pt x="176" y="186"/>
                    <a:pt x="181" y="181"/>
                  </a:cubicBezTo>
                  <a:cubicBezTo>
                    <a:pt x="186" y="176"/>
                    <a:pt x="190" y="170"/>
                    <a:pt x="194" y="164"/>
                  </a:cubicBezTo>
                  <a:cubicBezTo>
                    <a:pt x="294" y="264"/>
                    <a:pt x="294" y="264"/>
                    <a:pt x="294" y="264"/>
                  </a:cubicBezTo>
                  <a:cubicBezTo>
                    <a:pt x="302" y="272"/>
                    <a:pt x="302" y="286"/>
                    <a:pt x="294" y="294"/>
                  </a:cubicBezTo>
                  <a:close/>
                  <a:moveTo>
                    <a:pt x="207" y="104"/>
                  </a:moveTo>
                  <a:cubicBezTo>
                    <a:pt x="207" y="75"/>
                    <a:pt x="195" y="49"/>
                    <a:pt x="177" y="30"/>
                  </a:cubicBezTo>
                  <a:cubicBezTo>
                    <a:pt x="158" y="12"/>
                    <a:pt x="132" y="0"/>
                    <a:pt x="103" y="0"/>
                  </a:cubicBezTo>
                  <a:cubicBezTo>
                    <a:pt x="75" y="0"/>
                    <a:pt x="49" y="12"/>
                    <a:pt x="30" y="30"/>
                  </a:cubicBezTo>
                  <a:cubicBezTo>
                    <a:pt x="12" y="49"/>
                    <a:pt x="0" y="75"/>
                    <a:pt x="0" y="104"/>
                  </a:cubicBezTo>
                  <a:cubicBezTo>
                    <a:pt x="0" y="132"/>
                    <a:pt x="12" y="158"/>
                    <a:pt x="30" y="177"/>
                  </a:cubicBezTo>
                  <a:cubicBezTo>
                    <a:pt x="49" y="195"/>
                    <a:pt x="75" y="207"/>
                    <a:pt x="103" y="207"/>
                  </a:cubicBezTo>
                  <a:cubicBezTo>
                    <a:pt x="132" y="207"/>
                    <a:pt x="158" y="195"/>
                    <a:pt x="177" y="177"/>
                  </a:cubicBezTo>
                  <a:cubicBezTo>
                    <a:pt x="195" y="158"/>
                    <a:pt x="207" y="132"/>
                    <a:pt x="207" y="104"/>
                  </a:cubicBezTo>
                  <a:close/>
                  <a:moveTo>
                    <a:pt x="161" y="46"/>
                  </a:moveTo>
                  <a:cubicBezTo>
                    <a:pt x="176" y="60"/>
                    <a:pt x="185" y="81"/>
                    <a:pt x="185" y="104"/>
                  </a:cubicBezTo>
                  <a:cubicBezTo>
                    <a:pt x="185" y="126"/>
                    <a:pt x="176" y="147"/>
                    <a:pt x="161" y="161"/>
                  </a:cubicBezTo>
                  <a:cubicBezTo>
                    <a:pt x="147" y="176"/>
                    <a:pt x="126" y="185"/>
                    <a:pt x="103" y="185"/>
                  </a:cubicBezTo>
                  <a:cubicBezTo>
                    <a:pt x="81" y="185"/>
                    <a:pt x="60" y="176"/>
                    <a:pt x="46" y="161"/>
                  </a:cubicBezTo>
                  <a:cubicBezTo>
                    <a:pt x="31" y="147"/>
                    <a:pt x="22" y="126"/>
                    <a:pt x="22" y="104"/>
                  </a:cubicBezTo>
                  <a:cubicBezTo>
                    <a:pt x="22" y="81"/>
                    <a:pt x="31" y="60"/>
                    <a:pt x="46" y="46"/>
                  </a:cubicBezTo>
                  <a:cubicBezTo>
                    <a:pt x="60" y="31"/>
                    <a:pt x="81" y="22"/>
                    <a:pt x="103" y="22"/>
                  </a:cubicBezTo>
                  <a:cubicBezTo>
                    <a:pt x="126" y="22"/>
                    <a:pt x="147" y="31"/>
                    <a:pt x="161" y="46"/>
                  </a:cubicBezTo>
                  <a:close/>
                  <a:moveTo>
                    <a:pt x="110" y="43"/>
                  </a:moveTo>
                  <a:cubicBezTo>
                    <a:pt x="110" y="41"/>
                    <a:pt x="108" y="40"/>
                    <a:pt x="107" y="40"/>
                  </a:cubicBezTo>
                  <a:cubicBezTo>
                    <a:pt x="70" y="40"/>
                    <a:pt x="40" y="70"/>
                    <a:pt x="40" y="107"/>
                  </a:cubicBezTo>
                  <a:cubicBezTo>
                    <a:pt x="40" y="108"/>
                    <a:pt x="41" y="110"/>
                    <a:pt x="43" y="110"/>
                  </a:cubicBezTo>
                  <a:cubicBezTo>
                    <a:pt x="45" y="110"/>
                    <a:pt x="46" y="108"/>
                    <a:pt x="46" y="107"/>
                  </a:cubicBezTo>
                  <a:cubicBezTo>
                    <a:pt x="46" y="90"/>
                    <a:pt x="53" y="75"/>
                    <a:pt x="64" y="64"/>
                  </a:cubicBezTo>
                  <a:cubicBezTo>
                    <a:pt x="75" y="53"/>
                    <a:pt x="90" y="46"/>
                    <a:pt x="107" y="46"/>
                  </a:cubicBezTo>
                  <a:cubicBezTo>
                    <a:pt x="108" y="46"/>
                    <a:pt x="110" y="45"/>
                    <a:pt x="110" y="43"/>
                  </a:cubicBezTo>
                  <a:close/>
                </a:path>
              </a:pathLst>
            </a:custGeom>
            <a:solidFill>
              <a:schemeClr val="bg1"/>
            </a:solidFill>
            <a:ln w="9525">
              <a:noFill/>
              <a:miter lim="800000"/>
              <a:headEnd/>
              <a:tailEnd/>
            </a:ln>
          </p:spPr>
          <p:txBody>
            <a:bodyPr/>
            <a:lstStyle/>
            <a:p>
              <a:pPr defTabSz="684213"/>
              <a:endParaRPr lang="en-US" altLang="zh-CN">
                <a:solidFill>
                  <a:srgbClr val="FFFFFF"/>
                </a:solidFill>
                <a:latin typeface="Calibri" pitchFamily="34" charset="0"/>
              </a:endParaRPr>
            </a:p>
          </p:txBody>
        </p:sp>
      </p:grpSp>
      <p:grpSp>
        <p:nvGrpSpPr>
          <p:cNvPr id="20" name="组合 74"/>
          <p:cNvGrpSpPr/>
          <p:nvPr/>
        </p:nvGrpSpPr>
        <p:grpSpPr>
          <a:xfrm>
            <a:off x="1071538" y="4286256"/>
            <a:ext cx="1071570" cy="1071570"/>
            <a:chOff x="1142976" y="4286256"/>
            <a:chExt cx="827088" cy="827088"/>
          </a:xfrm>
        </p:grpSpPr>
        <p:sp>
          <p:nvSpPr>
            <p:cNvPr id="67" name="椭圆 66"/>
            <p:cNvSpPr/>
            <p:nvPr/>
          </p:nvSpPr>
          <p:spPr bwMode="auto">
            <a:xfrm>
              <a:off x="1142976" y="4286256"/>
              <a:ext cx="827088" cy="827088"/>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4" name="Picture 4" descr="\\MAGNUM\Projects\Microsoft\Cloud Power FY12\Design\Icons\PNGs\IT_guy.png"/>
            <p:cNvPicPr>
              <a:picLocks noChangeAspect="1" noChangeArrowheads="1"/>
            </p:cNvPicPr>
            <p:nvPr/>
          </p:nvPicPr>
          <p:blipFill>
            <a:blip r:embed="rId2" cstate="print">
              <a:lum bright="100000"/>
            </a:blip>
            <a:srcRect/>
            <a:stretch>
              <a:fillRect/>
            </a:stretch>
          </p:blipFill>
          <p:spPr bwMode="auto">
            <a:xfrm>
              <a:off x="1308380" y="4451674"/>
              <a:ext cx="493304" cy="493175"/>
            </a:xfrm>
            <a:prstGeom prst="rect">
              <a:avLst/>
            </a:prstGeom>
            <a:noFill/>
            <a:ln w="9525">
              <a:noFill/>
              <a:miter lim="800000"/>
              <a:headEnd/>
              <a:tailEnd/>
            </a:ln>
          </p:spPr>
        </p:pic>
      </p:grpSp>
      <p:grpSp>
        <p:nvGrpSpPr>
          <p:cNvPr id="49" name="组合 22"/>
          <p:cNvGrpSpPr>
            <a:grpSpLocks/>
          </p:cNvGrpSpPr>
          <p:nvPr/>
        </p:nvGrpSpPr>
        <p:grpSpPr bwMode="auto">
          <a:xfrm>
            <a:off x="4429124" y="4643446"/>
            <a:ext cx="323850" cy="323850"/>
            <a:chOff x="4409876" y="1416604"/>
            <a:chExt cx="324000" cy="324000"/>
          </a:xfrm>
        </p:grpSpPr>
        <p:sp>
          <p:nvSpPr>
            <p:cNvPr id="50" name="椭圆 49"/>
            <p:cNvSpPr/>
            <p:nvPr/>
          </p:nvSpPr>
          <p:spPr>
            <a:xfrm>
              <a:off x="4409876" y="1416604"/>
              <a:ext cx="324000" cy="324000"/>
            </a:xfrm>
            <a:prstGeom prst="ellipse">
              <a:avLst/>
            </a:prstGeom>
            <a:solidFill>
              <a:srgbClr val="4B48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51" name="椭圆 50"/>
            <p:cNvSpPr/>
            <p:nvPr/>
          </p:nvSpPr>
          <p:spPr>
            <a:xfrm>
              <a:off x="4435288" y="1440428"/>
              <a:ext cx="270000" cy="270000"/>
            </a:xfrm>
            <a:prstGeom prst="ellipse">
              <a:avLst/>
            </a:prstGeom>
            <a:solidFill>
              <a:srgbClr val="4B484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grpSp>
      <p:sp>
        <p:nvSpPr>
          <p:cNvPr id="55" name="矩形标注 15"/>
          <p:cNvSpPr/>
          <p:nvPr/>
        </p:nvSpPr>
        <p:spPr>
          <a:xfrm rot="5400000" flipH="1">
            <a:off x="5553078" y="2947989"/>
            <a:ext cx="700087" cy="1947862"/>
          </a:xfrm>
          <a:custGeom>
            <a:avLst/>
            <a:gdLst>
              <a:gd name="connsiteX0" fmla="*/ 0 w 700139"/>
              <a:gd name="connsiteY0" fmla="*/ 0 h 1807417"/>
              <a:gd name="connsiteX1" fmla="*/ 116690 w 700139"/>
              <a:gd name="connsiteY1" fmla="*/ 0 h 1807417"/>
              <a:gd name="connsiteX2" fmla="*/ 116690 w 700139"/>
              <a:gd name="connsiteY2" fmla="*/ 0 h 1807417"/>
              <a:gd name="connsiteX3" fmla="*/ 291725 w 700139"/>
              <a:gd name="connsiteY3" fmla="*/ 0 h 1807417"/>
              <a:gd name="connsiteX4" fmla="*/ 700139 w 700139"/>
              <a:gd name="connsiteY4" fmla="*/ 0 h 1807417"/>
              <a:gd name="connsiteX5" fmla="*/ 700139 w 700139"/>
              <a:gd name="connsiteY5" fmla="*/ 1054327 h 1807417"/>
              <a:gd name="connsiteX6" fmla="*/ 700139 w 700139"/>
              <a:gd name="connsiteY6" fmla="*/ 1054327 h 1807417"/>
              <a:gd name="connsiteX7" fmla="*/ 700139 w 700139"/>
              <a:gd name="connsiteY7" fmla="*/ 1506181 h 1807417"/>
              <a:gd name="connsiteX8" fmla="*/ 700139 w 700139"/>
              <a:gd name="connsiteY8" fmla="*/ 1807417 h 1807417"/>
              <a:gd name="connsiteX9" fmla="*/ 291725 w 700139"/>
              <a:gd name="connsiteY9" fmla="*/ 1807417 h 1807417"/>
              <a:gd name="connsiteX10" fmla="*/ 267180 w 700139"/>
              <a:gd name="connsiteY10" fmla="*/ 1940244 h 1807417"/>
              <a:gd name="connsiteX11" fmla="*/ 116690 w 700139"/>
              <a:gd name="connsiteY11" fmla="*/ 1807417 h 1807417"/>
              <a:gd name="connsiteX12" fmla="*/ 0 w 700139"/>
              <a:gd name="connsiteY12" fmla="*/ 1807417 h 1807417"/>
              <a:gd name="connsiteX13" fmla="*/ 0 w 700139"/>
              <a:gd name="connsiteY13" fmla="*/ 1506181 h 1807417"/>
              <a:gd name="connsiteX14" fmla="*/ 0 w 700139"/>
              <a:gd name="connsiteY14" fmla="*/ 1054327 h 1807417"/>
              <a:gd name="connsiteX15" fmla="*/ 0 w 700139"/>
              <a:gd name="connsiteY15" fmla="*/ 1054327 h 1807417"/>
              <a:gd name="connsiteX16" fmla="*/ 0 w 700139"/>
              <a:gd name="connsiteY16" fmla="*/ 0 h 1807417"/>
              <a:gd name="connsiteX0" fmla="*/ 0 w 700139"/>
              <a:gd name="connsiteY0" fmla="*/ 0 h 1940244"/>
              <a:gd name="connsiteX1" fmla="*/ 116690 w 700139"/>
              <a:gd name="connsiteY1" fmla="*/ 0 h 1940244"/>
              <a:gd name="connsiteX2" fmla="*/ 116690 w 700139"/>
              <a:gd name="connsiteY2" fmla="*/ 0 h 1940244"/>
              <a:gd name="connsiteX3" fmla="*/ 291725 w 700139"/>
              <a:gd name="connsiteY3" fmla="*/ 0 h 1940244"/>
              <a:gd name="connsiteX4" fmla="*/ 700139 w 700139"/>
              <a:gd name="connsiteY4" fmla="*/ 0 h 1940244"/>
              <a:gd name="connsiteX5" fmla="*/ 700139 w 700139"/>
              <a:gd name="connsiteY5" fmla="*/ 1054327 h 1940244"/>
              <a:gd name="connsiteX6" fmla="*/ 700139 w 700139"/>
              <a:gd name="connsiteY6" fmla="*/ 1054327 h 1940244"/>
              <a:gd name="connsiteX7" fmla="*/ 700139 w 700139"/>
              <a:gd name="connsiteY7" fmla="*/ 1506181 h 1940244"/>
              <a:gd name="connsiteX8" fmla="*/ 700139 w 700139"/>
              <a:gd name="connsiteY8" fmla="*/ 1807417 h 1940244"/>
              <a:gd name="connsiteX9" fmla="*/ 430781 w 700139"/>
              <a:gd name="connsiteY9" fmla="*/ 1807417 h 1940244"/>
              <a:gd name="connsiteX10" fmla="*/ 267180 w 700139"/>
              <a:gd name="connsiteY10" fmla="*/ 1940244 h 1940244"/>
              <a:gd name="connsiteX11" fmla="*/ 116690 w 700139"/>
              <a:gd name="connsiteY11" fmla="*/ 1807417 h 1940244"/>
              <a:gd name="connsiteX12" fmla="*/ 0 w 700139"/>
              <a:gd name="connsiteY12" fmla="*/ 1807417 h 1940244"/>
              <a:gd name="connsiteX13" fmla="*/ 0 w 700139"/>
              <a:gd name="connsiteY13" fmla="*/ 1506181 h 1940244"/>
              <a:gd name="connsiteX14" fmla="*/ 0 w 700139"/>
              <a:gd name="connsiteY14" fmla="*/ 1054327 h 1940244"/>
              <a:gd name="connsiteX15" fmla="*/ 0 w 700139"/>
              <a:gd name="connsiteY15" fmla="*/ 1054327 h 1940244"/>
              <a:gd name="connsiteX16" fmla="*/ 0 w 700139"/>
              <a:gd name="connsiteY16" fmla="*/ 0 h 1940244"/>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116690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84152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62887 w 700139"/>
              <a:gd name="connsiteY11" fmla="*/ 1810075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0139" h="1948221">
                <a:moveTo>
                  <a:pt x="0" y="0"/>
                </a:moveTo>
                <a:lnTo>
                  <a:pt x="116690" y="0"/>
                </a:lnTo>
                <a:lnTo>
                  <a:pt x="116690" y="0"/>
                </a:lnTo>
                <a:lnTo>
                  <a:pt x="291725" y="0"/>
                </a:lnTo>
                <a:lnTo>
                  <a:pt x="700139" y="0"/>
                </a:lnTo>
                <a:lnTo>
                  <a:pt x="700139" y="1054327"/>
                </a:lnTo>
                <a:lnTo>
                  <a:pt x="700139" y="1054327"/>
                </a:lnTo>
                <a:lnTo>
                  <a:pt x="700139" y="1506181"/>
                </a:lnTo>
                <a:lnTo>
                  <a:pt x="700139" y="1807417"/>
                </a:lnTo>
                <a:lnTo>
                  <a:pt x="430781" y="1807417"/>
                </a:lnTo>
                <a:lnTo>
                  <a:pt x="344266" y="1948221"/>
                </a:lnTo>
                <a:lnTo>
                  <a:pt x="262887" y="1810075"/>
                </a:lnTo>
                <a:lnTo>
                  <a:pt x="0" y="1807417"/>
                </a:lnTo>
                <a:lnTo>
                  <a:pt x="0" y="1506181"/>
                </a:lnTo>
                <a:lnTo>
                  <a:pt x="0" y="1054327"/>
                </a:lnTo>
                <a:lnTo>
                  <a:pt x="0" y="1054327"/>
                </a:lnTo>
                <a:lnTo>
                  <a:pt x="0" y="0"/>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56" name="TextBox 55"/>
          <p:cNvSpPr txBox="1">
            <a:spLocks noChangeArrowheads="1"/>
          </p:cNvSpPr>
          <p:nvPr/>
        </p:nvSpPr>
        <p:spPr bwMode="auto">
          <a:xfrm>
            <a:off x="5094291" y="3598863"/>
            <a:ext cx="1252537" cy="276999"/>
          </a:xfrm>
          <a:prstGeom prst="rect">
            <a:avLst/>
          </a:prstGeom>
          <a:noFill/>
          <a:ln w="9525">
            <a:noFill/>
            <a:miter lim="800000"/>
            <a:headEnd/>
            <a:tailEnd/>
          </a:ln>
        </p:spPr>
        <p:txBody>
          <a:bodyPr>
            <a:spAutoFit/>
          </a:bodyPr>
          <a:lstStyle/>
          <a:p>
            <a:r>
              <a:rPr lang="zh-CN" altLang="en-US" sz="1200" b="1" dirty="0" smtClean="0">
                <a:solidFill>
                  <a:schemeClr val="bg1"/>
                </a:solidFill>
                <a:latin typeface="微软雅黑" pitchFamily="34" charset="-122"/>
                <a:ea typeface="微软雅黑" pitchFamily="34" charset="-122"/>
              </a:rPr>
              <a:t>统计功能</a:t>
            </a:r>
            <a:endParaRPr lang="zh-CN" altLang="en-US" sz="1200" b="1" dirty="0">
              <a:solidFill>
                <a:schemeClr val="bg1"/>
              </a:solidFill>
              <a:latin typeface="微软雅黑" pitchFamily="34" charset="-122"/>
              <a:ea typeface="微软雅黑" pitchFamily="34" charset="-122"/>
            </a:endParaRPr>
          </a:p>
        </p:txBody>
      </p:sp>
      <p:cxnSp>
        <p:nvCxnSpPr>
          <p:cNvPr id="57" name="直接连接符 56"/>
          <p:cNvCxnSpPr/>
          <p:nvPr/>
        </p:nvCxnSpPr>
        <p:spPr>
          <a:xfrm>
            <a:off x="5162553" y="3843338"/>
            <a:ext cx="1435100" cy="0"/>
          </a:xfrm>
          <a:prstGeom prst="line">
            <a:avLst/>
          </a:prstGeom>
          <a:ln w="12700">
            <a:solidFill>
              <a:schemeClr val="tx1">
                <a:lumMod val="75000"/>
                <a:lumOff val="2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5026028" y="3846513"/>
            <a:ext cx="1781175" cy="430887"/>
          </a:xfrm>
          <a:prstGeom prst="rect">
            <a:avLst/>
          </a:prstGeom>
          <a:noFill/>
          <a:ln w="9525">
            <a:noFill/>
            <a:miter lim="800000"/>
            <a:headEnd/>
            <a:tailEnd/>
          </a:ln>
        </p:spPr>
        <p:txBody>
          <a:bodyPr>
            <a:spAutoFit/>
          </a:bodyPr>
          <a:lstStyle/>
          <a:p>
            <a:r>
              <a:rPr lang="zh-CN" altLang="en-US" sz="1100" dirty="0" smtClean="0">
                <a:solidFill>
                  <a:schemeClr val="bg1"/>
                </a:solidFill>
                <a:latin typeface="微软雅黑" pitchFamily="34" charset="-122"/>
                <a:ea typeface="微软雅黑" pitchFamily="34" charset="-122"/>
              </a:rPr>
              <a:t>提供各类统计计算功能，如方差、最小值等</a:t>
            </a:r>
          </a:p>
        </p:txBody>
      </p:sp>
      <p:grpSp>
        <p:nvGrpSpPr>
          <p:cNvPr id="60" name="组合 22"/>
          <p:cNvGrpSpPr>
            <a:grpSpLocks/>
          </p:cNvGrpSpPr>
          <p:nvPr/>
        </p:nvGrpSpPr>
        <p:grpSpPr bwMode="auto">
          <a:xfrm>
            <a:off x="4429124" y="5500702"/>
            <a:ext cx="323850" cy="323850"/>
            <a:chOff x="4409876" y="1416604"/>
            <a:chExt cx="324000" cy="324000"/>
          </a:xfrm>
        </p:grpSpPr>
        <p:sp>
          <p:nvSpPr>
            <p:cNvPr id="61" name="椭圆 60"/>
            <p:cNvSpPr/>
            <p:nvPr/>
          </p:nvSpPr>
          <p:spPr>
            <a:xfrm>
              <a:off x="4409876" y="1416604"/>
              <a:ext cx="324000" cy="324000"/>
            </a:xfrm>
            <a:prstGeom prst="ellipse">
              <a:avLst/>
            </a:prstGeom>
            <a:solidFill>
              <a:srgbClr val="4B48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64" name="椭圆 63"/>
            <p:cNvSpPr/>
            <p:nvPr/>
          </p:nvSpPr>
          <p:spPr>
            <a:xfrm>
              <a:off x="4435288" y="1440428"/>
              <a:ext cx="270000" cy="270000"/>
            </a:xfrm>
            <a:prstGeom prst="ellipse">
              <a:avLst/>
            </a:prstGeom>
            <a:solidFill>
              <a:srgbClr val="4B484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grpSp>
      <p:sp>
        <p:nvSpPr>
          <p:cNvPr id="65" name="矩形标注 15"/>
          <p:cNvSpPr/>
          <p:nvPr/>
        </p:nvSpPr>
        <p:spPr>
          <a:xfrm rot="16200000">
            <a:off x="2724130" y="3633797"/>
            <a:ext cx="1071571" cy="1947862"/>
          </a:xfrm>
          <a:custGeom>
            <a:avLst/>
            <a:gdLst>
              <a:gd name="connsiteX0" fmla="*/ 0 w 700139"/>
              <a:gd name="connsiteY0" fmla="*/ 0 h 1807417"/>
              <a:gd name="connsiteX1" fmla="*/ 116690 w 700139"/>
              <a:gd name="connsiteY1" fmla="*/ 0 h 1807417"/>
              <a:gd name="connsiteX2" fmla="*/ 116690 w 700139"/>
              <a:gd name="connsiteY2" fmla="*/ 0 h 1807417"/>
              <a:gd name="connsiteX3" fmla="*/ 291725 w 700139"/>
              <a:gd name="connsiteY3" fmla="*/ 0 h 1807417"/>
              <a:gd name="connsiteX4" fmla="*/ 700139 w 700139"/>
              <a:gd name="connsiteY4" fmla="*/ 0 h 1807417"/>
              <a:gd name="connsiteX5" fmla="*/ 700139 w 700139"/>
              <a:gd name="connsiteY5" fmla="*/ 1054327 h 1807417"/>
              <a:gd name="connsiteX6" fmla="*/ 700139 w 700139"/>
              <a:gd name="connsiteY6" fmla="*/ 1054327 h 1807417"/>
              <a:gd name="connsiteX7" fmla="*/ 700139 w 700139"/>
              <a:gd name="connsiteY7" fmla="*/ 1506181 h 1807417"/>
              <a:gd name="connsiteX8" fmla="*/ 700139 w 700139"/>
              <a:gd name="connsiteY8" fmla="*/ 1807417 h 1807417"/>
              <a:gd name="connsiteX9" fmla="*/ 291725 w 700139"/>
              <a:gd name="connsiteY9" fmla="*/ 1807417 h 1807417"/>
              <a:gd name="connsiteX10" fmla="*/ 267180 w 700139"/>
              <a:gd name="connsiteY10" fmla="*/ 1940244 h 1807417"/>
              <a:gd name="connsiteX11" fmla="*/ 116690 w 700139"/>
              <a:gd name="connsiteY11" fmla="*/ 1807417 h 1807417"/>
              <a:gd name="connsiteX12" fmla="*/ 0 w 700139"/>
              <a:gd name="connsiteY12" fmla="*/ 1807417 h 1807417"/>
              <a:gd name="connsiteX13" fmla="*/ 0 w 700139"/>
              <a:gd name="connsiteY13" fmla="*/ 1506181 h 1807417"/>
              <a:gd name="connsiteX14" fmla="*/ 0 w 700139"/>
              <a:gd name="connsiteY14" fmla="*/ 1054327 h 1807417"/>
              <a:gd name="connsiteX15" fmla="*/ 0 w 700139"/>
              <a:gd name="connsiteY15" fmla="*/ 1054327 h 1807417"/>
              <a:gd name="connsiteX16" fmla="*/ 0 w 700139"/>
              <a:gd name="connsiteY16" fmla="*/ 0 h 1807417"/>
              <a:gd name="connsiteX0" fmla="*/ 0 w 700139"/>
              <a:gd name="connsiteY0" fmla="*/ 0 h 1940244"/>
              <a:gd name="connsiteX1" fmla="*/ 116690 w 700139"/>
              <a:gd name="connsiteY1" fmla="*/ 0 h 1940244"/>
              <a:gd name="connsiteX2" fmla="*/ 116690 w 700139"/>
              <a:gd name="connsiteY2" fmla="*/ 0 h 1940244"/>
              <a:gd name="connsiteX3" fmla="*/ 291725 w 700139"/>
              <a:gd name="connsiteY3" fmla="*/ 0 h 1940244"/>
              <a:gd name="connsiteX4" fmla="*/ 700139 w 700139"/>
              <a:gd name="connsiteY4" fmla="*/ 0 h 1940244"/>
              <a:gd name="connsiteX5" fmla="*/ 700139 w 700139"/>
              <a:gd name="connsiteY5" fmla="*/ 1054327 h 1940244"/>
              <a:gd name="connsiteX6" fmla="*/ 700139 w 700139"/>
              <a:gd name="connsiteY6" fmla="*/ 1054327 h 1940244"/>
              <a:gd name="connsiteX7" fmla="*/ 700139 w 700139"/>
              <a:gd name="connsiteY7" fmla="*/ 1506181 h 1940244"/>
              <a:gd name="connsiteX8" fmla="*/ 700139 w 700139"/>
              <a:gd name="connsiteY8" fmla="*/ 1807417 h 1940244"/>
              <a:gd name="connsiteX9" fmla="*/ 430781 w 700139"/>
              <a:gd name="connsiteY9" fmla="*/ 1807417 h 1940244"/>
              <a:gd name="connsiteX10" fmla="*/ 267180 w 700139"/>
              <a:gd name="connsiteY10" fmla="*/ 1940244 h 1940244"/>
              <a:gd name="connsiteX11" fmla="*/ 116690 w 700139"/>
              <a:gd name="connsiteY11" fmla="*/ 1807417 h 1940244"/>
              <a:gd name="connsiteX12" fmla="*/ 0 w 700139"/>
              <a:gd name="connsiteY12" fmla="*/ 1807417 h 1940244"/>
              <a:gd name="connsiteX13" fmla="*/ 0 w 700139"/>
              <a:gd name="connsiteY13" fmla="*/ 1506181 h 1940244"/>
              <a:gd name="connsiteX14" fmla="*/ 0 w 700139"/>
              <a:gd name="connsiteY14" fmla="*/ 1054327 h 1940244"/>
              <a:gd name="connsiteX15" fmla="*/ 0 w 700139"/>
              <a:gd name="connsiteY15" fmla="*/ 1054327 h 1940244"/>
              <a:gd name="connsiteX16" fmla="*/ 0 w 700139"/>
              <a:gd name="connsiteY16" fmla="*/ 0 h 1940244"/>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116690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84152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62887 w 700139"/>
              <a:gd name="connsiteY11" fmla="*/ 1810075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0139" h="1948221">
                <a:moveTo>
                  <a:pt x="0" y="0"/>
                </a:moveTo>
                <a:lnTo>
                  <a:pt x="116690" y="0"/>
                </a:lnTo>
                <a:lnTo>
                  <a:pt x="116690" y="0"/>
                </a:lnTo>
                <a:lnTo>
                  <a:pt x="291725" y="0"/>
                </a:lnTo>
                <a:lnTo>
                  <a:pt x="700139" y="0"/>
                </a:lnTo>
                <a:lnTo>
                  <a:pt x="700139" y="1054327"/>
                </a:lnTo>
                <a:lnTo>
                  <a:pt x="700139" y="1054327"/>
                </a:lnTo>
                <a:lnTo>
                  <a:pt x="700139" y="1506181"/>
                </a:lnTo>
                <a:lnTo>
                  <a:pt x="700139" y="1807417"/>
                </a:lnTo>
                <a:lnTo>
                  <a:pt x="430781" y="1807417"/>
                </a:lnTo>
                <a:lnTo>
                  <a:pt x="344266" y="1948221"/>
                </a:lnTo>
                <a:lnTo>
                  <a:pt x="262887" y="1810075"/>
                </a:lnTo>
                <a:lnTo>
                  <a:pt x="0" y="1807417"/>
                </a:lnTo>
                <a:lnTo>
                  <a:pt x="0" y="1506181"/>
                </a:lnTo>
                <a:lnTo>
                  <a:pt x="0" y="1054327"/>
                </a:lnTo>
                <a:lnTo>
                  <a:pt x="0" y="1054327"/>
                </a:lnTo>
                <a:lnTo>
                  <a:pt x="0" y="0"/>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66" name="TextBox 65"/>
          <p:cNvSpPr txBox="1">
            <a:spLocks noChangeArrowheads="1"/>
          </p:cNvSpPr>
          <p:nvPr/>
        </p:nvSpPr>
        <p:spPr bwMode="auto">
          <a:xfrm>
            <a:off x="2438385" y="4100518"/>
            <a:ext cx="1252537" cy="276999"/>
          </a:xfrm>
          <a:prstGeom prst="rect">
            <a:avLst/>
          </a:prstGeom>
          <a:noFill/>
          <a:ln w="9525">
            <a:noFill/>
            <a:miter lim="800000"/>
            <a:headEnd/>
            <a:tailEnd/>
          </a:ln>
        </p:spPr>
        <p:txBody>
          <a:bodyPr>
            <a:spAutoFit/>
          </a:bodyPr>
          <a:lstStyle/>
          <a:p>
            <a:r>
              <a:rPr lang="zh-CN" altLang="en-US" sz="1200" b="1" dirty="0" smtClean="0">
                <a:solidFill>
                  <a:schemeClr val="bg1"/>
                </a:solidFill>
                <a:latin typeface="微软雅黑" pitchFamily="34" charset="-122"/>
                <a:ea typeface="微软雅黑" pitchFamily="34" charset="-122"/>
              </a:rPr>
              <a:t>报表操作</a:t>
            </a:r>
            <a:endParaRPr lang="zh-CN" altLang="en-US" sz="1200" b="1" dirty="0">
              <a:solidFill>
                <a:schemeClr val="bg1"/>
              </a:solidFill>
              <a:latin typeface="微软雅黑" pitchFamily="34" charset="-122"/>
              <a:ea typeface="微软雅黑" pitchFamily="34" charset="-122"/>
            </a:endParaRPr>
          </a:p>
        </p:txBody>
      </p:sp>
      <p:cxnSp>
        <p:nvCxnSpPr>
          <p:cNvPr id="68" name="直接连接符 67"/>
          <p:cNvCxnSpPr/>
          <p:nvPr/>
        </p:nvCxnSpPr>
        <p:spPr>
          <a:xfrm>
            <a:off x="2505060" y="4344993"/>
            <a:ext cx="1436687" cy="0"/>
          </a:xfrm>
          <a:prstGeom prst="line">
            <a:avLst/>
          </a:prstGeom>
          <a:ln w="12700">
            <a:solidFill>
              <a:schemeClr val="tx1">
                <a:lumMod val="75000"/>
                <a:lumOff val="2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70" name="TextBox 69"/>
          <p:cNvSpPr txBox="1">
            <a:spLocks noChangeArrowheads="1"/>
          </p:cNvSpPr>
          <p:nvPr/>
        </p:nvSpPr>
        <p:spPr bwMode="auto">
          <a:xfrm>
            <a:off x="2368535" y="4348168"/>
            <a:ext cx="1781175" cy="769441"/>
          </a:xfrm>
          <a:prstGeom prst="rect">
            <a:avLst/>
          </a:prstGeom>
          <a:noFill/>
          <a:ln w="9525">
            <a:noFill/>
            <a:miter lim="800000"/>
            <a:headEnd/>
            <a:tailEnd/>
          </a:ln>
        </p:spPr>
        <p:txBody>
          <a:bodyPr wrap="square">
            <a:spAutoFit/>
          </a:bodyPr>
          <a:lstStyle/>
          <a:p>
            <a:r>
              <a:rPr lang="zh-CN" altLang="en-US" sz="1100" dirty="0" smtClean="0">
                <a:solidFill>
                  <a:schemeClr val="bg1"/>
                </a:solidFill>
                <a:latin typeface="微软雅黑" pitchFamily="34" charset="-122"/>
                <a:ea typeface="微软雅黑" pitchFamily="34" charset="-122"/>
              </a:rPr>
              <a:t>可供各类针对报表的操作功能，如筛选、排序、纬度转换、去除空行空列、新增指标等</a:t>
            </a:r>
          </a:p>
        </p:txBody>
      </p:sp>
      <p:sp>
        <p:nvSpPr>
          <p:cNvPr id="71" name="矩形标注 15"/>
          <p:cNvSpPr/>
          <p:nvPr/>
        </p:nvSpPr>
        <p:spPr>
          <a:xfrm rot="5400000" flipH="1">
            <a:off x="5553077" y="3876683"/>
            <a:ext cx="700087" cy="1947862"/>
          </a:xfrm>
          <a:custGeom>
            <a:avLst/>
            <a:gdLst>
              <a:gd name="connsiteX0" fmla="*/ 0 w 700139"/>
              <a:gd name="connsiteY0" fmla="*/ 0 h 1807417"/>
              <a:gd name="connsiteX1" fmla="*/ 116690 w 700139"/>
              <a:gd name="connsiteY1" fmla="*/ 0 h 1807417"/>
              <a:gd name="connsiteX2" fmla="*/ 116690 w 700139"/>
              <a:gd name="connsiteY2" fmla="*/ 0 h 1807417"/>
              <a:gd name="connsiteX3" fmla="*/ 291725 w 700139"/>
              <a:gd name="connsiteY3" fmla="*/ 0 h 1807417"/>
              <a:gd name="connsiteX4" fmla="*/ 700139 w 700139"/>
              <a:gd name="connsiteY4" fmla="*/ 0 h 1807417"/>
              <a:gd name="connsiteX5" fmla="*/ 700139 w 700139"/>
              <a:gd name="connsiteY5" fmla="*/ 1054327 h 1807417"/>
              <a:gd name="connsiteX6" fmla="*/ 700139 w 700139"/>
              <a:gd name="connsiteY6" fmla="*/ 1054327 h 1807417"/>
              <a:gd name="connsiteX7" fmla="*/ 700139 w 700139"/>
              <a:gd name="connsiteY7" fmla="*/ 1506181 h 1807417"/>
              <a:gd name="connsiteX8" fmla="*/ 700139 w 700139"/>
              <a:gd name="connsiteY8" fmla="*/ 1807417 h 1807417"/>
              <a:gd name="connsiteX9" fmla="*/ 291725 w 700139"/>
              <a:gd name="connsiteY9" fmla="*/ 1807417 h 1807417"/>
              <a:gd name="connsiteX10" fmla="*/ 267180 w 700139"/>
              <a:gd name="connsiteY10" fmla="*/ 1940244 h 1807417"/>
              <a:gd name="connsiteX11" fmla="*/ 116690 w 700139"/>
              <a:gd name="connsiteY11" fmla="*/ 1807417 h 1807417"/>
              <a:gd name="connsiteX12" fmla="*/ 0 w 700139"/>
              <a:gd name="connsiteY12" fmla="*/ 1807417 h 1807417"/>
              <a:gd name="connsiteX13" fmla="*/ 0 w 700139"/>
              <a:gd name="connsiteY13" fmla="*/ 1506181 h 1807417"/>
              <a:gd name="connsiteX14" fmla="*/ 0 w 700139"/>
              <a:gd name="connsiteY14" fmla="*/ 1054327 h 1807417"/>
              <a:gd name="connsiteX15" fmla="*/ 0 w 700139"/>
              <a:gd name="connsiteY15" fmla="*/ 1054327 h 1807417"/>
              <a:gd name="connsiteX16" fmla="*/ 0 w 700139"/>
              <a:gd name="connsiteY16" fmla="*/ 0 h 1807417"/>
              <a:gd name="connsiteX0" fmla="*/ 0 w 700139"/>
              <a:gd name="connsiteY0" fmla="*/ 0 h 1940244"/>
              <a:gd name="connsiteX1" fmla="*/ 116690 w 700139"/>
              <a:gd name="connsiteY1" fmla="*/ 0 h 1940244"/>
              <a:gd name="connsiteX2" fmla="*/ 116690 w 700139"/>
              <a:gd name="connsiteY2" fmla="*/ 0 h 1940244"/>
              <a:gd name="connsiteX3" fmla="*/ 291725 w 700139"/>
              <a:gd name="connsiteY3" fmla="*/ 0 h 1940244"/>
              <a:gd name="connsiteX4" fmla="*/ 700139 w 700139"/>
              <a:gd name="connsiteY4" fmla="*/ 0 h 1940244"/>
              <a:gd name="connsiteX5" fmla="*/ 700139 w 700139"/>
              <a:gd name="connsiteY5" fmla="*/ 1054327 h 1940244"/>
              <a:gd name="connsiteX6" fmla="*/ 700139 w 700139"/>
              <a:gd name="connsiteY6" fmla="*/ 1054327 h 1940244"/>
              <a:gd name="connsiteX7" fmla="*/ 700139 w 700139"/>
              <a:gd name="connsiteY7" fmla="*/ 1506181 h 1940244"/>
              <a:gd name="connsiteX8" fmla="*/ 700139 w 700139"/>
              <a:gd name="connsiteY8" fmla="*/ 1807417 h 1940244"/>
              <a:gd name="connsiteX9" fmla="*/ 430781 w 700139"/>
              <a:gd name="connsiteY9" fmla="*/ 1807417 h 1940244"/>
              <a:gd name="connsiteX10" fmla="*/ 267180 w 700139"/>
              <a:gd name="connsiteY10" fmla="*/ 1940244 h 1940244"/>
              <a:gd name="connsiteX11" fmla="*/ 116690 w 700139"/>
              <a:gd name="connsiteY11" fmla="*/ 1807417 h 1940244"/>
              <a:gd name="connsiteX12" fmla="*/ 0 w 700139"/>
              <a:gd name="connsiteY12" fmla="*/ 1807417 h 1940244"/>
              <a:gd name="connsiteX13" fmla="*/ 0 w 700139"/>
              <a:gd name="connsiteY13" fmla="*/ 1506181 h 1940244"/>
              <a:gd name="connsiteX14" fmla="*/ 0 w 700139"/>
              <a:gd name="connsiteY14" fmla="*/ 1054327 h 1940244"/>
              <a:gd name="connsiteX15" fmla="*/ 0 w 700139"/>
              <a:gd name="connsiteY15" fmla="*/ 1054327 h 1940244"/>
              <a:gd name="connsiteX16" fmla="*/ 0 w 700139"/>
              <a:gd name="connsiteY16" fmla="*/ 0 h 1940244"/>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116690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84152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62887 w 700139"/>
              <a:gd name="connsiteY11" fmla="*/ 1810075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0139" h="1948221">
                <a:moveTo>
                  <a:pt x="0" y="0"/>
                </a:moveTo>
                <a:lnTo>
                  <a:pt x="116690" y="0"/>
                </a:lnTo>
                <a:lnTo>
                  <a:pt x="116690" y="0"/>
                </a:lnTo>
                <a:lnTo>
                  <a:pt x="291725" y="0"/>
                </a:lnTo>
                <a:lnTo>
                  <a:pt x="700139" y="0"/>
                </a:lnTo>
                <a:lnTo>
                  <a:pt x="700139" y="1054327"/>
                </a:lnTo>
                <a:lnTo>
                  <a:pt x="700139" y="1054327"/>
                </a:lnTo>
                <a:lnTo>
                  <a:pt x="700139" y="1506181"/>
                </a:lnTo>
                <a:lnTo>
                  <a:pt x="700139" y="1807417"/>
                </a:lnTo>
                <a:lnTo>
                  <a:pt x="430781" y="1807417"/>
                </a:lnTo>
                <a:lnTo>
                  <a:pt x="344266" y="1948221"/>
                </a:lnTo>
                <a:lnTo>
                  <a:pt x="262887" y="1810075"/>
                </a:lnTo>
                <a:lnTo>
                  <a:pt x="0" y="1807417"/>
                </a:lnTo>
                <a:lnTo>
                  <a:pt x="0" y="1506181"/>
                </a:lnTo>
                <a:lnTo>
                  <a:pt x="0" y="1054327"/>
                </a:lnTo>
                <a:lnTo>
                  <a:pt x="0" y="1054327"/>
                </a:lnTo>
                <a:lnTo>
                  <a:pt x="0" y="0"/>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75" name="TextBox 74"/>
          <p:cNvSpPr txBox="1">
            <a:spLocks noChangeArrowheads="1"/>
          </p:cNvSpPr>
          <p:nvPr/>
        </p:nvSpPr>
        <p:spPr bwMode="auto">
          <a:xfrm>
            <a:off x="5094290" y="4527557"/>
            <a:ext cx="1252537" cy="276999"/>
          </a:xfrm>
          <a:prstGeom prst="rect">
            <a:avLst/>
          </a:prstGeom>
          <a:noFill/>
          <a:ln w="9525">
            <a:noFill/>
            <a:miter lim="800000"/>
            <a:headEnd/>
            <a:tailEnd/>
          </a:ln>
        </p:spPr>
        <p:txBody>
          <a:bodyPr>
            <a:spAutoFit/>
          </a:bodyPr>
          <a:lstStyle/>
          <a:p>
            <a:r>
              <a:rPr lang="zh-CN" altLang="en-US" sz="1200" b="1" dirty="0" smtClean="0">
                <a:solidFill>
                  <a:schemeClr val="bg1"/>
                </a:solidFill>
                <a:latin typeface="微软雅黑" pitchFamily="34" charset="-122"/>
                <a:ea typeface="微软雅黑" pitchFamily="34" charset="-122"/>
              </a:rPr>
              <a:t>预测分析</a:t>
            </a:r>
            <a:endParaRPr lang="zh-CN" altLang="en-US" sz="1200" b="1" dirty="0">
              <a:solidFill>
                <a:schemeClr val="bg1"/>
              </a:solidFill>
              <a:latin typeface="微软雅黑" pitchFamily="34" charset="-122"/>
              <a:ea typeface="微软雅黑" pitchFamily="34" charset="-122"/>
            </a:endParaRPr>
          </a:p>
        </p:txBody>
      </p:sp>
      <p:cxnSp>
        <p:nvCxnSpPr>
          <p:cNvPr id="76" name="直接连接符 75"/>
          <p:cNvCxnSpPr/>
          <p:nvPr/>
        </p:nvCxnSpPr>
        <p:spPr>
          <a:xfrm>
            <a:off x="5162552" y="4772032"/>
            <a:ext cx="1435100" cy="0"/>
          </a:xfrm>
          <a:prstGeom prst="line">
            <a:avLst/>
          </a:prstGeom>
          <a:ln w="12700">
            <a:solidFill>
              <a:schemeClr val="tx1">
                <a:lumMod val="75000"/>
                <a:lumOff val="2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5026027" y="4775207"/>
            <a:ext cx="1781175" cy="430887"/>
          </a:xfrm>
          <a:prstGeom prst="rect">
            <a:avLst/>
          </a:prstGeom>
          <a:noFill/>
          <a:ln w="9525">
            <a:noFill/>
            <a:miter lim="800000"/>
            <a:headEnd/>
            <a:tailEnd/>
          </a:ln>
        </p:spPr>
        <p:txBody>
          <a:bodyPr>
            <a:spAutoFit/>
          </a:bodyPr>
          <a:lstStyle/>
          <a:p>
            <a:r>
              <a:rPr lang="zh-CN" altLang="en-US" sz="1100" dirty="0" smtClean="0">
                <a:solidFill>
                  <a:schemeClr val="bg1"/>
                </a:solidFill>
                <a:latin typeface="微软雅黑" pitchFamily="34" charset="-122"/>
                <a:ea typeface="微软雅黑" pitchFamily="34" charset="-122"/>
              </a:rPr>
              <a:t>提供线性回归模型，预测未来数据走势</a:t>
            </a:r>
          </a:p>
        </p:txBody>
      </p:sp>
      <p:sp>
        <p:nvSpPr>
          <p:cNvPr id="78" name="矩形标注 15"/>
          <p:cNvSpPr/>
          <p:nvPr/>
        </p:nvSpPr>
        <p:spPr>
          <a:xfrm rot="5400000" flipH="1">
            <a:off x="5605479" y="4876814"/>
            <a:ext cx="700087" cy="1947862"/>
          </a:xfrm>
          <a:custGeom>
            <a:avLst/>
            <a:gdLst>
              <a:gd name="connsiteX0" fmla="*/ 0 w 700139"/>
              <a:gd name="connsiteY0" fmla="*/ 0 h 1807417"/>
              <a:gd name="connsiteX1" fmla="*/ 116690 w 700139"/>
              <a:gd name="connsiteY1" fmla="*/ 0 h 1807417"/>
              <a:gd name="connsiteX2" fmla="*/ 116690 w 700139"/>
              <a:gd name="connsiteY2" fmla="*/ 0 h 1807417"/>
              <a:gd name="connsiteX3" fmla="*/ 291725 w 700139"/>
              <a:gd name="connsiteY3" fmla="*/ 0 h 1807417"/>
              <a:gd name="connsiteX4" fmla="*/ 700139 w 700139"/>
              <a:gd name="connsiteY4" fmla="*/ 0 h 1807417"/>
              <a:gd name="connsiteX5" fmla="*/ 700139 w 700139"/>
              <a:gd name="connsiteY5" fmla="*/ 1054327 h 1807417"/>
              <a:gd name="connsiteX6" fmla="*/ 700139 w 700139"/>
              <a:gd name="connsiteY6" fmla="*/ 1054327 h 1807417"/>
              <a:gd name="connsiteX7" fmla="*/ 700139 w 700139"/>
              <a:gd name="connsiteY7" fmla="*/ 1506181 h 1807417"/>
              <a:gd name="connsiteX8" fmla="*/ 700139 w 700139"/>
              <a:gd name="connsiteY8" fmla="*/ 1807417 h 1807417"/>
              <a:gd name="connsiteX9" fmla="*/ 291725 w 700139"/>
              <a:gd name="connsiteY9" fmla="*/ 1807417 h 1807417"/>
              <a:gd name="connsiteX10" fmla="*/ 267180 w 700139"/>
              <a:gd name="connsiteY10" fmla="*/ 1940244 h 1807417"/>
              <a:gd name="connsiteX11" fmla="*/ 116690 w 700139"/>
              <a:gd name="connsiteY11" fmla="*/ 1807417 h 1807417"/>
              <a:gd name="connsiteX12" fmla="*/ 0 w 700139"/>
              <a:gd name="connsiteY12" fmla="*/ 1807417 h 1807417"/>
              <a:gd name="connsiteX13" fmla="*/ 0 w 700139"/>
              <a:gd name="connsiteY13" fmla="*/ 1506181 h 1807417"/>
              <a:gd name="connsiteX14" fmla="*/ 0 w 700139"/>
              <a:gd name="connsiteY14" fmla="*/ 1054327 h 1807417"/>
              <a:gd name="connsiteX15" fmla="*/ 0 w 700139"/>
              <a:gd name="connsiteY15" fmla="*/ 1054327 h 1807417"/>
              <a:gd name="connsiteX16" fmla="*/ 0 w 700139"/>
              <a:gd name="connsiteY16" fmla="*/ 0 h 1807417"/>
              <a:gd name="connsiteX0" fmla="*/ 0 w 700139"/>
              <a:gd name="connsiteY0" fmla="*/ 0 h 1940244"/>
              <a:gd name="connsiteX1" fmla="*/ 116690 w 700139"/>
              <a:gd name="connsiteY1" fmla="*/ 0 h 1940244"/>
              <a:gd name="connsiteX2" fmla="*/ 116690 w 700139"/>
              <a:gd name="connsiteY2" fmla="*/ 0 h 1940244"/>
              <a:gd name="connsiteX3" fmla="*/ 291725 w 700139"/>
              <a:gd name="connsiteY3" fmla="*/ 0 h 1940244"/>
              <a:gd name="connsiteX4" fmla="*/ 700139 w 700139"/>
              <a:gd name="connsiteY4" fmla="*/ 0 h 1940244"/>
              <a:gd name="connsiteX5" fmla="*/ 700139 w 700139"/>
              <a:gd name="connsiteY5" fmla="*/ 1054327 h 1940244"/>
              <a:gd name="connsiteX6" fmla="*/ 700139 w 700139"/>
              <a:gd name="connsiteY6" fmla="*/ 1054327 h 1940244"/>
              <a:gd name="connsiteX7" fmla="*/ 700139 w 700139"/>
              <a:gd name="connsiteY7" fmla="*/ 1506181 h 1940244"/>
              <a:gd name="connsiteX8" fmla="*/ 700139 w 700139"/>
              <a:gd name="connsiteY8" fmla="*/ 1807417 h 1940244"/>
              <a:gd name="connsiteX9" fmla="*/ 430781 w 700139"/>
              <a:gd name="connsiteY9" fmla="*/ 1807417 h 1940244"/>
              <a:gd name="connsiteX10" fmla="*/ 267180 w 700139"/>
              <a:gd name="connsiteY10" fmla="*/ 1940244 h 1940244"/>
              <a:gd name="connsiteX11" fmla="*/ 116690 w 700139"/>
              <a:gd name="connsiteY11" fmla="*/ 1807417 h 1940244"/>
              <a:gd name="connsiteX12" fmla="*/ 0 w 700139"/>
              <a:gd name="connsiteY12" fmla="*/ 1807417 h 1940244"/>
              <a:gd name="connsiteX13" fmla="*/ 0 w 700139"/>
              <a:gd name="connsiteY13" fmla="*/ 1506181 h 1940244"/>
              <a:gd name="connsiteX14" fmla="*/ 0 w 700139"/>
              <a:gd name="connsiteY14" fmla="*/ 1054327 h 1940244"/>
              <a:gd name="connsiteX15" fmla="*/ 0 w 700139"/>
              <a:gd name="connsiteY15" fmla="*/ 1054327 h 1940244"/>
              <a:gd name="connsiteX16" fmla="*/ 0 w 700139"/>
              <a:gd name="connsiteY16" fmla="*/ 0 h 1940244"/>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116690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84152 w 700139"/>
              <a:gd name="connsiteY11" fmla="*/ 1807417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 name="connsiteX0" fmla="*/ 0 w 700139"/>
              <a:gd name="connsiteY0" fmla="*/ 0 h 1948221"/>
              <a:gd name="connsiteX1" fmla="*/ 116690 w 700139"/>
              <a:gd name="connsiteY1" fmla="*/ 0 h 1948221"/>
              <a:gd name="connsiteX2" fmla="*/ 116690 w 700139"/>
              <a:gd name="connsiteY2" fmla="*/ 0 h 1948221"/>
              <a:gd name="connsiteX3" fmla="*/ 291725 w 700139"/>
              <a:gd name="connsiteY3" fmla="*/ 0 h 1948221"/>
              <a:gd name="connsiteX4" fmla="*/ 700139 w 700139"/>
              <a:gd name="connsiteY4" fmla="*/ 0 h 1948221"/>
              <a:gd name="connsiteX5" fmla="*/ 700139 w 700139"/>
              <a:gd name="connsiteY5" fmla="*/ 1054327 h 1948221"/>
              <a:gd name="connsiteX6" fmla="*/ 700139 w 700139"/>
              <a:gd name="connsiteY6" fmla="*/ 1054327 h 1948221"/>
              <a:gd name="connsiteX7" fmla="*/ 700139 w 700139"/>
              <a:gd name="connsiteY7" fmla="*/ 1506181 h 1948221"/>
              <a:gd name="connsiteX8" fmla="*/ 700139 w 700139"/>
              <a:gd name="connsiteY8" fmla="*/ 1807417 h 1948221"/>
              <a:gd name="connsiteX9" fmla="*/ 430781 w 700139"/>
              <a:gd name="connsiteY9" fmla="*/ 1807417 h 1948221"/>
              <a:gd name="connsiteX10" fmla="*/ 344266 w 700139"/>
              <a:gd name="connsiteY10" fmla="*/ 1948221 h 1948221"/>
              <a:gd name="connsiteX11" fmla="*/ 262887 w 700139"/>
              <a:gd name="connsiteY11" fmla="*/ 1810075 h 1948221"/>
              <a:gd name="connsiteX12" fmla="*/ 0 w 700139"/>
              <a:gd name="connsiteY12" fmla="*/ 1807417 h 1948221"/>
              <a:gd name="connsiteX13" fmla="*/ 0 w 700139"/>
              <a:gd name="connsiteY13" fmla="*/ 1506181 h 1948221"/>
              <a:gd name="connsiteX14" fmla="*/ 0 w 700139"/>
              <a:gd name="connsiteY14" fmla="*/ 1054327 h 1948221"/>
              <a:gd name="connsiteX15" fmla="*/ 0 w 700139"/>
              <a:gd name="connsiteY15" fmla="*/ 1054327 h 1948221"/>
              <a:gd name="connsiteX16" fmla="*/ 0 w 700139"/>
              <a:gd name="connsiteY16" fmla="*/ 0 h 1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0139" h="1948221">
                <a:moveTo>
                  <a:pt x="0" y="0"/>
                </a:moveTo>
                <a:lnTo>
                  <a:pt x="116690" y="0"/>
                </a:lnTo>
                <a:lnTo>
                  <a:pt x="116690" y="0"/>
                </a:lnTo>
                <a:lnTo>
                  <a:pt x="291725" y="0"/>
                </a:lnTo>
                <a:lnTo>
                  <a:pt x="700139" y="0"/>
                </a:lnTo>
                <a:lnTo>
                  <a:pt x="700139" y="1054327"/>
                </a:lnTo>
                <a:lnTo>
                  <a:pt x="700139" y="1054327"/>
                </a:lnTo>
                <a:lnTo>
                  <a:pt x="700139" y="1506181"/>
                </a:lnTo>
                <a:lnTo>
                  <a:pt x="700139" y="1807417"/>
                </a:lnTo>
                <a:lnTo>
                  <a:pt x="430781" y="1807417"/>
                </a:lnTo>
                <a:lnTo>
                  <a:pt x="344266" y="1948221"/>
                </a:lnTo>
                <a:lnTo>
                  <a:pt x="262887" y="1810075"/>
                </a:lnTo>
                <a:lnTo>
                  <a:pt x="0" y="1807417"/>
                </a:lnTo>
                <a:lnTo>
                  <a:pt x="0" y="1506181"/>
                </a:lnTo>
                <a:lnTo>
                  <a:pt x="0" y="1054327"/>
                </a:lnTo>
                <a:lnTo>
                  <a:pt x="0" y="1054327"/>
                </a:lnTo>
                <a:lnTo>
                  <a:pt x="0" y="0"/>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itchFamily="34" charset="-122"/>
              <a:ea typeface="微软雅黑" pitchFamily="34" charset="-122"/>
            </a:endParaRPr>
          </a:p>
        </p:txBody>
      </p:sp>
      <p:sp>
        <p:nvSpPr>
          <p:cNvPr id="79" name="TextBox 78"/>
          <p:cNvSpPr txBox="1">
            <a:spLocks noChangeArrowheads="1"/>
          </p:cNvSpPr>
          <p:nvPr/>
        </p:nvSpPr>
        <p:spPr bwMode="auto">
          <a:xfrm>
            <a:off x="5145104" y="5527688"/>
            <a:ext cx="1252537" cy="276999"/>
          </a:xfrm>
          <a:prstGeom prst="rect">
            <a:avLst/>
          </a:prstGeom>
          <a:noFill/>
          <a:ln w="9525">
            <a:noFill/>
            <a:miter lim="800000"/>
            <a:headEnd/>
            <a:tailEnd/>
          </a:ln>
        </p:spPr>
        <p:txBody>
          <a:bodyPr>
            <a:spAutoFit/>
          </a:bodyPr>
          <a:lstStyle/>
          <a:p>
            <a:r>
              <a:rPr lang="zh-CN" altLang="en-US" sz="1200" b="1" dirty="0" smtClean="0">
                <a:solidFill>
                  <a:schemeClr val="bg1"/>
                </a:solidFill>
                <a:latin typeface="微软雅黑" pitchFamily="34" charset="-122"/>
                <a:ea typeface="微软雅黑" pitchFamily="34" charset="-122"/>
              </a:rPr>
              <a:t>搜索</a:t>
            </a:r>
            <a:endParaRPr lang="zh-CN" altLang="en-US" sz="1200" b="1" dirty="0">
              <a:solidFill>
                <a:schemeClr val="bg1"/>
              </a:solidFill>
              <a:latin typeface="微软雅黑" pitchFamily="34" charset="-122"/>
              <a:ea typeface="微软雅黑" pitchFamily="34" charset="-122"/>
            </a:endParaRPr>
          </a:p>
        </p:txBody>
      </p:sp>
      <p:cxnSp>
        <p:nvCxnSpPr>
          <p:cNvPr id="80" name="直接连接符 79"/>
          <p:cNvCxnSpPr/>
          <p:nvPr/>
        </p:nvCxnSpPr>
        <p:spPr>
          <a:xfrm>
            <a:off x="5213366" y="5772163"/>
            <a:ext cx="1435100" cy="0"/>
          </a:xfrm>
          <a:prstGeom prst="line">
            <a:avLst/>
          </a:prstGeom>
          <a:ln w="12700">
            <a:solidFill>
              <a:schemeClr val="tx1">
                <a:lumMod val="75000"/>
                <a:lumOff val="2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81" name="TextBox 80"/>
          <p:cNvSpPr txBox="1">
            <a:spLocks noChangeArrowheads="1"/>
          </p:cNvSpPr>
          <p:nvPr/>
        </p:nvSpPr>
        <p:spPr bwMode="auto">
          <a:xfrm>
            <a:off x="5076841" y="5775338"/>
            <a:ext cx="1781175" cy="261610"/>
          </a:xfrm>
          <a:prstGeom prst="rect">
            <a:avLst/>
          </a:prstGeom>
          <a:noFill/>
          <a:ln w="9525">
            <a:noFill/>
            <a:miter lim="800000"/>
            <a:headEnd/>
            <a:tailEnd/>
          </a:ln>
        </p:spPr>
        <p:txBody>
          <a:bodyPr>
            <a:spAutoFit/>
          </a:bodyPr>
          <a:lstStyle/>
          <a:p>
            <a:r>
              <a:rPr lang="zh-CN" altLang="en-US" sz="1100" dirty="0" smtClean="0">
                <a:solidFill>
                  <a:schemeClr val="bg1"/>
                </a:solidFill>
                <a:latin typeface="微软雅黑" pitchFamily="34" charset="-122"/>
                <a:ea typeface="微软雅黑" pitchFamily="34" charset="-122"/>
              </a:rPr>
              <a:t>提供智能分词搜索功能</a:t>
            </a:r>
          </a:p>
        </p:txBody>
      </p:sp>
      <p:grpSp>
        <p:nvGrpSpPr>
          <p:cNvPr id="82" name="组合 39"/>
          <p:cNvGrpSpPr/>
          <p:nvPr/>
        </p:nvGrpSpPr>
        <p:grpSpPr>
          <a:xfrm flipV="1">
            <a:off x="179512" y="836712"/>
            <a:ext cx="1902530" cy="60959"/>
            <a:chOff x="-30049" y="5020022"/>
            <a:chExt cx="9174049" cy="125066"/>
          </a:xfrm>
        </p:grpSpPr>
        <p:sp>
          <p:nvSpPr>
            <p:cNvPr id="83" name="矩形 82"/>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4" name="矩形 83"/>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85" name="TextBox 84"/>
          <p:cNvSpPr txBox="1"/>
          <p:nvPr/>
        </p:nvSpPr>
        <p:spPr>
          <a:xfrm>
            <a:off x="-32" y="343895"/>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功能操作</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 xmlns:p14="http://schemas.microsoft.com/office/powerpoint/2010/main" val="36156768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187624" y="1124744"/>
            <a:ext cx="5953125" cy="2457450"/>
          </a:xfrm>
          <a:prstGeom prst="rect">
            <a:avLst/>
          </a:prstGeom>
          <a:noFill/>
          <a:ln w="9525">
            <a:noFill/>
            <a:miter lim="800000"/>
            <a:headEnd/>
            <a:tailEnd/>
          </a:ln>
        </p:spPr>
      </p:pic>
      <p:sp>
        <p:nvSpPr>
          <p:cNvPr id="3" name="TextBox 2"/>
          <p:cNvSpPr txBox="1"/>
          <p:nvPr/>
        </p:nvSpPr>
        <p:spPr>
          <a:xfrm>
            <a:off x="-32" y="343895"/>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功能操作</a:t>
            </a:r>
            <a:r>
              <a:rPr lang="en-US" altLang="zh-CN"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报表操作</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4" name="组合 39"/>
          <p:cNvGrpSpPr/>
          <p:nvPr/>
        </p:nvGrpSpPr>
        <p:grpSpPr>
          <a:xfrm flipV="1">
            <a:off x="179512" y="836712"/>
            <a:ext cx="1902530" cy="60959"/>
            <a:chOff x="-30049" y="5020022"/>
            <a:chExt cx="9174049" cy="125066"/>
          </a:xfrm>
        </p:grpSpPr>
        <p:sp>
          <p:nvSpPr>
            <p:cNvPr id="5" name="矩形 4"/>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矩形 5"/>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4100" name="Picture 4"/>
          <p:cNvPicPr>
            <a:picLocks noChangeAspect="1" noChangeArrowheads="1"/>
          </p:cNvPicPr>
          <p:nvPr/>
        </p:nvPicPr>
        <p:blipFill>
          <a:blip r:embed="rId3" cstate="print"/>
          <a:srcRect/>
          <a:stretch>
            <a:fillRect/>
          </a:stretch>
        </p:blipFill>
        <p:spPr bwMode="auto">
          <a:xfrm>
            <a:off x="899592" y="3429000"/>
            <a:ext cx="7227887"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diamond(in)">
                                      <p:cBhvr>
                                        <p:cTn id="12"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343895"/>
            <a:ext cx="5652152"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功能操作</a:t>
            </a:r>
            <a:r>
              <a:rPr lang="en-US" altLang="zh-CN"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线性回归</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39"/>
          <p:cNvGrpSpPr/>
          <p:nvPr/>
        </p:nvGrpSpPr>
        <p:grpSpPr>
          <a:xfrm flipV="1">
            <a:off x="179512" y="836712"/>
            <a:ext cx="1902530" cy="60959"/>
            <a:chOff x="-30049" y="5020022"/>
            <a:chExt cx="9174049" cy="125066"/>
          </a:xfrm>
        </p:grpSpPr>
        <p:sp>
          <p:nvSpPr>
            <p:cNvPr id="4" name="矩形 3"/>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矩形 4"/>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5122" name="Picture 2"/>
          <p:cNvPicPr>
            <a:picLocks noChangeAspect="1" noChangeArrowheads="1"/>
          </p:cNvPicPr>
          <p:nvPr/>
        </p:nvPicPr>
        <p:blipFill>
          <a:blip r:embed="rId2" cstate="print"/>
          <a:srcRect/>
          <a:stretch>
            <a:fillRect/>
          </a:stretch>
        </p:blipFill>
        <p:spPr bwMode="auto">
          <a:xfrm>
            <a:off x="0" y="1052736"/>
            <a:ext cx="4752528" cy="3135611"/>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3203848" y="2564904"/>
            <a:ext cx="5671740" cy="4081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linds(horizontal)">
                                      <p:cBhvr>
                                        <p:cTn id="12"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343895"/>
            <a:ext cx="5652152"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功能操作</a:t>
            </a:r>
            <a:r>
              <a:rPr lang="en-US" altLang="zh-CN"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作图</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39"/>
          <p:cNvGrpSpPr/>
          <p:nvPr/>
        </p:nvGrpSpPr>
        <p:grpSpPr>
          <a:xfrm flipV="1">
            <a:off x="179512" y="836712"/>
            <a:ext cx="1902530" cy="60959"/>
            <a:chOff x="-30049" y="5020022"/>
            <a:chExt cx="9174049" cy="125066"/>
          </a:xfrm>
        </p:grpSpPr>
        <p:sp>
          <p:nvSpPr>
            <p:cNvPr id="4" name="矩形 3"/>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矩形 4"/>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4101" name="Picture 5"/>
          <p:cNvPicPr>
            <a:picLocks noChangeAspect="1" noChangeArrowheads="1"/>
          </p:cNvPicPr>
          <p:nvPr/>
        </p:nvPicPr>
        <p:blipFill>
          <a:blip r:embed="rId2" cstate="print"/>
          <a:srcRect/>
          <a:stretch>
            <a:fillRect/>
          </a:stretch>
        </p:blipFill>
        <p:spPr bwMode="auto">
          <a:xfrm>
            <a:off x="0" y="908720"/>
            <a:ext cx="8100045" cy="3722538"/>
          </a:xfrm>
          <a:prstGeom prst="rect">
            <a:avLst/>
          </a:prstGeom>
          <a:noFill/>
          <a:ln w="9525">
            <a:noFill/>
            <a:miter lim="800000"/>
            <a:headEnd/>
            <a:tailEnd/>
          </a:ln>
        </p:spPr>
      </p:pic>
      <p:pic>
        <p:nvPicPr>
          <p:cNvPr id="4102" name="Picture 6"/>
          <p:cNvPicPr>
            <a:picLocks noChangeAspect="1" noChangeArrowheads="1"/>
          </p:cNvPicPr>
          <p:nvPr/>
        </p:nvPicPr>
        <p:blipFill>
          <a:blip r:embed="rId3" cstate="print"/>
          <a:srcRect/>
          <a:stretch>
            <a:fillRect/>
          </a:stretch>
        </p:blipFill>
        <p:spPr bwMode="auto">
          <a:xfrm>
            <a:off x="4211960" y="3140968"/>
            <a:ext cx="4503208" cy="34910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1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linds(horizontal)">
                                      <p:cBhvr>
                                        <p:cTn id="12"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343895"/>
            <a:ext cx="5652152"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功能操作</a:t>
            </a:r>
            <a:r>
              <a:rPr lang="en-US" altLang="zh-CN"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作图</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39"/>
          <p:cNvGrpSpPr/>
          <p:nvPr/>
        </p:nvGrpSpPr>
        <p:grpSpPr>
          <a:xfrm flipV="1">
            <a:off x="179512" y="836712"/>
            <a:ext cx="1902530" cy="60959"/>
            <a:chOff x="-30049" y="5020022"/>
            <a:chExt cx="9174049" cy="125066"/>
          </a:xfrm>
        </p:grpSpPr>
        <p:sp>
          <p:nvSpPr>
            <p:cNvPr id="4" name="矩形 3"/>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矩形 4"/>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5122" name="Picture 2"/>
          <p:cNvPicPr>
            <a:picLocks noChangeAspect="1" noChangeArrowheads="1"/>
          </p:cNvPicPr>
          <p:nvPr/>
        </p:nvPicPr>
        <p:blipFill>
          <a:blip r:embed="rId2" cstate="print"/>
          <a:srcRect/>
          <a:stretch>
            <a:fillRect/>
          </a:stretch>
        </p:blipFill>
        <p:spPr bwMode="auto">
          <a:xfrm>
            <a:off x="179512" y="1124744"/>
            <a:ext cx="5621924" cy="5055269"/>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342604" y="2780928"/>
            <a:ext cx="3801396" cy="28525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linds(horizontal)">
                                      <p:cBhvr>
                                        <p:cTn id="12"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343895"/>
            <a:ext cx="5652152"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功能操作</a:t>
            </a:r>
            <a:r>
              <a:rPr lang="en-US" altLang="zh-CN"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指标解释</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39"/>
          <p:cNvGrpSpPr/>
          <p:nvPr/>
        </p:nvGrpSpPr>
        <p:grpSpPr>
          <a:xfrm flipV="1">
            <a:off x="179512" y="836712"/>
            <a:ext cx="1902530" cy="60959"/>
            <a:chOff x="-30049" y="5020022"/>
            <a:chExt cx="9174049" cy="125066"/>
          </a:xfrm>
        </p:grpSpPr>
        <p:sp>
          <p:nvSpPr>
            <p:cNvPr id="4" name="矩形 3"/>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矩形 4"/>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6146" name="Picture 2"/>
          <p:cNvPicPr>
            <a:picLocks noChangeAspect="1" noChangeArrowheads="1"/>
          </p:cNvPicPr>
          <p:nvPr/>
        </p:nvPicPr>
        <p:blipFill>
          <a:blip r:embed="rId2" cstate="print"/>
          <a:srcRect/>
          <a:stretch>
            <a:fillRect/>
          </a:stretch>
        </p:blipFill>
        <p:spPr bwMode="auto">
          <a:xfrm>
            <a:off x="0" y="1052736"/>
            <a:ext cx="9296400" cy="315277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555776" y="4400550"/>
            <a:ext cx="5991225" cy="2457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heckerboard(across)">
                                      <p:cBhvr>
                                        <p:cTn id="12"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D:\工作\PPT\锐普商城\shutterstock_102993329.jp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saturation sat="0"/>
                    </a14:imgEffect>
                  </a14:imgLayer>
                </a14:imgProps>
              </a:ext>
              <a:ext uri="{28A0092B-C50C-407E-A947-70E740481C1C}">
                <a14:useLocalDpi xmlns="" xmlns:a14="http://schemas.microsoft.com/office/drawing/2010/main"/>
              </a:ext>
            </a:extLst>
          </a:blip>
          <a:srcRect/>
          <a:stretch/>
        </p:blipFill>
        <p:spPr bwMode="auto">
          <a:xfrm>
            <a:off x="5458" y="-633983"/>
            <a:ext cx="9135935" cy="752060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椭圆 7"/>
          <p:cNvSpPr/>
          <p:nvPr/>
        </p:nvSpPr>
        <p:spPr>
          <a:xfrm>
            <a:off x="2367612" y="2143386"/>
            <a:ext cx="132199" cy="176265"/>
          </a:xfrm>
          <a:prstGeom prst="ellipse">
            <a:avLst/>
          </a:prstGeom>
          <a:solidFill>
            <a:srgbClr val="12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12404" y="2328692"/>
            <a:ext cx="4068452" cy="5424603"/>
            <a:chOff x="-512404" y="1746519"/>
            <a:chExt cx="4068452" cy="4068452"/>
          </a:xfrm>
        </p:grpSpPr>
        <p:sp>
          <p:nvSpPr>
            <p:cNvPr id="4" name="椭圆 3"/>
            <p:cNvSpPr/>
            <p:nvPr/>
          </p:nvSpPr>
          <p:spPr>
            <a:xfrm>
              <a:off x="-512404" y="1746519"/>
              <a:ext cx="4068452" cy="4068452"/>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23528" y="2643758"/>
              <a:ext cx="2952328" cy="992579"/>
            </a:xfrm>
            <a:prstGeom prst="rect">
              <a:avLst/>
            </a:prstGeom>
            <a:noFill/>
          </p:spPr>
          <p:txBody>
            <a:bodyPr wrap="square" rtlCol="0">
              <a:spAutoFit/>
            </a:bodyPr>
            <a:lstStyle/>
            <a:p>
              <a:r>
                <a:rPr lang="zh-CN" altLang="en-US" sz="4000" dirty="0" smtClean="0">
                  <a:solidFill>
                    <a:schemeClr val="bg1"/>
                  </a:solidFill>
                  <a:latin typeface="微软雅黑" pitchFamily="34" charset="-122"/>
                  <a:ea typeface="微软雅黑" pitchFamily="34" charset="-122"/>
                </a:rPr>
                <a:t>数据库</a:t>
              </a:r>
              <a:endParaRPr lang="en-US" altLang="zh-CN" sz="4000" dirty="0" smtClean="0">
                <a:solidFill>
                  <a:schemeClr val="bg1"/>
                </a:solidFill>
                <a:latin typeface="微软雅黑" pitchFamily="34" charset="-122"/>
                <a:ea typeface="微软雅黑" pitchFamily="34" charset="-122"/>
              </a:endParaRPr>
            </a:p>
            <a:p>
              <a:r>
                <a:rPr lang="zh-CN" altLang="en-US" sz="4000" dirty="0" smtClean="0">
                  <a:solidFill>
                    <a:schemeClr val="bg1"/>
                  </a:solidFill>
                  <a:latin typeface="微软雅黑" pitchFamily="34" charset="-122"/>
                  <a:ea typeface="微软雅黑" pitchFamily="34" charset="-122"/>
                </a:rPr>
                <a:t>介绍</a:t>
              </a:r>
              <a:endParaRPr lang="zh-CN" altLang="en-US" sz="4000" dirty="0">
                <a:solidFill>
                  <a:schemeClr val="bg1"/>
                </a:solidFill>
                <a:latin typeface="微软雅黑" pitchFamily="34" charset="-122"/>
                <a:ea typeface="微软雅黑" pitchFamily="34" charset="-122"/>
              </a:endParaRPr>
            </a:p>
          </p:txBody>
        </p:sp>
        <p:sp>
          <p:nvSpPr>
            <p:cNvPr id="7" name="TextBox 6"/>
            <p:cNvSpPr txBox="1"/>
            <p:nvPr/>
          </p:nvSpPr>
          <p:spPr>
            <a:xfrm>
              <a:off x="323528" y="4083918"/>
              <a:ext cx="2105332" cy="553998"/>
            </a:xfrm>
            <a:prstGeom prst="rect">
              <a:avLst/>
            </a:prstGeom>
            <a:noFill/>
          </p:spPr>
          <p:txBody>
            <a:bodyPr wrap="square" rtlCol="0">
              <a:spAutoFit/>
            </a:bodyPr>
            <a:lstStyle/>
            <a:p>
              <a:r>
                <a:rPr lang="zh-CN" altLang="en-US" sz="1400" dirty="0" smtClean="0">
                  <a:solidFill>
                    <a:schemeClr val="bg1"/>
                  </a:solidFill>
                  <a:latin typeface="微软雅黑" pitchFamily="34" charset="-122"/>
                  <a:ea typeface="微软雅黑" pitchFamily="34" charset="-122"/>
                </a:rPr>
                <a:t>为客户提供专业、全面、准确、及时、连续、便捷的统计数据服务</a:t>
              </a:r>
              <a:endParaRPr lang="zh-CN" altLang="en-US" sz="1400" dirty="0">
                <a:solidFill>
                  <a:schemeClr val="bg1"/>
                </a:solidFill>
                <a:latin typeface="微软雅黑" pitchFamily="34" charset="-122"/>
                <a:ea typeface="微软雅黑" pitchFamily="34" charset="-122"/>
              </a:endParaRPr>
            </a:p>
          </p:txBody>
        </p:sp>
      </p:grpSp>
      <p:sp>
        <p:nvSpPr>
          <p:cNvPr id="10" name="Freeform 19"/>
          <p:cNvSpPr>
            <a:spLocks/>
          </p:cNvSpPr>
          <p:nvPr/>
        </p:nvSpPr>
        <p:spPr bwMode="auto">
          <a:xfrm flipH="1">
            <a:off x="1021650" y="2428868"/>
            <a:ext cx="692830" cy="1113871"/>
          </a:xfrm>
          <a:custGeom>
            <a:avLst/>
            <a:gdLst>
              <a:gd name="T0" fmla="*/ 1691 w 1694"/>
              <a:gd name="T1" fmla="*/ 1046 h 2719"/>
              <a:gd name="T2" fmla="*/ 1681 w 1694"/>
              <a:gd name="T3" fmla="*/ 869 h 2719"/>
              <a:gd name="T4" fmla="*/ 1679 w 1694"/>
              <a:gd name="T5" fmla="*/ 836 h 2719"/>
              <a:gd name="T6" fmla="*/ 1653 w 1694"/>
              <a:gd name="T7" fmla="*/ 815 h 2719"/>
              <a:gd name="T8" fmla="*/ 1050 w 1694"/>
              <a:gd name="T9" fmla="*/ 332 h 2719"/>
              <a:gd name="T10" fmla="*/ 1027 w 1694"/>
              <a:gd name="T11" fmla="*/ 48 h 2719"/>
              <a:gd name="T12" fmla="*/ 898 w 1694"/>
              <a:gd name="T13" fmla="*/ 0 h 2719"/>
              <a:gd name="T14" fmla="*/ 647 w 1694"/>
              <a:gd name="T15" fmla="*/ 224 h 2719"/>
              <a:gd name="T16" fmla="*/ 37 w 1694"/>
              <a:gd name="T17" fmla="*/ 1034 h 2719"/>
              <a:gd name="T18" fmla="*/ 1 w 1694"/>
              <a:gd name="T19" fmla="*/ 1735 h 2719"/>
              <a:gd name="T20" fmla="*/ 2 w 1694"/>
              <a:gd name="T21" fmla="*/ 1760 h 2719"/>
              <a:gd name="T22" fmla="*/ 3 w 1694"/>
              <a:gd name="T23" fmla="*/ 1947 h 2719"/>
              <a:gd name="T24" fmla="*/ 3 w 1694"/>
              <a:gd name="T25" fmla="*/ 2022 h 2719"/>
              <a:gd name="T26" fmla="*/ 78 w 1694"/>
              <a:gd name="T27" fmla="*/ 2022 h 2719"/>
              <a:gd name="T28" fmla="*/ 284 w 1694"/>
              <a:gd name="T29" fmla="*/ 2149 h 2719"/>
              <a:gd name="T30" fmla="*/ 78 w 1694"/>
              <a:gd name="T31" fmla="*/ 2276 h 2719"/>
              <a:gd name="T32" fmla="*/ 3 w 1694"/>
              <a:gd name="T33" fmla="*/ 2276 h 2719"/>
              <a:gd name="T34" fmla="*/ 3 w 1694"/>
              <a:gd name="T35" fmla="*/ 2351 h 2719"/>
              <a:gd name="T36" fmla="*/ 4 w 1694"/>
              <a:gd name="T37" fmla="*/ 2643 h 2719"/>
              <a:gd name="T38" fmla="*/ 4 w 1694"/>
              <a:gd name="T39" fmla="*/ 2719 h 2719"/>
              <a:gd name="T40" fmla="*/ 1318 w 1694"/>
              <a:gd name="T41" fmla="*/ 2719 h 2719"/>
              <a:gd name="T42" fmla="*/ 1318 w 1694"/>
              <a:gd name="T43" fmla="*/ 2643 h 2719"/>
              <a:gd name="T44" fmla="*/ 1318 w 1694"/>
              <a:gd name="T45" fmla="*/ 2351 h 2719"/>
              <a:gd name="T46" fmla="*/ 1318 w 1694"/>
              <a:gd name="T47" fmla="*/ 2275 h 2719"/>
              <a:gd name="T48" fmla="*/ 1243 w 1694"/>
              <a:gd name="T49" fmla="*/ 2276 h 2719"/>
              <a:gd name="T50" fmla="*/ 1241 w 1694"/>
              <a:gd name="T51" fmla="*/ 2276 h 2719"/>
              <a:gd name="T52" fmla="*/ 1239 w 1694"/>
              <a:gd name="T53" fmla="*/ 2276 h 2719"/>
              <a:gd name="T54" fmla="*/ 1032 w 1694"/>
              <a:gd name="T55" fmla="*/ 2149 h 2719"/>
              <a:gd name="T56" fmla="*/ 1239 w 1694"/>
              <a:gd name="T57" fmla="*/ 2022 h 2719"/>
              <a:gd name="T58" fmla="*/ 1242 w 1694"/>
              <a:gd name="T59" fmla="*/ 2022 h 2719"/>
              <a:gd name="T60" fmla="*/ 1318 w 1694"/>
              <a:gd name="T61" fmla="*/ 2022 h 2719"/>
              <a:gd name="T62" fmla="*/ 1318 w 1694"/>
              <a:gd name="T63" fmla="*/ 1947 h 2719"/>
              <a:gd name="T64" fmla="*/ 1127 w 1694"/>
              <a:gd name="T65" fmla="*/ 1362 h 2719"/>
              <a:gd name="T66" fmla="*/ 1056 w 1694"/>
              <a:gd name="T67" fmla="*/ 1282 h 2719"/>
              <a:gd name="T68" fmla="*/ 880 w 1694"/>
              <a:gd name="T69" fmla="*/ 1056 h 2719"/>
              <a:gd name="T70" fmla="*/ 1050 w 1694"/>
              <a:gd name="T71" fmla="*/ 1114 h 2719"/>
              <a:gd name="T72" fmla="*/ 1290 w 1694"/>
              <a:gd name="T73" fmla="*/ 1121 h 2719"/>
              <a:gd name="T74" fmla="*/ 1346 w 1694"/>
              <a:gd name="T75" fmla="*/ 1202 h 2719"/>
              <a:gd name="T76" fmla="*/ 1384 w 1694"/>
              <a:gd name="T77" fmla="*/ 1257 h 2719"/>
              <a:gd name="T78" fmla="*/ 1443 w 1694"/>
              <a:gd name="T79" fmla="*/ 1226 h 2719"/>
              <a:gd name="T80" fmla="*/ 1651 w 1694"/>
              <a:gd name="T81" fmla="*/ 1117 h 2719"/>
              <a:gd name="T82" fmla="*/ 1694 w 1694"/>
              <a:gd name="T83" fmla="*/ 1094 h 2719"/>
              <a:gd name="T84" fmla="*/ 1691 w 1694"/>
              <a:gd name="T85" fmla="*/ 1046 h 2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4" h="2719">
                <a:moveTo>
                  <a:pt x="1691" y="1046"/>
                </a:moveTo>
                <a:cubicBezTo>
                  <a:pt x="1681" y="869"/>
                  <a:pt x="1681" y="869"/>
                  <a:pt x="1681" y="869"/>
                </a:cubicBezTo>
                <a:cubicBezTo>
                  <a:pt x="1679" y="836"/>
                  <a:pt x="1679" y="836"/>
                  <a:pt x="1679" y="836"/>
                </a:cubicBezTo>
                <a:cubicBezTo>
                  <a:pt x="1653" y="815"/>
                  <a:pt x="1653" y="815"/>
                  <a:pt x="1653" y="815"/>
                </a:cubicBezTo>
                <a:cubicBezTo>
                  <a:pt x="1050" y="332"/>
                  <a:pt x="1050" y="332"/>
                  <a:pt x="1050" y="332"/>
                </a:cubicBezTo>
                <a:cubicBezTo>
                  <a:pt x="1027" y="48"/>
                  <a:pt x="1027" y="48"/>
                  <a:pt x="1027" y="48"/>
                </a:cubicBezTo>
                <a:cubicBezTo>
                  <a:pt x="898" y="0"/>
                  <a:pt x="898" y="0"/>
                  <a:pt x="898" y="0"/>
                </a:cubicBezTo>
                <a:cubicBezTo>
                  <a:pt x="897" y="2"/>
                  <a:pt x="772" y="126"/>
                  <a:pt x="647" y="224"/>
                </a:cubicBezTo>
                <a:cubicBezTo>
                  <a:pt x="195" y="352"/>
                  <a:pt x="71" y="785"/>
                  <a:pt x="37" y="1034"/>
                </a:cubicBezTo>
                <a:cubicBezTo>
                  <a:pt x="0" y="1315"/>
                  <a:pt x="0" y="1487"/>
                  <a:pt x="1" y="1735"/>
                </a:cubicBezTo>
                <a:cubicBezTo>
                  <a:pt x="1" y="1743"/>
                  <a:pt x="2" y="1752"/>
                  <a:pt x="2" y="1760"/>
                </a:cubicBezTo>
                <a:cubicBezTo>
                  <a:pt x="3" y="1947"/>
                  <a:pt x="3" y="1947"/>
                  <a:pt x="3" y="1947"/>
                </a:cubicBezTo>
                <a:cubicBezTo>
                  <a:pt x="3" y="2022"/>
                  <a:pt x="3" y="2022"/>
                  <a:pt x="3" y="2022"/>
                </a:cubicBezTo>
                <a:cubicBezTo>
                  <a:pt x="3" y="2022"/>
                  <a:pt x="78" y="2022"/>
                  <a:pt x="78" y="2022"/>
                </a:cubicBezTo>
                <a:cubicBezTo>
                  <a:pt x="189" y="2023"/>
                  <a:pt x="284" y="2092"/>
                  <a:pt x="284" y="2149"/>
                </a:cubicBezTo>
                <a:cubicBezTo>
                  <a:pt x="284" y="2205"/>
                  <a:pt x="189" y="2275"/>
                  <a:pt x="78" y="2276"/>
                </a:cubicBezTo>
                <a:cubicBezTo>
                  <a:pt x="3" y="2276"/>
                  <a:pt x="3" y="2276"/>
                  <a:pt x="3" y="2276"/>
                </a:cubicBezTo>
                <a:cubicBezTo>
                  <a:pt x="3" y="2351"/>
                  <a:pt x="3" y="2351"/>
                  <a:pt x="3" y="2351"/>
                </a:cubicBezTo>
                <a:cubicBezTo>
                  <a:pt x="4" y="2643"/>
                  <a:pt x="4" y="2643"/>
                  <a:pt x="4" y="2643"/>
                </a:cubicBezTo>
                <a:cubicBezTo>
                  <a:pt x="4" y="2719"/>
                  <a:pt x="4" y="2719"/>
                  <a:pt x="4" y="2719"/>
                </a:cubicBezTo>
                <a:cubicBezTo>
                  <a:pt x="1318" y="2719"/>
                  <a:pt x="1318" y="2719"/>
                  <a:pt x="1318" y="2719"/>
                </a:cubicBezTo>
                <a:cubicBezTo>
                  <a:pt x="1318" y="2719"/>
                  <a:pt x="1318" y="2643"/>
                  <a:pt x="1318" y="2643"/>
                </a:cubicBezTo>
                <a:cubicBezTo>
                  <a:pt x="1318" y="2351"/>
                  <a:pt x="1318" y="2351"/>
                  <a:pt x="1318" y="2351"/>
                </a:cubicBezTo>
                <a:cubicBezTo>
                  <a:pt x="1318" y="2275"/>
                  <a:pt x="1318" y="2275"/>
                  <a:pt x="1318" y="2275"/>
                </a:cubicBezTo>
                <a:cubicBezTo>
                  <a:pt x="1318" y="2276"/>
                  <a:pt x="1243" y="2276"/>
                  <a:pt x="1243" y="2276"/>
                </a:cubicBezTo>
                <a:cubicBezTo>
                  <a:pt x="1241" y="2276"/>
                  <a:pt x="1241" y="2276"/>
                  <a:pt x="1241" y="2276"/>
                </a:cubicBezTo>
                <a:cubicBezTo>
                  <a:pt x="1240" y="2276"/>
                  <a:pt x="1239" y="2276"/>
                  <a:pt x="1239" y="2276"/>
                </a:cubicBezTo>
                <a:cubicBezTo>
                  <a:pt x="1127" y="2275"/>
                  <a:pt x="1032" y="2206"/>
                  <a:pt x="1032" y="2149"/>
                </a:cubicBezTo>
                <a:cubicBezTo>
                  <a:pt x="1032" y="2092"/>
                  <a:pt x="1128" y="2022"/>
                  <a:pt x="1239" y="2022"/>
                </a:cubicBezTo>
                <a:cubicBezTo>
                  <a:pt x="1240" y="2022"/>
                  <a:pt x="1241" y="2022"/>
                  <a:pt x="1242" y="2022"/>
                </a:cubicBezTo>
                <a:cubicBezTo>
                  <a:pt x="1318" y="2022"/>
                  <a:pt x="1318" y="2022"/>
                  <a:pt x="1318" y="2022"/>
                </a:cubicBezTo>
                <a:cubicBezTo>
                  <a:pt x="1318" y="1947"/>
                  <a:pt x="1318" y="1947"/>
                  <a:pt x="1318" y="1947"/>
                </a:cubicBezTo>
                <a:cubicBezTo>
                  <a:pt x="1317" y="1726"/>
                  <a:pt x="1249" y="1519"/>
                  <a:pt x="1127" y="1362"/>
                </a:cubicBezTo>
                <a:cubicBezTo>
                  <a:pt x="1105" y="1333"/>
                  <a:pt x="1082" y="1306"/>
                  <a:pt x="1056" y="1282"/>
                </a:cubicBezTo>
                <a:cubicBezTo>
                  <a:pt x="982" y="1209"/>
                  <a:pt x="924" y="1135"/>
                  <a:pt x="880" y="1056"/>
                </a:cubicBezTo>
                <a:cubicBezTo>
                  <a:pt x="948" y="1086"/>
                  <a:pt x="1014" y="1106"/>
                  <a:pt x="1050" y="1114"/>
                </a:cubicBezTo>
                <a:cubicBezTo>
                  <a:pt x="1141" y="1133"/>
                  <a:pt x="1234" y="1127"/>
                  <a:pt x="1290" y="1121"/>
                </a:cubicBezTo>
                <a:cubicBezTo>
                  <a:pt x="1346" y="1202"/>
                  <a:pt x="1346" y="1202"/>
                  <a:pt x="1346" y="1202"/>
                </a:cubicBezTo>
                <a:cubicBezTo>
                  <a:pt x="1384" y="1257"/>
                  <a:pt x="1384" y="1257"/>
                  <a:pt x="1384" y="1257"/>
                </a:cubicBezTo>
                <a:cubicBezTo>
                  <a:pt x="1443" y="1226"/>
                  <a:pt x="1443" y="1226"/>
                  <a:pt x="1443" y="1226"/>
                </a:cubicBezTo>
                <a:cubicBezTo>
                  <a:pt x="1651" y="1117"/>
                  <a:pt x="1651" y="1117"/>
                  <a:pt x="1651" y="1117"/>
                </a:cubicBezTo>
                <a:cubicBezTo>
                  <a:pt x="1694" y="1094"/>
                  <a:pt x="1694" y="1094"/>
                  <a:pt x="1694" y="1094"/>
                </a:cubicBezTo>
                <a:lnTo>
                  <a:pt x="1691" y="1046"/>
                </a:lnTo>
                <a:close/>
              </a:path>
            </a:pathLst>
          </a:custGeom>
          <a:solidFill>
            <a:schemeClr val="bg1"/>
          </a:solidFill>
          <a:ln>
            <a:noFill/>
          </a:ln>
        </p:spPr>
        <p:txBody>
          <a:bodyPr vert="horz" wrap="square" lIns="68586" tIns="34294" rIns="68586" bIns="34294" numCol="1" anchor="t" anchorCtr="0" compatLnSpc="1">
            <a:prstTxWarp prst="textNoShape">
              <a:avLst/>
            </a:prstTxWarp>
          </a:bodyPr>
          <a:lstStyle/>
          <a:p>
            <a:endParaRPr lang="en-US">
              <a:solidFill>
                <a:schemeClr val="bg1"/>
              </a:solidFill>
              <a:sym typeface="Segoe UI"/>
            </a:endParaRPr>
          </a:p>
        </p:txBody>
      </p:sp>
    </p:spTree>
    <p:extLst>
      <p:ext uri="{BB962C8B-B14F-4D97-AF65-F5344CB8AC3E}">
        <p14:creationId xmlns="" xmlns:p14="http://schemas.microsoft.com/office/powerpoint/2010/main" val="401213736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11560" y="1124744"/>
            <a:ext cx="7731762" cy="4982691"/>
          </a:xfrm>
          <a:prstGeom prst="rect">
            <a:avLst/>
          </a:prstGeom>
          <a:noFill/>
          <a:ln w="9525">
            <a:noFill/>
            <a:miter lim="800000"/>
            <a:headEnd/>
            <a:tailEnd/>
          </a:ln>
        </p:spPr>
      </p:pic>
      <p:grpSp>
        <p:nvGrpSpPr>
          <p:cNvPr id="3" name="组合 39"/>
          <p:cNvGrpSpPr/>
          <p:nvPr/>
        </p:nvGrpSpPr>
        <p:grpSpPr>
          <a:xfrm flipV="1">
            <a:off x="179512" y="836712"/>
            <a:ext cx="1902530" cy="60959"/>
            <a:chOff x="-30049" y="5020022"/>
            <a:chExt cx="9174049" cy="125066"/>
          </a:xfrm>
        </p:grpSpPr>
        <p:sp>
          <p:nvSpPr>
            <p:cNvPr id="4" name="矩形 3"/>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矩形 4"/>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6" name="TextBox 5"/>
          <p:cNvSpPr txBox="1"/>
          <p:nvPr/>
        </p:nvSpPr>
        <p:spPr>
          <a:xfrm>
            <a:off x="-32" y="343895"/>
            <a:ext cx="5652152"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功能操作</a:t>
            </a:r>
            <a:r>
              <a:rPr lang="en-US" altLang="zh-CN"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帮助</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istrator\Desktop\参考\配图\BUSINESS%20VALUATION.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8829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椭圆 7"/>
          <p:cNvSpPr/>
          <p:nvPr/>
        </p:nvSpPr>
        <p:spPr>
          <a:xfrm>
            <a:off x="141413" y="5941034"/>
            <a:ext cx="132199" cy="176265"/>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48904" y="929928"/>
            <a:ext cx="4068452" cy="5424603"/>
            <a:chOff x="-448904" y="697446"/>
            <a:chExt cx="4068452" cy="4068452"/>
          </a:xfrm>
        </p:grpSpPr>
        <p:sp>
          <p:nvSpPr>
            <p:cNvPr id="4" name="椭圆 3"/>
            <p:cNvSpPr/>
            <p:nvPr/>
          </p:nvSpPr>
          <p:spPr>
            <a:xfrm>
              <a:off x="-448904" y="697446"/>
              <a:ext cx="4068452" cy="4068452"/>
            </a:xfrm>
            <a:prstGeom prst="ellips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87028" y="1594685"/>
              <a:ext cx="2952328" cy="992579"/>
            </a:xfrm>
            <a:prstGeom prst="rect">
              <a:avLst/>
            </a:prstGeom>
            <a:noFill/>
          </p:spPr>
          <p:txBody>
            <a:bodyPr wrap="square" rtlCol="0">
              <a:spAutoFit/>
            </a:bodyPr>
            <a:lstStyle/>
            <a:p>
              <a:r>
                <a:rPr lang="zh-CN" altLang="en-US" sz="4000" dirty="0" smtClean="0">
                  <a:solidFill>
                    <a:schemeClr val="bg1"/>
                  </a:solidFill>
                  <a:latin typeface="微软雅黑" pitchFamily="34" charset="-122"/>
                  <a:ea typeface="微软雅黑" pitchFamily="34" charset="-122"/>
                </a:rPr>
                <a:t>数据库的</a:t>
              </a:r>
              <a:endParaRPr lang="en-US" altLang="zh-CN" sz="4000" dirty="0" smtClean="0">
                <a:solidFill>
                  <a:schemeClr val="bg1"/>
                </a:solidFill>
                <a:latin typeface="微软雅黑" pitchFamily="34" charset="-122"/>
                <a:ea typeface="微软雅黑" pitchFamily="34" charset="-122"/>
              </a:endParaRPr>
            </a:p>
            <a:p>
              <a:r>
                <a:rPr lang="zh-CN" altLang="en-US" sz="4000" dirty="0" smtClean="0">
                  <a:solidFill>
                    <a:schemeClr val="bg1"/>
                  </a:solidFill>
                  <a:latin typeface="微软雅黑" pitchFamily="34" charset="-122"/>
                  <a:ea typeface="微软雅黑" pitchFamily="34" charset="-122"/>
                </a:rPr>
                <a:t>优势</a:t>
              </a:r>
              <a:endParaRPr lang="zh-CN" altLang="en-US" sz="4000" dirty="0">
                <a:solidFill>
                  <a:schemeClr val="bg1"/>
                </a:solidFill>
                <a:latin typeface="微软雅黑" pitchFamily="34" charset="-122"/>
                <a:ea typeface="微软雅黑" pitchFamily="34" charset="-122"/>
              </a:endParaRPr>
            </a:p>
          </p:txBody>
        </p:sp>
        <p:sp>
          <p:nvSpPr>
            <p:cNvPr id="7" name="TextBox 6"/>
            <p:cNvSpPr txBox="1"/>
            <p:nvPr/>
          </p:nvSpPr>
          <p:spPr>
            <a:xfrm>
              <a:off x="642910" y="3034845"/>
              <a:ext cx="1500198" cy="438581"/>
            </a:xfrm>
            <a:prstGeom prst="rect">
              <a:avLst/>
            </a:prstGeom>
            <a:noFill/>
          </p:spPr>
          <p:txBody>
            <a:bodyPr wrap="square" rtlCol="0">
              <a:spAutoFit/>
            </a:bodyPr>
            <a:lstStyle/>
            <a:p>
              <a:r>
                <a:rPr lang="zh-CN" altLang="en-US" sz="1600" dirty="0" smtClean="0">
                  <a:solidFill>
                    <a:schemeClr val="bg1"/>
                  </a:solidFill>
                  <a:latin typeface="微软雅黑" pitchFamily="34" charset="-122"/>
                  <a:ea typeface="微软雅黑" pitchFamily="34" charset="-122"/>
                </a:rPr>
                <a:t>权  威、全  面</a:t>
              </a:r>
              <a:endParaRPr lang="en-US" altLang="zh-CN" sz="1600" dirty="0" smtClean="0">
                <a:solidFill>
                  <a:schemeClr val="bg1"/>
                </a:solidFill>
                <a:latin typeface="微软雅黑" pitchFamily="34" charset="-122"/>
                <a:ea typeface="微软雅黑" pitchFamily="34" charset="-122"/>
              </a:endParaRPr>
            </a:p>
            <a:p>
              <a:r>
                <a:rPr lang="zh-CN" altLang="en-US" sz="1600" dirty="0" smtClean="0">
                  <a:solidFill>
                    <a:schemeClr val="bg1"/>
                  </a:solidFill>
                  <a:latin typeface="微软雅黑" pitchFamily="34" charset="-122"/>
                  <a:ea typeface="微软雅黑" pitchFamily="34" charset="-122"/>
                </a:rPr>
                <a:t>及  时、精  准</a:t>
              </a:r>
              <a:endParaRPr lang="en-US" altLang="zh-CN" sz="1600" dirty="0" smtClean="0">
                <a:solidFill>
                  <a:schemeClr val="bg1"/>
                </a:solidFill>
                <a:latin typeface="微软雅黑" pitchFamily="34" charset="-122"/>
                <a:ea typeface="微软雅黑" pitchFamily="34" charset="-122"/>
              </a:endParaRPr>
            </a:p>
          </p:txBody>
        </p:sp>
      </p:grpSp>
      <p:sp>
        <p:nvSpPr>
          <p:cNvPr id="10" name="Freeform 35"/>
          <p:cNvSpPr>
            <a:spLocks/>
          </p:cNvSpPr>
          <p:nvPr/>
        </p:nvSpPr>
        <p:spPr bwMode="black">
          <a:xfrm>
            <a:off x="1153196" y="1142984"/>
            <a:ext cx="847036" cy="960107"/>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685721"/>
            <a:endParaRPr lang="en-US" dirty="0">
              <a:solidFill>
                <a:srgbClr val="FFFFFF"/>
              </a:solidFill>
            </a:endParaRPr>
          </a:p>
        </p:txBody>
      </p:sp>
    </p:spTree>
    <p:extLst>
      <p:ext uri="{BB962C8B-B14F-4D97-AF65-F5344CB8AC3E}">
        <p14:creationId xmlns="" xmlns:p14="http://schemas.microsoft.com/office/powerpoint/2010/main" val="251096859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792791" y="1411818"/>
            <a:ext cx="2708299" cy="2088620"/>
          </a:xfrm>
          <a:prstGeom prst="roundRect">
            <a:avLst>
              <a:gd name="adj" fmla="val 6886"/>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11" name="圆角矩形 10"/>
          <p:cNvSpPr/>
          <p:nvPr/>
        </p:nvSpPr>
        <p:spPr>
          <a:xfrm>
            <a:off x="2398716" y="1422401"/>
            <a:ext cx="1649412" cy="2188633"/>
          </a:xfrm>
          <a:prstGeom prst="roundRect">
            <a:avLst>
              <a:gd name="adj" fmla="val 6905"/>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12" name="圆角矩形 11"/>
          <p:cNvSpPr/>
          <p:nvPr/>
        </p:nvSpPr>
        <p:spPr>
          <a:xfrm>
            <a:off x="2398716" y="3670301"/>
            <a:ext cx="1649412" cy="2188633"/>
          </a:xfrm>
          <a:prstGeom prst="roundRect">
            <a:avLst>
              <a:gd name="adj" fmla="val 6918"/>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13" name="圆角矩形 12"/>
          <p:cNvSpPr/>
          <p:nvPr/>
        </p:nvSpPr>
        <p:spPr>
          <a:xfrm>
            <a:off x="4092579" y="1422401"/>
            <a:ext cx="1649413" cy="2188633"/>
          </a:xfrm>
          <a:prstGeom prst="roundRect">
            <a:avLst>
              <a:gd name="adj" fmla="val 7292"/>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14" name="圆角矩形 13"/>
          <p:cNvSpPr/>
          <p:nvPr/>
        </p:nvSpPr>
        <p:spPr>
          <a:xfrm>
            <a:off x="4092579" y="3670301"/>
            <a:ext cx="1649413" cy="2188633"/>
          </a:xfrm>
          <a:prstGeom prst="roundRect">
            <a:avLst>
              <a:gd name="adj" fmla="val 6918"/>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16" name="圆角矩形 15"/>
          <p:cNvSpPr/>
          <p:nvPr/>
        </p:nvSpPr>
        <p:spPr>
          <a:xfrm>
            <a:off x="5786441" y="3670301"/>
            <a:ext cx="2786087" cy="2116153"/>
          </a:xfrm>
          <a:prstGeom prst="roundRect">
            <a:avLst>
              <a:gd name="adj" fmla="val 783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105480" name="TextBox 16"/>
          <p:cNvSpPr txBox="1">
            <a:spLocks noChangeArrowheads="1"/>
          </p:cNvSpPr>
          <p:nvPr/>
        </p:nvSpPr>
        <p:spPr bwMode="auto">
          <a:xfrm>
            <a:off x="0" y="357166"/>
            <a:ext cx="2857488" cy="584775"/>
          </a:xfrm>
          <a:prstGeom prst="rect">
            <a:avLst/>
          </a:prstGeom>
          <a:noFill/>
          <a:ln w="9525">
            <a:noFill/>
            <a:miter lim="800000"/>
            <a:headEnd/>
            <a:tailEnd/>
          </a:ln>
        </p:spPr>
        <p:txBody>
          <a:bodyPr wrap="square">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cs typeface="Hiragino Sans GB W6"/>
              </a:rPr>
              <a:t>数据库优势</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cs typeface="Hiragino Sans GB W6"/>
            </a:endParaRPr>
          </a:p>
        </p:txBody>
      </p:sp>
      <p:grpSp>
        <p:nvGrpSpPr>
          <p:cNvPr id="2" name="组合 17"/>
          <p:cNvGrpSpPr>
            <a:grpSpLocks/>
          </p:cNvGrpSpPr>
          <p:nvPr/>
        </p:nvGrpSpPr>
        <p:grpSpPr bwMode="auto">
          <a:xfrm flipV="1">
            <a:off x="-1588" y="946150"/>
            <a:ext cx="1903413" cy="59267"/>
            <a:chOff x="-30049" y="5020022"/>
            <a:chExt cx="9174049" cy="125066"/>
          </a:xfrm>
        </p:grpSpPr>
        <p:sp>
          <p:nvSpPr>
            <p:cNvPr id="19" name="矩形 18"/>
            <p:cNvSpPr/>
            <p:nvPr/>
          </p:nvSpPr>
          <p:spPr>
            <a:xfrm>
              <a:off x="561" y="5020022"/>
              <a:ext cx="9143439"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itchFamily="34" charset="-122"/>
                <a:ea typeface="微软雅黑" pitchFamily="34" charset="-122"/>
              </a:endParaRPr>
            </a:p>
          </p:txBody>
        </p:sp>
        <p:sp>
          <p:nvSpPr>
            <p:cNvPr id="20" name="矩形 19"/>
            <p:cNvSpPr/>
            <p:nvPr/>
          </p:nvSpPr>
          <p:spPr>
            <a:xfrm>
              <a:off x="-30049" y="5020022"/>
              <a:ext cx="2502015"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itchFamily="34" charset="-122"/>
                <a:ea typeface="微软雅黑" pitchFamily="34" charset="-122"/>
              </a:endParaRPr>
            </a:p>
          </p:txBody>
        </p:sp>
      </p:grpSp>
      <p:grpSp>
        <p:nvGrpSpPr>
          <p:cNvPr id="6" name="组合 22"/>
          <p:cNvGrpSpPr>
            <a:grpSpLocks/>
          </p:cNvGrpSpPr>
          <p:nvPr/>
        </p:nvGrpSpPr>
        <p:grpSpPr bwMode="auto">
          <a:xfrm>
            <a:off x="642910" y="1306494"/>
            <a:ext cx="2051050" cy="622308"/>
            <a:chOff x="306040" y="2457528"/>
            <a:chExt cx="2052228" cy="467434"/>
          </a:xfrm>
        </p:grpSpPr>
        <p:sp>
          <p:nvSpPr>
            <p:cNvPr id="105497" name="Text Box 3"/>
            <p:cNvSpPr txBox="1">
              <a:spLocks noChangeArrowheads="1"/>
            </p:cNvSpPr>
            <p:nvPr/>
          </p:nvSpPr>
          <p:spPr bwMode="auto">
            <a:xfrm>
              <a:off x="306040" y="2457528"/>
              <a:ext cx="2052228" cy="375283"/>
            </a:xfrm>
            <a:prstGeom prst="rect">
              <a:avLst/>
            </a:prstGeom>
            <a:noFill/>
            <a:ln w="9525">
              <a:noFill/>
              <a:miter lim="800000"/>
              <a:headEnd/>
              <a:tailEnd/>
            </a:ln>
          </p:spPr>
          <p:txBody>
            <a:bodyPr wrap="square">
              <a:spAutoFit/>
            </a:bodyPr>
            <a:lstStyle/>
            <a:p>
              <a:pPr>
                <a:lnSpc>
                  <a:spcPct val="150000"/>
                </a:lnSpc>
              </a:pPr>
              <a:r>
                <a:rPr lang="en-US" altLang="zh-CN" sz="2000" dirty="0">
                  <a:solidFill>
                    <a:srgbClr val="00AEEF"/>
                  </a:solidFill>
                  <a:latin typeface="微软雅黑" pitchFamily="34" charset="-122"/>
                  <a:ea typeface="微软雅黑" pitchFamily="34" charset="-122"/>
                  <a:cs typeface="Hiragino Sans GB W6"/>
                </a:rPr>
                <a:t>A</a:t>
              </a:r>
              <a:r>
                <a:rPr lang="en-US" altLang="zh-CN" sz="2000" dirty="0" smtClean="0">
                  <a:solidFill>
                    <a:srgbClr val="00AEEF"/>
                  </a:solidFill>
                  <a:latin typeface="微软雅黑" pitchFamily="34" charset="-122"/>
                  <a:ea typeface="微软雅黑" pitchFamily="34" charset="-122"/>
                  <a:cs typeface="Hiragino Sans GB W6"/>
                </a:rPr>
                <a:t>.</a:t>
              </a:r>
              <a:r>
                <a:rPr lang="zh-CN" altLang="en-US" sz="2000" dirty="0" smtClean="0">
                  <a:solidFill>
                    <a:srgbClr val="00AEEF"/>
                  </a:solidFill>
                  <a:latin typeface="微软雅黑" pitchFamily="34" charset="-122"/>
                  <a:ea typeface="微软雅黑" pitchFamily="34" charset="-122"/>
                  <a:cs typeface="Hiragino Sans GB W6"/>
                </a:rPr>
                <a:t>权威、全面</a:t>
              </a:r>
              <a:endParaRPr lang="en-US" altLang="zh-CN" sz="2000" dirty="0">
                <a:solidFill>
                  <a:srgbClr val="00AEEF"/>
                </a:solidFill>
                <a:latin typeface="微软雅黑" pitchFamily="34" charset="-122"/>
                <a:ea typeface="微软雅黑" pitchFamily="34" charset="-122"/>
                <a:cs typeface="Hiragino Sans GB W6"/>
              </a:endParaRPr>
            </a:p>
          </p:txBody>
        </p:sp>
        <p:cxnSp>
          <p:nvCxnSpPr>
            <p:cNvPr id="22" name="直接连接符 21"/>
            <p:cNvCxnSpPr/>
            <p:nvPr/>
          </p:nvCxnSpPr>
          <p:spPr>
            <a:xfrm>
              <a:off x="323528" y="2924962"/>
              <a:ext cx="150581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5495" name="Text Box 3"/>
          <p:cNvSpPr txBox="1">
            <a:spLocks noChangeArrowheads="1"/>
          </p:cNvSpPr>
          <p:nvPr/>
        </p:nvSpPr>
        <p:spPr bwMode="auto">
          <a:xfrm>
            <a:off x="500034" y="2176423"/>
            <a:ext cx="1857388" cy="1346907"/>
          </a:xfrm>
          <a:prstGeom prst="rect">
            <a:avLst/>
          </a:prstGeom>
          <a:noFill/>
          <a:ln w="9525">
            <a:noFill/>
            <a:miter lim="800000"/>
            <a:headEnd/>
            <a:tailEnd/>
          </a:ln>
        </p:spPr>
        <p:txBody>
          <a:bodyPr>
            <a:spAutoFit/>
          </a:bodyPr>
          <a:lstStyle/>
          <a:p>
            <a:pPr>
              <a:lnSpc>
                <a:spcPct val="150000"/>
              </a:lnSpc>
            </a:pPr>
            <a:r>
              <a:rPr lang="zh-CN" altLang="en-US" sz="1400" dirty="0" smtClean="0">
                <a:latin typeface="微软雅黑" pitchFamily="34" charset="-122"/>
                <a:ea typeface="微软雅黑" pitchFamily="34" charset="-122"/>
                <a:cs typeface="Hiragino Sans GB W6"/>
              </a:rPr>
              <a:t>数据均直接来自于国家统计系统、各大部委及行业协会</a:t>
            </a:r>
          </a:p>
          <a:p>
            <a:pPr>
              <a:lnSpc>
                <a:spcPct val="150000"/>
              </a:lnSpc>
            </a:pPr>
            <a:endParaRPr lang="en-US" altLang="zh-CN" sz="1400" dirty="0">
              <a:solidFill>
                <a:srgbClr val="00AEEF"/>
              </a:solidFill>
              <a:latin typeface="微软雅黑" pitchFamily="34" charset="-122"/>
              <a:ea typeface="微软雅黑" pitchFamily="34" charset="-122"/>
              <a:cs typeface="Hiragino Sans GB W6"/>
            </a:endParaRPr>
          </a:p>
        </p:txBody>
      </p:sp>
      <p:grpSp>
        <p:nvGrpSpPr>
          <p:cNvPr id="9" name="组合 27"/>
          <p:cNvGrpSpPr>
            <a:grpSpLocks/>
          </p:cNvGrpSpPr>
          <p:nvPr/>
        </p:nvGrpSpPr>
        <p:grpSpPr bwMode="auto">
          <a:xfrm>
            <a:off x="752478" y="3500438"/>
            <a:ext cx="1727200" cy="622300"/>
            <a:chOff x="323528" y="2457533"/>
            <a:chExt cx="1728192" cy="467429"/>
          </a:xfrm>
        </p:grpSpPr>
        <p:sp>
          <p:nvSpPr>
            <p:cNvPr id="105493" name="Text Box 3"/>
            <p:cNvSpPr txBox="1">
              <a:spLocks noChangeArrowheads="1"/>
            </p:cNvSpPr>
            <p:nvPr/>
          </p:nvSpPr>
          <p:spPr bwMode="auto">
            <a:xfrm>
              <a:off x="330871" y="2457533"/>
              <a:ext cx="1720849" cy="375283"/>
            </a:xfrm>
            <a:prstGeom prst="rect">
              <a:avLst/>
            </a:prstGeom>
            <a:noFill/>
            <a:ln w="9525">
              <a:noFill/>
              <a:miter lim="800000"/>
              <a:headEnd/>
              <a:tailEnd/>
            </a:ln>
          </p:spPr>
          <p:txBody>
            <a:bodyPr>
              <a:spAutoFit/>
            </a:bodyPr>
            <a:lstStyle/>
            <a:p>
              <a:pPr>
                <a:lnSpc>
                  <a:spcPct val="150000"/>
                </a:lnSpc>
              </a:pPr>
              <a:r>
                <a:rPr lang="en-US" altLang="zh-CN" sz="2000" dirty="0" smtClean="0">
                  <a:solidFill>
                    <a:srgbClr val="00AEEF"/>
                  </a:solidFill>
                  <a:latin typeface="微软雅黑" pitchFamily="34" charset="-122"/>
                  <a:ea typeface="微软雅黑" pitchFamily="34" charset="-122"/>
                  <a:cs typeface="Hiragino Sans GB W6"/>
                </a:rPr>
                <a:t>B.</a:t>
              </a:r>
              <a:r>
                <a:rPr lang="zh-CN" altLang="en-US" sz="2000" dirty="0" smtClean="0">
                  <a:solidFill>
                    <a:srgbClr val="00AEEF"/>
                  </a:solidFill>
                  <a:latin typeface="微软雅黑" pitchFamily="34" charset="-122"/>
                  <a:ea typeface="微软雅黑" pitchFamily="34" charset="-122"/>
                  <a:cs typeface="Hiragino Sans GB W6"/>
                </a:rPr>
                <a:t>连续</a:t>
              </a:r>
              <a:endParaRPr lang="en-US" altLang="zh-CN" sz="2000" dirty="0">
                <a:solidFill>
                  <a:srgbClr val="00AEEF"/>
                </a:solidFill>
                <a:latin typeface="微软雅黑" pitchFamily="34" charset="-122"/>
                <a:ea typeface="微软雅黑" pitchFamily="34" charset="-122"/>
                <a:cs typeface="Hiragino Sans GB W6"/>
              </a:endParaRPr>
            </a:p>
          </p:txBody>
        </p:sp>
        <p:cxnSp>
          <p:nvCxnSpPr>
            <p:cNvPr id="30" name="直接连接符 29"/>
            <p:cNvCxnSpPr/>
            <p:nvPr/>
          </p:nvCxnSpPr>
          <p:spPr>
            <a:xfrm>
              <a:off x="323528" y="2924962"/>
              <a:ext cx="150581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5491" name="Text Box 3"/>
          <p:cNvSpPr txBox="1">
            <a:spLocks noChangeArrowheads="1"/>
          </p:cNvSpPr>
          <p:nvPr/>
        </p:nvSpPr>
        <p:spPr bwMode="auto">
          <a:xfrm>
            <a:off x="642910" y="4368109"/>
            <a:ext cx="1727200" cy="1346907"/>
          </a:xfrm>
          <a:prstGeom prst="rect">
            <a:avLst/>
          </a:prstGeom>
          <a:noFill/>
          <a:ln w="9525">
            <a:noFill/>
            <a:miter lim="800000"/>
            <a:headEnd/>
            <a:tailEnd/>
          </a:ln>
        </p:spPr>
        <p:txBody>
          <a:bodyPr>
            <a:spAutoFit/>
          </a:bodyPr>
          <a:lstStyle/>
          <a:p>
            <a:pPr>
              <a:lnSpc>
                <a:spcPct val="150000"/>
              </a:lnSpc>
            </a:pPr>
            <a:r>
              <a:rPr lang="zh-CN" altLang="en-US" sz="1400" dirty="0" smtClean="0">
                <a:latin typeface="微软雅黑" pitchFamily="34" charset="-122"/>
                <a:ea typeface="微软雅黑" pitchFamily="34" charset="-122"/>
                <a:cs typeface="Hiragino Sans GB W6"/>
              </a:rPr>
              <a:t>汇集现行统计渠道所能收集到的统计数据，数据回溯期长，时间序列完整</a:t>
            </a:r>
          </a:p>
        </p:txBody>
      </p:sp>
      <p:sp>
        <p:nvSpPr>
          <p:cNvPr id="34" name="Text Box 3"/>
          <p:cNvSpPr txBox="1">
            <a:spLocks noChangeArrowheads="1"/>
          </p:cNvSpPr>
          <p:nvPr/>
        </p:nvSpPr>
        <p:spPr bwMode="auto">
          <a:xfrm>
            <a:off x="5929322" y="1357298"/>
            <a:ext cx="2571768" cy="1661993"/>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lnSpc>
                <a:spcPct val="150000"/>
              </a:lnSpc>
              <a:defRPr/>
            </a:pPr>
            <a:r>
              <a:rPr lang="en-US" altLang="zh-CN" sz="2000" dirty="0" smtClean="0">
                <a:solidFill>
                  <a:schemeClr val="bg1"/>
                </a:solidFill>
                <a:latin typeface="微软雅黑" pitchFamily="34" charset="-122"/>
                <a:ea typeface="微软雅黑" pitchFamily="34" charset="-122"/>
                <a:cs typeface="Hiragino Sans GB W6"/>
              </a:rPr>
              <a:t>C.</a:t>
            </a:r>
            <a:r>
              <a:rPr lang="zh-CN" altLang="en-US" sz="2000" dirty="0" smtClean="0">
                <a:solidFill>
                  <a:schemeClr val="bg1"/>
                </a:solidFill>
                <a:latin typeface="微软雅黑" pitchFamily="34" charset="-122"/>
                <a:ea typeface="微软雅黑" pitchFamily="34" charset="-122"/>
                <a:cs typeface="Hiragino Sans GB W6"/>
              </a:rPr>
              <a:t>专业服务</a:t>
            </a:r>
            <a:endParaRPr lang="en-US" altLang="zh-CN" sz="2000" dirty="0" smtClean="0">
              <a:solidFill>
                <a:schemeClr val="bg1"/>
              </a:solidFill>
              <a:latin typeface="微软雅黑" pitchFamily="34" charset="-122"/>
              <a:ea typeface="微软雅黑" pitchFamily="34" charset="-122"/>
              <a:cs typeface="Hiragino Sans GB W6"/>
            </a:endParaRPr>
          </a:p>
          <a:p>
            <a:pPr fontAlgn="auto">
              <a:lnSpc>
                <a:spcPct val="150000"/>
              </a:lnSpc>
              <a:spcBef>
                <a:spcPts val="0"/>
              </a:spcBef>
              <a:spcAft>
                <a:spcPts val="0"/>
              </a:spcAft>
              <a:defRPr/>
            </a:pPr>
            <a:r>
              <a:rPr lang="zh-CN" altLang="en-US" sz="1600" dirty="0" smtClean="0">
                <a:solidFill>
                  <a:schemeClr val="bg1">
                    <a:lumMod val="95000"/>
                  </a:schemeClr>
                </a:solidFill>
                <a:latin typeface="微软雅黑" pitchFamily="34" charset="-122"/>
                <a:ea typeface="微软雅黑" pitchFamily="34" charset="-122"/>
              </a:rPr>
              <a:t>数据采编团队成员均为统计学专业本科及以上学历</a:t>
            </a:r>
            <a:endParaRPr lang="en-US" altLang="zh-CN" sz="1600" dirty="0" smtClean="0">
              <a:solidFill>
                <a:schemeClr val="bg1">
                  <a:lumMod val="95000"/>
                </a:schemeClr>
              </a:solidFill>
              <a:latin typeface="微软雅黑" pitchFamily="34" charset="-122"/>
              <a:ea typeface="微软雅黑" pitchFamily="34" charset="-122"/>
            </a:endParaRPr>
          </a:p>
          <a:p>
            <a:pPr fontAlgn="auto">
              <a:lnSpc>
                <a:spcPct val="150000"/>
              </a:lnSpc>
              <a:spcBef>
                <a:spcPts val="0"/>
              </a:spcBef>
              <a:spcAft>
                <a:spcPts val="0"/>
              </a:spcAft>
              <a:defRPr/>
            </a:pPr>
            <a:endParaRPr lang="zh-CN" altLang="en-US" sz="1600" dirty="0" smtClean="0">
              <a:solidFill>
                <a:schemeClr val="bg1">
                  <a:lumMod val="95000"/>
                </a:schemeClr>
              </a:solidFill>
              <a:latin typeface="微软雅黑" pitchFamily="34" charset="-122"/>
              <a:ea typeface="微软雅黑" pitchFamily="34" charset="-122"/>
            </a:endParaRPr>
          </a:p>
        </p:txBody>
      </p:sp>
      <p:sp>
        <p:nvSpPr>
          <p:cNvPr id="35" name="Text Box 3"/>
          <p:cNvSpPr txBox="1">
            <a:spLocks noChangeArrowheads="1"/>
          </p:cNvSpPr>
          <p:nvPr/>
        </p:nvSpPr>
        <p:spPr bwMode="auto">
          <a:xfrm>
            <a:off x="5857884" y="3796919"/>
            <a:ext cx="2628925" cy="1846659"/>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fontAlgn="auto">
              <a:lnSpc>
                <a:spcPct val="150000"/>
              </a:lnSpc>
              <a:spcBef>
                <a:spcPts val="0"/>
              </a:spcBef>
              <a:spcAft>
                <a:spcPts val="0"/>
              </a:spcAft>
              <a:defRPr/>
            </a:pPr>
            <a:r>
              <a:rPr lang="en-US" altLang="zh-CN" sz="2000" dirty="0" smtClean="0">
                <a:solidFill>
                  <a:schemeClr val="tx1">
                    <a:lumMod val="50000"/>
                    <a:lumOff val="50000"/>
                  </a:schemeClr>
                </a:solidFill>
                <a:latin typeface="微软雅黑" pitchFamily="34" charset="-122"/>
                <a:ea typeface="微软雅黑" pitchFamily="34" charset="-122"/>
              </a:rPr>
              <a:t>D.</a:t>
            </a:r>
            <a:r>
              <a:rPr lang="zh-CN" altLang="en-US" sz="2000" dirty="0" smtClean="0">
                <a:solidFill>
                  <a:schemeClr val="tx1">
                    <a:lumMod val="50000"/>
                    <a:lumOff val="50000"/>
                  </a:schemeClr>
                </a:solidFill>
                <a:latin typeface="微软雅黑" pitchFamily="34" charset="-122"/>
                <a:ea typeface="微软雅黑" pitchFamily="34" charset="-122"/>
              </a:rPr>
              <a:t>及时、精准</a:t>
            </a:r>
            <a:endParaRPr lang="en-US" altLang="zh-CN" sz="2000" dirty="0" smtClean="0">
              <a:solidFill>
                <a:schemeClr val="tx1">
                  <a:lumMod val="50000"/>
                  <a:lumOff val="50000"/>
                </a:schemeClr>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sz="1400" dirty="0" smtClean="0">
                <a:solidFill>
                  <a:schemeClr val="tx1">
                    <a:lumMod val="50000"/>
                    <a:lumOff val="50000"/>
                  </a:schemeClr>
                </a:solidFill>
                <a:latin typeface="微软雅黑" pitchFamily="34" charset="-122"/>
                <a:ea typeface="微软雅黑" pitchFamily="34" charset="-122"/>
              </a:rPr>
              <a:t>在有关数据公布后第一时间更新入库</a:t>
            </a:r>
          </a:p>
          <a:p>
            <a:pPr fontAlgn="auto">
              <a:lnSpc>
                <a:spcPct val="150000"/>
              </a:lnSpc>
              <a:spcBef>
                <a:spcPts val="0"/>
              </a:spcBef>
              <a:spcAft>
                <a:spcPts val="0"/>
              </a:spcAft>
              <a:defRPr/>
            </a:pPr>
            <a:r>
              <a:rPr lang="zh-CN" altLang="en-US" sz="1400" dirty="0" smtClean="0">
                <a:solidFill>
                  <a:schemeClr val="tx1">
                    <a:lumMod val="50000"/>
                    <a:lumOff val="50000"/>
                  </a:schemeClr>
                </a:solidFill>
                <a:latin typeface="微软雅黑" pitchFamily="34" charset="-122"/>
                <a:ea typeface="微软雅黑" pitchFamily="34" charset="-122"/>
              </a:rPr>
              <a:t>严格的质量控制体系，实现科学的数据采集和校对管理流程</a:t>
            </a:r>
            <a:endParaRPr lang="en-US" altLang="zh-CN" sz="1400" dirty="0" smtClean="0">
              <a:solidFill>
                <a:schemeClr val="tx1">
                  <a:lumMod val="50000"/>
                  <a:lumOff val="50000"/>
                </a:schemeClr>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0" name="TextBox 16"/>
          <p:cNvSpPr txBox="1">
            <a:spLocks noChangeArrowheads="1"/>
          </p:cNvSpPr>
          <p:nvPr/>
        </p:nvSpPr>
        <p:spPr bwMode="auto">
          <a:xfrm>
            <a:off x="0" y="357166"/>
            <a:ext cx="7215206" cy="584775"/>
          </a:xfrm>
          <a:prstGeom prst="rect">
            <a:avLst/>
          </a:prstGeom>
          <a:noFill/>
          <a:ln w="9525">
            <a:noFill/>
            <a:miter lim="800000"/>
            <a:headEnd/>
            <a:tailEnd/>
          </a:ln>
        </p:spPr>
        <p:txBody>
          <a:bodyPr wrap="square">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cs typeface="Hiragino Sans GB W6"/>
              </a:rPr>
              <a:t>数据库优势</a:t>
            </a:r>
            <a:r>
              <a:rPr lang="en-US" altLang="zh-CN"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cs typeface="Hiragino Sans GB W6"/>
              </a:rPr>
              <a:t>-</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cs typeface="Hiragino Sans GB W6"/>
              </a:rPr>
              <a:t>数据质量保证体系</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cs typeface="Hiragino Sans GB W6"/>
            </a:endParaRPr>
          </a:p>
        </p:txBody>
      </p:sp>
      <p:grpSp>
        <p:nvGrpSpPr>
          <p:cNvPr id="2" name="组合 17"/>
          <p:cNvGrpSpPr>
            <a:grpSpLocks/>
          </p:cNvGrpSpPr>
          <p:nvPr/>
        </p:nvGrpSpPr>
        <p:grpSpPr bwMode="auto">
          <a:xfrm flipV="1">
            <a:off x="-1588" y="946150"/>
            <a:ext cx="1903413" cy="59267"/>
            <a:chOff x="-30049" y="5020022"/>
            <a:chExt cx="9174049" cy="125066"/>
          </a:xfrm>
        </p:grpSpPr>
        <p:sp>
          <p:nvSpPr>
            <p:cNvPr id="19" name="矩形 18"/>
            <p:cNvSpPr/>
            <p:nvPr/>
          </p:nvSpPr>
          <p:spPr>
            <a:xfrm>
              <a:off x="561" y="5020022"/>
              <a:ext cx="9143439"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itchFamily="34" charset="-122"/>
                <a:ea typeface="微软雅黑" pitchFamily="34" charset="-122"/>
              </a:endParaRPr>
            </a:p>
          </p:txBody>
        </p:sp>
        <p:sp>
          <p:nvSpPr>
            <p:cNvPr id="20" name="矩形 19"/>
            <p:cNvSpPr/>
            <p:nvPr/>
          </p:nvSpPr>
          <p:spPr>
            <a:xfrm>
              <a:off x="-30049" y="5020022"/>
              <a:ext cx="2502015"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itchFamily="34" charset="-122"/>
                <a:ea typeface="微软雅黑" pitchFamily="34" charset="-122"/>
              </a:endParaRPr>
            </a:p>
          </p:txBody>
        </p:sp>
      </p:grpSp>
      <p:sp>
        <p:nvSpPr>
          <p:cNvPr id="418819" name="Text Box 3"/>
          <p:cNvSpPr txBox="1">
            <a:spLocks noChangeArrowheads="1"/>
          </p:cNvSpPr>
          <p:nvPr/>
        </p:nvSpPr>
        <p:spPr bwMode="auto">
          <a:xfrm>
            <a:off x="2667000" y="3352800"/>
            <a:ext cx="1219200" cy="457200"/>
          </a:xfrm>
          <a:prstGeom prst="rect">
            <a:avLst/>
          </a:prstGeom>
          <a:solidFill>
            <a:srgbClr val="B2B2B2"/>
          </a:solidFill>
          <a:ln w="9525">
            <a:noFill/>
            <a:miter lim="800000"/>
            <a:headEnd/>
            <a:tailEnd/>
          </a:ln>
          <a:effectLst>
            <a:outerShdw dist="107763" dir="2700000" algn="ctr" rotWithShape="0">
              <a:srgbClr val="A5BCE9">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Times New Roman" pitchFamily="18" charset="0"/>
                <a:ea typeface="黑体" pitchFamily="2" charset="-122"/>
              </a:rPr>
              <a:t>纸介质产品</a:t>
            </a:r>
            <a:endParaRPr kumimoji="0" lang="zh-CN" sz="1600" b="0" i="0" u="none" strike="noStrike" cap="none" normalizeH="0" baseline="0" smtClean="0">
              <a:ln>
                <a:noFill/>
              </a:ln>
              <a:solidFill>
                <a:schemeClr val="tx1"/>
              </a:solidFill>
              <a:effectLst/>
              <a:latin typeface="Tahoma" pitchFamily="34" charset="0"/>
              <a:ea typeface="黑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8820" name="Text Box 4"/>
          <p:cNvSpPr txBox="1">
            <a:spLocks noChangeArrowheads="1"/>
          </p:cNvSpPr>
          <p:nvPr/>
        </p:nvSpPr>
        <p:spPr bwMode="auto">
          <a:xfrm>
            <a:off x="4356100" y="2924175"/>
            <a:ext cx="685800" cy="517525"/>
          </a:xfrm>
          <a:prstGeom prst="rect">
            <a:avLst/>
          </a:prstGeom>
          <a:solidFill>
            <a:srgbClr val="99CC00"/>
          </a:solidFill>
          <a:ln w="9525">
            <a:noFill/>
            <a:miter lim="800000"/>
            <a:headEnd/>
            <a:tailEnd/>
          </a:ln>
          <a:effectLst>
            <a:outerShdw dist="107763" dir="2700000" algn="ctr" rotWithShape="0">
              <a:srgbClr val="A5BCE9">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Times New Roman" pitchFamily="18" charset="0"/>
                <a:ea typeface="黑体" pitchFamily="2" charset="-122"/>
              </a:rPr>
              <a:t>录入</a:t>
            </a:r>
            <a:endParaRPr kumimoji="0" lang="zh-CN" sz="1600" b="0" i="0" u="none" strike="noStrike" cap="none" normalizeH="0" baseline="0" smtClean="0">
              <a:ln>
                <a:noFill/>
              </a:ln>
              <a:solidFill>
                <a:schemeClr val="tx1"/>
              </a:solidFill>
              <a:effectLst/>
              <a:latin typeface="Tahoma" pitchFamily="34" charset="0"/>
              <a:ea typeface="黑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0420" name="Line 5"/>
          <p:cNvSpPr>
            <a:spLocks noChangeShapeType="1"/>
          </p:cNvSpPr>
          <p:nvPr/>
        </p:nvSpPr>
        <p:spPr bwMode="auto">
          <a:xfrm flipV="1">
            <a:off x="2324100" y="2825750"/>
            <a:ext cx="342900" cy="51911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421" name="Line 6"/>
          <p:cNvSpPr>
            <a:spLocks noChangeShapeType="1"/>
          </p:cNvSpPr>
          <p:nvPr/>
        </p:nvSpPr>
        <p:spPr bwMode="auto">
          <a:xfrm>
            <a:off x="2324100" y="3341688"/>
            <a:ext cx="342900" cy="29686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8823" name="Text Box 7"/>
          <p:cNvSpPr txBox="1">
            <a:spLocks noChangeArrowheads="1"/>
          </p:cNvSpPr>
          <p:nvPr/>
        </p:nvSpPr>
        <p:spPr bwMode="auto">
          <a:xfrm>
            <a:off x="2667000" y="2514600"/>
            <a:ext cx="1219200" cy="447675"/>
          </a:xfrm>
          <a:prstGeom prst="rect">
            <a:avLst/>
          </a:prstGeom>
          <a:solidFill>
            <a:srgbClr val="B2B2B2"/>
          </a:solidFill>
          <a:ln w="9525">
            <a:noFill/>
            <a:miter lim="800000"/>
            <a:headEnd/>
            <a:tailEnd/>
          </a:ln>
          <a:effectLst>
            <a:outerShdw dist="107763" dir="2700000" algn="ctr" rotWithShape="0">
              <a:srgbClr val="A5BCE9">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Times New Roman" pitchFamily="18" charset="0"/>
                <a:ea typeface="黑体" pitchFamily="2" charset="-122"/>
              </a:rPr>
              <a:t>电子产品</a:t>
            </a:r>
            <a:endParaRPr kumimoji="0" lang="zh-CN" sz="1600" b="0" i="0" u="none" strike="noStrike" cap="none" normalizeH="0" baseline="0" smtClean="0">
              <a:ln>
                <a:noFill/>
              </a:ln>
              <a:solidFill>
                <a:schemeClr val="tx1"/>
              </a:solidFill>
              <a:effectLst/>
              <a:latin typeface="Tahoma" pitchFamily="34" charset="0"/>
              <a:ea typeface="黑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8824" name="Text Box 8"/>
          <p:cNvSpPr txBox="1">
            <a:spLocks noChangeArrowheads="1"/>
          </p:cNvSpPr>
          <p:nvPr/>
        </p:nvSpPr>
        <p:spPr bwMode="auto">
          <a:xfrm>
            <a:off x="5753100" y="2925763"/>
            <a:ext cx="685800" cy="495300"/>
          </a:xfrm>
          <a:prstGeom prst="rect">
            <a:avLst/>
          </a:prstGeom>
          <a:solidFill>
            <a:schemeClr val="folHlink"/>
          </a:solidFill>
          <a:ln w="9525">
            <a:noFill/>
            <a:miter lim="800000"/>
            <a:headEnd/>
            <a:tailEnd/>
          </a:ln>
          <a:effectLst>
            <a:outerShdw dist="107763" dir="2700000" algn="ctr" rotWithShape="0">
              <a:srgbClr val="A5BCE9">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Times New Roman" pitchFamily="18" charset="0"/>
                <a:ea typeface="黑体" pitchFamily="2" charset="-122"/>
              </a:rPr>
              <a:t>一校</a:t>
            </a:r>
            <a:endParaRPr kumimoji="0" lang="zh-CN" sz="1600" b="0" i="0" u="none" strike="noStrike" cap="none" normalizeH="0" baseline="0" smtClean="0">
              <a:ln>
                <a:noFill/>
              </a:ln>
              <a:solidFill>
                <a:schemeClr val="tx1"/>
              </a:solidFill>
              <a:effectLst/>
              <a:latin typeface="Tahoma" pitchFamily="34" charset="0"/>
              <a:ea typeface="黑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8825" name="Text Box 9"/>
          <p:cNvSpPr txBox="1">
            <a:spLocks noChangeArrowheads="1"/>
          </p:cNvSpPr>
          <p:nvPr/>
        </p:nvSpPr>
        <p:spPr bwMode="auto">
          <a:xfrm>
            <a:off x="3657600" y="4648200"/>
            <a:ext cx="762000" cy="457200"/>
          </a:xfrm>
          <a:prstGeom prst="rect">
            <a:avLst/>
          </a:prstGeom>
          <a:solidFill>
            <a:schemeClr val="folHlink"/>
          </a:solidFill>
          <a:ln w="9525">
            <a:noFill/>
            <a:miter lim="800000"/>
            <a:headEnd/>
            <a:tailEnd/>
          </a:ln>
          <a:effectLst>
            <a:outerShdw dist="107763" dir="2700000" algn="ctr" rotWithShape="0">
              <a:srgbClr val="A5BCE9">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黑体" pitchFamily="2" charset="-122"/>
                <a:ea typeface="黑体" pitchFamily="2" charset="-122"/>
              </a:rPr>
              <a:t>二 校</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8826" name="Text Box 10"/>
          <p:cNvSpPr txBox="1">
            <a:spLocks noChangeArrowheads="1"/>
          </p:cNvSpPr>
          <p:nvPr/>
        </p:nvSpPr>
        <p:spPr bwMode="auto">
          <a:xfrm>
            <a:off x="1524000" y="4648200"/>
            <a:ext cx="800100" cy="495300"/>
          </a:xfrm>
          <a:prstGeom prst="rect">
            <a:avLst/>
          </a:prstGeom>
          <a:solidFill>
            <a:srgbClr val="CC3300"/>
          </a:solidFill>
          <a:ln w="9525">
            <a:noFill/>
            <a:miter lim="800000"/>
            <a:headEnd/>
            <a:tailEnd/>
          </a:ln>
          <a:effectLst>
            <a:outerShdw dist="107763" dir="2700000" algn="ctr" rotWithShape="0">
              <a:srgbClr val="A5BCE9"/>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Times New Roman" pitchFamily="18" charset="0"/>
                <a:ea typeface="黑体" pitchFamily="2" charset="-122"/>
              </a:rPr>
              <a:t>入  库</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0426" name="Line 11"/>
          <p:cNvSpPr>
            <a:spLocks noChangeShapeType="1"/>
          </p:cNvSpPr>
          <p:nvPr/>
        </p:nvSpPr>
        <p:spPr bwMode="auto">
          <a:xfrm>
            <a:off x="4724400" y="2563813"/>
            <a:ext cx="0" cy="39528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427" name="Line 12"/>
          <p:cNvSpPr>
            <a:spLocks noChangeShapeType="1"/>
          </p:cNvSpPr>
          <p:nvPr/>
        </p:nvSpPr>
        <p:spPr bwMode="auto">
          <a:xfrm>
            <a:off x="4724400" y="2563813"/>
            <a:ext cx="13716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428" name="Line 13"/>
          <p:cNvSpPr>
            <a:spLocks noChangeShapeType="1"/>
          </p:cNvSpPr>
          <p:nvPr/>
        </p:nvSpPr>
        <p:spPr bwMode="auto">
          <a:xfrm>
            <a:off x="6096000" y="2563813"/>
            <a:ext cx="0" cy="3952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0429" name="Text Box 14"/>
          <p:cNvSpPr txBox="1">
            <a:spLocks noChangeArrowheads="1"/>
          </p:cNvSpPr>
          <p:nvPr/>
        </p:nvSpPr>
        <p:spPr bwMode="auto">
          <a:xfrm>
            <a:off x="4876800" y="1981200"/>
            <a:ext cx="1219200" cy="60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Times New Roman" pitchFamily="18" charset="0"/>
                <a:ea typeface="宋体" pitchFamily="2" charset="-122"/>
              </a:rPr>
              <a:t>录入准确性</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Times New Roman" pitchFamily="18" charset="0"/>
                <a:ea typeface="宋体" pitchFamily="2" charset="-122"/>
              </a:rPr>
              <a:t>大于</a:t>
            </a:r>
            <a:r>
              <a:rPr kumimoji="0" lang="en-US" altLang="zh-CN" sz="1400" b="0" i="0" u="none" strike="noStrike" cap="none" normalizeH="0" baseline="0" smtClean="0">
                <a:ln>
                  <a:noFill/>
                </a:ln>
                <a:solidFill>
                  <a:schemeClr val="tx1"/>
                </a:solidFill>
                <a:effectLst/>
                <a:latin typeface="Tahoma" pitchFamily="34" charset="0"/>
                <a:ea typeface="宋体" pitchFamily="2" charset="-122"/>
              </a:rPr>
              <a:t>98%</a:t>
            </a:r>
            <a:endParaRPr kumimoji="0" lang="en-US" altLang="zh-CN" sz="14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0430" name="Line 15"/>
          <p:cNvSpPr>
            <a:spLocks noChangeShapeType="1"/>
          </p:cNvSpPr>
          <p:nvPr/>
        </p:nvSpPr>
        <p:spPr bwMode="auto">
          <a:xfrm>
            <a:off x="4724400" y="3657600"/>
            <a:ext cx="13716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431" name="Line 16"/>
          <p:cNvSpPr>
            <a:spLocks noChangeShapeType="1"/>
          </p:cNvSpPr>
          <p:nvPr/>
        </p:nvSpPr>
        <p:spPr bwMode="auto">
          <a:xfrm flipV="1">
            <a:off x="4724400" y="3417888"/>
            <a:ext cx="0" cy="23971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0432" name="Text Box 17"/>
          <p:cNvSpPr txBox="1">
            <a:spLocks noChangeArrowheads="1"/>
          </p:cNvSpPr>
          <p:nvPr/>
        </p:nvSpPr>
        <p:spPr bwMode="auto">
          <a:xfrm>
            <a:off x="4953000" y="3352800"/>
            <a:ext cx="1143000" cy="239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Times New Roman" pitchFamily="18" charset="0"/>
                <a:ea typeface="宋体" pitchFamily="2" charset="-122"/>
              </a:rPr>
              <a:t>结果反馈</a:t>
            </a:r>
            <a:endParaRPr kumimoji="0" lang="zh-CN" sz="1400" b="0" i="0" u="none" strike="noStrike" cap="none" normalizeH="0" baseline="0" smtClean="0">
              <a:ln>
                <a:noFill/>
              </a:ln>
              <a:solidFill>
                <a:schemeClr val="tx1"/>
              </a:solidFill>
              <a:effectLst/>
              <a:latin typeface="Tahoma" pitchFamily="34"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0433" name="Line 18"/>
          <p:cNvSpPr>
            <a:spLocks noChangeShapeType="1"/>
          </p:cNvSpPr>
          <p:nvPr/>
        </p:nvSpPr>
        <p:spPr bwMode="auto">
          <a:xfrm>
            <a:off x="5753100" y="3679825"/>
            <a:ext cx="0" cy="19843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0434" name="Line 19"/>
          <p:cNvSpPr>
            <a:spLocks noChangeShapeType="1"/>
          </p:cNvSpPr>
          <p:nvPr/>
        </p:nvSpPr>
        <p:spPr bwMode="auto">
          <a:xfrm>
            <a:off x="6438900" y="3124200"/>
            <a:ext cx="723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435" name="Line 20"/>
          <p:cNvSpPr>
            <a:spLocks noChangeShapeType="1"/>
          </p:cNvSpPr>
          <p:nvPr/>
        </p:nvSpPr>
        <p:spPr bwMode="auto">
          <a:xfrm flipH="1">
            <a:off x="4419600" y="4953000"/>
            <a:ext cx="27432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0436" name="Text Box 21"/>
          <p:cNvSpPr txBox="1">
            <a:spLocks noChangeArrowheads="1"/>
          </p:cNvSpPr>
          <p:nvPr/>
        </p:nvSpPr>
        <p:spPr bwMode="auto">
          <a:xfrm>
            <a:off x="4876800" y="5029200"/>
            <a:ext cx="1371600" cy="396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Times New Roman" pitchFamily="18" charset="0"/>
                <a:ea typeface="宋体" pitchFamily="2" charset="-122"/>
              </a:rPr>
              <a:t>一校准确率</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Times New Roman" pitchFamily="18" charset="0"/>
                <a:ea typeface="宋体" pitchFamily="2" charset="-122"/>
              </a:rPr>
              <a:t>为</a:t>
            </a:r>
            <a:r>
              <a:rPr kumimoji="0" lang="en-US" altLang="zh-CN" sz="1400" b="0" i="0" u="none" strike="noStrike" cap="none" normalizeH="0" baseline="0" smtClean="0">
                <a:ln>
                  <a:noFill/>
                </a:ln>
                <a:solidFill>
                  <a:schemeClr val="tx1"/>
                </a:solidFill>
                <a:effectLst/>
                <a:latin typeface="Tahoma" pitchFamily="34" charset="0"/>
                <a:ea typeface="宋体" pitchFamily="2" charset="-122"/>
              </a:rPr>
              <a:t>99%</a:t>
            </a:r>
            <a:endParaRPr kumimoji="0" lang="en-US" altLang="zh-CN" sz="14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0437" name="Line 22"/>
          <p:cNvSpPr>
            <a:spLocks noChangeShapeType="1"/>
          </p:cNvSpPr>
          <p:nvPr/>
        </p:nvSpPr>
        <p:spPr bwMode="auto">
          <a:xfrm>
            <a:off x="4114800" y="4191000"/>
            <a:ext cx="9906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0438" name="Line 23"/>
          <p:cNvSpPr>
            <a:spLocks noChangeShapeType="1"/>
          </p:cNvSpPr>
          <p:nvPr/>
        </p:nvSpPr>
        <p:spPr bwMode="auto">
          <a:xfrm>
            <a:off x="4419600" y="4800600"/>
            <a:ext cx="22860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439" name="Text Box 24"/>
          <p:cNvSpPr txBox="1">
            <a:spLocks noChangeArrowheads="1"/>
          </p:cNvSpPr>
          <p:nvPr/>
        </p:nvSpPr>
        <p:spPr bwMode="auto">
          <a:xfrm>
            <a:off x="6324600" y="3516313"/>
            <a:ext cx="342900" cy="8921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Times New Roman" pitchFamily="18" charset="0"/>
                <a:ea typeface="宋体" pitchFamily="2" charset="-122"/>
              </a:rPr>
              <a:t>结果反馈</a:t>
            </a:r>
            <a:endParaRPr kumimoji="0" lang="zh-CN" sz="1400" b="0" i="0" u="none" strike="noStrike" cap="none" normalizeH="0" baseline="0" smtClean="0">
              <a:ln>
                <a:noFill/>
              </a:ln>
              <a:solidFill>
                <a:schemeClr val="tx1"/>
              </a:solidFill>
              <a:effectLst/>
              <a:latin typeface="Tahoma" pitchFamily="34"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8841" name="Line 25"/>
          <p:cNvSpPr>
            <a:spLocks noChangeShapeType="1"/>
          </p:cNvSpPr>
          <p:nvPr/>
        </p:nvSpPr>
        <p:spPr bwMode="auto">
          <a:xfrm>
            <a:off x="3886200" y="2819400"/>
            <a:ext cx="495300" cy="361950"/>
          </a:xfrm>
          <a:prstGeom prst="line">
            <a:avLst/>
          </a:prstGeom>
          <a:noFill/>
          <a:ln w="9525">
            <a:solidFill>
              <a:srgbClr val="000000"/>
            </a:solidFill>
            <a:round/>
            <a:headEnd/>
            <a:tailEnd type="triangle" w="med" len="med"/>
          </a:ln>
          <a:effectLst>
            <a:outerShdw dist="35921" dir="2700000" algn="ctr" rotWithShape="0">
              <a:srgbClr val="A5BCE9"/>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charset="0"/>
              <a:ea typeface="宋体" pitchFamily="2" charset="-122"/>
              <a:cs typeface="+mn-cs"/>
            </a:endParaRPr>
          </a:p>
        </p:txBody>
      </p:sp>
      <p:sp>
        <p:nvSpPr>
          <p:cNvPr id="60441" name="Text Box 26"/>
          <p:cNvSpPr txBox="1">
            <a:spLocks noChangeArrowheads="1"/>
          </p:cNvSpPr>
          <p:nvPr/>
        </p:nvSpPr>
        <p:spPr bwMode="auto">
          <a:xfrm>
            <a:off x="4038600" y="3810000"/>
            <a:ext cx="1257300"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Times New Roman" pitchFamily="18" charset="0"/>
                <a:ea typeface="宋体" pitchFamily="2" charset="-122"/>
              </a:rPr>
              <a:t>结果反馈</a:t>
            </a:r>
            <a:endParaRPr kumimoji="0" lang="zh-CN" sz="1400" b="0" i="0" u="none" strike="noStrike" cap="none" normalizeH="0" baseline="0" smtClean="0">
              <a:ln>
                <a:noFill/>
              </a:ln>
              <a:solidFill>
                <a:schemeClr val="tx1"/>
              </a:solidFill>
              <a:effectLst/>
              <a:latin typeface="Tahoma" pitchFamily="34"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0442" name="Line 27"/>
          <p:cNvSpPr>
            <a:spLocks noChangeShapeType="1"/>
          </p:cNvSpPr>
          <p:nvPr/>
        </p:nvSpPr>
        <p:spPr bwMode="auto">
          <a:xfrm flipH="1">
            <a:off x="2362200" y="4800600"/>
            <a:ext cx="12573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0443" name="Text Box 28"/>
          <p:cNvSpPr txBox="1">
            <a:spLocks noChangeArrowheads="1"/>
          </p:cNvSpPr>
          <p:nvPr/>
        </p:nvSpPr>
        <p:spPr bwMode="auto">
          <a:xfrm>
            <a:off x="2438400" y="4953000"/>
            <a:ext cx="1181100"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Times New Roman" pitchFamily="18" charset="0"/>
                <a:ea typeface="宋体" pitchFamily="2" charset="-122"/>
              </a:rPr>
              <a:t>二校准确率</a:t>
            </a:r>
            <a:r>
              <a:rPr kumimoji="0" lang="en-US" altLang="zh-CN" sz="1400" b="0" i="0" u="none" strike="noStrike" cap="none" normalizeH="0" baseline="0" smtClean="0">
                <a:ln>
                  <a:noFill/>
                </a:ln>
                <a:solidFill>
                  <a:schemeClr val="tx1"/>
                </a:solidFill>
                <a:effectLst/>
                <a:latin typeface="Tahoma" pitchFamily="34" charset="0"/>
                <a:ea typeface="宋体" pitchFamily="2" charset="-122"/>
              </a:rPr>
              <a:t>100%</a:t>
            </a:r>
            <a:endParaRPr kumimoji="0" lang="en-US" altLang="zh-CN" sz="14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0444" name="Line 29"/>
          <p:cNvSpPr>
            <a:spLocks noChangeShapeType="1"/>
          </p:cNvSpPr>
          <p:nvPr/>
        </p:nvSpPr>
        <p:spPr bwMode="auto">
          <a:xfrm flipV="1">
            <a:off x="3886200" y="3200400"/>
            <a:ext cx="457200" cy="381000"/>
          </a:xfrm>
          <a:prstGeom prst="line">
            <a:avLst/>
          </a:prstGeom>
          <a:noFill/>
          <a:ln w="9525">
            <a:solidFill>
              <a:schemeClr val="tx1"/>
            </a:solidFill>
            <a:round/>
            <a:headEnd/>
            <a:tailEnd type="triangle" w="med" len="med"/>
          </a:ln>
        </p:spPr>
        <p:txBody>
          <a:bodyPr vert="horz" wrap="none" lIns="91440" tIns="45720" rIns="91440" bIns="45720" numCol="1" anchor="ctr" anchorCtr="0" compatLnSpc="1">
            <a:prstTxWarp prst="textNoShape">
              <a:avLst/>
            </a:prstTxWarp>
          </a:bodyPr>
          <a:lstStyle/>
          <a:p>
            <a:endParaRPr lang="zh-CN" altLang="en-US"/>
          </a:p>
        </p:txBody>
      </p:sp>
      <p:sp>
        <p:nvSpPr>
          <p:cNvPr id="60445" name="Line 30"/>
          <p:cNvSpPr>
            <a:spLocks noChangeShapeType="1"/>
          </p:cNvSpPr>
          <p:nvPr/>
        </p:nvSpPr>
        <p:spPr bwMode="auto">
          <a:xfrm>
            <a:off x="4114800" y="4191000"/>
            <a:ext cx="0" cy="4572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60446" name="Line 31"/>
          <p:cNvSpPr>
            <a:spLocks noChangeShapeType="1"/>
          </p:cNvSpPr>
          <p:nvPr/>
        </p:nvSpPr>
        <p:spPr bwMode="auto">
          <a:xfrm>
            <a:off x="7162800" y="3124200"/>
            <a:ext cx="0" cy="1828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60447" name="Line 32"/>
          <p:cNvSpPr>
            <a:spLocks noChangeShapeType="1"/>
          </p:cNvSpPr>
          <p:nvPr/>
        </p:nvSpPr>
        <p:spPr bwMode="auto">
          <a:xfrm flipV="1">
            <a:off x="6705600" y="3276600"/>
            <a:ext cx="0" cy="15240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60448" name="Line 33"/>
          <p:cNvSpPr>
            <a:spLocks noChangeShapeType="1"/>
          </p:cNvSpPr>
          <p:nvPr/>
        </p:nvSpPr>
        <p:spPr bwMode="auto">
          <a:xfrm flipH="1">
            <a:off x="6400800" y="3276600"/>
            <a:ext cx="304800" cy="0"/>
          </a:xfrm>
          <a:prstGeom prst="line">
            <a:avLst/>
          </a:prstGeom>
          <a:noFill/>
          <a:ln w="9525">
            <a:solidFill>
              <a:schemeClr val="tx1"/>
            </a:solidFill>
            <a:round/>
            <a:headEnd/>
            <a:tailEnd type="triangle" w="med" len="med"/>
          </a:ln>
        </p:spPr>
        <p:txBody>
          <a:bodyPr vert="horz" wrap="none" lIns="91440" tIns="45720" rIns="91440" bIns="45720" numCol="1" anchor="ctr" anchorCtr="0" compatLnSpc="1">
            <a:prstTxWarp prst="textNoShape">
              <a:avLst/>
            </a:prstTxWarp>
          </a:bodyPr>
          <a:lstStyle/>
          <a:p>
            <a:endParaRPr lang="zh-CN" altLang="en-US"/>
          </a:p>
        </p:txBody>
      </p:sp>
      <p:sp>
        <p:nvSpPr>
          <p:cNvPr id="60449" name="Line 34"/>
          <p:cNvSpPr>
            <a:spLocks noChangeShapeType="1"/>
          </p:cNvSpPr>
          <p:nvPr/>
        </p:nvSpPr>
        <p:spPr bwMode="auto">
          <a:xfrm flipV="1">
            <a:off x="6096000" y="3429000"/>
            <a:ext cx="0" cy="228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60450" name="AutoShape 35"/>
          <p:cNvSpPr>
            <a:spLocks noChangeArrowheads="1"/>
          </p:cNvSpPr>
          <p:nvPr/>
        </p:nvSpPr>
        <p:spPr bwMode="auto">
          <a:xfrm>
            <a:off x="1524000" y="2819400"/>
            <a:ext cx="762000" cy="990600"/>
          </a:xfrm>
          <a:prstGeom prst="can">
            <a:avLst>
              <a:gd name="adj" fmla="val 32500"/>
            </a:avLst>
          </a:prstGeom>
          <a:gradFill rotWithShape="1">
            <a:gsLst>
              <a:gs pos="0">
                <a:srgbClr val="8686FF">
                  <a:alpha val="35001"/>
                </a:srgbClr>
              </a:gs>
              <a:gs pos="100000">
                <a:srgbClr val="0000FF">
                  <a:alpha val="28998"/>
                </a:srgbClr>
              </a:gs>
            </a:gsLst>
            <a:lin ang="5400000" scaled="1"/>
          </a:gra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800" b="0" i="0" u="none" strike="noStrike" cap="none" normalizeH="0" baseline="0" smtClean="0">
                <a:ln>
                  <a:noFill/>
                </a:ln>
                <a:solidFill>
                  <a:schemeClr val="tx1"/>
                </a:solidFill>
                <a:effectLst/>
                <a:latin typeface="Arial" pitchFamily="34" charset="0"/>
                <a:ea typeface="宋体" pitchFamily="2" charset="-122"/>
              </a:rPr>
              <a:t>数据</a:t>
            </a:r>
          </a:p>
        </p:txBody>
      </p:sp>
      <p:sp>
        <p:nvSpPr>
          <p:cNvPr id="418852" name="Text Box 36"/>
          <p:cNvSpPr txBox="1">
            <a:spLocks noChangeArrowheads="1"/>
          </p:cNvSpPr>
          <p:nvPr/>
        </p:nvSpPr>
        <p:spPr bwMode="auto">
          <a:xfrm>
            <a:off x="5105400" y="3886200"/>
            <a:ext cx="1066800" cy="609600"/>
          </a:xfrm>
          <a:prstGeom prst="rect">
            <a:avLst/>
          </a:prstGeom>
          <a:solidFill>
            <a:srgbClr val="00FF00"/>
          </a:solidFill>
          <a:ln w="9525">
            <a:solidFill>
              <a:srgbClr val="FF0000"/>
            </a:solidFill>
            <a:prstDash val="dash"/>
            <a:miter lim="800000"/>
            <a:headEnd/>
            <a:tailEnd/>
          </a:ln>
          <a:effectLst>
            <a:outerShdw dist="107763"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黑体" pitchFamily="2" charset="-122"/>
                <a:ea typeface="黑体" pitchFamily="2" charset="-122"/>
              </a:rPr>
              <a:t>主管和上</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黑体" pitchFamily="2" charset="-122"/>
                <a:ea typeface="黑体" pitchFamily="2" charset="-122"/>
              </a:rPr>
              <a:t>级主管</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0452" name="Line 37"/>
          <p:cNvSpPr>
            <a:spLocks noChangeShapeType="1"/>
          </p:cNvSpPr>
          <p:nvPr/>
        </p:nvSpPr>
        <p:spPr bwMode="auto">
          <a:xfrm>
            <a:off x="1295400" y="2209800"/>
            <a:ext cx="381000" cy="533400"/>
          </a:xfrm>
          <a:prstGeom prst="line">
            <a:avLst/>
          </a:prstGeom>
          <a:noFill/>
          <a:ln w="9525">
            <a:solidFill>
              <a:schemeClr val="tx1"/>
            </a:solidFill>
            <a:round/>
            <a:headEnd/>
            <a:tailEnd type="triangle" w="med" len="med"/>
          </a:ln>
        </p:spPr>
        <p:txBody>
          <a:bodyPr vert="horz" wrap="none" lIns="91440" tIns="45720" rIns="91440" bIns="45720" numCol="1" anchor="ctr" anchorCtr="0" compatLnSpc="1">
            <a:prstTxWarp prst="textNoShape">
              <a:avLst/>
            </a:prstTxWarp>
          </a:bodyPr>
          <a:lstStyle/>
          <a:p>
            <a:endParaRPr lang="zh-CN" altLang="en-US"/>
          </a:p>
        </p:txBody>
      </p:sp>
      <p:sp>
        <p:nvSpPr>
          <p:cNvPr id="60453" name="Line 38"/>
          <p:cNvSpPr>
            <a:spLocks noChangeShapeType="1"/>
          </p:cNvSpPr>
          <p:nvPr/>
        </p:nvSpPr>
        <p:spPr bwMode="auto">
          <a:xfrm>
            <a:off x="1828800" y="2209800"/>
            <a:ext cx="0" cy="533400"/>
          </a:xfrm>
          <a:prstGeom prst="line">
            <a:avLst/>
          </a:prstGeom>
          <a:noFill/>
          <a:ln w="9525">
            <a:solidFill>
              <a:schemeClr val="tx1"/>
            </a:solidFill>
            <a:round/>
            <a:headEnd/>
            <a:tailEnd type="triangle" w="med" len="med"/>
          </a:ln>
        </p:spPr>
        <p:txBody>
          <a:bodyPr vert="horz" wrap="none" lIns="91440" tIns="45720" rIns="91440" bIns="45720" numCol="1" anchor="ctr" anchorCtr="0" compatLnSpc="1">
            <a:prstTxWarp prst="textNoShape">
              <a:avLst/>
            </a:prstTxWarp>
          </a:bodyPr>
          <a:lstStyle/>
          <a:p>
            <a:endParaRPr lang="zh-CN" altLang="en-US"/>
          </a:p>
        </p:txBody>
      </p:sp>
      <p:sp>
        <p:nvSpPr>
          <p:cNvPr id="60454" name="Line 39"/>
          <p:cNvSpPr>
            <a:spLocks noChangeShapeType="1"/>
          </p:cNvSpPr>
          <p:nvPr/>
        </p:nvSpPr>
        <p:spPr bwMode="auto">
          <a:xfrm flipH="1">
            <a:off x="1981200" y="2209800"/>
            <a:ext cx="381000" cy="533400"/>
          </a:xfrm>
          <a:prstGeom prst="line">
            <a:avLst/>
          </a:prstGeom>
          <a:noFill/>
          <a:ln w="9525">
            <a:solidFill>
              <a:schemeClr val="tx1"/>
            </a:solidFill>
            <a:round/>
            <a:headEnd/>
            <a:tailEnd type="triangle" w="med" len="med"/>
          </a:ln>
        </p:spPr>
        <p:txBody>
          <a:bodyPr vert="horz" wrap="none" lIns="91440" tIns="45720" rIns="91440" bIns="45720" numCol="1" anchor="ctr" anchorCtr="0" compatLnSpc="1">
            <a:prstTxWarp prst="textNoShape">
              <a:avLst/>
            </a:prstTxWarp>
          </a:bodyPr>
          <a:lstStyle/>
          <a:p>
            <a:endParaRPr lang="zh-CN" altLang="en-US"/>
          </a:p>
        </p:txBody>
      </p:sp>
      <p:sp>
        <p:nvSpPr>
          <p:cNvPr id="60455" name="AutoShape 40"/>
          <p:cNvSpPr>
            <a:spLocks noChangeArrowheads="1"/>
          </p:cNvSpPr>
          <p:nvPr/>
        </p:nvSpPr>
        <p:spPr bwMode="auto">
          <a:xfrm>
            <a:off x="1676400" y="1524000"/>
            <a:ext cx="1676400" cy="685800"/>
          </a:xfrm>
          <a:prstGeom prst="irregularSeal2">
            <a:avLst/>
          </a:prstGeom>
          <a:noFill/>
          <a:ln w="9525" algn="ctr">
            <a:solidFill>
              <a:schemeClr val="accent2"/>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0456" name="WordArt 41"/>
          <p:cNvSpPr>
            <a:spLocks noChangeArrowheads="1" noChangeShapeType="1" noTextEdit="1"/>
          </p:cNvSpPr>
          <p:nvPr/>
        </p:nvSpPr>
        <p:spPr bwMode="auto">
          <a:xfrm>
            <a:off x="2286000" y="1752600"/>
            <a:ext cx="257175" cy="257175"/>
          </a:xfrm>
          <a:prstGeom prst="rect">
            <a:avLst/>
          </a:prstGeom>
        </p:spPr>
        <p:txBody>
          <a:bodyPr wrap="none" fromWordArt="1">
            <a:prstTxWarp prst="textPlain">
              <a:avLst>
                <a:gd name="adj" fmla="val 50000"/>
              </a:avLst>
            </a:prstTxWarp>
          </a:bodyPr>
          <a:lstStyle/>
          <a:p>
            <a:pPr algn="l" rtl="0"/>
            <a:r>
              <a:rPr lang="zh-CN" altLang="en-US" sz="2000" kern="10" spc="0" smtClean="0">
                <a:ln w="19050">
                  <a:solidFill>
                    <a:srgbClr val="99CCFF"/>
                  </a:solidFill>
                  <a:round/>
                  <a:headEnd/>
                  <a:tailEnd/>
                </a:ln>
                <a:solidFill>
                  <a:srgbClr val="0066CC"/>
                </a:solidFill>
                <a:effectLst>
                  <a:outerShdw dist="35921" dir="2700000" algn="ctr" rotWithShape="0">
                    <a:srgbClr val="990000"/>
                  </a:outerShdw>
                </a:effectLst>
                <a:latin typeface="宋体"/>
                <a:ea typeface="宋体"/>
              </a:rPr>
              <a:t>源</a:t>
            </a:r>
            <a:endParaRPr lang="zh-CN" altLang="en-US" sz="2000" kern="10" spc="0">
              <a:ln w="19050">
                <a:solidFill>
                  <a:srgbClr val="99CCFF"/>
                </a:solidFill>
                <a:round/>
                <a:headEnd/>
                <a:tailEnd/>
              </a:ln>
              <a:solidFill>
                <a:srgbClr val="0066CC"/>
              </a:solidFill>
              <a:effectLst>
                <a:outerShdw dist="35921" dir="2700000" algn="ctr" rotWithShape="0">
                  <a:srgbClr val="990000"/>
                </a:outerShdw>
              </a:effectLst>
              <a:latin typeface="宋体"/>
              <a:ea typeface="宋体"/>
            </a:endParaRPr>
          </a:p>
        </p:txBody>
      </p:sp>
      <p:sp>
        <p:nvSpPr>
          <p:cNvPr id="60457" name="Rectangle 42"/>
          <p:cNvSpPr>
            <a:spLocks noChangeArrowheads="1"/>
          </p:cNvSpPr>
          <p:nvPr/>
        </p:nvSpPr>
        <p:spPr bwMode="auto">
          <a:xfrm>
            <a:off x="4800600" y="5029200"/>
            <a:ext cx="1219200" cy="533400"/>
          </a:xfrm>
          <a:prstGeom prst="rect">
            <a:avLst/>
          </a:prstGeom>
          <a:noFill/>
          <a:ln w="28575" cap="rnd" algn="ctr">
            <a:solidFill>
              <a:srgbClr val="FF0000"/>
            </a:solidFill>
            <a:prstDash val="sysDot"/>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0458" name="Rectangle 43"/>
          <p:cNvSpPr>
            <a:spLocks noChangeArrowheads="1"/>
          </p:cNvSpPr>
          <p:nvPr/>
        </p:nvSpPr>
        <p:spPr bwMode="auto">
          <a:xfrm>
            <a:off x="2438400" y="4953000"/>
            <a:ext cx="1143000" cy="533400"/>
          </a:xfrm>
          <a:prstGeom prst="rect">
            <a:avLst/>
          </a:prstGeom>
          <a:noFill/>
          <a:ln w="28575" cap="rnd" algn="ctr">
            <a:solidFill>
              <a:srgbClr val="FF0000"/>
            </a:solidFill>
            <a:prstDash val="sysDot"/>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 y="343895"/>
            <a:ext cx="8001056"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数据库优势</a:t>
            </a:r>
            <a:r>
              <a:rPr lang="en-US" altLang="zh-CN"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全面的宏观、区域数据</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 name="组合 39"/>
          <p:cNvGrpSpPr/>
          <p:nvPr/>
        </p:nvGrpSpPr>
        <p:grpSpPr>
          <a:xfrm flipV="1">
            <a:off x="-886" y="945110"/>
            <a:ext cx="1902530" cy="60959"/>
            <a:chOff x="-30049" y="5020022"/>
            <a:chExt cx="9174049" cy="125066"/>
          </a:xfrm>
        </p:grpSpPr>
        <p:sp>
          <p:nvSpPr>
            <p:cNvPr id="41" name="矩形 40"/>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42" name="矩形 41"/>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grpSp>
      <p:sp>
        <p:nvSpPr>
          <p:cNvPr id="17" name="Line 42"/>
          <p:cNvSpPr>
            <a:spLocks noChangeShapeType="1"/>
          </p:cNvSpPr>
          <p:nvPr/>
        </p:nvSpPr>
        <p:spPr bwMode="gray">
          <a:xfrm flipH="1">
            <a:off x="-42863" y="4392084"/>
            <a:ext cx="1958976" cy="2453216"/>
          </a:xfrm>
          <a:prstGeom prst="line">
            <a:avLst/>
          </a:prstGeom>
          <a:noFill/>
          <a:ln w="9525">
            <a:solidFill>
              <a:srgbClr val="4D4D4D">
                <a:lumMod val="60000"/>
                <a:lumOff val="40000"/>
              </a:srgbClr>
            </a:solidFill>
            <a:round/>
            <a:headEnd/>
            <a:tailEnd/>
          </a:ln>
          <a:effectLst/>
          <a:extLst>
            <a:ext uri="{909E8E84-426E-40DD-AFC4-6F175D3DCCD1}"/>
            <a:ext uri="{AF507438-7753-43E0-B8FC-AC1667EBCBE1}"/>
          </a:extLst>
        </p:spPr>
        <p:txBody>
          <a:bodyP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grpSp>
        <p:nvGrpSpPr>
          <p:cNvPr id="3" name="组合 17"/>
          <p:cNvGrpSpPr>
            <a:grpSpLocks/>
          </p:cNvGrpSpPr>
          <p:nvPr/>
        </p:nvGrpSpPr>
        <p:grpSpPr bwMode="auto">
          <a:xfrm>
            <a:off x="-3175" y="4580468"/>
            <a:ext cx="1773238" cy="2326217"/>
            <a:chOff x="-2698" y="3435002"/>
            <a:chExt cx="1772121" cy="1744911"/>
          </a:xfrm>
        </p:grpSpPr>
        <p:sp>
          <p:nvSpPr>
            <p:cNvPr id="19" name="Arc 41"/>
            <p:cNvSpPr>
              <a:spLocks/>
            </p:cNvSpPr>
            <p:nvPr/>
          </p:nvSpPr>
          <p:spPr bwMode="gray">
            <a:xfrm>
              <a:off x="-2698" y="3435002"/>
              <a:ext cx="1772121" cy="174491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bg1">
                <a:lumMod val="95000"/>
                <a:alpha val="50000"/>
              </a:scheme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20" name="Arc 44"/>
            <p:cNvSpPr>
              <a:spLocks/>
            </p:cNvSpPr>
            <p:nvPr/>
          </p:nvSpPr>
          <p:spPr bwMode="gray">
            <a:xfrm>
              <a:off x="5235" y="3511213"/>
              <a:ext cx="1657892" cy="162583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AEEF"/>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21" name="Text Box 45"/>
            <p:cNvSpPr txBox="1">
              <a:spLocks noChangeArrowheads="1"/>
            </p:cNvSpPr>
            <p:nvPr/>
          </p:nvSpPr>
          <p:spPr bwMode="gray">
            <a:xfrm>
              <a:off x="57589" y="4303488"/>
              <a:ext cx="1299321" cy="530990"/>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fontAlgn="auto">
                <a:spcBef>
                  <a:spcPct val="50000"/>
                </a:spcBef>
                <a:spcAft>
                  <a:spcPts val="0"/>
                </a:spcAft>
                <a:defRPr/>
              </a:pPr>
              <a:r>
                <a:rPr lang="zh-CN" altLang="en-US" sz="2000" b="1" kern="0" dirty="0" smtClean="0">
                  <a:solidFill>
                    <a:schemeClr val="bg1">
                      <a:lumMod val="95000"/>
                    </a:schemeClr>
                  </a:solidFill>
                  <a:latin typeface="微软雅黑" pitchFamily="34" charset="-122"/>
                  <a:ea typeface="微软雅黑" pitchFamily="34" charset="-122"/>
                </a:rPr>
                <a:t>宏观、区域数据</a:t>
              </a:r>
              <a:endParaRPr lang="en-US" altLang="zh-CN" sz="2000" b="1" kern="0" dirty="0">
                <a:solidFill>
                  <a:schemeClr val="bg1">
                    <a:lumMod val="95000"/>
                  </a:schemeClr>
                </a:solidFill>
                <a:latin typeface="微软雅黑" pitchFamily="34" charset="-122"/>
                <a:ea typeface="微软雅黑" pitchFamily="34" charset="-122"/>
              </a:endParaRPr>
            </a:p>
          </p:txBody>
        </p:sp>
      </p:grpSp>
      <p:grpSp>
        <p:nvGrpSpPr>
          <p:cNvPr id="38" name="组合 37"/>
          <p:cNvGrpSpPr/>
          <p:nvPr/>
        </p:nvGrpSpPr>
        <p:grpSpPr>
          <a:xfrm>
            <a:off x="-14288" y="2060848"/>
            <a:ext cx="7300932" cy="4608771"/>
            <a:chOff x="-14288" y="2060848"/>
            <a:chExt cx="7300932" cy="4608771"/>
          </a:xfrm>
        </p:grpSpPr>
        <p:sp>
          <p:nvSpPr>
            <p:cNvPr id="28" name="Text Box 52"/>
            <p:cNvSpPr txBox="1">
              <a:spLocks noChangeArrowheads="1"/>
            </p:cNvSpPr>
            <p:nvPr/>
          </p:nvSpPr>
          <p:spPr bwMode="black">
            <a:xfrm>
              <a:off x="2195736" y="2564904"/>
              <a:ext cx="4043363" cy="307777"/>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fontAlgn="auto" hangingPunct="0">
                <a:spcBef>
                  <a:spcPts val="0"/>
                </a:spcBef>
                <a:spcAft>
                  <a:spcPts val="0"/>
                </a:spcAft>
                <a:defRPr/>
              </a:pPr>
              <a:r>
                <a:rPr lang="zh-CN" altLang="en-US" sz="1400" b="1" kern="0" dirty="0" smtClean="0">
                  <a:solidFill>
                    <a:schemeClr val="tx1">
                      <a:lumMod val="75000"/>
                      <a:lumOff val="25000"/>
                    </a:schemeClr>
                  </a:solidFill>
                  <a:latin typeface="微软雅黑" pitchFamily="34" charset="-122"/>
                  <a:ea typeface="微软雅黑" pitchFamily="34" charset="-122"/>
                </a:rPr>
                <a:t>地级市数据</a:t>
              </a:r>
              <a:endParaRPr lang="en-US" altLang="zh-CN" sz="1400" b="1" kern="0" dirty="0" smtClean="0">
                <a:solidFill>
                  <a:schemeClr val="tx1">
                    <a:lumMod val="75000"/>
                    <a:lumOff val="25000"/>
                  </a:schemeClr>
                </a:solidFill>
                <a:latin typeface="微软雅黑" pitchFamily="34" charset="-122"/>
                <a:ea typeface="微软雅黑" pitchFamily="34" charset="-122"/>
              </a:endParaRPr>
            </a:p>
          </p:txBody>
        </p:sp>
        <p:sp>
          <p:nvSpPr>
            <p:cNvPr id="29" name="Text Box 53"/>
            <p:cNvSpPr txBox="1">
              <a:spLocks noChangeArrowheads="1"/>
            </p:cNvSpPr>
            <p:nvPr/>
          </p:nvSpPr>
          <p:spPr bwMode="black">
            <a:xfrm>
              <a:off x="2699792" y="4221088"/>
              <a:ext cx="3794125" cy="307777"/>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fontAlgn="auto" hangingPunct="0">
                <a:spcBef>
                  <a:spcPts val="0"/>
                </a:spcBef>
                <a:spcAft>
                  <a:spcPts val="0"/>
                </a:spcAft>
                <a:defRPr/>
              </a:pPr>
              <a:r>
                <a:rPr lang="zh-CN" altLang="en-US" sz="1400" b="1" kern="0" dirty="0" smtClean="0">
                  <a:solidFill>
                    <a:schemeClr val="tx1">
                      <a:lumMod val="75000"/>
                      <a:lumOff val="25000"/>
                    </a:schemeClr>
                  </a:solidFill>
                  <a:latin typeface="微软雅黑" pitchFamily="34" charset="-122"/>
                  <a:ea typeface="微软雅黑" pitchFamily="34" charset="-122"/>
                </a:rPr>
                <a:t>分省数据</a:t>
              </a:r>
              <a:endParaRPr lang="en-US" altLang="zh-CN" sz="1400" b="1" kern="0" dirty="0" smtClean="0">
                <a:solidFill>
                  <a:schemeClr val="tx1">
                    <a:lumMod val="75000"/>
                    <a:lumOff val="25000"/>
                  </a:schemeClr>
                </a:solidFill>
                <a:latin typeface="微软雅黑" pitchFamily="34" charset="-122"/>
                <a:ea typeface="微软雅黑" pitchFamily="34" charset="-122"/>
              </a:endParaRPr>
            </a:p>
          </p:txBody>
        </p:sp>
        <p:grpSp>
          <p:nvGrpSpPr>
            <p:cNvPr id="37" name="组合 36"/>
            <p:cNvGrpSpPr/>
            <p:nvPr/>
          </p:nvGrpSpPr>
          <p:grpSpPr>
            <a:xfrm>
              <a:off x="-14288" y="2060848"/>
              <a:ext cx="6003946" cy="4608771"/>
              <a:chOff x="-14288" y="2060848"/>
              <a:chExt cx="6003946" cy="4608771"/>
            </a:xfrm>
          </p:grpSpPr>
          <p:sp>
            <p:nvSpPr>
              <p:cNvPr id="6" name="Line 29"/>
              <p:cNvSpPr>
                <a:spLocks noChangeShapeType="1"/>
              </p:cNvSpPr>
              <p:nvPr/>
            </p:nvSpPr>
            <p:spPr bwMode="gray">
              <a:xfrm flipH="1">
                <a:off x="-14288" y="6432551"/>
                <a:ext cx="2195513" cy="237067"/>
              </a:xfrm>
              <a:prstGeom prst="line">
                <a:avLst/>
              </a:prstGeom>
              <a:noFill/>
              <a:ln w="9525">
                <a:solidFill>
                  <a:srgbClr val="4D4D4D">
                    <a:lumMod val="60000"/>
                    <a:lumOff val="40000"/>
                  </a:srgbClr>
                </a:solidFill>
                <a:round/>
                <a:headEnd/>
                <a:tailEnd/>
              </a:ln>
              <a:effectLst/>
              <a:extLst>
                <a:ext uri="{909E8E84-426E-40DD-AFC4-6F175D3DCCD1}"/>
                <a:ext uri="{AF507438-7753-43E0-B8FC-AC1667EBCBE1}"/>
              </a:extLst>
            </p:spPr>
            <p:txBody>
              <a:bodyP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8" name="AutoShape 31"/>
              <p:cNvSpPr>
                <a:spLocks noChangeArrowheads="1"/>
              </p:cNvSpPr>
              <p:nvPr/>
            </p:nvSpPr>
            <p:spPr bwMode="gray">
              <a:xfrm>
                <a:off x="1243013" y="3462867"/>
                <a:ext cx="177800" cy="23706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lumMod val="65000"/>
                </a:schemeClr>
              </a:solidFill>
              <a:ln w="9525">
                <a:solidFill>
                  <a:srgbClr val="4D4D4D">
                    <a:lumMod val="20000"/>
                    <a:lumOff val="80000"/>
                  </a:srgbClr>
                </a:solidFill>
                <a:round/>
                <a:headEnd/>
                <a:tailEnd/>
              </a:ln>
              <a:effectLst/>
              <a:extLst/>
            </p:spPr>
            <p:txBody>
              <a:bodyPr wrap="none" anchor="ct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9" name="AutoShape 32"/>
              <p:cNvSpPr>
                <a:spLocks noChangeArrowheads="1"/>
              </p:cNvSpPr>
              <p:nvPr/>
            </p:nvSpPr>
            <p:spPr bwMode="gray">
              <a:xfrm>
                <a:off x="1884363" y="4214285"/>
                <a:ext cx="177800" cy="23918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lumMod val="65000"/>
                </a:schemeClr>
              </a:solidFill>
              <a:ln w="9525">
                <a:solidFill>
                  <a:srgbClr val="4D4D4D">
                    <a:lumMod val="20000"/>
                    <a:lumOff val="80000"/>
                  </a:srgbClr>
                </a:solidFill>
                <a:round/>
                <a:headEnd/>
                <a:tailEnd/>
              </a:ln>
              <a:effectLst/>
              <a:extLst/>
            </p:spPr>
            <p:txBody>
              <a:bodyPr wrap="none" anchor="ct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10" name="AutoShape 33"/>
              <p:cNvSpPr>
                <a:spLocks noChangeArrowheads="1"/>
              </p:cNvSpPr>
              <p:nvPr/>
            </p:nvSpPr>
            <p:spPr bwMode="gray">
              <a:xfrm>
                <a:off x="2251075" y="5319185"/>
                <a:ext cx="177800" cy="23918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lumMod val="65000"/>
                </a:schemeClr>
              </a:solidFill>
              <a:ln w="9525">
                <a:solidFill>
                  <a:srgbClr val="4D4D4D">
                    <a:lumMod val="20000"/>
                    <a:lumOff val="80000"/>
                  </a:srgbClr>
                </a:solidFill>
                <a:round/>
                <a:headEnd/>
                <a:tailEnd/>
              </a:ln>
              <a:effectLst/>
              <a:extLst/>
            </p:spPr>
            <p:txBody>
              <a:bodyPr wrap="none" anchor="ct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11" name="Line 34"/>
              <p:cNvSpPr>
                <a:spLocks noChangeShapeType="1"/>
              </p:cNvSpPr>
              <p:nvPr/>
            </p:nvSpPr>
            <p:spPr bwMode="gray">
              <a:xfrm flipH="1">
                <a:off x="-14288" y="3678767"/>
                <a:ext cx="1296988" cy="2990851"/>
              </a:xfrm>
              <a:prstGeom prst="line">
                <a:avLst/>
              </a:prstGeom>
              <a:noFill/>
              <a:ln w="9525">
                <a:solidFill>
                  <a:srgbClr val="4D4D4D">
                    <a:lumMod val="60000"/>
                    <a:lumOff val="40000"/>
                  </a:srgbClr>
                </a:solidFill>
                <a:round/>
                <a:headEnd/>
                <a:tailEnd/>
              </a:ln>
              <a:effectLst/>
              <a:extLst>
                <a:ext uri="{909E8E84-426E-40DD-AFC4-6F175D3DCCD1}"/>
                <a:ext uri="{AF507438-7753-43E0-B8FC-AC1667EBCBE1}"/>
              </a:extLst>
            </p:spPr>
            <p:txBody>
              <a:bodyP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12" name="Line 35"/>
              <p:cNvSpPr>
                <a:spLocks noChangeShapeType="1"/>
              </p:cNvSpPr>
              <p:nvPr/>
            </p:nvSpPr>
            <p:spPr bwMode="gray">
              <a:xfrm flipH="1">
                <a:off x="-14288" y="5475817"/>
                <a:ext cx="2255838" cy="1193800"/>
              </a:xfrm>
              <a:prstGeom prst="line">
                <a:avLst/>
              </a:prstGeom>
              <a:noFill/>
              <a:ln w="9525">
                <a:solidFill>
                  <a:srgbClr val="4D4D4D">
                    <a:lumMod val="60000"/>
                    <a:lumOff val="40000"/>
                  </a:srgbClr>
                </a:solidFill>
                <a:round/>
                <a:headEnd/>
                <a:tailEnd/>
              </a:ln>
              <a:effectLst/>
              <a:extLst>
                <a:ext uri="{909E8E84-426E-40DD-AFC4-6F175D3DCCD1}"/>
                <a:ext uri="{AF507438-7753-43E0-B8FC-AC1667EBCBE1}"/>
              </a:extLst>
            </p:spPr>
            <p:txBody>
              <a:bodyP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14" name="Line 37"/>
              <p:cNvSpPr>
                <a:spLocks noChangeShapeType="1"/>
              </p:cNvSpPr>
              <p:nvPr/>
            </p:nvSpPr>
            <p:spPr bwMode="gray">
              <a:xfrm flipH="1">
                <a:off x="-14288" y="2924945"/>
                <a:ext cx="1849984" cy="3744674"/>
              </a:xfrm>
              <a:prstGeom prst="line">
                <a:avLst/>
              </a:prstGeom>
              <a:noFill/>
              <a:ln w="19050">
                <a:solidFill>
                  <a:srgbClr val="4D4D4D">
                    <a:lumMod val="20000"/>
                    <a:lumOff val="80000"/>
                  </a:srgbClr>
                </a:solidFill>
                <a:round/>
                <a:headEnd/>
                <a:tailEnd/>
              </a:ln>
              <a:effectLst/>
              <a:extLst>
                <a:ext uri="{909E8E84-426E-40DD-AFC4-6F175D3DCCD1}"/>
                <a:ext uri="{AF507438-7753-43E0-B8FC-AC1667EBCBE1}"/>
              </a:extLst>
            </p:spPr>
            <p:txBody>
              <a:bodyP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15" name="Line 38"/>
              <p:cNvSpPr>
                <a:spLocks noChangeShapeType="1"/>
              </p:cNvSpPr>
              <p:nvPr/>
            </p:nvSpPr>
            <p:spPr bwMode="gray">
              <a:xfrm flipH="1">
                <a:off x="-14288" y="4806951"/>
                <a:ext cx="2217738" cy="1862667"/>
              </a:xfrm>
              <a:prstGeom prst="line">
                <a:avLst/>
              </a:prstGeom>
              <a:noFill/>
              <a:ln w="19050">
                <a:solidFill>
                  <a:srgbClr val="4D4D4D">
                    <a:lumMod val="20000"/>
                    <a:lumOff val="80000"/>
                  </a:srgbClr>
                </a:solidFill>
                <a:round/>
                <a:headEnd/>
                <a:tailEnd/>
              </a:ln>
              <a:effectLst/>
              <a:extLst>
                <a:ext uri="{909E8E84-426E-40DD-AFC4-6F175D3DCCD1}"/>
                <a:ext uri="{AF507438-7753-43E0-B8FC-AC1667EBCBE1}"/>
              </a:extLst>
            </p:spPr>
            <p:txBody>
              <a:bodyP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16" name="Line 39"/>
              <p:cNvSpPr>
                <a:spLocks noChangeShapeType="1"/>
              </p:cNvSpPr>
              <p:nvPr/>
            </p:nvSpPr>
            <p:spPr bwMode="gray">
              <a:xfrm flipH="1">
                <a:off x="-14288" y="5894918"/>
                <a:ext cx="3011488" cy="774700"/>
              </a:xfrm>
              <a:prstGeom prst="line">
                <a:avLst/>
              </a:prstGeom>
              <a:noFill/>
              <a:ln w="19050">
                <a:solidFill>
                  <a:srgbClr val="4D4D4D">
                    <a:lumMod val="20000"/>
                    <a:lumOff val="80000"/>
                  </a:srgbClr>
                </a:solidFill>
                <a:round/>
                <a:headEnd/>
                <a:tailEnd/>
              </a:ln>
              <a:effectLst/>
              <a:extLst>
                <a:ext uri="{909E8E84-426E-40DD-AFC4-6F175D3DCCD1}"/>
                <a:ext uri="{AF507438-7753-43E0-B8FC-AC1667EBCBE1}"/>
              </a:extLst>
            </p:spPr>
            <p:txBody>
              <a:bodyP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23" name="Text Box 47"/>
              <p:cNvSpPr txBox="1">
                <a:spLocks noChangeArrowheads="1"/>
              </p:cNvSpPr>
              <p:nvPr/>
            </p:nvSpPr>
            <p:spPr bwMode="black">
              <a:xfrm>
                <a:off x="2051720" y="2060848"/>
                <a:ext cx="2105025" cy="369332"/>
              </a:xfrm>
              <a:prstGeom prst="rect">
                <a:avLst/>
              </a:prstGeom>
              <a:noFill/>
              <a:ln>
                <a:noFill/>
              </a:ln>
              <a:effectLst/>
              <a:extLst>
                <a:ext uri="{909E8E84-426E-40DD-AFC4-6F175D3DCCD1}"/>
                <a:ext uri="{91240B29-F687-4F45-9708-019B960494DF}"/>
                <a:ext uri="{AF507438-7753-43E0-B8FC-AC1667EBCBE1}"/>
              </a:extLst>
            </p:spPr>
            <p:txBody>
              <a:bodyPr>
                <a:spAutoFit/>
              </a:bodyPr>
              <a:lstStyle>
                <a:defPPr>
                  <a:defRPr lang="zh-CN"/>
                </a:defPPr>
                <a:lvl1pPr>
                  <a:spcBef>
                    <a:spcPct val="50000"/>
                  </a:spcBef>
                  <a:defRPr b="1">
                    <a:solidFill>
                      <a:schemeClr val="bg1">
                        <a:lumMod val="65000"/>
                      </a:schemeClr>
                    </a:solidFill>
                    <a:latin typeface="Verdana" pitchFamily="34" charset="0"/>
                    <a:ea typeface="宋体" pitchFamily="2" charset="-122"/>
                  </a:defRPr>
                </a:lvl1pPr>
              </a:lstStyle>
              <a:p>
                <a:pPr fontAlgn="auto">
                  <a:spcAft>
                    <a:spcPts val="0"/>
                  </a:spcAft>
                  <a:defRPr/>
                </a:pPr>
                <a:r>
                  <a:rPr lang="zh-CN" altLang="en-US" b="0" i="1" kern="0" dirty="0" smtClean="0">
                    <a:solidFill>
                      <a:schemeClr val="tx1">
                        <a:lumMod val="75000"/>
                        <a:lumOff val="25000"/>
                      </a:schemeClr>
                    </a:solidFill>
                    <a:latin typeface="微软雅黑" pitchFamily="34" charset="-122"/>
                    <a:ea typeface="微软雅黑" pitchFamily="34" charset="-122"/>
                  </a:rPr>
                  <a:t>起始于</a:t>
                </a:r>
                <a:r>
                  <a:rPr lang="en-US" altLang="zh-CN" i="1" kern="0" dirty="0" smtClean="0">
                    <a:solidFill>
                      <a:srgbClr val="00AEEF"/>
                    </a:solidFill>
                    <a:latin typeface="微软雅黑" pitchFamily="34" charset="-122"/>
                    <a:ea typeface="微软雅黑" pitchFamily="34" charset="-122"/>
                  </a:rPr>
                  <a:t>1996</a:t>
                </a:r>
                <a:r>
                  <a:rPr lang="zh-CN" altLang="en-US" b="0" i="1" kern="0" dirty="0" smtClean="0">
                    <a:solidFill>
                      <a:schemeClr val="tx1">
                        <a:lumMod val="75000"/>
                        <a:lumOff val="25000"/>
                      </a:schemeClr>
                    </a:solidFill>
                    <a:latin typeface="微软雅黑" pitchFamily="34" charset="-122"/>
                    <a:ea typeface="微软雅黑" pitchFamily="34" charset="-122"/>
                  </a:rPr>
                  <a:t>年</a:t>
                </a:r>
                <a:endParaRPr lang="en-US" altLang="zh-CN" b="0" i="1" kern="0" dirty="0">
                  <a:solidFill>
                    <a:schemeClr val="tx1">
                      <a:lumMod val="75000"/>
                      <a:lumOff val="25000"/>
                    </a:schemeClr>
                  </a:solidFill>
                  <a:latin typeface="微软雅黑" pitchFamily="34" charset="-122"/>
                  <a:ea typeface="微软雅黑" pitchFamily="34" charset="-122"/>
                </a:endParaRPr>
              </a:p>
            </p:txBody>
          </p:sp>
          <p:sp>
            <p:nvSpPr>
              <p:cNvPr id="24" name="Text Box 48"/>
              <p:cNvSpPr txBox="1">
                <a:spLocks noChangeArrowheads="1"/>
              </p:cNvSpPr>
              <p:nvPr/>
            </p:nvSpPr>
            <p:spPr bwMode="black">
              <a:xfrm>
                <a:off x="2555776" y="3789040"/>
                <a:ext cx="2379662" cy="369332"/>
              </a:xfrm>
              <a:prstGeom prst="rect">
                <a:avLst/>
              </a:prstGeom>
              <a:noFill/>
              <a:ln>
                <a:noFill/>
              </a:ln>
              <a:effectLst/>
              <a:extLst>
                <a:ext uri="{909E8E84-426E-40DD-AFC4-6F175D3DCCD1}"/>
                <a:ext uri="{91240B29-F687-4F45-9708-019B960494DF}"/>
                <a:ext uri="{AF507438-7753-43E0-B8FC-AC1667EBCBE1}"/>
              </a:extLst>
            </p:spPr>
            <p:txBody>
              <a:bodyPr>
                <a:spAutoFit/>
              </a:bodyPr>
              <a:lstStyle>
                <a:defPPr>
                  <a:defRPr lang="zh-CN"/>
                </a:defPPr>
                <a:lvl1pPr>
                  <a:spcBef>
                    <a:spcPct val="50000"/>
                  </a:spcBef>
                  <a:defRPr b="1">
                    <a:solidFill>
                      <a:schemeClr val="bg1">
                        <a:lumMod val="65000"/>
                      </a:schemeClr>
                    </a:solidFill>
                    <a:latin typeface="Verdana" pitchFamily="34" charset="0"/>
                    <a:ea typeface="宋体" pitchFamily="2" charset="-122"/>
                  </a:defRPr>
                </a:lvl1pPr>
              </a:lstStyle>
              <a:p>
                <a:pPr fontAlgn="auto">
                  <a:spcAft>
                    <a:spcPts val="0"/>
                  </a:spcAft>
                  <a:defRPr/>
                </a:pPr>
                <a:r>
                  <a:rPr lang="zh-CN" altLang="en-US" b="0" i="1" kern="0" dirty="0" smtClean="0">
                    <a:solidFill>
                      <a:schemeClr val="tx1">
                        <a:lumMod val="75000"/>
                        <a:lumOff val="25000"/>
                      </a:schemeClr>
                    </a:solidFill>
                    <a:latin typeface="微软雅黑" pitchFamily="34" charset="-122"/>
                    <a:ea typeface="微软雅黑" pitchFamily="34" charset="-122"/>
                  </a:rPr>
                  <a:t>起始于</a:t>
                </a:r>
                <a:r>
                  <a:rPr lang="en-US" altLang="zh-CN" i="1" kern="0" dirty="0" smtClean="0">
                    <a:solidFill>
                      <a:srgbClr val="00AEEF"/>
                    </a:solidFill>
                    <a:latin typeface="微软雅黑" pitchFamily="34" charset="-122"/>
                    <a:ea typeface="微软雅黑" pitchFamily="34" charset="-122"/>
                  </a:rPr>
                  <a:t>1949</a:t>
                </a:r>
                <a:r>
                  <a:rPr lang="zh-CN" altLang="en-US" b="0" i="1" kern="0" dirty="0" smtClean="0">
                    <a:solidFill>
                      <a:schemeClr val="tx1">
                        <a:lumMod val="75000"/>
                        <a:lumOff val="25000"/>
                      </a:schemeClr>
                    </a:solidFill>
                    <a:latin typeface="微软雅黑" pitchFamily="34" charset="-122"/>
                    <a:ea typeface="微软雅黑" pitchFamily="34" charset="-122"/>
                  </a:rPr>
                  <a:t>年</a:t>
                </a:r>
                <a:endParaRPr lang="en-US" altLang="zh-CN" b="0" i="1" kern="0" dirty="0">
                  <a:solidFill>
                    <a:schemeClr val="tx1">
                      <a:lumMod val="75000"/>
                      <a:lumOff val="25000"/>
                    </a:schemeClr>
                  </a:solidFill>
                  <a:latin typeface="微软雅黑" pitchFamily="34" charset="-122"/>
                  <a:ea typeface="微软雅黑" pitchFamily="34" charset="-122"/>
                </a:endParaRPr>
              </a:p>
            </p:txBody>
          </p:sp>
          <p:sp>
            <p:nvSpPr>
              <p:cNvPr id="25" name="Text Box 49"/>
              <p:cNvSpPr txBox="1">
                <a:spLocks noChangeArrowheads="1"/>
              </p:cNvSpPr>
              <p:nvPr/>
            </p:nvSpPr>
            <p:spPr bwMode="black">
              <a:xfrm>
                <a:off x="3598883" y="5202981"/>
                <a:ext cx="2390775" cy="369332"/>
              </a:xfrm>
              <a:prstGeom prst="rect">
                <a:avLst/>
              </a:prstGeom>
              <a:noFill/>
              <a:ln>
                <a:noFill/>
              </a:ln>
              <a:effectLst/>
              <a:extLst>
                <a:ext uri="{909E8E84-426E-40DD-AFC4-6F175D3DCCD1}"/>
                <a:ext uri="{91240B29-F687-4F45-9708-019B960494DF}"/>
                <a:ext uri="{AF507438-7753-43E0-B8FC-AC1667EBCBE1}"/>
              </a:extLst>
            </p:spPr>
            <p:txBody>
              <a:bodyPr>
                <a:spAutoFit/>
              </a:bodyPr>
              <a:lstStyle>
                <a:defPPr>
                  <a:defRPr lang="zh-CN"/>
                </a:defPPr>
                <a:lvl1pPr>
                  <a:spcBef>
                    <a:spcPct val="50000"/>
                  </a:spcBef>
                  <a:defRPr b="1">
                    <a:solidFill>
                      <a:schemeClr val="bg1">
                        <a:lumMod val="65000"/>
                      </a:schemeClr>
                    </a:solidFill>
                    <a:latin typeface="Verdana" pitchFamily="34" charset="0"/>
                    <a:ea typeface="宋体" pitchFamily="2" charset="-122"/>
                  </a:defRPr>
                </a:lvl1pPr>
              </a:lstStyle>
              <a:p>
                <a:pPr fontAlgn="auto">
                  <a:spcAft>
                    <a:spcPts val="0"/>
                  </a:spcAft>
                  <a:defRPr/>
                </a:pPr>
                <a:r>
                  <a:rPr lang="zh-CN" altLang="en-US" b="0" i="1" kern="0" dirty="0" smtClean="0">
                    <a:solidFill>
                      <a:schemeClr val="tx1">
                        <a:lumMod val="75000"/>
                        <a:lumOff val="25000"/>
                      </a:schemeClr>
                    </a:solidFill>
                    <a:latin typeface="微软雅黑" pitchFamily="34" charset="-122"/>
                    <a:ea typeface="微软雅黑" pitchFamily="34" charset="-122"/>
                  </a:rPr>
                  <a:t>起始于</a:t>
                </a:r>
                <a:r>
                  <a:rPr lang="en-US" altLang="zh-CN" i="1" kern="0" dirty="0" smtClean="0">
                    <a:solidFill>
                      <a:srgbClr val="00AEEF"/>
                    </a:solidFill>
                    <a:latin typeface="微软雅黑" pitchFamily="34" charset="-122"/>
                    <a:ea typeface="微软雅黑" pitchFamily="34" charset="-122"/>
                  </a:rPr>
                  <a:t>1949</a:t>
                </a:r>
                <a:r>
                  <a:rPr lang="zh-CN" altLang="en-US" b="0" i="1" kern="0" dirty="0" smtClean="0">
                    <a:solidFill>
                      <a:schemeClr val="tx1">
                        <a:lumMod val="75000"/>
                        <a:lumOff val="25000"/>
                      </a:schemeClr>
                    </a:solidFill>
                    <a:latin typeface="微软雅黑" pitchFamily="34" charset="-122"/>
                    <a:ea typeface="微软雅黑" pitchFamily="34" charset="-122"/>
                  </a:rPr>
                  <a:t>年</a:t>
                </a:r>
                <a:endParaRPr lang="en-US" altLang="zh-CN" b="0" i="1" kern="0" dirty="0">
                  <a:solidFill>
                    <a:schemeClr val="tx1">
                      <a:lumMod val="75000"/>
                      <a:lumOff val="25000"/>
                    </a:schemeClr>
                  </a:solidFill>
                  <a:latin typeface="微软雅黑" pitchFamily="34" charset="-122"/>
                  <a:ea typeface="微软雅黑" pitchFamily="34" charset="-122"/>
                </a:endParaRPr>
              </a:p>
            </p:txBody>
          </p:sp>
          <p:sp>
            <p:nvSpPr>
              <p:cNvPr id="26" name="AutoShape 50"/>
              <p:cNvSpPr>
                <a:spLocks noChangeArrowheads="1"/>
              </p:cNvSpPr>
              <p:nvPr/>
            </p:nvSpPr>
            <p:spPr bwMode="gray">
              <a:xfrm>
                <a:off x="2965451" y="5488518"/>
                <a:ext cx="512763" cy="68156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AEEF"/>
              </a:solidFill>
              <a:ln w="9525">
                <a:solidFill>
                  <a:srgbClr val="FEFFFF"/>
                </a:solidFill>
                <a:round/>
                <a:headEnd/>
                <a:tailEnd/>
              </a:ln>
              <a:effectLst/>
            </p:spPr>
            <p:txBody>
              <a:bodyPr wrap="none" anchor="ct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31" name="AutoShape 56"/>
              <p:cNvSpPr>
                <a:spLocks noChangeArrowheads="1"/>
              </p:cNvSpPr>
              <p:nvPr/>
            </p:nvSpPr>
            <p:spPr bwMode="gray">
              <a:xfrm>
                <a:off x="1763688" y="2348880"/>
                <a:ext cx="512762" cy="68156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AEEF"/>
              </a:solidFill>
              <a:ln w="9525">
                <a:solidFill>
                  <a:srgbClr val="FEFFFF"/>
                </a:solidFill>
                <a:round/>
                <a:headEnd/>
                <a:tailEnd/>
              </a:ln>
              <a:effectLst/>
            </p:spPr>
            <p:txBody>
              <a:bodyPr wrap="none" anchor="ct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32" name="AutoShape 57"/>
              <p:cNvSpPr>
                <a:spLocks noChangeArrowheads="1"/>
              </p:cNvSpPr>
              <p:nvPr/>
            </p:nvSpPr>
            <p:spPr bwMode="gray">
              <a:xfrm>
                <a:off x="2123728" y="4149080"/>
                <a:ext cx="512762" cy="68368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lumMod val="50000"/>
                </a:schemeClr>
              </a:solidFill>
              <a:ln w="9525">
                <a:solidFill>
                  <a:srgbClr val="FEFFFF"/>
                </a:solidFill>
                <a:round/>
                <a:headEnd/>
                <a:tailEnd/>
              </a:ln>
              <a:effectLst/>
            </p:spPr>
            <p:txBody>
              <a:bodyPr wrap="none" anchor="ct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sp>
            <p:nvSpPr>
              <p:cNvPr id="34" name="AutoShape 59"/>
              <p:cNvSpPr>
                <a:spLocks noChangeArrowheads="1"/>
              </p:cNvSpPr>
              <p:nvPr/>
            </p:nvSpPr>
            <p:spPr bwMode="gray">
              <a:xfrm>
                <a:off x="2200275" y="6326717"/>
                <a:ext cx="177800" cy="23706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lumMod val="65000"/>
                </a:schemeClr>
              </a:solidFill>
              <a:ln w="9525">
                <a:solidFill>
                  <a:srgbClr val="4D4D4D">
                    <a:lumMod val="20000"/>
                    <a:lumOff val="80000"/>
                  </a:srgbClr>
                </a:solidFill>
                <a:round/>
                <a:headEnd/>
                <a:tailEnd/>
              </a:ln>
              <a:effectLst/>
              <a:extLst/>
            </p:spPr>
            <p:txBody>
              <a:bodyPr wrap="none" anchor="ctr"/>
              <a:lstStyle/>
              <a:p>
                <a:pPr fontAlgn="auto">
                  <a:spcBef>
                    <a:spcPts val="0"/>
                  </a:spcBef>
                  <a:spcAft>
                    <a:spcPts val="0"/>
                  </a:spcAft>
                  <a:defRPr/>
                </a:pPr>
                <a:endParaRPr lang="zh-CN" altLang="en-US" kern="0" dirty="0">
                  <a:solidFill>
                    <a:schemeClr val="bg1">
                      <a:lumMod val="95000"/>
                    </a:schemeClr>
                  </a:solidFill>
                  <a:latin typeface="微软雅黑" pitchFamily="34" charset="-122"/>
                  <a:ea typeface="微软雅黑" pitchFamily="34" charset="-122"/>
                </a:endParaRPr>
              </a:p>
            </p:txBody>
          </p:sp>
        </p:grpSp>
        <p:sp>
          <p:nvSpPr>
            <p:cNvPr id="35" name="Text Box 53"/>
            <p:cNvSpPr txBox="1">
              <a:spLocks noChangeArrowheads="1"/>
            </p:cNvSpPr>
            <p:nvPr/>
          </p:nvSpPr>
          <p:spPr bwMode="black">
            <a:xfrm>
              <a:off x="3598882" y="5550115"/>
              <a:ext cx="3687762" cy="307777"/>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fontAlgn="auto" hangingPunct="0">
                <a:spcBef>
                  <a:spcPts val="0"/>
                </a:spcBef>
                <a:spcAft>
                  <a:spcPts val="0"/>
                </a:spcAft>
                <a:defRPr/>
              </a:pPr>
              <a:r>
                <a:rPr lang="zh-CN" altLang="en-US" sz="1400" b="1" kern="0" dirty="0" smtClean="0">
                  <a:solidFill>
                    <a:schemeClr val="tx1">
                      <a:lumMod val="75000"/>
                      <a:lumOff val="25000"/>
                    </a:schemeClr>
                  </a:solidFill>
                  <a:latin typeface="微软雅黑" pitchFamily="34" charset="-122"/>
                  <a:ea typeface="微软雅黑" pitchFamily="34" charset="-122"/>
                </a:rPr>
                <a:t>全国数据</a:t>
              </a:r>
              <a:endParaRPr lang="en-US" altLang="zh-CN" sz="1400" b="1" kern="0" dirty="0" smtClean="0">
                <a:solidFill>
                  <a:schemeClr val="tx1">
                    <a:lumMod val="75000"/>
                    <a:lumOff val="25000"/>
                  </a:schemeClr>
                </a:solidFill>
                <a:latin typeface="微软雅黑" pitchFamily="34" charset="-122"/>
                <a:ea typeface="微软雅黑" pitchFamily="34" charset="-122"/>
              </a:endParaRPr>
            </a:p>
          </p:txBody>
        </p:sp>
      </p:grpSp>
      <p:pic>
        <p:nvPicPr>
          <p:cNvPr id="36" name="Picture 3" descr="E:\图片素材库\jpg\商务\图片包\49.jpg"/>
          <p:cNvPicPr>
            <a:picLocks noChangeAspect="1" noChangeArrowheads="1"/>
          </p:cNvPicPr>
          <p:nvPr/>
        </p:nvPicPr>
        <p:blipFill>
          <a:blip r:embed="rId2" cstate="print"/>
          <a:srcRect/>
          <a:stretch>
            <a:fillRect/>
          </a:stretch>
        </p:blipFill>
        <p:spPr bwMode="auto">
          <a:xfrm>
            <a:off x="5445125" y="1700808"/>
            <a:ext cx="3698875" cy="3282951"/>
          </a:xfrm>
          <a:prstGeom prst="rect">
            <a:avLst/>
          </a:prstGeom>
          <a:noFill/>
          <a:ln w="9525">
            <a:noFill/>
            <a:miter lim="800000"/>
            <a:headEnd/>
            <a:tailEnd/>
          </a:ln>
        </p:spPr>
      </p:pic>
    </p:spTree>
    <p:extLst>
      <p:ext uri="{BB962C8B-B14F-4D97-AF65-F5344CB8AC3E}">
        <p14:creationId xmlns="" xmlns:p14="http://schemas.microsoft.com/office/powerpoint/2010/main" val="36156768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57166"/>
            <a:ext cx="635795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数据库优势</a:t>
            </a:r>
            <a:r>
              <a:rPr lang="en-US" altLang="zh-CN"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工业行业数据库</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 name="组合 39"/>
          <p:cNvGrpSpPr/>
          <p:nvPr/>
        </p:nvGrpSpPr>
        <p:grpSpPr>
          <a:xfrm flipV="1">
            <a:off x="-886" y="945110"/>
            <a:ext cx="1902530" cy="60959"/>
            <a:chOff x="-30049" y="5020022"/>
            <a:chExt cx="9174049" cy="125066"/>
          </a:xfrm>
        </p:grpSpPr>
        <p:sp>
          <p:nvSpPr>
            <p:cNvPr id="41" name="矩形 40"/>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矩形 41"/>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9" name="矩形 8"/>
          <p:cNvSpPr/>
          <p:nvPr/>
        </p:nvSpPr>
        <p:spPr>
          <a:xfrm>
            <a:off x="357158" y="1285860"/>
            <a:ext cx="2714644" cy="321471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7" name="椭圆 16"/>
          <p:cNvSpPr/>
          <p:nvPr/>
        </p:nvSpPr>
        <p:spPr>
          <a:xfrm>
            <a:off x="1214414" y="1357298"/>
            <a:ext cx="642941" cy="785818"/>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cxnSp>
        <p:nvCxnSpPr>
          <p:cNvPr id="21" name="直接连接符 20"/>
          <p:cNvCxnSpPr/>
          <p:nvPr/>
        </p:nvCxnSpPr>
        <p:spPr>
          <a:xfrm>
            <a:off x="357158" y="2143116"/>
            <a:ext cx="2714644"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Freeform 80"/>
          <p:cNvSpPr>
            <a:spLocks noEditPoints="1"/>
          </p:cNvSpPr>
          <p:nvPr/>
        </p:nvSpPr>
        <p:spPr bwMode="black">
          <a:xfrm>
            <a:off x="1285852" y="1500174"/>
            <a:ext cx="452678" cy="322623"/>
          </a:xfrm>
          <a:custGeom>
            <a:avLst/>
            <a:gdLst>
              <a:gd name="T0" fmla="*/ 226688 w 1833"/>
              <a:gd name="T1" fmla="*/ 259344 h 2225"/>
              <a:gd name="T2" fmla="*/ 210019 w 1833"/>
              <a:gd name="T3" fmla="*/ 281670 h 2225"/>
              <a:gd name="T4" fmla="*/ 161205 w 1833"/>
              <a:gd name="T5" fmla="*/ 430977 h 2225"/>
              <a:gd name="T6" fmla="*/ 275264 w 1833"/>
              <a:gd name="T7" fmla="*/ 430977 h 2225"/>
              <a:gd name="T8" fmla="*/ 255024 w 1833"/>
              <a:gd name="T9" fmla="*/ 416425 h 2225"/>
              <a:gd name="T10" fmla="*/ 186922 w 1833"/>
              <a:gd name="T11" fmla="*/ 406458 h 2225"/>
              <a:gd name="T12" fmla="*/ 255024 w 1833"/>
              <a:gd name="T13" fmla="*/ 416425 h 2225"/>
              <a:gd name="T14" fmla="*/ 180969 w 1833"/>
              <a:gd name="T15" fmla="*/ 388518 h 2225"/>
              <a:gd name="T16" fmla="*/ 260977 w 1833"/>
              <a:gd name="T17" fmla="*/ 388518 h 2225"/>
              <a:gd name="T18" fmla="*/ 244308 w 1833"/>
              <a:gd name="T19" fmla="*/ 359015 h 2225"/>
              <a:gd name="T20" fmla="*/ 252642 w 1833"/>
              <a:gd name="T21" fmla="*/ 365992 h 2225"/>
              <a:gd name="T22" fmla="*/ 61911 w 1833"/>
              <a:gd name="T23" fmla="*/ 264926 h 2225"/>
              <a:gd name="T24" fmla="*/ 178112 w 1833"/>
              <a:gd name="T25" fmla="*/ 226453 h 2225"/>
              <a:gd name="T26" fmla="*/ 45242 w 1833"/>
              <a:gd name="T27" fmla="*/ 264926 h 2225"/>
              <a:gd name="T28" fmla="*/ 0 w 1833"/>
              <a:gd name="T29" fmla="*/ 294229 h 2225"/>
              <a:gd name="T30" fmla="*/ 99057 w 1833"/>
              <a:gd name="T31" fmla="*/ 443536 h 2225"/>
              <a:gd name="T32" fmla="*/ 99057 w 1833"/>
              <a:gd name="T33" fmla="*/ 281670 h 2225"/>
              <a:gd name="T34" fmla="*/ 19764 w 1833"/>
              <a:gd name="T35" fmla="*/ 411442 h 2225"/>
              <a:gd name="T36" fmla="*/ 99771 w 1833"/>
              <a:gd name="T37" fmla="*/ 411442 h 2225"/>
              <a:gd name="T38" fmla="*/ 25717 w 1833"/>
              <a:gd name="T39" fmla="*/ 393501 h 2225"/>
              <a:gd name="T40" fmla="*/ 93818 w 1833"/>
              <a:gd name="T41" fmla="*/ 383534 h 2225"/>
              <a:gd name="T42" fmla="*/ 91437 w 1833"/>
              <a:gd name="T43" fmla="*/ 365992 h 2225"/>
              <a:gd name="T44" fmla="*/ 99771 w 1833"/>
              <a:gd name="T45" fmla="*/ 359015 h 2225"/>
              <a:gd name="T46" fmla="*/ 391227 w 1833"/>
              <a:gd name="T47" fmla="*/ 281670 h 2225"/>
              <a:gd name="T48" fmla="*/ 257643 w 1833"/>
              <a:gd name="T49" fmla="*/ 219476 h 2225"/>
              <a:gd name="T50" fmla="*/ 336936 w 1833"/>
              <a:gd name="T51" fmla="*/ 233430 h 2225"/>
              <a:gd name="T52" fmla="*/ 337412 w 1833"/>
              <a:gd name="T53" fmla="*/ 281670 h 2225"/>
              <a:gd name="T54" fmla="*/ 337412 w 1833"/>
              <a:gd name="T55" fmla="*/ 443536 h 2225"/>
              <a:gd name="T56" fmla="*/ 436469 w 1833"/>
              <a:gd name="T57" fmla="*/ 294229 h 2225"/>
              <a:gd name="T58" fmla="*/ 348128 w 1833"/>
              <a:gd name="T59" fmla="*/ 416425 h 2225"/>
              <a:gd name="T60" fmla="*/ 416229 w 1833"/>
              <a:gd name="T61" fmla="*/ 406458 h 2225"/>
              <a:gd name="T62" fmla="*/ 416229 w 1833"/>
              <a:gd name="T63" fmla="*/ 393501 h 2225"/>
              <a:gd name="T64" fmla="*/ 348128 w 1833"/>
              <a:gd name="T65" fmla="*/ 383534 h 2225"/>
              <a:gd name="T66" fmla="*/ 416229 w 1833"/>
              <a:gd name="T67" fmla="*/ 393501 h 2225"/>
              <a:gd name="T68" fmla="*/ 413848 w 1833"/>
              <a:gd name="T69" fmla="*/ 352038 h 2225"/>
              <a:gd name="T70" fmla="*/ 154776 w 1833"/>
              <a:gd name="T71" fmla="*/ 118010 h 2225"/>
              <a:gd name="T72" fmla="*/ 308600 w 1833"/>
              <a:gd name="T73" fmla="*/ 22526 h 2225"/>
              <a:gd name="T74" fmla="*/ 127869 w 1833"/>
              <a:gd name="T75" fmla="*/ 22526 h 2225"/>
              <a:gd name="T76" fmla="*/ 143585 w 1833"/>
              <a:gd name="T77" fmla="*/ 22526 h 2225"/>
              <a:gd name="T78" fmla="*/ 293122 w 1833"/>
              <a:gd name="T79" fmla="*/ 22526 h 2225"/>
              <a:gd name="T80" fmla="*/ 154776 w 1833"/>
              <a:gd name="T81" fmla="*/ 104854 h 2225"/>
              <a:gd name="T82" fmla="*/ 96438 w 1833"/>
              <a:gd name="T83" fmla="*/ 179806 h 2225"/>
              <a:gd name="T84" fmla="*/ 191208 w 1833"/>
              <a:gd name="T85" fmla="*/ 219476 h 2225"/>
              <a:gd name="T86" fmla="*/ 210019 w 1833"/>
              <a:gd name="T87" fmla="*/ 249178 h 2225"/>
              <a:gd name="T88" fmla="*/ 245499 w 1833"/>
              <a:gd name="T89" fmla="*/ 233430 h 2225"/>
              <a:gd name="T90" fmla="*/ 226688 w 1833"/>
              <a:gd name="T91" fmla="*/ 203528 h 2225"/>
              <a:gd name="T92" fmla="*/ 346937 w 1833"/>
              <a:gd name="T93" fmla="*/ 174225 h 2225"/>
              <a:gd name="T94" fmla="*/ 310267 w 1833"/>
              <a:gd name="T95" fmla="*/ 129971 h 2225"/>
              <a:gd name="T96" fmla="*/ 126202 w 1833"/>
              <a:gd name="T97" fmla="*/ 129971 h 2225"/>
              <a:gd name="T98" fmla="*/ 89770 w 1833"/>
              <a:gd name="T99" fmla="*/ 174225 h 22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33"/>
              <a:gd name="T151" fmla="*/ 0 h 2225"/>
              <a:gd name="T152" fmla="*/ 1833 w 1833"/>
              <a:gd name="T153" fmla="*/ 2225 h 22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chemeClr val="bg1"/>
          </a:solidFill>
          <a:ln w="9525">
            <a:noFill/>
            <a:miter lim="800000"/>
            <a:headEnd/>
            <a:tailEnd/>
          </a:ln>
        </p:spPr>
        <p:txBody>
          <a:bodyPr/>
          <a:lstStyle/>
          <a:p>
            <a:pPr defTabSz="912813"/>
            <a:endParaRPr lang="en-US" altLang="zh-CN" sz="2000">
              <a:solidFill>
                <a:srgbClr val="292929"/>
              </a:solidFill>
              <a:latin typeface="Calibri" pitchFamily="34" charset="0"/>
            </a:endParaRPr>
          </a:p>
        </p:txBody>
      </p:sp>
      <p:sp>
        <p:nvSpPr>
          <p:cNvPr id="29" name="TextBox 28"/>
          <p:cNvSpPr txBox="1"/>
          <p:nvPr/>
        </p:nvSpPr>
        <p:spPr>
          <a:xfrm>
            <a:off x="500034" y="2428868"/>
            <a:ext cx="2143140" cy="1977464"/>
          </a:xfrm>
          <a:prstGeom prst="rect">
            <a:avLst/>
          </a:prstGeom>
          <a:noFill/>
        </p:spPr>
        <p:txBody>
          <a:bodyPr wrap="square">
            <a:spAutoFit/>
          </a:bodyPr>
          <a:lstStyle/>
          <a:p>
            <a:pPr algn="just" fontAlgn="auto">
              <a:lnSpc>
                <a:spcPct val="125000"/>
              </a:lnSpc>
              <a:spcBef>
                <a:spcPts val="0"/>
              </a:spcBef>
              <a:spcAft>
                <a:spcPts val="0"/>
              </a:spcAft>
              <a:defRPr/>
            </a:pPr>
            <a:r>
              <a:rPr lang="zh-CN" altLang="en-US" sz="1400" dirty="0" smtClean="0">
                <a:solidFill>
                  <a:schemeClr val="tx1">
                    <a:lumMod val="75000"/>
                    <a:lumOff val="25000"/>
                  </a:schemeClr>
                </a:solidFill>
                <a:latin typeface="微软雅黑" pitchFamily="34" charset="-122"/>
                <a:ea typeface="微软雅黑" pitchFamily="34" charset="-122"/>
              </a:rPr>
              <a:t>涵盖国家统计局标准行业分类的二位码行业、三位码行业、四位码行业，共计</a:t>
            </a:r>
            <a:r>
              <a:rPr lang="en-US" altLang="zh-CN" sz="1400" dirty="0" smtClean="0">
                <a:solidFill>
                  <a:schemeClr val="tx1">
                    <a:lumMod val="75000"/>
                    <a:lumOff val="25000"/>
                  </a:schemeClr>
                </a:solidFill>
                <a:latin typeface="微软雅黑" pitchFamily="34" charset="-122"/>
                <a:ea typeface="微软雅黑" pitchFamily="34" charset="-122"/>
              </a:rPr>
              <a:t>700</a:t>
            </a:r>
            <a:r>
              <a:rPr lang="zh-CN" altLang="en-US" sz="1400" dirty="0" smtClean="0">
                <a:solidFill>
                  <a:schemeClr val="tx1">
                    <a:lumMod val="75000"/>
                    <a:lumOff val="25000"/>
                  </a:schemeClr>
                </a:solidFill>
                <a:latin typeface="微软雅黑" pitchFamily="34" charset="-122"/>
                <a:ea typeface="微软雅黑" pitchFamily="34" charset="-122"/>
              </a:rPr>
              <a:t>多个行业。细分全国和</a:t>
            </a:r>
            <a:r>
              <a:rPr lang="en-US" altLang="zh-CN" sz="1400" dirty="0" smtClean="0">
                <a:solidFill>
                  <a:schemeClr val="tx1">
                    <a:lumMod val="75000"/>
                    <a:lumOff val="25000"/>
                  </a:schemeClr>
                </a:solidFill>
                <a:latin typeface="微软雅黑" pitchFamily="34" charset="-122"/>
                <a:ea typeface="微软雅黑" pitchFamily="34" charset="-122"/>
              </a:rPr>
              <a:t>31</a:t>
            </a:r>
            <a:r>
              <a:rPr lang="zh-CN" altLang="en-US" sz="1400" dirty="0" smtClean="0">
                <a:solidFill>
                  <a:schemeClr val="tx1">
                    <a:lumMod val="75000"/>
                    <a:lumOff val="25000"/>
                  </a:schemeClr>
                </a:solidFill>
                <a:latin typeface="微软雅黑" pitchFamily="34" charset="-122"/>
                <a:ea typeface="微软雅黑" pitchFamily="34" charset="-122"/>
              </a:rPr>
              <a:t>个省，</a:t>
            </a:r>
            <a:r>
              <a:rPr lang="en-US" altLang="zh-CN" sz="1400" dirty="0" smtClean="0">
                <a:solidFill>
                  <a:schemeClr val="tx1">
                    <a:lumMod val="75000"/>
                    <a:lumOff val="25000"/>
                  </a:schemeClr>
                </a:solidFill>
                <a:latin typeface="微软雅黑" pitchFamily="34" charset="-122"/>
                <a:ea typeface="微软雅黑" pitchFamily="34" charset="-122"/>
              </a:rPr>
              <a:t>3</a:t>
            </a:r>
            <a:r>
              <a:rPr lang="zh-CN" altLang="en-US" sz="1400" dirty="0" smtClean="0">
                <a:solidFill>
                  <a:schemeClr val="tx1">
                    <a:lumMod val="75000"/>
                    <a:lumOff val="25000"/>
                  </a:schemeClr>
                </a:solidFill>
                <a:latin typeface="微软雅黑" pitchFamily="34" charset="-122"/>
                <a:ea typeface="微软雅黑" pitchFamily="34" charset="-122"/>
              </a:rPr>
              <a:t>种规模（大中小），</a:t>
            </a:r>
            <a:r>
              <a:rPr lang="en-US" altLang="zh-CN" sz="1400" dirty="0" smtClean="0">
                <a:solidFill>
                  <a:schemeClr val="tx1">
                    <a:lumMod val="75000"/>
                    <a:lumOff val="25000"/>
                  </a:schemeClr>
                </a:solidFill>
                <a:latin typeface="微软雅黑" pitchFamily="34" charset="-122"/>
                <a:ea typeface="微软雅黑" pitchFamily="34" charset="-122"/>
              </a:rPr>
              <a:t>7</a:t>
            </a:r>
            <a:r>
              <a:rPr lang="zh-CN" altLang="en-US" sz="1400" dirty="0" smtClean="0">
                <a:solidFill>
                  <a:schemeClr val="tx1">
                    <a:lumMod val="75000"/>
                    <a:lumOff val="25000"/>
                  </a:schemeClr>
                </a:solidFill>
                <a:latin typeface="微软雅黑" pitchFamily="34" charset="-122"/>
                <a:ea typeface="微软雅黑" pitchFamily="34" charset="-122"/>
              </a:rPr>
              <a:t>种经济类型</a:t>
            </a:r>
          </a:p>
        </p:txBody>
      </p:sp>
      <p:graphicFrame>
        <p:nvGraphicFramePr>
          <p:cNvPr id="3" name="图示 8"/>
          <p:cNvGraphicFramePr/>
          <p:nvPr/>
        </p:nvGraphicFramePr>
        <p:xfrm>
          <a:off x="1071539" y="4504900"/>
          <a:ext cx="6929485" cy="235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4"/>
          <p:cNvGrpSpPr>
            <a:grpSpLocks/>
          </p:cNvGrpSpPr>
          <p:nvPr/>
        </p:nvGrpSpPr>
        <p:grpSpPr bwMode="auto">
          <a:xfrm>
            <a:off x="4429124" y="857232"/>
            <a:ext cx="3475030" cy="3898918"/>
            <a:chOff x="1199" y="1036"/>
            <a:chExt cx="2909" cy="2996"/>
          </a:xfrm>
        </p:grpSpPr>
        <p:sp>
          <p:nvSpPr>
            <p:cNvPr id="59399" name="Freeform 5"/>
            <p:cNvSpPr>
              <a:spLocks/>
            </p:cNvSpPr>
            <p:nvPr/>
          </p:nvSpPr>
          <p:spPr bwMode="auto">
            <a:xfrm>
              <a:off x="1472" y="1080"/>
              <a:ext cx="2569" cy="2799"/>
            </a:xfrm>
            <a:custGeom>
              <a:avLst/>
              <a:gdLst>
                <a:gd name="T0" fmla="*/ 0 w 2569"/>
                <a:gd name="T1" fmla="*/ 1851 h 2825"/>
                <a:gd name="T2" fmla="*/ 0 w 2569"/>
                <a:gd name="T3" fmla="*/ 567 h 2825"/>
                <a:gd name="T4" fmla="*/ 1240 w 2569"/>
                <a:gd name="T5" fmla="*/ 0 h 2825"/>
                <a:gd name="T6" fmla="*/ 2568 w 2569"/>
                <a:gd name="T7" fmla="*/ 561 h 2825"/>
                <a:gd name="T8" fmla="*/ 2568 w 2569"/>
                <a:gd name="T9" fmla="*/ 1823 h 2825"/>
                <a:gd name="T10" fmla="*/ 1280 w 2569"/>
                <a:gd name="T11" fmla="*/ 2504 h 2825"/>
                <a:gd name="T12" fmla="*/ 0 w 2569"/>
                <a:gd name="T13" fmla="*/ 1851 h 2825"/>
                <a:gd name="T14" fmla="*/ 0 60000 65536"/>
                <a:gd name="T15" fmla="*/ 0 60000 65536"/>
                <a:gd name="T16" fmla="*/ 0 60000 65536"/>
                <a:gd name="T17" fmla="*/ 0 60000 65536"/>
                <a:gd name="T18" fmla="*/ 0 60000 65536"/>
                <a:gd name="T19" fmla="*/ 0 60000 65536"/>
                <a:gd name="T20" fmla="*/ 0 60000 65536"/>
                <a:gd name="T21" fmla="*/ 0 w 2569"/>
                <a:gd name="T22" fmla="*/ 0 h 2825"/>
                <a:gd name="T23" fmla="*/ 2569 w 2569"/>
                <a:gd name="T24" fmla="*/ 2825 h 28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69" h="2825">
                  <a:moveTo>
                    <a:pt x="0" y="2088"/>
                  </a:moveTo>
                  <a:lnTo>
                    <a:pt x="0" y="640"/>
                  </a:lnTo>
                  <a:lnTo>
                    <a:pt x="1240" y="0"/>
                  </a:lnTo>
                  <a:lnTo>
                    <a:pt x="2568" y="632"/>
                  </a:lnTo>
                  <a:lnTo>
                    <a:pt x="2568" y="2056"/>
                  </a:lnTo>
                  <a:lnTo>
                    <a:pt x="1280" y="2824"/>
                  </a:lnTo>
                  <a:lnTo>
                    <a:pt x="0" y="2088"/>
                  </a:lnTo>
                </a:path>
              </a:pathLst>
            </a:custGeom>
            <a:solidFill>
              <a:srgbClr val="E9E049"/>
            </a:solidFill>
            <a:ln w="12700" cap="rnd">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00" name="Freeform 6"/>
            <p:cNvSpPr>
              <a:spLocks/>
            </p:cNvSpPr>
            <p:nvPr/>
          </p:nvSpPr>
          <p:spPr bwMode="auto">
            <a:xfrm>
              <a:off x="1864" y="1413"/>
              <a:ext cx="1463" cy="801"/>
            </a:xfrm>
            <a:custGeom>
              <a:avLst/>
              <a:gdLst>
                <a:gd name="T0" fmla="*/ 192 w 1463"/>
                <a:gd name="T1" fmla="*/ 0 h 809"/>
                <a:gd name="T2" fmla="*/ 1462 w 1463"/>
                <a:gd name="T3" fmla="*/ 622 h 809"/>
                <a:gd name="T4" fmla="*/ 1280 w 1463"/>
                <a:gd name="T5" fmla="*/ 710 h 809"/>
                <a:gd name="T6" fmla="*/ 0 w 1463"/>
                <a:gd name="T7" fmla="*/ 91 h 809"/>
                <a:gd name="T8" fmla="*/ 192 w 1463"/>
                <a:gd name="T9" fmla="*/ 0 h 809"/>
                <a:gd name="T10" fmla="*/ 0 60000 65536"/>
                <a:gd name="T11" fmla="*/ 0 60000 65536"/>
                <a:gd name="T12" fmla="*/ 0 60000 65536"/>
                <a:gd name="T13" fmla="*/ 0 60000 65536"/>
                <a:gd name="T14" fmla="*/ 0 60000 65536"/>
                <a:gd name="T15" fmla="*/ 0 w 1463"/>
                <a:gd name="T16" fmla="*/ 0 h 809"/>
                <a:gd name="T17" fmla="*/ 1463 w 1463"/>
                <a:gd name="T18" fmla="*/ 809 h 809"/>
              </a:gdLst>
              <a:ahLst/>
              <a:cxnLst>
                <a:cxn ang="T10">
                  <a:pos x="T0" y="T1"/>
                </a:cxn>
                <a:cxn ang="T11">
                  <a:pos x="T2" y="T3"/>
                </a:cxn>
                <a:cxn ang="T12">
                  <a:pos x="T4" y="T5"/>
                </a:cxn>
                <a:cxn ang="T13">
                  <a:pos x="T6" y="T7"/>
                </a:cxn>
                <a:cxn ang="T14">
                  <a:pos x="T8" y="T9"/>
                </a:cxn>
              </a:cxnLst>
              <a:rect l="T15" t="T16" r="T17" b="T18"/>
              <a:pathLst>
                <a:path w="1463" h="809">
                  <a:moveTo>
                    <a:pt x="192" y="0"/>
                  </a:moveTo>
                  <a:lnTo>
                    <a:pt x="1462" y="708"/>
                  </a:lnTo>
                  <a:lnTo>
                    <a:pt x="1280" y="808"/>
                  </a:lnTo>
                  <a:lnTo>
                    <a:pt x="0" y="104"/>
                  </a:lnTo>
                  <a:lnTo>
                    <a:pt x="192" y="0"/>
                  </a:lnTo>
                </a:path>
              </a:pathLst>
            </a:custGeom>
            <a:solidFill>
              <a:schemeClr val="bg2"/>
            </a:solidFill>
            <a:ln w="12700" cap="rnd">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01" name="Freeform 7"/>
            <p:cNvSpPr>
              <a:spLocks/>
            </p:cNvSpPr>
            <p:nvPr/>
          </p:nvSpPr>
          <p:spPr bwMode="auto">
            <a:xfrm>
              <a:off x="3143" y="2109"/>
              <a:ext cx="188" cy="1563"/>
            </a:xfrm>
            <a:custGeom>
              <a:avLst/>
              <a:gdLst>
                <a:gd name="T0" fmla="*/ 0 w 188"/>
                <a:gd name="T1" fmla="*/ 1403 h 1577"/>
                <a:gd name="T2" fmla="*/ 3 w 188"/>
                <a:gd name="T3" fmla="*/ 91 h 1577"/>
                <a:gd name="T4" fmla="*/ 187 w 188"/>
                <a:gd name="T5" fmla="*/ 0 h 1577"/>
                <a:gd name="T6" fmla="*/ 185 w 188"/>
                <a:gd name="T7" fmla="*/ 1311 h 1577"/>
                <a:gd name="T8" fmla="*/ 0 w 188"/>
                <a:gd name="T9" fmla="*/ 1403 h 1577"/>
                <a:gd name="T10" fmla="*/ 0 60000 65536"/>
                <a:gd name="T11" fmla="*/ 0 60000 65536"/>
                <a:gd name="T12" fmla="*/ 0 60000 65536"/>
                <a:gd name="T13" fmla="*/ 0 60000 65536"/>
                <a:gd name="T14" fmla="*/ 0 60000 65536"/>
                <a:gd name="T15" fmla="*/ 0 w 188"/>
                <a:gd name="T16" fmla="*/ 0 h 1577"/>
                <a:gd name="T17" fmla="*/ 188 w 188"/>
                <a:gd name="T18" fmla="*/ 1577 h 1577"/>
              </a:gdLst>
              <a:ahLst/>
              <a:cxnLst>
                <a:cxn ang="T10">
                  <a:pos x="T0" y="T1"/>
                </a:cxn>
                <a:cxn ang="T11">
                  <a:pos x="T2" y="T3"/>
                </a:cxn>
                <a:cxn ang="T12">
                  <a:pos x="T4" y="T5"/>
                </a:cxn>
                <a:cxn ang="T13">
                  <a:pos x="T6" y="T7"/>
                </a:cxn>
                <a:cxn ang="T14">
                  <a:pos x="T8" y="T9"/>
                </a:cxn>
              </a:cxnLst>
              <a:rect l="T15" t="T16" r="T17" b="T18"/>
              <a:pathLst>
                <a:path w="188" h="1577">
                  <a:moveTo>
                    <a:pt x="0" y="1576"/>
                  </a:moveTo>
                  <a:lnTo>
                    <a:pt x="3" y="104"/>
                  </a:lnTo>
                  <a:lnTo>
                    <a:pt x="187" y="0"/>
                  </a:lnTo>
                  <a:lnTo>
                    <a:pt x="185" y="1472"/>
                  </a:lnTo>
                  <a:lnTo>
                    <a:pt x="0" y="1576"/>
                  </a:lnTo>
                </a:path>
              </a:pathLst>
            </a:custGeom>
            <a:solidFill>
              <a:schemeClr val="bg2"/>
            </a:solidFill>
            <a:ln w="12700" cap="rnd">
              <a:solidFill>
                <a:srgbClr val="666699"/>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19816" name="Rectangle 8"/>
            <p:cNvSpPr>
              <a:spLocks noChangeArrowheads="1"/>
            </p:cNvSpPr>
            <p:nvPr/>
          </p:nvSpPr>
          <p:spPr bwMode="auto">
            <a:xfrm>
              <a:off x="1982" y="1703"/>
              <a:ext cx="1233" cy="2255"/>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2900" b="0" i="0" u="none" strike="noStrike" cap="none" normalizeH="0" baseline="0" smtClean="0">
                  <a:ln>
                    <a:noFill/>
                  </a:ln>
                  <a:solidFill>
                    <a:srgbClr val="618FFD"/>
                  </a:solidFill>
                  <a:effectLst>
                    <a:outerShdw blurRad="38100" dist="38100" dir="2700000" algn="tl">
                      <a:srgbClr val="C0C0C0"/>
                    </a:outerShdw>
                  </a:effectLst>
                  <a:latin typeface="Arial" pitchFamily="34" charset="0"/>
                  <a:ea typeface="仿宋_GB2312" pitchFamily="49"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03" name="Freeform 9"/>
            <p:cNvSpPr>
              <a:spLocks/>
            </p:cNvSpPr>
            <p:nvPr/>
          </p:nvSpPr>
          <p:spPr bwMode="auto">
            <a:xfrm>
              <a:off x="2050" y="1349"/>
              <a:ext cx="1423" cy="776"/>
            </a:xfrm>
            <a:custGeom>
              <a:avLst/>
              <a:gdLst>
                <a:gd name="T0" fmla="*/ 1222 w 1423"/>
                <a:gd name="T1" fmla="*/ 0 h 783"/>
                <a:gd name="T2" fmla="*/ 0 w 1423"/>
                <a:gd name="T3" fmla="*/ 605 h 783"/>
                <a:gd name="T4" fmla="*/ 181 w 1423"/>
                <a:gd name="T5" fmla="*/ 696 h 783"/>
                <a:gd name="T6" fmla="*/ 1422 w 1423"/>
                <a:gd name="T7" fmla="*/ 75 h 783"/>
                <a:gd name="T8" fmla="*/ 1222 w 1423"/>
                <a:gd name="T9" fmla="*/ 0 h 783"/>
                <a:gd name="T10" fmla="*/ 0 60000 65536"/>
                <a:gd name="T11" fmla="*/ 0 60000 65536"/>
                <a:gd name="T12" fmla="*/ 0 60000 65536"/>
                <a:gd name="T13" fmla="*/ 0 60000 65536"/>
                <a:gd name="T14" fmla="*/ 0 60000 65536"/>
                <a:gd name="T15" fmla="*/ 0 w 1423"/>
                <a:gd name="T16" fmla="*/ 0 h 783"/>
                <a:gd name="T17" fmla="*/ 1423 w 1423"/>
                <a:gd name="T18" fmla="*/ 783 h 783"/>
              </a:gdLst>
              <a:ahLst/>
              <a:cxnLst>
                <a:cxn ang="T10">
                  <a:pos x="T0" y="T1"/>
                </a:cxn>
                <a:cxn ang="T11">
                  <a:pos x="T2" y="T3"/>
                </a:cxn>
                <a:cxn ang="T12">
                  <a:pos x="T4" y="T5"/>
                </a:cxn>
                <a:cxn ang="T13">
                  <a:pos x="T6" y="T7"/>
                </a:cxn>
                <a:cxn ang="T14">
                  <a:pos x="T8" y="T9"/>
                </a:cxn>
              </a:cxnLst>
              <a:rect l="T15" t="T16" r="T17" b="T18"/>
              <a:pathLst>
                <a:path w="1423" h="783">
                  <a:moveTo>
                    <a:pt x="1222" y="0"/>
                  </a:moveTo>
                  <a:lnTo>
                    <a:pt x="0" y="681"/>
                  </a:lnTo>
                  <a:lnTo>
                    <a:pt x="181" y="782"/>
                  </a:lnTo>
                  <a:lnTo>
                    <a:pt x="1422" y="88"/>
                  </a:lnTo>
                  <a:lnTo>
                    <a:pt x="1222" y="0"/>
                  </a:lnTo>
                </a:path>
              </a:pathLst>
            </a:custGeom>
            <a:solidFill>
              <a:schemeClr val="bg2"/>
            </a:solidFill>
            <a:ln w="12700" cap="rnd">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04" name="Freeform 10"/>
            <p:cNvSpPr>
              <a:spLocks/>
            </p:cNvSpPr>
            <p:nvPr/>
          </p:nvSpPr>
          <p:spPr bwMode="auto">
            <a:xfrm>
              <a:off x="2046" y="2026"/>
              <a:ext cx="187" cy="1544"/>
            </a:xfrm>
            <a:custGeom>
              <a:avLst/>
              <a:gdLst>
                <a:gd name="T0" fmla="*/ 186 w 187"/>
                <a:gd name="T1" fmla="*/ 1384 h 1558"/>
                <a:gd name="T2" fmla="*/ 184 w 187"/>
                <a:gd name="T3" fmla="*/ 91 h 1558"/>
                <a:gd name="T4" fmla="*/ 0 w 187"/>
                <a:gd name="T5" fmla="*/ 0 h 1558"/>
                <a:gd name="T6" fmla="*/ 2 w 187"/>
                <a:gd name="T7" fmla="*/ 1299 h 1558"/>
                <a:gd name="T8" fmla="*/ 186 w 187"/>
                <a:gd name="T9" fmla="*/ 1384 h 1558"/>
                <a:gd name="T10" fmla="*/ 0 60000 65536"/>
                <a:gd name="T11" fmla="*/ 0 60000 65536"/>
                <a:gd name="T12" fmla="*/ 0 60000 65536"/>
                <a:gd name="T13" fmla="*/ 0 60000 65536"/>
                <a:gd name="T14" fmla="*/ 0 60000 65536"/>
                <a:gd name="T15" fmla="*/ 0 w 187"/>
                <a:gd name="T16" fmla="*/ 0 h 1558"/>
                <a:gd name="T17" fmla="*/ 187 w 187"/>
                <a:gd name="T18" fmla="*/ 1558 h 1558"/>
              </a:gdLst>
              <a:ahLst/>
              <a:cxnLst>
                <a:cxn ang="T10">
                  <a:pos x="T0" y="T1"/>
                </a:cxn>
                <a:cxn ang="T11">
                  <a:pos x="T2" y="T3"/>
                </a:cxn>
                <a:cxn ang="T12">
                  <a:pos x="T4" y="T5"/>
                </a:cxn>
                <a:cxn ang="T13">
                  <a:pos x="T6" y="T7"/>
                </a:cxn>
                <a:cxn ang="T14">
                  <a:pos x="T8" y="T9"/>
                </a:cxn>
              </a:cxnLst>
              <a:rect l="T15" t="T16" r="T17" b="T18"/>
              <a:pathLst>
                <a:path w="187" h="1558">
                  <a:moveTo>
                    <a:pt x="186" y="1557"/>
                  </a:moveTo>
                  <a:lnTo>
                    <a:pt x="184" y="104"/>
                  </a:lnTo>
                  <a:lnTo>
                    <a:pt x="0" y="0"/>
                  </a:lnTo>
                  <a:lnTo>
                    <a:pt x="2" y="1461"/>
                  </a:lnTo>
                  <a:lnTo>
                    <a:pt x="186" y="1557"/>
                  </a:lnTo>
                </a:path>
              </a:pathLst>
            </a:custGeom>
            <a:solidFill>
              <a:schemeClr val="bg2"/>
            </a:solidFill>
            <a:ln w="12700" cap="rnd">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05" name="Freeform 11"/>
            <p:cNvSpPr>
              <a:spLocks/>
            </p:cNvSpPr>
            <p:nvPr/>
          </p:nvSpPr>
          <p:spPr bwMode="auto">
            <a:xfrm>
              <a:off x="2430" y="2341"/>
              <a:ext cx="43" cy="44"/>
            </a:xfrm>
            <a:custGeom>
              <a:avLst/>
              <a:gdLst>
                <a:gd name="T0" fmla="*/ 42 w 43"/>
                <a:gd name="T1" fmla="*/ 21 h 44"/>
                <a:gd name="T2" fmla="*/ 42 w 43"/>
                <a:gd name="T3" fmla="*/ 17 h 44"/>
                <a:gd name="T4" fmla="*/ 41 w 43"/>
                <a:gd name="T5" fmla="*/ 14 h 44"/>
                <a:gd name="T6" fmla="*/ 39 w 43"/>
                <a:gd name="T7" fmla="*/ 10 h 44"/>
                <a:gd name="T8" fmla="*/ 36 w 43"/>
                <a:gd name="T9" fmla="*/ 6 h 44"/>
                <a:gd name="T10" fmla="*/ 33 w 43"/>
                <a:gd name="T11" fmla="*/ 4 h 44"/>
                <a:gd name="T12" fmla="*/ 31 w 43"/>
                <a:gd name="T13" fmla="*/ 1 h 44"/>
                <a:gd name="T14" fmla="*/ 27 w 43"/>
                <a:gd name="T15" fmla="*/ 0 h 44"/>
                <a:gd name="T16" fmla="*/ 22 w 43"/>
                <a:gd name="T17" fmla="*/ 0 h 44"/>
                <a:gd name="T18" fmla="*/ 19 w 43"/>
                <a:gd name="T19" fmla="*/ 0 h 44"/>
                <a:gd name="T20" fmla="*/ 15 w 43"/>
                <a:gd name="T21" fmla="*/ 0 h 44"/>
                <a:gd name="T22" fmla="*/ 11 w 43"/>
                <a:gd name="T23" fmla="*/ 1 h 44"/>
                <a:gd name="T24" fmla="*/ 8 w 43"/>
                <a:gd name="T25" fmla="*/ 4 h 44"/>
                <a:gd name="T26" fmla="*/ 5 w 43"/>
                <a:gd name="T27" fmla="*/ 6 h 44"/>
                <a:gd name="T28" fmla="*/ 2 w 43"/>
                <a:gd name="T29" fmla="*/ 10 h 44"/>
                <a:gd name="T30" fmla="*/ 1 w 43"/>
                <a:gd name="T31" fmla="*/ 14 h 44"/>
                <a:gd name="T32" fmla="*/ 0 w 43"/>
                <a:gd name="T33" fmla="*/ 17 h 44"/>
                <a:gd name="T34" fmla="*/ 0 w 43"/>
                <a:gd name="T35" fmla="*/ 21 h 44"/>
                <a:gd name="T36" fmla="*/ 0 w 43"/>
                <a:gd name="T37" fmla="*/ 25 h 44"/>
                <a:gd name="T38" fmla="*/ 1 w 43"/>
                <a:gd name="T39" fmla="*/ 28 h 44"/>
                <a:gd name="T40" fmla="*/ 2 w 43"/>
                <a:gd name="T41" fmla="*/ 32 h 44"/>
                <a:gd name="T42" fmla="*/ 5 w 43"/>
                <a:gd name="T43" fmla="*/ 36 h 44"/>
                <a:gd name="T44" fmla="*/ 8 w 43"/>
                <a:gd name="T45" fmla="*/ 39 h 44"/>
                <a:gd name="T46" fmla="*/ 11 w 43"/>
                <a:gd name="T47" fmla="*/ 41 h 44"/>
                <a:gd name="T48" fmla="*/ 15 w 43"/>
                <a:gd name="T49" fmla="*/ 42 h 44"/>
                <a:gd name="T50" fmla="*/ 19 w 43"/>
                <a:gd name="T51" fmla="*/ 43 h 44"/>
                <a:gd name="T52" fmla="*/ 22 w 43"/>
                <a:gd name="T53" fmla="*/ 43 h 44"/>
                <a:gd name="T54" fmla="*/ 27 w 43"/>
                <a:gd name="T55" fmla="*/ 42 h 44"/>
                <a:gd name="T56" fmla="*/ 31 w 43"/>
                <a:gd name="T57" fmla="*/ 41 h 44"/>
                <a:gd name="T58" fmla="*/ 33 w 43"/>
                <a:gd name="T59" fmla="*/ 39 h 44"/>
                <a:gd name="T60" fmla="*/ 36 w 43"/>
                <a:gd name="T61" fmla="*/ 36 h 44"/>
                <a:gd name="T62" fmla="*/ 39 w 43"/>
                <a:gd name="T63" fmla="*/ 32 h 44"/>
                <a:gd name="T64" fmla="*/ 41 w 43"/>
                <a:gd name="T65" fmla="*/ 28 h 44"/>
                <a:gd name="T66" fmla="*/ 42 w 43"/>
                <a:gd name="T67" fmla="*/ 25 h 44"/>
                <a:gd name="T68" fmla="*/ 42 w 43"/>
                <a:gd name="T69" fmla="*/ 21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44"/>
                <a:gd name="T107" fmla="*/ 43 w 43"/>
                <a:gd name="T108" fmla="*/ 44 h 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44">
                  <a:moveTo>
                    <a:pt x="42" y="21"/>
                  </a:moveTo>
                  <a:lnTo>
                    <a:pt x="42" y="17"/>
                  </a:lnTo>
                  <a:lnTo>
                    <a:pt x="41" y="14"/>
                  </a:lnTo>
                  <a:lnTo>
                    <a:pt x="39" y="10"/>
                  </a:lnTo>
                  <a:lnTo>
                    <a:pt x="36" y="6"/>
                  </a:lnTo>
                  <a:lnTo>
                    <a:pt x="33" y="4"/>
                  </a:lnTo>
                  <a:lnTo>
                    <a:pt x="31" y="1"/>
                  </a:lnTo>
                  <a:lnTo>
                    <a:pt x="27" y="0"/>
                  </a:lnTo>
                  <a:lnTo>
                    <a:pt x="22" y="0"/>
                  </a:lnTo>
                  <a:lnTo>
                    <a:pt x="19" y="0"/>
                  </a:lnTo>
                  <a:lnTo>
                    <a:pt x="15" y="0"/>
                  </a:lnTo>
                  <a:lnTo>
                    <a:pt x="11" y="1"/>
                  </a:lnTo>
                  <a:lnTo>
                    <a:pt x="8" y="4"/>
                  </a:lnTo>
                  <a:lnTo>
                    <a:pt x="5" y="6"/>
                  </a:lnTo>
                  <a:lnTo>
                    <a:pt x="2" y="10"/>
                  </a:lnTo>
                  <a:lnTo>
                    <a:pt x="1" y="14"/>
                  </a:lnTo>
                  <a:lnTo>
                    <a:pt x="0" y="17"/>
                  </a:lnTo>
                  <a:lnTo>
                    <a:pt x="0" y="21"/>
                  </a:lnTo>
                  <a:lnTo>
                    <a:pt x="0" y="25"/>
                  </a:lnTo>
                  <a:lnTo>
                    <a:pt x="1" y="28"/>
                  </a:lnTo>
                  <a:lnTo>
                    <a:pt x="2" y="32"/>
                  </a:lnTo>
                  <a:lnTo>
                    <a:pt x="5" y="36"/>
                  </a:lnTo>
                  <a:lnTo>
                    <a:pt x="8" y="39"/>
                  </a:lnTo>
                  <a:lnTo>
                    <a:pt x="11" y="41"/>
                  </a:lnTo>
                  <a:lnTo>
                    <a:pt x="15" y="42"/>
                  </a:lnTo>
                  <a:lnTo>
                    <a:pt x="19" y="43"/>
                  </a:lnTo>
                  <a:lnTo>
                    <a:pt x="22" y="43"/>
                  </a:lnTo>
                  <a:lnTo>
                    <a:pt x="27" y="42"/>
                  </a:lnTo>
                  <a:lnTo>
                    <a:pt x="31" y="41"/>
                  </a:lnTo>
                  <a:lnTo>
                    <a:pt x="33" y="39"/>
                  </a:lnTo>
                  <a:lnTo>
                    <a:pt x="36" y="36"/>
                  </a:lnTo>
                  <a:lnTo>
                    <a:pt x="39" y="32"/>
                  </a:lnTo>
                  <a:lnTo>
                    <a:pt x="41" y="28"/>
                  </a:lnTo>
                  <a:lnTo>
                    <a:pt x="42" y="25"/>
                  </a:lnTo>
                  <a:lnTo>
                    <a:pt x="42" y="21"/>
                  </a:lnTo>
                </a:path>
              </a:pathLst>
            </a:custGeom>
            <a:solidFill>
              <a:srgbClr val="000000"/>
            </a:solidFill>
            <a:ln w="12700" cap="rnd">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6" name="Group 12"/>
            <p:cNvGrpSpPr>
              <a:grpSpLocks/>
            </p:cNvGrpSpPr>
            <p:nvPr/>
          </p:nvGrpSpPr>
          <p:grpSpPr bwMode="auto">
            <a:xfrm>
              <a:off x="1599" y="2522"/>
              <a:ext cx="32" cy="243"/>
              <a:chOff x="1711" y="2527"/>
              <a:chExt cx="32" cy="246"/>
            </a:xfrm>
          </p:grpSpPr>
          <p:sp>
            <p:nvSpPr>
              <p:cNvPr id="59407" name="Freeform 13"/>
              <p:cNvSpPr>
                <a:spLocks/>
              </p:cNvSpPr>
              <p:nvPr/>
            </p:nvSpPr>
            <p:spPr bwMode="auto">
              <a:xfrm>
                <a:off x="1711" y="2527"/>
                <a:ext cx="32" cy="29"/>
              </a:xfrm>
              <a:custGeom>
                <a:avLst/>
                <a:gdLst>
                  <a:gd name="T0" fmla="*/ 31 w 32"/>
                  <a:gd name="T1" fmla="*/ 14 h 29"/>
                  <a:gd name="T2" fmla="*/ 30 w 32"/>
                  <a:gd name="T3" fmla="*/ 10 h 29"/>
                  <a:gd name="T4" fmla="*/ 29 w 32"/>
                  <a:gd name="T5" fmla="*/ 8 h 29"/>
                  <a:gd name="T6" fmla="*/ 28 w 32"/>
                  <a:gd name="T7" fmla="*/ 6 h 29"/>
                  <a:gd name="T8" fmla="*/ 27 w 32"/>
                  <a:gd name="T9" fmla="*/ 4 h 29"/>
                  <a:gd name="T10" fmla="*/ 24 w 32"/>
                  <a:gd name="T11" fmla="*/ 2 h 29"/>
                  <a:gd name="T12" fmla="*/ 22 w 32"/>
                  <a:gd name="T13" fmla="*/ 1 h 29"/>
                  <a:gd name="T14" fmla="*/ 19 w 32"/>
                  <a:gd name="T15" fmla="*/ 0 h 29"/>
                  <a:gd name="T16" fmla="*/ 17 w 32"/>
                  <a:gd name="T17" fmla="*/ 0 h 29"/>
                  <a:gd name="T18" fmla="*/ 13 w 32"/>
                  <a:gd name="T19" fmla="*/ 0 h 29"/>
                  <a:gd name="T20" fmla="*/ 11 w 32"/>
                  <a:gd name="T21" fmla="*/ 0 h 29"/>
                  <a:gd name="T22" fmla="*/ 8 w 32"/>
                  <a:gd name="T23" fmla="*/ 1 h 29"/>
                  <a:gd name="T24" fmla="*/ 5 w 32"/>
                  <a:gd name="T25" fmla="*/ 2 h 29"/>
                  <a:gd name="T26" fmla="*/ 3 w 32"/>
                  <a:gd name="T27" fmla="*/ 4 h 29"/>
                  <a:gd name="T28" fmla="*/ 2 w 32"/>
                  <a:gd name="T29" fmla="*/ 6 h 29"/>
                  <a:gd name="T30" fmla="*/ 1 w 32"/>
                  <a:gd name="T31" fmla="*/ 8 h 29"/>
                  <a:gd name="T32" fmla="*/ 0 w 32"/>
                  <a:gd name="T33" fmla="*/ 10 h 29"/>
                  <a:gd name="T34" fmla="*/ 0 w 32"/>
                  <a:gd name="T35" fmla="*/ 14 h 29"/>
                  <a:gd name="T36" fmla="*/ 0 w 32"/>
                  <a:gd name="T37" fmla="*/ 16 h 29"/>
                  <a:gd name="T38" fmla="*/ 1 w 32"/>
                  <a:gd name="T39" fmla="*/ 18 h 29"/>
                  <a:gd name="T40" fmla="*/ 2 w 32"/>
                  <a:gd name="T41" fmla="*/ 21 h 29"/>
                  <a:gd name="T42" fmla="*/ 3 w 32"/>
                  <a:gd name="T43" fmla="*/ 23 h 29"/>
                  <a:gd name="T44" fmla="*/ 5 w 32"/>
                  <a:gd name="T45" fmla="*/ 24 h 29"/>
                  <a:gd name="T46" fmla="*/ 8 w 32"/>
                  <a:gd name="T47" fmla="*/ 26 h 29"/>
                  <a:gd name="T48" fmla="*/ 11 w 32"/>
                  <a:gd name="T49" fmla="*/ 27 h 29"/>
                  <a:gd name="T50" fmla="*/ 13 w 32"/>
                  <a:gd name="T51" fmla="*/ 28 h 29"/>
                  <a:gd name="T52" fmla="*/ 17 w 32"/>
                  <a:gd name="T53" fmla="*/ 28 h 29"/>
                  <a:gd name="T54" fmla="*/ 19 w 32"/>
                  <a:gd name="T55" fmla="*/ 27 h 29"/>
                  <a:gd name="T56" fmla="*/ 22 w 32"/>
                  <a:gd name="T57" fmla="*/ 26 h 29"/>
                  <a:gd name="T58" fmla="*/ 24 w 32"/>
                  <a:gd name="T59" fmla="*/ 24 h 29"/>
                  <a:gd name="T60" fmla="*/ 27 w 32"/>
                  <a:gd name="T61" fmla="*/ 23 h 29"/>
                  <a:gd name="T62" fmla="*/ 28 w 32"/>
                  <a:gd name="T63" fmla="*/ 21 h 29"/>
                  <a:gd name="T64" fmla="*/ 29 w 32"/>
                  <a:gd name="T65" fmla="*/ 18 h 29"/>
                  <a:gd name="T66" fmla="*/ 30 w 32"/>
                  <a:gd name="T67" fmla="*/ 16 h 29"/>
                  <a:gd name="T68" fmla="*/ 31 w 32"/>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29"/>
                  <a:gd name="T107" fmla="*/ 32 w 32"/>
                  <a:gd name="T108" fmla="*/ 29 h 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29">
                    <a:moveTo>
                      <a:pt x="31" y="14"/>
                    </a:moveTo>
                    <a:lnTo>
                      <a:pt x="30" y="10"/>
                    </a:lnTo>
                    <a:lnTo>
                      <a:pt x="29" y="8"/>
                    </a:lnTo>
                    <a:lnTo>
                      <a:pt x="28" y="6"/>
                    </a:lnTo>
                    <a:lnTo>
                      <a:pt x="27" y="4"/>
                    </a:lnTo>
                    <a:lnTo>
                      <a:pt x="24" y="2"/>
                    </a:lnTo>
                    <a:lnTo>
                      <a:pt x="22" y="1"/>
                    </a:lnTo>
                    <a:lnTo>
                      <a:pt x="19" y="0"/>
                    </a:lnTo>
                    <a:lnTo>
                      <a:pt x="17" y="0"/>
                    </a:lnTo>
                    <a:lnTo>
                      <a:pt x="13" y="0"/>
                    </a:lnTo>
                    <a:lnTo>
                      <a:pt x="11" y="0"/>
                    </a:lnTo>
                    <a:lnTo>
                      <a:pt x="8" y="1"/>
                    </a:lnTo>
                    <a:lnTo>
                      <a:pt x="5" y="2"/>
                    </a:lnTo>
                    <a:lnTo>
                      <a:pt x="3" y="4"/>
                    </a:lnTo>
                    <a:lnTo>
                      <a:pt x="2" y="6"/>
                    </a:lnTo>
                    <a:lnTo>
                      <a:pt x="1" y="8"/>
                    </a:lnTo>
                    <a:lnTo>
                      <a:pt x="0" y="10"/>
                    </a:lnTo>
                    <a:lnTo>
                      <a:pt x="0" y="14"/>
                    </a:lnTo>
                    <a:lnTo>
                      <a:pt x="0" y="16"/>
                    </a:lnTo>
                    <a:lnTo>
                      <a:pt x="1" y="18"/>
                    </a:lnTo>
                    <a:lnTo>
                      <a:pt x="2" y="21"/>
                    </a:lnTo>
                    <a:lnTo>
                      <a:pt x="3" y="23"/>
                    </a:lnTo>
                    <a:lnTo>
                      <a:pt x="5" y="24"/>
                    </a:lnTo>
                    <a:lnTo>
                      <a:pt x="8" y="26"/>
                    </a:lnTo>
                    <a:lnTo>
                      <a:pt x="11" y="27"/>
                    </a:lnTo>
                    <a:lnTo>
                      <a:pt x="13" y="28"/>
                    </a:lnTo>
                    <a:lnTo>
                      <a:pt x="17" y="28"/>
                    </a:lnTo>
                    <a:lnTo>
                      <a:pt x="19" y="27"/>
                    </a:lnTo>
                    <a:lnTo>
                      <a:pt x="22" y="26"/>
                    </a:lnTo>
                    <a:lnTo>
                      <a:pt x="24" y="24"/>
                    </a:lnTo>
                    <a:lnTo>
                      <a:pt x="27" y="23"/>
                    </a:lnTo>
                    <a:lnTo>
                      <a:pt x="28" y="21"/>
                    </a:lnTo>
                    <a:lnTo>
                      <a:pt x="29" y="18"/>
                    </a:lnTo>
                    <a:lnTo>
                      <a:pt x="30" y="16"/>
                    </a:lnTo>
                    <a:lnTo>
                      <a:pt x="31" y="14"/>
                    </a:lnTo>
                  </a:path>
                </a:pathLst>
              </a:custGeom>
              <a:solidFill>
                <a:srgbClr val="000000"/>
              </a:solidFill>
              <a:ln w="12700" cap="rnd">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08" name="Freeform 14"/>
              <p:cNvSpPr>
                <a:spLocks/>
              </p:cNvSpPr>
              <p:nvPr/>
            </p:nvSpPr>
            <p:spPr bwMode="auto">
              <a:xfrm>
                <a:off x="1711" y="2639"/>
                <a:ext cx="32" cy="30"/>
              </a:xfrm>
              <a:custGeom>
                <a:avLst/>
                <a:gdLst>
                  <a:gd name="T0" fmla="*/ 31 w 32"/>
                  <a:gd name="T1" fmla="*/ 14 h 30"/>
                  <a:gd name="T2" fmla="*/ 30 w 32"/>
                  <a:gd name="T3" fmla="*/ 11 h 30"/>
                  <a:gd name="T4" fmla="*/ 29 w 32"/>
                  <a:gd name="T5" fmla="*/ 9 h 30"/>
                  <a:gd name="T6" fmla="*/ 28 w 32"/>
                  <a:gd name="T7" fmla="*/ 7 h 30"/>
                  <a:gd name="T8" fmla="*/ 27 w 32"/>
                  <a:gd name="T9" fmla="*/ 4 h 30"/>
                  <a:gd name="T10" fmla="*/ 24 w 32"/>
                  <a:gd name="T11" fmla="*/ 2 h 30"/>
                  <a:gd name="T12" fmla="*/ 22 w 32"/>
                  <a:gd name="T13" fmla="*/ 1 h 30"/>
                  <a:gd name="T14" fmla="*/ 19 w 32"/>
                  <a:gd name="T15" fmla="*/ 0 h 30"/>
                  <a:gd name="T16" fmla="*/ 17 w 32"/>
                  <a:gd name="T17" fmla="*/ 0 h 30"/>
                  <a:gd name="T18" fmla="*/ 13 w 32"/>
                  <a:gd name="T19" fmla="*/ 0 h 30"/>
                  <a:gd name="T20" fmla="*/ 11 w 32"/>
                  <a:gd name="T21" fmla="*/ 0 h 30"/>
                  <a:gd name="T22" fmla="*/ 8 w 32"/>
                  <a:gd name="T23" fmla="*/ 1 h 30"/>
                  <a:gd name="T24" fmla="*/ 5 w 32"/>
                  <a:gd name="T25" fmla="*/ 2 h 30"/>
                  <a:gd name="T26" fmla="*/ 3 w 32"/>
                  <a:gd name="T27" fmla="*/ 4 h 30"/>
                  <a:gd name="T28" fmla="*/ 2 w 32"/>
                  <a:gd name="T29" fmla="*/ 7 h 30"/>
                  <a:gd name="T30" fmla="*/ 1 w 32"/>
                  <a:gd name="T31" fmla="*/ 9 h 30"/>
                  <a:gd name="T32" fmla="*/ 0 w 32"/>
                  <a:gd name="T33" fmla="*/ 11 h 30"/>
                  <a:gd name="T34" fmla="*/ 0 w 32"/>
                  <a:gd name="T35" fmla="*/ 14 h 30"/>
                  <a:gd name="T36" fmla="*/ 0 w 32"/>
                  <a:gd name="T37" fmla="*/ 16 h 30"/>
                  <a:gd name="T38" fmla="*/ 1 w 32"/>
                  <a:gd name="T39" fmla="*/ 19 h 30"/>
                  <a:gd name="T40" fmla="*/ 2 w 32"/>
                  <a:gd name="T41" fmla="*/ 21 h 30"/>
                  <a:gd name="T42" fmla="*/ 3 w 32"/>
                  <a:gd name="T43" fmla="*/ 24 h 30"/>
                  <a:gd name="T44" fmla="*/ 5 w 32"/>
                  <a:gd name="T45" fmla="*/ 25 h 30"/>
                  <a:gd name="T46" fmla="*/ 8 w 32"/>
                  <a:gd name="T47" fmla="*/ 27 h 30"/>
                  <a:gd name="T48" fmla="*/ 11 w 32"/>
                  <a:gd name="T49" fmla="*/ 28 h 30"/>
                  <a:gd name="T50" fmla="*/ 13 w 32"/>
                  <a:gd name="T51" fmla="*/ 29 h 30"/>
                  <a:gd name="T52" fmla="*/ 17 w 32"/>
                  <a:gd name="T53" fmla="*/ 29 h 30"/>
                  <a:gd name="T54" fmla="*/ 19 w 32"/>
                  <a:gd name="T55" fmla="*/ 28 h 30"/>
                  <a:gd name="T56" fmla="*/ 22 w 32"/>
                  <a:gd name="T57" fmla="*/ 27 h 30"/>
                  <a:gd name="T58" fmla="*/ 24 w 32"/>
                  <a:gd name="T59" fmla="*/ 25 h 30"/>
                  <a:gd name="T60" fmla="*/ 27 w 32"/>
                  <a:gd name="T61" fmla="*/ 24 h 30"/>
                  <a:gd name="T62" fmla="*/ 28 w 32"/>
                  <a:gd name="T63" fmla="*/ 21 h 30"/>
                  <a:gd name="T64" fmla="*/ 29 w 32"/>
                  <a:gd name="T65" fmla="*/ 19 h 30"/>
                  <a:gd name="T66" fmla="*/ 30 w 32"/>
                  <a:gd name="T67" fmla="*/ 16 h 30"/>
                  <a:gd name="T68" fmla="*/ 31 w 32"/>
                  <a:gd name="T69" fmla="*/ 14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30"/>
                  <a:gd name="T107" fmla="*/ 32 w 32"/>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30">
                    <a:moveTo>
                      <a:pt x="31" y="14"/>
                    </a:moveTo>
                    <a:lnTo>
                      <a:pt x="30" y="11"/>
                    </a:lnTo>
                    <a:lnTo>
                      <a:pt x="29" y="9"/>
                    </a:lnTo>
                    <a:lnTo>
                      <a:pt x="28" y="7"/>
                    </a:lnTo>
                    <a:lnTo>
                      <a:pt x="27" y="4"/>
                    </a:lnTo>
                    <a:lnTo>
                      <a:pt x="24" y="2"/>
                    </a:lnTo>
                    <a:lnTo>
                      <a:pt x="22" y="1"/>
                    </a:lnTo>
                    <a:lnTo>
                      <a:pt x="19" y="0"/>
                    </a:lnTo>
                    <a:lnTo>
                      <a:pt x="17" y="0"/>
                    </a:lnTo>
                    <a:lnTo>
                      <a:pt x="13" y="0"/>
                    </a:lnTo>
                    <a:lnTo>
                      <a:pt x="11" y="0"/>
                    </a:lnTo>
                    <a:lnTo>
                      <a:pt x="8" y="1"/>
                    </a:lnTo>
                    <a:lnTo>
                      <a:pt x="5" y="2"/>
                    </a:lnTo>
                    <a:lnTo>
                      <a:pt x="3" y="4"/>
                    </a:lnTo>
                    <a:lnTo>
                      <a:pt x="2" y="7"/>
                    </a:lnTo>
                    <a:lnTo>
                      <a:pt x="1" y="9"/>
                    </a:lnTo>
                    <a:lnTo>
                      <a:pt x="0" y="11"/>
                    </a:lnTo>
                    <a:lnTo>
                      <a:pt x="0" y="14"/>
                    </a:lnTo>
                    <a:lnTo>
                      <a:pt x="0" y="16"/>
                    </a:lnTo>
                    <a:lnTo>
                      <a:pt x="1" y="19"/>
                    </a:lnTo>
                    <a:lnTo>
                      <a:pt x="2" y="21"/>
                    </a:lnTo>
                    <a:lnTo>
                      <a:pt x="3" y="24"/>
                    </a:lnTo>
                    <a:lnTo>
                      <a:pt x="5" y="25"/>
                    </a:lnTo>
                    <a:lnTo>
                      <a:pt x="8" y="27"/>
                    </a:lnTo>
                    <a:lnTo>
                      <a:pt x="11" y="28"/>
                    </a:lnTo>
                    <a:lnTo>
                      <a:pt x="13" y="29"/>
                    </a:lnTo>
                    <a:lnTo>
                      <a:pt x="17" y="29"/>
                    </a:lnTo>
                    <a:lnTo>
                      <a:pt x="19" y="28"/>
                    </a:lnTo>
                    <a:lnTo>
                      <a:pt x="22" y="27"/>
                    </a:lnTo>
                    <a:lnTo>
                      <a:pt x="24" y="25"/>
                    </a:lnTo>
                    <a:lnTo>
                      <a:pt x="27" y="24"/>
                    </a:lnTo>
                    <a:lnTo>
                      <a:pt x="28" y="21"/>
                    </a:lnTo>
                    <a:lnTo>
                      <a:pt x="29" y="19"/>
                    </a:lnTo>
                    <a:lnTo>
                      <a:pt x="30" y="16"/>
                    </a:lnTo>
                    <a:lnTo>
                      <a:pt x="31" y="14"/>
                    </a:lnTo>
                  </a:path>
                </a:pathLst>
              </a:custGeom>
              <a:solidFill>
                <a:srgbClr val="000000"/>
              </a:solidFill>
              <a:ln w="12700" cap="rnd">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09" name="Freeform 15"/>
              <p:cNvSpPr>
                <a:spLocks/>
              </p:cNvSpPr>
              <p:nvPr/>
            </p:nvSpPr>
            <p:spPr bwMode="auto">
              <a:xfrm>
                <a:off x="1711" y="2743"/>
                <a:ext cx="32" cy="30"/>
              </a:xfrm>
              <a:custGeom>
                <a:avLst/>
                <a:gdLst>
                  <a:gd name="T0" fmla="*/ 31 w 32"/>
                  <a:gd name="T1" fmla="*/ 14 h 30"/>
                  <a:gd name="T2" fmla="*/ 30 w 32"/>
                  <a:gd name="T3" fmla="*/ 11 h 30"/>
                  <a:gd name="T4" fmla="*/ 29 w 32"/>
                  <a:gd name="T5" fmla="*/ 9 h 30"/>
                  <a:gd name="T6" fmla="*/ 28 w 32"/>
                  <a:gd name="T7" fmla="*/ 6 h 30"/>
                  <a:gd name="T8" fmla="*/ 27 w 32"/>
                  <a:gd name="T9" fmla="*/ 5 h 30"/>
                  <a:gd name="T10" fmla="*/ 24 w 32"/>
                  <a:gd name="T11" fmla="*/ 3 h 30"/>
                  <a:gd name="T12" fmla="*/ 22 w 32"/>
                  <a:gd name="T13" fmla="*/ 1 h 30"/>
                  <a:gd name="T14" fmla="*/ 19 w 32"/>
                  <a:gd name="T15" fmla="*/ 0 h 30"/>
                  <a:gd name="T16" fmla="*/ 17 w 32"/>
                  <a:gd name="T17" fmla="*/ 0 h 30"/>
                  <a:gd name="T18" fmla="*/ 13 w 32"/>
                  <a:gd name="T19" fmla="*/ 0 h 30"/>
                  <a:gd name="T20" fmla="*/ 11 w 32"/>
                  <a:gd name="T21" fmla="*/ 0 h 30"/>
                  <a:gd name="T22" fmla="*/ 8 w 32"/>
                  <a:gd name="T23" fmla="*/ 1 h 30"/>
                  <a:gd name="T24" fmla="*/ 5 w 32"/>
                  <a:gd name="T25" fmla="*/ 3 h 30"/>
                  <a:gd name="T26" fmla="*/ 3 w 32"/>
                  <a:gd name="T27" fmla="*/ 5 h 30"/>
                  <a:gd name="T28" fmla="*/ 2 w 32"/>
                  <a:gd name="T29" fmla="*/ 6 h 30"/>
                  <a:gd name="T30" fmla="*/ 1 w 32"/>
                  <a:gd name="T31" fmla="*/ 9 h 30"/>
                  <a:gd name="T32" fmla="*/ 0 w 32"/>
                  <a:gd name="T33" fmla="*/ 11 h 30"/>
                  <a:gd name="T34" fmla="*/ 0 w 32"/>
                  <a:gd name="T35" fmla="*/ 14 h 30"/>
                  <a:gd name="T36" fmla="*/ 0 w 32"/>
                  <a:gd name="T37" fmla="*/ 17 h 30"/>
                  <a:gd name="T38" fmla="*/ 1 w 32"/>
                  <a:gd name="T39" fmla="*/ 19 h 30"/>
                  <a:gd name="T40" fmla="*/ 2 w 32"/>
                  <a:gd name="T41" fmla="*/ 22 h 30"/>
                  <a:gd name="T42" fmla="*/ 3 w 32"/>
                  <a:gd name="T43" fmla="*/ 24 h 30"/>
                  <a:gd name="T44" fmla="*/ 5 w 32"/>
                  <a:gd name="T45" fmla="*/ 25 h 30"/>
                  <a:gd name="T46" fmla="*/ 8 w 32"/>
                  <a:gd name="T47" fmla="*/ 27 h 30"/>
                  <a:gd name="T48" fmla="*/ 11 w 32"/>
                  <a:gd name="T49" fmla="*/ 28 h 30"/>
                  <a:gd name="T50" fmla="*/ 13 w 32"/>
                  <a:gd name="T51" fmla="*/ 29 h 30"/>
                  <a:gd name="T52" fmla="*/ 17 w 32"/>
                  <a:gd name="T53" fmla="*/ 29 h 30"/>
                  <a:gd name="T54" fmla="*/ 19 w 32"/>
                  <a:gd name="T55" fmla="*/ 28 h 30"/>
                  <a:gd name="T56" fmla="*/ 22 w 32"/>
                  <a:gd name="T57" fmla="*/ 27 h 30"/>
                  <a:gd name="T58" fmla="*/ 24 w 32"/>
                  <a:gd name="T59" fmla="*/ 25 h 30"/>
                  <a:gd name="T60" fmla="*/ 27 w 32"/>
                  <a:gd name="T61" fmla="*/ 24 h 30"/>
                  <a:gd name="T62" fmla="*/ 28 w 32"/>
                  <a:gd name="T63" fmla="*/ 22 h 30"/>
                  <a:gd name="T64" fmla="*/ 29 w 32"/>
                  <a:gd name="T65" fmla="*/ 19 h 30"/>
                  <a:gd name="T66" fmla="*/ 30 w 32"/>
                  <a:gd name="T67" fmla="*/ 17 h 30"/>
                  <a:gd name="T68" fmla="*/ 31 w 32"/>
                  <a:gd name="T69" fmla="*/ 14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30"/>
                  <a:gd name="T107" fmla="*/ 32 w 32"/>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30">
                    <a:moveTo>
                      <a:pt x="31" y="14"/>
                    </a:moveTo>
                    <a:lnTo>
                      <a:pt x="30" y="11"/>
                    </a:lnTo>
                    <a:lnTo>
                      <a:pt x="29" y="9"/>
                    </a:lnTo>
                    <a:lnTo>
                      <a:pt x="28" y="6"/>
                    </a:lnTo>
                    <a:lnTo>
                      <a:pt x="27" y="5"/>
                    </a:lnTo>
                    <a:lnTo>
                      <a:pt x="24" y="3"/>
                    </a:lnTo>
                    <a:lnTo>
                      <a:pt x="22" y="1"/>
                    </a:lnTo>
                    <a:lnTo>
                      <a:pt x="19" y="0"/>
                    </a:lnTo>
                    <a:lnTo>
                      <a:pt x="17" y="0"/>
                    </a:lnTo>
                    <a:lnTo>
                      <a:pt x="13" y="0"/>
                    </a:lnTo>
                    <a:lnTo>
                      <a:pt x="11" y="0"/>
                    </a:lnTo>
                    <a:lnTo>
                      <a:pt x="8" y="1"/>
                    </a:lnTo>
                    <a:lnTo>
                      <a:pt x="5" y="3"/>
                    </a:lnTo>
                    <a:lnTo>
                      <a:pt x="3" y="5"/>
                    </a:lnTo>
                    <a:lnTo>
                      <a:pt x="2" y="6"/>
                    </a:lnTo>
                    <a:lnTo>
                      <a:pt x="1" y="9"/>
                    </a:lnTo>
                    <a:lnTo>
                      <a:pt x="0" y="11"/>
                    </a:lnTo>
                    <a:lnTo>
                      <a:pt x="0" y="14"/>
                    </a:lnTo>
                    <a:lnTo>
                      <a:pt x="0" y="17"/>
                    </a:lnTo>
                    <a:lnTo>
                      <a:pt x="1" y="19"/>
                    </a:lnTo>
                    <a:lnTo>
                      <a:pt x="2" y="22"/>
                    </a:lnTo>
                    <a:lnTo>
                      <a:pt x="3" y="24"/>
                    </a:lnTo>
                    <a:lnTo>
                      <a:pt x="5" y="25"/>
                    </a:lnTo>
                    <a:lnTo>
                      <a:pt x="8" y="27"/>
                    </a:lnTo>
                    <a:lnTo>
                      <a:pt x="11" y="28"/>
                    </a:lnTo>
                    <a:lnTo>
                      <a:pt x="13" y="29"/>
                    </a:lnTo>
                    <a:lnTo>
                      <a:pt x="17" y="29"/>
                    </a:lnTo>
                    <a:lnTo>
                      <a:pt x="19" y="28"/>
                    </a:lnTo>
                    <a:lnTo>
                      <a:pt x="22" y="27"/>
                    </a:lnTo>
                    <a:lnTo>
                      <a:pt x="24" y="25"/>
                    </a:lnTo>
                    <a:lnTo>
                      <a:pt x="27" y="24"/>
                    </a:lnTo>
                    <a:lnTo>
                      <a:pt x="28" y="22"/>
                    </a:lnTo>
                    <a:lnTo>
                      <a:pt x="29" y="19"/>
                    </a:lnTo>
                    <a:lnTo>
                      <a:pt x="30" y="17"/>
                    </a:lnTo>
                    <a:lnTo>
                      <a:pt x="31" y="14"/>
                    </a:lnTo>
                  </a:path>
                </a:pathLst>
              </a:custGeom>
              <a:solidFill>
                <a:srgbClr val="000000"/>
              </a:solidFill>
              <a:ln w="12700" cap="rnd">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sp>
          <p:nvSpPr>
            <p:cNvPr id="59410" name="Rectangle 16"/>
            <p:cNvSpPr>
              <a:spLocks noChangeArrowheads="1"/>
            </p:cNvSpPr>
            <p:nvPr/>
          </p:nvSpPr>
          <p:spPr bwMode="auto">
            <a:xfrm rot="-1560000">
              <a:off x="1377" y="1419"/>
              <a:ext cx="372" cy="210"/>
            </a:xfrm>
            <a:prstGeom prst="rect">
              <a:avLst/>
            </a:prstGeom>
            <a:noFill/>
            <a:ln w="12700">
              <a:noFill/>
              <a:miter lim="800000"/>
              <a:headEnd/>
              <a:tailEnd/>
            </a:ln>
          </p:spPr>
          <p:txBody>
            <a:bodyPr vert="horz" wrap="none" lIns="90488" tIns="44450" rIns="90488" bIns="4445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1" u="none" strike="noStrike" cap="none" normalizeH="0" baseline="0" smtClean="0">
                  <a:ln>
                    <a:noFill/>
                  </a:ln>
                  <a:solidFill>
                    <a:schemeClr val="tx1"/>
                  </a:solidFill>
                  <a:effectLst/>
                  <a:latin typeface="Arial" pitchFamily="34" charset="0"/>
                  <a:ea typeface="仿宋_GB2312" pitchFamily="49" charset="-122"/>
                </a:rPr>
                <a:t>规模</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11" name="Rectangle 17"/>
            <p:cNvSpPr>
              <a:spLocks noChangeArrowheads="1"/>
            </p:cNvSpPr>
            <p:nvPr/>
          </p:nvSpPr>
          <p:spPr bwMode="auto">
            <a:xfrm rot="1740000" flipH="1">
              <a:off x="1451" y="3047"/>
              <a:ext cx="290" cy="162"/>
            </a:xfrm>
            <a:prstGeom prst="rect">
              <a:avLst/>
            </a:prstGeom>
            <a:noFill/>
            <a:ln w="12700">
              <a:noFill/>
              <a:miter lim="800000"/>
              <a:headEnd/>
              <a:tailEnd/>
            </a:ln>
          </p:spPr>
          <p:txBody>
            <a:bodyPr vert="horz" wrap="none" lIns="90488" tIns="44450" rIns="90488" bIns="4445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1" u="none" strike="noStrike" cap="none" normalizeH="0" baseline="0" smtClean="0">
                  <a:ln>
                    <a:noFill/>
                  </a:ln>
                  <a:solidFill>
                    <a:schemeClr val="tx1"/>
                  </a:solidFill>
                  <a:effectLst/>
                  <a:latin typeface="Arial" pitchFamily="34" charset="0"/>
                  <a:ea typeface="仿宋_GB2312" pitchFamily="49" charset="-122"/>
                </a:rPr>
                <a:t>合计</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12" name="Rectangle 18"/>
            <p:cNvSpPr>
              <a:spLocks noChangeArrowheads="1"/>
            </p:cNvSpPr>
            <p:nvPr/>
          </p:nvSpPr>
          <p:spPr bwMode="auto">
            <a:xfrm rot="1740000" flipH="1">
              <a:off x="1408" y="2035"/>
              <a:ext cx="354" cy="152"/>
            </a:xfrm>
            <a:prstGeom prst="rect">
              <a:avLst/>
            </a:prstGeom>
            <a:noFill/>
            <a:ln w="12700">
              <a:noFill/>
              <a:miter lim="800000"/>
              <a:headEnd/>
              <a:tailEnd/>
            </a:ln>
          </p:spPr>
          <p:txBody>
            <a:bodyPr vert="horz" wrap="none" lIns="90488" tIns="44450" rIns="90488" bIns="4445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Arial" pitchFamily="34" charset="0"/>
                  <a:ea typeface="仿宋_GB2312" pitchFamily="49" charset="-122"/>
                </a:rPr>
                <a:t>股份制</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13" name="Rectangle 19"/>
            <p:cNvSpPr>
              <a:spLocks noChangeArrowheads="1"/>
            </p:cNvSpPr>
            <p:nvPr/>
          </p:nvSpPr>
          <p:spPr bwMode="auto">
            <a:xfrm rot="5400000" flipH="1">
              <a:off x="989" y="2049"/>
              <a:ext cx="630" cy="210"/>
            </a:xfrm>
            <a:prstGeom prst="rect">
              <a:avLst/>
            </a:prstGeom>
            <a:noFill/>
            <a:ln w="12700">
              <a:noFill/>
              <a:miter lim="800000"/>
              <a:headEnd/>
              <a:tailEnd/>
            </a:ln>
          </p:spPr>
          <p:txBody>
            <a:bodyPr vert="horz" wrap="none" lIns="90488" tIns="44450" rIns="90488" bIns="4445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Arial" pitchFamily="34" charset="0"/>
                  <a:ea typeface="仿宋_GB2312" pitchFamily="49" charset="-122"/>
                </a:rPr>
                <a:t>经济类型</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14" name="Line 20"/>
            <p:cNvSpPr>
              <a:spLocks noChangeShapeType="1"/>
            </p:cNvSpPr>
            <p:nvPr/>
          </p:nvSpPr>
          <p:spPr bwMode="auto">
            <a:xfrm>
              <a:off x="4040" y="1719"/>
              <a:ext cx="0" cy="1398"/>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15" name="Line 21"/>
            <p:cNvSpPr>
              <a:spLocks noChangeShapeType="1"/>
            </p:cNvSpPr>
            <p:nvPr/>
          </p:nvSpPr>
          <p:spPr bwMode="auto">
            <a:xfrm>
              <a:off x="3328" y="2107"/>
              <a:ext cx="0" cy="1434"/>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16" name="Line 22"/>
            <p:cNvSpPr>
              <a:spLocks noChangeShapeType="1"/>
            </p:cNvSpPr>
            <p:nvPr/>
          </p:nvSpPr>
          <p:spPr bwMode="auto">
            <a:xfrm>
              <a:off x="2948" y="2317"/>
              <a:ext cx="0" cy="1446"/>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17" name="Line 23"/>
            <p:cNvSpPr>
              <a:spLocks noChangeShapeType="1"/>
            </p:cNvSpPr>
            <p:nvPr/>
          </p:nvSpPr>
          <p:spPr bwMode="auto">
            <a:xfrm>
              <a:off x="2756" y="2421"/>
              <a:ext cx="0" cy="1445"/>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18" name="Line 24"/>
            <p:cNvSpPr>
              <a:spLocks noChangeShapeType="1"/>
            </p:cNvSpPr>
            <p:nvPr/>
          </p:nvSpPr>
          <p:spPr bwMode="auto">
            <a:xfrm>
              <a:off x="2420" y="2242"/>
              <a:ext cx="0" cy="1442"/>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19" name="Line 25"/>
            <p:cNvSpPr>
              <a:spLocks noChangeShapeType="1"/>
            </p:cNvSpPr>
            <p:nvPr/>
          </p:nvSpPr>
          <p:spPr bwMode="auto">
            <a:xfrm>
              <a:off x="2228" y="2135"/>
              <a:ext cx="0" cy="1438"/>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20" name="Line 26"/>
            <p:cNvSpPr>
              <a:spLocks noChangeShapeType="1"/>
            </p:cNvSpPr>
            <p:nvPr/>
          </p:nvSpPr>
          <p:spPr bwMode="auto">
            <a:xfrm>
              <a:off x="2040" y="2032"/>
              <a:ext cx="0" cy="1438"/>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21" name="Line 27"/>
            <p:cNvSpPr>
              <a:spLocks noChangeShapeType="1"/>
            </p:cNvSpPr>
            <p:nvPr/>
          </p:nvSpPr>
          <p:spPr bwMode="auto">
            <a:xfrm>
              <a:off x="1852" y="1930"/>
              <a:ext cx="0" cy="1425"/>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22" name="Line 28"/>
            <p:cNvSpPr>
              <a:spLocks noChangeShapeType="1"/>
            </p:cNvSpPr>
            <p:nvPr/>
          </p:nvSpPr>
          <p:spPr bwMode="auto">
            <a:xfrm>
              <a:off x="1472" y="1720"/>
              <a:ext cx="0" cy="1421"/>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23" name="Line 29"/>
            <p:cNvSpPr>
              <a:spLocks noChangeShapeType="1"/>
            </p:cNvSpPr>
            <p:nvPr/>
          </p:nvSpPr>
          <p:spPr bwMode="auto">
            <a:xfrm flipH="1" flipV="1">
              <a:off x="1464" y="3133"/>
              <a:ext cx="1300" cy="757"/>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24" name="Line 30"/>
            <p:cNvSpPr>
              <a:spLocks noChangeShapeType="1"/>
            </p:cNvSpPr>
            <p:nvPr/>
          </p:nvSpPr>
          <p:spPr bwMode="auto">
            <a:xfrm flipH="1" flipV="1">
              <a:off x="1460" y="2931"/>
              <a:ext cx="1300" cy="749"/>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25" name="Line 31"/>
            <p:cNvSpPr>
              <a:spLocks noChangeShapeType="1"/>
            </p:cNvSpPr>
            <p:nvPr/>
          </p:nvSpPr>
          <p:spPr bwMode="auto">
            <a:xfrm flipH="1" flipV="1">
              <a:off x="1460" y="2741"/>
              <a:ext cx="1300" cy="733"/>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26" name="Line 32"/>
            <p:cNvSpPr>
              <a:spLocks noChangeShapeType="1"/>
            </p:cNvSpPr>
            <p:nvPr/>
          </p:nvSpPr>
          <p:spPr bwMode="auto">
            <a:xfrm flipH="1" flipV="1">
              <a:off x="1460" y="1926"/>
              <a:ext cx="1305" cy="724"/>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27" name="Line 33"/>
            <p:cNvSpPr>
              <a:spLocks noChangeShapeType="1"/>
            </p:cNvSpPr>
            <p:nvPr/>
          </p:nvSpPr>
          <p:spPr bwMode="auto">
            <a:xfrm flipV="1">
              <a:off x="2759" y="3109"/>
              <a:ext cx="1272" cy="783"/>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28" name="Line 34"/>
            <p:cNvSpPr>
              <a:spLocks noChangeShapeType="1"/>
            </p:cNvSpPr>
            <p:nvPr/>
          </p:nvSpPr>
          <p:spPr bwMode="auto">
            <a:xfrm flipV="1">
              <a:off x="2755" y="2939"/>
              <a:ext cx="1272" cy="741"/>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29" name="Line 35"/>
            <p:cNvSpPr>
              <a:spLocks noChangeShapeType="1"/>
            </p:cNvSpPr>
            <p:nvPr/>
          </p:nvSpPr>
          <p:spPr bwMode="auto">
            <a:xfrm flipV="1">
              <a:off x="2755" y="2749"/>
              <a:ext cx="1272" cy="729"/>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30" name="Line 36"/>
            <p:cNvSpPr>
              <a:spLocks noChangeShapeType="1"/>
            </p:cNvSpPr>
            <p:nvPr/>
          </p:nvSpPr>
          <p:spPr bwMode="auto">
            <a:xfrm flipV="1">
              <a:off x="2760" y="1926"/>
              <a:ext cx="1273" cy="724"/>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31" name="Line 37"/>
            <p:cNvSpPr>
              <a:spLocks noChangeShapeType="1"/>
            </p:cNvSpPr>
            <p:nvPr/>
          </p:nvSpPr>
          <p:spPr bwMode="auto">
            <a:xfrm flipV="1">
              <a:off x="2760" y="1708"/>
              <a:ext cx="1273" cy="724"/>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32" name="Line 38"/>
            <p:cNvSpPr>
              <a:spLocks noChangeShapeType="1"/>
            </p:cNvSpPr>
            <p:nvPr/>
          </p:nvSpPr>
          <p:spPr bwMode="auto">
            <a:xfrm flipH="1" flipV="1">
              <a:off x="1648" y="1601"/>
              <a:ext cx="1305" cy="724"/>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33" name="Line 39"/>
            <p:cNvSpPr>
              <a:spLocks noChangeShapeType="1"/>
            </p:cNvSpPr>
            <p:nvPr/>
          </p:nvSpPr>
          <p:spPr bwMode="auto">
            <a:xfrm flipV="1">
              <a:off x="2423" y="1543"/>
              <a:ext cx="1260" cy="690"/>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34" name="Line 40"/>
            <p:cNvSpPr>
              <a:spLocks noChangeShapeType="1"/>
            </p:cNvSpPr>
            <p:nvPr/>
          </p:nvSpPr>
          <p:spPr bwMode="auto">
            <a:xfrm flipV="1">
              <a:off x="2231" y="1432"/>
              <a:ext cx="1244" cy="694"/>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35" name="Line 41"/>
            <p:cNvSpPr>
              <a:spLocks noChangeShapeType="1"/>
            </p:cNvSpPr>
            <p:nvPr/>
          </p:nvSpPr>
          <p:spPr bwMode="auto">
            <a:xfrm flipV="1">
              <a:off x="2043" y="1345"/>
              <a:ext cx="1216" cy="678"/>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36" name="Line 42"/>
            <p:cNvSpPr>
              <a:spLocks noChangeShapeType="1"/>
            </p:cNvSpPr>
            <p:nvPr/>
          </p:nvSpPr>
          <p:spPr bwMode="auto">
            <a:xfrm flipV="1">
              <a:off x="1859" y="1238"/>
              <a:ext cx="1212" cy="682"/>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37" name="Line 43"/>
            <p:cNvSpPr>
              <a:spLocks noChangeShapeType="1"/>
            </p:cNvSpPr>
            <p:nvPr/>
          </p:nvSpPr>
          <p:spPr bwMode="auto">
            <a:xfrm flipV="1">
              <a:off x="1479" y="1064"/>
              <a:ext cx="1232" cy="654"/>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38" name="Line 44"/>
            <p:cNvSpPr>
              <a:spLocks noChangeShapeType="1"/>
            </p:cNvSpPr>
            <p:nvPr/>
          </p:nvSpPr>
          <p:spPr bwMode="auto">
            <a:xfrm flipH="1" flipV="1">
              <a:off x="1460" y="1704"/>
              <a:ext cx="1305" cy="724"/>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39" name="Line 45"/>
            <p:cNvSpPr>
              <a:spLocks noChangeShapeType="1"/>
            </p:cNvSpPr>
            <p:nvPr/>
          </p:nvSpPr>
          <p:spPr bwMode="auto">
            <a:xfrm flipH="1" flipV="1">
              <a:off x="1860" y="1512"/>
              <a:ext cx="1280" cy="701"/>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40" name="Line 46"/>
            <p:cNvSpPr>
              <a:spLocks noChangeShapeType="1"/>
            </p:cNvSpPr>
            <p:nvPr/>
          </p:nvSpPr>
          <p:spPr bwMode="auto">
            <a:xfrm flipH="1" flipV="1">
              <a:off x="2052" y="1409"/>
              <a:ext cx="1280" cy="697"/>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41" name="Line 47"/>
            <p:cNvSpPr>
              <a:spLocks noChangeShapeType="1"/>
            </p:cNvSpPr>
            <p:nvPr/>
          </p:nvSpPr>
          <p:spPr bwMode="auto">
            <a:xfrm flipH="1" flipV="1">
              <a:off x="2720" y="1080"/>
              <a:ext cx="1328" cy="642"/>
            </a:xfrm>
            <a:prstGeom prst="line">
              <a:avLst/>
            </a:prstGeom>
            <a:noFill/>
            <a:ln w="254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42" name="Line 48"/>
            <p:cNvSpPr>
              <a:spLocks noChangeShapeType="1"/>
            </p:cNvSpPr>
            <p:nvPr/>
          </p:nvSpPr>
          <p:spPr bwMode="auto">
            <a:xfrm>
              <a:off x="3140" y="2206"/>
              <a:ext cx="0" cy="1454"/>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43" name="AutoShape 49"/>
            <p:cNvSpPr>
              <a:spLocks noChangeArrowheads="1"/>
            </p:cNvSpPr>
            <p:nvPr/>
          </p:nvSpPr>
          <p:spPr bwMode="auto">
            <a:xfrm rot="16200000" flipH="1">
              <a:off x="997" y="2790"/>
              <a:ext cx="611" cy="107"/>
            </a:xfrm>
            <a:prstGeom prst="rightArrow">
              <a:avLst>
                <a:gd name="adj1" fmla="val 50000"/>
                <a:gd name="adj2" fmla="val 168533"/>
              </a:avLst>
            </a:prstGeom>
            <a:solidFill>
              <a:srgbClr val="FF3300"/>
            </a:solidFill>
            <a:ln w="1270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44" name="AutoShape 50"/>
            <p:cNvSpPr>
              <a:spLocks noChangeArrowheads="1"/>
            </p:cNvSpPr>
            <p:nvPr/>
          </p:nvSpPr>
          <p:spPr bwMode="auto">
            <a:xfrm rot="9180000" flipH="1">
              <a:off x="1900" y="1127"/>
              <a:ext cx="612" cy="91"/>
            </a:xfrm>
            <a:prstGeom prst="rightArrow">
              <a:avLst>
                <a:gd name="adj1" fmla="val 50000"/>
                <a:gd name="adj2" fmla="val 148049"/>
              </a:avLst>
            </a:prstGeom>
            <a:solidFill>
              <a:srgbClr val="FF3300"/>
            </a:solidFill>
            <a:ln w="1270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45" name="AutoShape 51"/>
            <p:cNvSpPr>
              <a:spLocks noChangeArrowheads="1"/>
            </p:cNvSpPr>
            <p:nvPr/>
          </p:nvSpPr>
          <p:spPr bwMode="auto">
            <a:xfrm rot="12360000" flipH="1">
              <a:off x="3618" y="1453"/>
              <a:ext cx="490" cy="91"/>
            </a:xfrm>
            <a:prstGeom prst="rightArrow">
              <a:avLst>
                <a:gd name="adj1" fmla="val 50000"/>
                <a:gd name="adj2" fmla="val 132546"/>
              </a:avLst>
            </a:prstGeom>
            <a:solidFill>
              <a:srgbClr val="FF3300"/>
            </a:solidFill>
            <a:ln w="12700">
              <a:solidFill>
                <a:srgbClr val="FF3300"/>
              </a:solidFill>
              <a:miter lim="800000"/>
              <a:headEnd/>
              <a:tailEnd/>
            </a:ln>
          </p:spPr>
          <p:txBody>
            <a:bodyPr rot="10800000"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46" name="Line 52"/>
            <p:cNvSpPr>
              <a:spLocks noChangeShapeType="1"/>
            </p:cNvSpPr>
            <p:nvPr/>
          </p:nvSpPr>
          <p:spPr bwMode="auto">
            <a:xfrm flipH="1" flipV="1">
              <a:off x="1464" y="2146"/>
              <a:ext cx="1297" cy="717"/>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47" name="Line 53"/>
            <p:cNvSpPr>
              <a:spLocks noChangeShapeType="1"/>
            </p:cNvSpPr>
            <p:nvPr/>
          </p:nvSpPr>
          <p:spPr bwMode="auto">
            <a:xfrm flipV="1">
              <a:off x="2756" y="2144"/>
              <a:ext cx="1281" cy="717"/>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sp>
          <p:nvSpPr>
            <p:cNvPr id="59448" name="Rectangle 54"/>
            <p:cNvSpPr>
              <a:spLocks noChangeArrowheads="1"/>
            </p:cNvSpPr>
            <p:nvPr/>
          </p:nvSpPr>
          <p:spPr bwMode="auto">
            <a:xfrm rot="1740000" flipH="1">
              <a:off x="1403" y="2277"/>
              <a:ext cx="434" cy="152"/>
            </a:xfrm>
            <a:prstGeom prst="rect">
              <a:avLst/>
            </a:prstGeom>
            <a:noFill/>
            <a:ln w="12700">
              <a:noFill/>
              <a:miter lim="800000"/>
              <a:headEnd/>
              <a:tailEnd/>
            </a:ln>
          </p:spPr>
          <p:txBody>
            <a:bodyPr vert="horz" wrap="none" lIns="90488" tIns="44450" rIns="90488" bIns="4445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Arial" pitchFamily="34" charset="0"/>
                  <a:ea typeface="仿宋_GB2312" pitchFamily="49" charset="-122"/>
                </a:rPr>
                <a:t>国有企业</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49" name="Rectangle 55"/>
            <p:cNvSpPr>
              <a:spLocks noChangeArrowheads="1"/>
            </p:cNvSpPr>
            <p:nvPr/>
          </p:nvSpPr>
          <p:spPr bwMode="auto">
            <a:xfrm rot="1740000" flipH="1">
              <a:off x="1692" y="1576"/>
              <a:ext cx="306" cy="137"/>
            </a:xfrm>
            <a:prstGeom prst="rect">
              <a:avLst/>
            </a:prstGeom>
            <a:noFill/>
            <a:ln w="12700">
              <a:noFill/>
              <a:miter lim="800000"/>
              <a:headEnd/>
              <a:tailEnd/>
            </a:ln>
          </p:spPr>
          <p:txBody>
            <a:bodyPr vert="horz" wrap="none" lIns="90488" tIns="44450" rIns="90488" bIns="4445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0" i="0" u="none" strike="noStrike" cap="none" normalizeH="0" baseline="0" smtClean="0">
                  <a:ln>
                    <a:noFill/>
                  </a:ln>
                  <a:solidFill>
                    <a:schemeClr val="tx1"/>
                  </a:solidFill>
                  <a:effectLst/>
                  <a:latin typeface="Arial" pitchFamily="34" charset="0"/>
                  <a:ea typeface="仿宋_GB2312" pitchFamily="49" charset="-122"/>
                </a:rPr>
                <a:t>大型</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7" name="Group 56"/>
            <p:cNvGrpSpPr>
              <a:grpSpLocks/>
            </p:cNvGrpSpPr>
            <p:nvPr/>
          </p:nvGrpSpPr>
          <p:grpSpPr bwMode="auto">
            <a:xfrm>
              <a:off x="2320" y="1293"/>
              <a:ext cx="221" cy="131"/>
              <a:chOff x="2432" y="1287"/>
              <a:chExt cx="221" cy="132"/>
            </a:xfrm>
          </p:grpSpPr>
          <p:sp>
            <p:nvSpPr>
              <p:cNvPr id="59451" name="Freeform 57"/>
              <p:cNvSpPr>
                <a:spLocks/>
              </p:cNvSpPr>
              <p:nvPr/>
            </p:nvSpPr>
            <p:spPr bwMode="auto">
              <a:xfrm>
                <a:off x="2432" y="1388"/>
                <a:ext cx="30" cy="31"/>
              </a:xfrm>
              <a:custGeom>
                <a:avLst/>
                <a:gdLst>
                  <a:gd name="T0" fmla="*/ 7 w 30"/>
                  <a:gd name="T1" fmla="*/ 1 h 31"/>
                  <a:gd name="T2" fmla="*/ 4 w 30"/>
                  <a:gd name="T3" fmla="*/ 3 h 31"/>
                  <a:gd name="T4" fmla="*/ 3 w 30"/>
                  <a:gd name="T5" fmla="*/ 4 h 31"/>
                  <a:gd name="T6" fmla="*/ 2 w 30"/>
                  <a:gd name="T7" fmla="*/ 7 h 31"/>
                  <a:gd name="T8" fmla="*/ 0 w 30"/>
                  <a:gd name="T9" fmla="*/ 9 h 31"/>
                  <a:gd name="T10" fmla="*/ 0 w 30"/>
                  <a:gd name="T11" fmla="*/ 12 h 31"/>
                  <a:gd name="T12" fmla="*/ 0 w 30"/>
                  <a:gd name="T13" fmla="*/ 15 h 31"/>
                  <a:gd name="T14" fmla="*/ 1 w 30"/>
                  <a:gd name="T15" fmla="*/ 17 h 31"/>
                  <a:gd name="T16" fmla="*/ 2 w 30"/>
                  <a:gd name="T17" fmla="*/ 20 h 31"/>
                  <a:gd name="T18" fmla="*/ 3 w 30"/>
                  <a:gd name="T19" fmla="*/ 22 h 31"/>
                  <a:gd name="T20" fmla="*/ 5 w 30"/>
                  <a:gd name="T21" fmla="*/ 25 h 31"/>
                  <a:gd name="T22" fmla="*/ 6 w 30"/>
                  <a:gd name="T23" fmla="*/ 27 h 31"/>
                  <a:gd name="T24" fmla="*/ 8 w 30"/>
                  <a:gd name="T25" fmla="*/ 30 h 31"/>
                  <a:gd name="T26" fmla="*/ 11 w 30"/>
                  <a:gd name="T27" fmla="*/ 30 h 31"/>
                  <a:gd name="T28" fmla="*/ 13 w 30"/>
                  <a:gd name="T29" fmla="*/ 30 h 31"/>
                  <a:gd name="T30" fmla="*/ 16 w 30"/>
                  <a:gd name="T31" fmla="*/ 30 h 31"/>
                  <a:gd name="T32" fmla="*/ 18 w 30"/>
                  <a:gd name="T33" fmla="*/ 29 h 31"/>
                  <a:gd name="T34" fmla="*/ 21 w 30"/>
                  <a:gd name="T35" fmla="*/ 29 h 31"/>
                  <a:gd name="T36" fmla="*/ 24 w 30"/>
                  <a:gd name="T37" fmla="*/ 27 h 31"/>
                  <a:gd name="T38" fmla="*/ 25 w 30"/>
                  <a:gd name="T39" fmla="*/ 25 h 31"/>
                  <a:gd name="T40" fmla="*/ 27 w 30"/>
                  <a:gd name="T41" fmla="*/ 23 h 31"/>
                  <a:gd name="T42" fmla="*/ 28 w 30"/>
                  <a:gd name="T43" fmla="*/ 21 h 31"/>
                  <a:gd name="T44" fmla="*/ 29 w 30"/>
                  <a:gd name="T45" fmla="*/ 18 h 31"/>
                  <a:gd name="T46" fmla="*/ 29 w 30"/>
                  <a:gd name="T47" fmla="*/ 15 h 31"/>
                  <a:gd name="T48" fmla="*/ 28 w 30"/>
                  <a:gd name="T49" fmla="*/ 12 h 31"/>
                  <a:gd name="T50" fmla="*/ 27 w 30"/>
                  <a:gd name="T51" fmla="*/ 10 h 31"/>
                  <a:gd name="T52" fmla="*/ 26 w 30"/>
                  <a:gd name="T53" fmla="*/ 7 h 31"/>
                  <a:gd name="T54" fmla="*/ 24 w 30"/>
                  <a:gd name="T55" fmla="*/ 5 h 31"/>
                  <a:gd name="T56" fmla="*/ 22 w 30"/>
                  <a:gd name="T57" fmla="*/ 3 h 31"/>
                  <a:gd name="T58" fmla="*/ 19 w 30"/>
                  <a:gd name="T59" fmla="*/ 2 h 31"/>
                  <a:gd name="T60" fmla="*/ 16 w 30"/>
                  <a:gd name="T61" fmla="*/ 0 h 31"/>
                  <a:gd name="T62" fmla="*/ 14 w 30"/>
                  <a:gd name="T63" fmla="*/ 0 h 31"/>
                  <a:gd name="T64" fmla="*/ 11 w 30"/>
                  <a:gd name="T65" fmla="*/ 1 h 31"/>
                  <a:gd name="T66" fmla="*/ 9 w 30"/>
                  <a:gd name="T67" fmla="*/ 1 h 31"/>
                  <a:gd name="T68" fmla="*/ 7 w 30"/>
                  <a:gd name="T69" fmla="*/ 1 h 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
                  <a:gd name="T106" fmla="*/ 0 h 31"/>
                  <a:gd name="T107" fmla="*/ 30 w 30"/>
                  <a:gd name="T108" fmla="*/ 31 h 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 h="31">
                    <a:moveTo>
                      <a:pt x="7" y="1"/>
                    </a:moveTo>
                    <a:lnTo>
                      <a:pt x="4" y="3"/>
                    </a:lnTo>
                    <a:lnTo>
                      <a:pt x="3" y="4"/>
                    </a:lnTo>
                    <a:lnTo>
                      <a:pt x="2" y="7"/>
                    </a:lnTo>
                    <a:lnTo>
                      <a:pt x="0" y="9"/>
                    </a:lnTo>
                    <a:lnTo>
                      <a:pt x="0" y="12"/>
                    </a:lnTo>
                    <a:lnTo>
                      <a:pt x="0" y="15"/>
                    </a:lnTo>
                    <a:lnTo>
                      <a:pt x="1" y="17"/>
                    </a:lnTo>
                    <a:lnTo>
                      <a:pt x="2" y="20"/>
                    </a:lnTo>
                    <a:lnTo>
                      <a:pt x="3" y="22"/>
                    </a:lnTo>
                    <a:lnTo>
                      <a:pt x="5" y="25"/>
                    </a:lnTo>
                    <a:lnTo>
                      <a:pt x="6" y="27"/>
                    </a:lnTo>
                    <a:lnTo>
                      <a:pt x="8" y="30"/>
                    </a:lnTo>
                    <a:lnTo>
                      <a:pt x="11" y="30"/>
                    </a:lnTo>
                    <a:lnTo>
                      <a:pt x="13" y="30"/>
                    </a:lnTo>
                    <a:lnTo>
                      <a:pt x="16" y="30"/>
                    </a:lnTo>
                    <a:lnTo>
                      <a:pt x="18" y="29"/>
                    </a:lnTo>
                    <a:lnTo>
                      <a:pt x="21" y="29"/>
                    </a:lnTo>
                    <a:lnTo>
                      <a:pt x="24" y="27"/>
                    </a:lnTo>
                    <a:lnTo>
                      <a:pt x="25" y="25"/>
                    </a:lnTo>
                    <a:lnTo>
                      <a:pt x="27" y="23"/>
                    </a:lnTo>
                    <a:lnTo>
                      <a:pt x="28" y="21"/>
                    </a:lnTo>
                    <a:lnTo>
                      <a:pt x="29" y="18"/>
                    </a:lnTo>
                    <a:lnTo>
                      <a:pt x="29" y="15"/>
                    </a:lnTo>
                    <a:lnTo>
                      <a:pt x="28" y="12"/>
                    </a:lnTo>
                    <a:lnTo>
                      <a:pt x="27" y="10"/>
                    </a:lnTo>
                    <a:lnTo>
                      <a:pt x="26" y="7"/>
                    </a:lnTo>
                    <a:lnTo>
                      <a:pt x="24" y="5"/>
                    </a:lnTo>
                    <a:lnTo>
                      <a:pt x="22" y="3"/>
                    </a:lnTo>
                    <a:lnTo>
                      <a:pt x="19" y="2"/>
                    </a:lnTo>
                    <a:lnTo>
                      <a:pt x="16" y="0"/>
                    </a:lnTo>
                    <a:lnTo>
                      <a:pt x="14" y="0"/>
                    </a:lnTo>
                    <a:lnTo>
                      <a:pt x="11" y="1"/>
                    </a:lnTo>
                    <a:lnTo>
                      <a:pt x="9" y="1"/>
                    </a:lnTo>
                    <a:lnTo>
                      <a:pt x="7" y="1"/>
                    </a:lnTo>
                  </a:path>
                </a:pathLst>
              </a:custGeom>
              <a:solidFill>
                <a:srgbClr val="000000"/>
              </a:solidFill>
              <a:ln w="12700" cap="rnd">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52" name="Freeform 58"/>
              <p:cNvSpPr>
                <a:spLocks/>
              </p:cNvSpPr>
              <p:nvPr/>
            </p:nvSpPr>
            <p:spPr bwMode="auto">
              <a:xfrm>
                <a:off x="2531" y="1335"/>
                <a:ext cx="30" cy="31"/>
              </a:xfrm>
              <a:custGeom>
                <a:avLst/>
                <a:gdLst>
                  <a:gd name="T0" fmla="*/ 6 w 30"/>
                  <a:gd name="T1" fmla="*/ 3 h 31"/>
                  <a:gd name="T2" fmla="*/ 5 w 30"/>
                  <a:gd name="T3" fmla="*/ 5 h 31"/>
                  <a:gd name="T4" fmla="*/ 3 w 30"/>
                  <a:gd name="T5" fmla="*/ 6 h 31"/>
                  <a:gd name="T6" fmla="*/ 2 w 30"/>
                  <a:gd name="T7" fmla="*/ 8 h 31"/>
                  <a:gd name="T8" fmla="*/ 0 w 30"/>
                  <a:gd name="T9" fmla="*/ 10 h 31"/>
                  <a:gd name="T10" fmla="*/ 0 w 30"/>
                  <a:gd name="T11" fmla="*/ 14 h 31"/>
                  <a:gd name="T12" fmla="*/ 0 w 30"/>
                  <a:gd name="T13" fmla="*/ 16 h 31"/>
                  <a:gd name="T14" fmla="*/ 1 w 30"/>
                  <a:gd name="T15" fmla="*/ 19 h 31"/>
                  <a:gd name="T16" fmla="*/ 1 w 30"/>
                  <a:gd name="T17" fmla="*/ 21 h 31"/>
                  <a:gd name="T18" fmla="*/ 2 w 30"/>
                  <a:gd name="T19" fmla="*/ 24 h 31"/>
                  <a:gd name="T20" fmla="*/ 4 w 30"/>
                  <a:gd name="T21" fmla="*/ 27 h 31"/>
                  <a:gd name="T22" fmla="*/ 6 w 30"/>
                  <a:gd name="T23" fmla="*/ 28 h 31"/>
                  <a:gd name="T24" fmla="*/ 9 w 30"/>
                  <a:gd name="T25" fmla="*/ 30 h 31"/>
                  <a:gd name="T26" fmla="*/ 12 w 30"/>
                  <a:gd name="T27" fmla="*/ 30 h 31"/>
                  <a:gd name="T28" fmla="*/ 14 w 30"/>
                  <a:gd name="T29" fmla="*/ 30 h 31"/>
                  <a:gd name="T30" fmla="*/ 17 w 30"/>
                  <a:gd name="T31" fmla="*/ 30 h 31"/>
                  <a:gd name="T32" fmla="*/ 19 w 30"/>
                  <a:gd name="T33" fmla="*/ 30 h 31"/>
                  <a:gd name="T34" fmla="*/ 22 w 30"/>
                  <a:gd name="T35" fmla="*/ 29 h 31"/>
                  <a:gd name="T36" fmla="*/ 24 w 30"/>
                  <a:gd name="T37" fmla="*/ 27 h 31"/>
                  <a:gd name="T38" fmla="*/ 25 w 30"/>
                  <a:gd name="T39" fmla="*/ 26 h 31"/>
                  <a:gd name="T40" fmla="*/ 28 w 30"/>
                  <a:gd name="T41" fmla="*/ 24 h 31"/>
                  <a:gd name="T42" fmla="*/ 29 w 30"/>
                  <a:gd name="T43" fmla="*/ 21 h 31"/>
                  <a:gd name="T44" fmla="*/ 29 w 30"/>
                  <a:gd name="T45" fmla="*/ 19 h 31"/>
                  <a:gd name="T46" fmla="*/ 29 w 30"/>
                  <a:gd name="T47" fmla="*/ 16 h 31"/>
                  <a:gd name="T48" fmla="*/ 28 w 30"/>
                  <a:gd name="T49" fmla="*/ 13 h 31"/>
                  <a:gd name="T50" fmla="*/ 27 w 30"/>
                  <a:gd name="T51" fmla="*/ 11 h 31"/>
                  <a:gd name="T52" fmla="*/ 26 w 30"/>
                  <a:gd name="T53" fmla="*/ 7 h 31"/>
                  <a:gd name="T54" fmla="*/ 24 w 30"/>
                  <a:gd name="T55" fmla="*/ 5 h 31"/>
                  <a:gd name="T56" fmla="*/ 23 w 30"/>
                  <a:gd name="T57" fmla="*/ 3 h 31"/>
                  <a:gd name="T58" fmla="*/ 21 w 30"/>
                  <a:gd name="T59" fmla="*/ 3 h 31"/>
                  <a:gd name="T60" fmla="*/ 18 w 30"/>
                  <a:gd name="T61" fmla="*/ 0 h 31"/>
                  <a:gd name="T62" fmla="*/ 15 w 30"/>
                  <a:gd name="T63" fmla="*/ 1 h 31"/>
                  <a:gd name="T64" fmla="*/ 12 w 30"/>
                  <a:gd name="T65" fmla="*/ 1 h 31"/>
                  <a:gd name="T66" fmla="*/ 10 w 30"/>
                  <a:gd name="T67" fmla="*/ 2 h 31"/>
                  <a:gd name="T68" fmla="*/ 6 w 30"/>
                  <a:gd name="T69" fmla="*/ 3 h 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
                  <a:gd name="T106" fmla="*/ 0 h 31"/>
                  <a:gd name="T107" fmla="*/ 30 w 30"/>
                  <a:gd name="T108" fmla="*/ 31 h 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 h="31">
                    <a:moveTo>
                      <a:pt x="6" y="3"/>
                    </a:moveTo>
                    <a:lnTo>
                      <a:pt x="5" y="5"/>
                    </a:lnTo>
                    <a:lnTo>
                      <a:pt x="3" y="6"/>
                    </a:lnTo>
                    <a:lnTo>
                      <a:pt x="2" y="8"/>
                    </a:lnTo>
                    <a:lnTo>
                      <a:pt x="0" y="10"/>
                    </a:lnTo>
                    <a:lnTo>
                      <a:pt x="0" y="14"/>
                    </a:lnTo>
                    <a:lnTo>
                      <a:pt x="0" y="16"/>
                    </a:lnTo>
                    <a:lnTo>
                      <a:pt x="1" y="19"/>
                    </a:lnTo>
                    <a:lnTo>
                      <a:pt x="1" y="21"/>
                    </a:lnTo>
                    <a:lnTo>
                      <a:pt x="2" y="24"/>
                    </a:lnTo>
                    <a:lnTo>
                      <a:pt x="4" y="27"/>
                    </a:lnTo>
                    <a:lnTo>
                      <a:pt x="6" y="28"/>
                    </a:lnTo>
                    <a:lnTo>
                      <a:pt x="9" y="30"/>
                    </a:lnTo>
                    <a:lnTo>
                      <a:pt x="12" y="30"/>
                    </a:lnTo>
                    <a:lnTo>
                      <a:pt x="14" y="30"/>
                    </a:lnTo>
                    <a:lnTo>
                      <a:pt x="17" y="30"/>
                    </a:lnTo>
                    <a:lnTo>
                      <a:pt x="19" y="30"/>
                    </a:lnTo>
                    <a:lnTo>
                      <a:pt x="22" y="29"/>
                    </a:lnTo>
                    <a:lnTo>
                      <a:pt x="24" y="27"/>
                    </a:lnTo>
                    <a:lnTo>
                      <a:pt x="25" y="26"/>
                    </a:lnTo>
                    <a:lnTo>
                      <a:pt x="28" y="24"/>
                    </a:lnTo>
                    <a:lnTo>
                      <a:pt x="29" y="21"/>
                    </a:lnTo>
                    <a:lnTo>
                      <a:pt x="29" y="19"/>
                    </a:lnTo>
                    <a:lnTo>
                      <a:pt x="29" y="16"/>
                    </a:lnTo>
                    <a:lnTo>
                      <a:pt x="28" y="13"/>
                    </a:lnTo>
                    <a:lnTo>
                      <a:pt x="27" y="11"/>
                    </a:lnTo>
                    <a:lnTo>
                      <a:pt x="26" y="7"/>
                    </a:lnTo>
                    <a:lnTo>
                      <a:pt x="24" y="5"/>
                    </a:lnTo>
                    <a:lnTo>
                      <a:pt x="23" y="3"/>
                    </a:lnTo>
                    <a:lnTo>
                      <a:pt x="21" y="3"/>
                    </a:lnTo>
                    <a:lnTo>
                      <a:pt x="18" y="0"/>
                    </a:lnTo>
                    <a:lnTo>
                      <a:pt x="15" y="1"/>
                    </a:lnTo>
                    <a:lnTo>
                      <a:pt x="12" y="1"/>
                    </a:lnTo>
                    <a:lnTo>
                      <a:pt x="10" y="2"/>
                    </a:lnTo>
                    <a:lnTo>
                      <a:pt x="6" y="3"/>
                    </a:lnTo>
                  </a:path>
                </a:pathLst>
              </a:custGeom>
              <a:solidFill>
                <a:srgbClr val="000000"/>
              </a:solidFill>
              <a:ln w="12700" cap="rnd">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53" name="Freeform 59"/>
              <p:cNvSpPr>
                <a:spLocks/>
              </p:cNvSpPr>
              <p:nvPr/>
            </p:nvSpPr>
            <p:spPr bwMode="auto">
              <a:xfrm>
                <a:off x="2623" y="1287"/>
                <a:ext cx="30" cy="31"/>
              </a:xfrm>
              <a:custGeom>
                <a:avLst/>
                <a:gdLst>
                  <a:gd name="T0" fmla="*/ 7 w 30"/>
                  <a:gd name="T1" fmla="*/ 1 h 31"/>
                  <a:gd name="T2" fmla="*/ 5 w 30"/>
                  <a:gd name="T3" fmla="*/ 3 h 31"/>
                  <a:gd name="T4" fmla="*/ 3 w 30"/>
                  <a:gd name="T5" fmla="*/ 5 h 31"/>
                  <a:gd name="T6" fmla="*/ 1 w 30"/>
                  <a:gd name="T7" fmla="*/ 8 h 31"/>
                  <a:gd name="T8" fmla="*/ 0 w 30"/>
                  <a:gd name="T9" fmla="*/ 10 h 31"/>
                  <a:gd name="T10" fmla="*/ 0 w 30"/>
                  <a:gd name="T11" fmla="*/ 13 h 31"/>
                  <a:gd name="T12" fmla="*/ 0 w 30"/>
                  <a:gd name="T13" fmla="*/ 16 h 31"/>
                  <a:gd name="T14" fmla="*/ 0 w 30"/>
                  <a:gd name="T15" fmla="*/ 19 h 31"/>
                  <a:gd name="T16" fmla="*/ 0 w 30"/>
                  <a:gd name="T17" fmla="*/ 21 h 31"/>
                  <a:gd name="T18" fmla="*/ 2 w 30"/>
                  <a:gd name="T19" fmla="*/ 24 h 31"/>
                  <a:gd name="T20" fmla="*/ 4 w 30"/>
                  <a:gd name="T21" fmla="*/ 26 h 31"/>
                  <a:gd name="T22" fmla="*/ 7 w 30"/>
                  <a:gd name="T23" fmla="*/ 27 h 31"/>
                  <a:gd name="T24" fmla="*/ 9 w 30"/>
                  <a:gd name="T25" fmla="*/ 30 h 31"/>
                  <a:gd name="T26" fmla="*/ 12 w 30"/>
                  <a:gd name="T27" fmla="*/ 30 h 31"/>
                  <a:gd name="T28" fmla="*/ 14 w 30"/>
                  <a:gd name="T29" fmla="*/ 30 h 31"/>
                  <a:gd name="T30" fmla="*/ 17 w 30"/>
                  <a:gd name="T31" fmla="*/ 30 h 31"/>
                  <a:gd name="T32" fmla="*/ 20 w 30"/>
                  <a:gd name="T33" fmla="*/ 29 h 31"/>
                  <a:gd name="T34" fmla="*/ 22 w 30"/>
                  <a:gd name="T35" fmla="*/ 29 h 31"/>
                  <a:gd name="T36" fmla="*/ 24 w 30"/>
                  <a:gd name="T37" fmla="*/ 28 h 31"/>
                  <a:gd name="T38" fmla="*/ 25 w 30"/>
                  <a:gd name="T39" fmla="*/ 26 h 31"/>
                  <a:gd name="T40" fmla="*/ 27 w 30"/>
                  <a:gd name="T41" fmla="*/ 24 h 31"/>
                  <a:gd name="T42" fmla="*/ 29 w 30"/>
                  <a:gd name="T43" fmla="*/ 21 h 31"/>
                  <a:gd name="T44" fmla="*/ 29 w 30"/>
                  <a:gd name="T45" fmla="*/ 19 h 31"/>
                  <a:gd name="T46" fmla="*/ 29 w 30"/>
                  <a:gd name="T47" fmla="*/ 16 h 31"/>
                  <a:gd name="T48" fmla="*/ 28 w 30"/>
                  <a:gd name="T49" fmla="*/ 13 h 31"/>
                  <a:gd name="T50" fmla="*/ 27 w 30"/>
                  <a:gd name="T51" fmla="*/ 11 h 31"/>
                  <a:gd name="T52" fmla="*/ 26 w 30"/>
                  <a:gd name="T53" fmla="*/ 8 h 31"/>
                  <a:gd name="T54" fmla="*/ 24 w 30"/>
                  <a:gd name="T55" fmla="*/ 5 h 31"/>
                  <a:gd name="T56" fmla="*/ 22 w 30"/>
                  <a:gd name="T57" fmla="*/ 3 h 31"/>
                  <a:gd name="T58" fmla="*/ 20 w 30"/>
                  <a:gd name="T59" fmla="*/ 2 h 31"/>
                  <a:gd name="T60" fmla="*/ 18 w 30"/>
                  <a:gd name="T61" fmla="*/ 0 h 31"/>
                  <a:gd name="T62" fmla="*/ 15 w 30"/>
                  <a:gd name="T63" fmla="*/ 0 h 31"/>
                  <a:gd name="T64" fmla="*/ 13 w 30"/>
                  <a:gd name="T65" fmla="*/ 1 h 31"/>
                  <a:gd name="T66" fmla="*/ 11 w 30"/>
                  <a:gd name="T67" fmla="*/ 1 h 31"/>
                  <a:gd name="T68" fmla="*/ 7 w 30"/>
                  <a:gd name="T69" fmla="*/ 1 h 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
                  <a:gd name="T106" fmla="*/ 0 h 31"/>
                  <a:gd name="T107" fmla="*/ 30 w 30"/>
                  <a:gd name="T108" fmla="*/ 31 h 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 h="31">
                    <a:moveTo>
                      <a:pt x="7" y="1"/>
                    </a:moveTo>
                    <a:lnTo>
                      <a:pt x="5" y="3"/>
                    </a:lnTo>
                    <a:lnTo>
                      <a:pt x="3" y="5"/>
                    </a:lnTo>
                    <a:lnTo>
                      <a:pt x="1" y="8"/>
                    </a:lnTo>
                    <a:lnTo>
                      <a:pt x="0" y="10"/>
                    </a:lnTo>
                    <a:lnTo>
                      <a:pt x="0" y="13"/>
                    </a:lnTo>
                    <a:lnTo>
                      <a:pt x="0" y="16"/>
                    </a:lnTo>
                    <a:lnTo>
                      <a:pt x="0" y="19"/>
                    </a:lnTo>
                    <a:lnTo>
                      <a:pt x="0" y="21"/>
                    </a:lnTo>
                    <a:lnTo>
                      <a:pt x="2" y="24"/>
                    </a:lnTo>
                    <a:lnTo>
                      <a:pt x="4" y="26"/>
                    </a:lnTo>
                    <a:lnTo>
                      <a:pt x="7" y="27"/>
                    </a:lnTo>
                    <a:lnTo>
                      <a:pt x="9" y="30"/>
                    </a:lnTo>
                    <a:lnTo>
                      <a:pt x="12" y="30"/>
                    </a:lnTo>
                    <a:lnTo>
                      <a:pt x="14" y="30"/>
                    </a:lnTo>
                    <a:lnTo>
                      <a:pt x="17" y="30"/>
                    </a:lnTo>
                    <a:lnTo>
                      <a:pt x="20" y="29"/>
                    </a:lnTo>
                    <a:lnTo>
                      <a:pt x="22" y="29"/>
                    </a:lnTo>
                    <a:lnTo>
                      <a:pt x="24" y="28"/>
                    </a:lnTo>
                    <a:lnTo>
                      <a:pt x="25" y="26"/>
                    </a:lnTo>
                    <a:lnTo>
                      <a:pt x="27" y="24"/>
                    </a:lnTo>
                    <a:lnTo>
                      <a:pt x="29" y="21"/>
                    </a:lnTo>
                    <a:lnTo>
                      <a:pt x="29" y="19"/>
                    </a:lnTo>
                    <a:lnTo>
                      <a:pt x="29" y="16"/>
                    </a:lnTo>
                    <a:lnTo>
                      <a:pt x="28" y="13"/>
                    </a:lnTo>
                    <a:lnTo>
                      <a:pt x="27" y="11"/>
                    </a:lnTo>
                    <a:lnTo>
                      <a:pt x="26" y="8"/>
                    </a:lnTo>
                    <a:lnTo>
                      <a:pt x="24" y="5"/>
                    </a:lnTo>
                    <a:lnTo>
                      <a:pt x="22" y="3"/>
                    </a:lnTo>
                    <a:lnTo>
                      <a:pt x="20" y="2"/>
                    </a:lnTo>
                    <a:lnTo>
                      <a:pt x="18" y="0"/>
                    </a:lnTo>
                    <a:lnTo>
                      <a:pt x="15" y="0"/>
                    </a:lnTo>
                    <a:lnTo>
                      <a:pt x="13" y="1"/>
                    </a:lnTo>
                    <a:lnTo>
                      <a:pt x="11" y="1"/>
                    </a:lnTo>
                    <a:lnTo>
                      <a:pt x="7" y="1"/>
                    </a:lnTo>
                  </a:path>
                </a:pathLst>
              </a:custGeom>
              <a:solidFill>
                <a:srgbClr val="000000"/>
              </a:solidFill>
              <a:ln w="12700" cap="rnd">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sp>
          <p:nvSpPr>
            <p:cNvPr id="59454" name="Line 60"/>
            <p:cNvSpPr>
              <a:spLocks noChangeShapeType="1"/>
            </p:cNvSpPr>
            <p:nvPr/>
          </p:nvSpPr>
          <p:spPr bwMode="auto">
            <a:xfrm flipH="1" flipV="1">
              <a:off x="1464" y="2354"/>
              <a:ext cx="1297" cy="717"/>
            </a:xfrm>
            <a:prstGeom prst="line">
              <a:avLst/>
            </a:prstGeom>
            <a:noFill/>
            <a:ln w="12700">
              <a:solidFill>
                <a:schemeClr val="tx1"/>
              </a:solidFill>
              <a:round/>
              <a:headEnd/>
              <a:tailEnd/>
            </a:ln>
          </p:spPr>
          <p:txBody>
            <a:bodyPr vert="horz" wrap="none" lIns="91440" tIns="45720" rIns="91440" bIns="45720" numCol="1" anchor="ctr" anchorCtr="0" compatLnSpc="1">
              <a:prstTxWarp prst="textNoShape">
                <a:avLst/>
              </a:prstTxWarp>
            </a:bodyPr>
            <a:lstStyle/>
            <a:p>
              <a:endParaRPr lang="zh-CN" altLang="en-US"/>
            </a:p>
          </p:txBody>
        </p:sp>
        <p:grpSp>
          <p:nvGrpSpPr>
            <p:cNvPr id="8" name="Group 61"/>
            <p:cNvGrpSpPr>
              <a:grpSpLocks/>
            </p:cNvGrpSpPr>
            <p:nvPr/>
          </p:nvGrpSpPr>
          <p:grpSpPr bwMode="auto">
            <a:xfrm>
              <a:off x="2416" y="2334"/>
              <a:ext cx="219" cy="140"/>
              <a:chOff x="2528" y="2338"/>
              <a:chExt cx="219" cy="141"/>
            </a:xfrm>
          </p:grpSpPr>
          <p:sp>
            <p:nvSpPr>
              <p:cNvPr id="59456" name="Freeform 62"/>
              <p:cNvSpPr>
                <a:spLocks/>
              </p:cNvSpPr>
              <p:nvPr/>
            </p:nvSpPr>
            <p:spPr bwMode="auto">
              <a:xfrm>
                <a:off x="2528" y="2338"/>
                <a:ext cx="31" cy="32"/>
              </a:xfrm>
              <a:custGeom>
                <a:avLst/>
                <a:gdLst>
                  <a:gd name="T0" fmla="*/ 24 w 31"/>
                  <a:gd name="T1" fmla="*/ 2 h 32"/>
                  <a:gd name="T2" fmla="*/ 21 w 31"/>
                  <a:gd name="T3" fmla="*/ 1 h 32"/>
                  <a:gd name="T4" fmla="*/ 19 w 31"/>
                  <a:gd name="T5" fmla="*/ 0 h 32"/>
                  <a:gd name="T6" fmla="*/ 16 w 31"/>
                  <a:gd name="T7" fmla="*/ 1 h 32"/>
                  <a:gd name="T8" fmla="*/ 14 w 31"/>
                  <a:gd name="T9" fmla="*/ 1 h 32"/>
                  <a:gd name="T10" fmla="*/ 11 w 31"/>
                  <a:gd name="T11" fmla="*/ 2 h 32"/>
                  <a:gd name="T12" fmla="*/ 8 w 31"/>
                  <a:gd name="T13" fmla="*/ 4 h 32"/>
                  <a:gd name="T14" fmla="*/ 7 w 31"/>
                  <a:gd name="T15" fmla="*/ 6 h 32"/>
                  <a:gd name="T16" fmla="*/ 5 w 31"/>
                  <a:gd name="T17" fmla="*/ 8 h 32"/>
                  <a:gd name="T18" fmla="*/ 4 w 31"/>
                  <a:gd name="T19" fmla="*/ 10 h 32"/>
                  <a:gd name="T20" fmla="*/ 3 w 31"/>
                  <a:gd name="T21" fmla="*/ 13 h 32"/>
                  <a:gd name="T22" fmla="*/ 1 w 31"/>
                  <a:gd name="T23" fmla="*/ 15 h 32"/>
                  <a:gd name="T24" fmla="*/ 0 w 31"/>
                  <a:gd name="T25" fmla="*/ 18 h 32"/>
                  <a:gd name="T26" fmla="*/ 2 w 31"/>
                  <a:gd name="T27" fmla="*/ 21 h 32"/>
                  <a:gd name="T28" fmla="*/ 3 w 31"/>
                  <a:gd name="T29" fmla="*/ 23 h 32"/>
                  <a:gd name="T30" fmla="*/ 4 w 31"/>
                  <a:gd name="T31" fmla="*/ 25 h 32"/>
                  <a:gd name="T32" fmla="*/ 6 w 31"/>
                  <a:gd name="T33" fmla="*/ 26 h 32"/>
                  <a:gd name="T34" fmla="*/ 8 w 31"/>
                  <a:gd name="T35" fmla="*/ 29 h 32"/>
                  <a:gd name="T36" fmla="*/ 11 w 31"/>
                  <a:gd name="T37" fmla="*/ 30 h 32"/>
                  <a:gd name="T38" fmla="*/ 13 w 31"/>
                  <a:gd name="T39" fmla="*/ 30 h 32"/>
                  <a:gd name="T40" fmla="*/ 16 w 31"/>
                  <a:gd name="T41" fmla="*/ 31 h 32"/>
                  <a:gd name="T42" fmla="*/ 18 w 31"/>
                  <a:gd name="T43" fmla="*/ 31 h 32"/>
                  <a:gd name="T44" fmla="*/ 21 w 31"/>
                  <a:gd name="T45" fmla="*/ 30 h 32"/>
                  <a:gd name="T46" fmla="*/ 24 w 31"/>
                  <a:gd name="T47" fmla="*/ 28 h 32"/>
                  <a:gd name="T48" fmla="*/ 26 w 31"/>
                  <a:gd name="T49" fmla="*/ 26 h 32"/>
                  <a:gd name="T50" fmla="*/ 27 w 31"/>
                  <a:gd name="T51" fmla="*/ 24 h 32"/>
                  <a:gd name="T52" fmla="*/ 29 w 31"/>
                  <a:gd name="T53" fmla="*/ 22 h 32"/>
                  <a:gd name="T54" fmla="*/ 30 w 31"/>
                  <a:gd name="T55" fmla="*/ 19 h 32"/>
                  <a:gd name="T56" fmla="*/ 30 w 31"/>
                  <a:gd name="T57" fmla="*/ 16 h 32"/>
                  <a:gd name="T58" fmla="*/ 30 w 31"/>
                  <a:gd name="T59" fmla="*/ 13 h 32"/>
                  <a:gd name="T60" fmla="*/ 30 w 31"/>
                  <a:gd name="T61" fmla="*/ 9 h 32"/>
                  <a:gd name="T62" fmla="*/ 29 w 31"/>
                  <a:gd name="T63" fmla="*/ 8 h 32"/>
                  <a:gd name="T64" fmla="*/ 26 w 31"/>
                  <a:gd name="T65" fmla="*/ 6 h 32"/>
                  <a:gd name="T66" fmla="*/ 25 w 31"/>
                  <a:gd name="T67" fmla="*/ 4 h 32"/>
                  <a:gd name="T68" fmla="*/ 24 w 31"/>
                  <a:gd name="T69" fmla="*/ 2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
                  <a:gd name="T106" fmla="*/ 0 h 32"/>
                  <a:gd name="T107" fmla="*/ 31 w 31"/>
                  <a:gd name="T108" fmla="*/ 32 h 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 h="32">
                    <a:moveTo>
                      <a:pt x="24" y="2"/>
                    </a:moveTo>
                    <a:lnTo>
                      <a:pt x="21" y="1"/>
                    </a:lnTo>
                    <a:lnTo>
                      <a:pt x="19" y="0"/>
                    </a:lnTo>
                    <a:lnTo>
                      <a:pt x="16" y="1"/>
                    </a:lnTo>
                    <a:lnTo>
                      <a:pt x="14" y="1"/>
                    </a:lnTo>
                    <a:lnTo>
                      <a:pt x="11" y="2"/>
                    </a:lnTo>
                    <a:lnTo>
                      <a:pt x="8" y="4"/>
                    </a:lnTo>
                    <a:lnTo>
                      <a:pt x="7" y="6"/>
                    </a:lnTo>
                    <a:lnTo>
                      <a:pt x="5" y="8"/>
                    </a:lnTo>
                    <a:lnTo>
                      <a:pt x="4" y="10"/>
                    </a:lnTo>
                    <a:lnTo>
                      <a:pt x="3" y="13"/>
                    </a:lnTo>
                    <a:lnTo>
                      <a:pt x="1" y="15"/>
                    </a:lnTo>
                    <a:lnTo>
                      <a:pt x="0" y="18"/>
                    </a:lnTo>
                    <a:lnTo>
                      <a:pt x="2" y="21"/>
                    </a:lnTo>
                    <a:lnTo>
                      <a:pt x="3" y="23"/>
                    </a:lnTo>
                    <a:lnTo>
                      <a:pt x="4" y="25"/>
                    </a:lnTo>
                    <a:lnTo>
                      <a:pt x="6" y="26"/>
                    </a:lnTo>
                    <a:lnTo>
                      <a:pt x="8" y="29"/>
                    </a:lnTo>
                    <a:lnTo>
                      <a:pt x="11" y="30"/>
                    </a:lnTo>
                    <a:lnTo>
                      <a:pt x="13" y="30"/>
                    </a:lnTo>
                    <a:lnTo>
                      <a:pt x="16" y="31"/>
                    </a:lnTo>
                    <a:lnTo>
                      <a:pt x="18" y="31"/>
                    </a:lnTo>
                    <a:lnTo>
                      <a:pt x="21" y="30"/>
                    </a:lnTo>
                    <a:lnTo>
                      <a:pt x="24" y="28"/>
                    </a:lnTo>
                    <a:lnTo>
                      <a:pt x="26" y="26"/>
                    </a:lnTo>
                    <a:lnTo>
                      <a:pt x="27" y="24"/>
                    </a:lnTo>
                    <a:lnTo>
                      <a:pt x="29" y="22"/>
                    </a:lnTo>
                    <a:lnTo>
                      <a:pt x="30" y="19"/>
                    </a:lnTo>
                    <a:lnTo>
                      <a:pt x="30" y="16"/>
                    </a:lnTo>
                    <a:lnTo>
                      <a:pt x="30" y="13"/>
                    </a:lnTo>
                    <a:lnTo>
                      <a:pt x="30" y="9"/>
                    </a:lnTo>
                    <a:lnTo>
                      <a:pt x="29" y="8"/>
                    </a:lnTo>
                    <a:lnTo>
                      <a:pt x="26" y="6"/>
                    </a:lnTo>
                    <a:lnTo>
                      <a:pt x="25" y="4"/>
                    </a:lnTo>
                    <a:lnTo>
                      <a:pt x="24" y="2"/>
                    </a:lnTo>
                  </a:path>
                </a:pathLst>
              </a:custGeom>
              <a:solidFill>
                <a:srgbClr val="000000"/>
              </a:solidFill>
              <a:ln w="12700" cap="rnd">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57" name="Freeform 63"/>
              <p:cNvSpPr>
                <a:spLocks/>
              </p:cNvSpPr>
              <p:nvPr/>
            </p:nvSpPr>
            <p:spPr bwMode="auto">
              <a:xfrm>
                <a:off x="2626" y="2395"/>
                <a:ext cx="31" cy="32"/>
              </a:xfrm>
              <a:custGeom>
                <a:avLst/>
                <a:gdLst>
                  <a:gd name="T0" fmla="*/ 21 w 31"/>
                  <a:gd name="T1" fmla="*/ 1 h 32"/>
                  <a:gd name="T2" fmla="*/ 19 w 31"/>
                  <a:gd name="T3" fmla="*/ 2 h 32"/>
                  <a:gd name="T4" fmla="*/ 17 w 31"/>
                  <a:gd name="T5" fmla="*/ 0 h 32"/>
                  <a:gd name="T6" fmla="*/ 15 w 31"/>
                  <a:gd name="T7" fmla="*/ 1 h 32"/>
                  <a:gd name="T8" fmla="*/ 12 w 31"/>
                  <a:gd name="T9" fmla="*/ 0 h 32"/>
                  <a:gd name="T10" fmla="*/ 9 w 31"/>
                  <a:gd name="T11" fmla="*/ 2 h 32"/>
                  <a:gd name="T12" fmla="*/ 7 w 31"/>
                  <a:gd name="T13" fmla="*/ 3 h 32"/>
                  <a:gd name="T14" fmla="*/ 5 w 31"/>
                  <a:gd name="T15" fmla="*/ 6 h 32"/>
                  <a:gd name="T16" fmla="*/ 3 w 31"/>
                  <a:gd name="T17" fmla="*/ 7 h 32"/>
                  <a:gd name="T18" fmla="*/ 1 w 31"/>
                  <a:gd name="T19" fmla="*/ 9 h 32"/>
                  <a:gd name="T20" fmla="*/ 0 w 31"/>
                  <a:gd name="T21" fmla="*/ 12 h 32"/>
                  <a:gd name="T22" fmla="*/ 0 w 31"/>
                  <a:gd name="T23" fmla="*/ 15 h 32"/>
                  <a:gd name="T24" fmla="*/ 0 w 31"/>
                  <a:gd name="T25" fmla="*/ 18 h 32"/>
                  <a:gd name="T26" fmla="*/ 2 w 31"/>
                  <a:gd name="T27" fmla="*/ 21 h 32"/>
                  <a:gd name="T28" fmla="*/ 3 w 31"/>
                  <a:gd name="T29" fmla="*/ 22 h 32"/>
                  <a:gd name="T30" fmla="*/ 4 w 31"/>
                  <a:gd name="T31" fmla="*/ 25 h 32"/>
                  <a:gd name="T32" fmla="*/ 5 w 31"/>
                  <a:gd name="T33" fmla="*/ 27 h 32"/>
                  <a:gd name="T34" fmla="*/ 8 w 31"/>
                  <a:gd name="T35" fmla="*/ 29 h 32"/>
                  <a:gd name="T36" fmla="*/ 10 w 31"/>
                  <a:gd name="T37" fmla="*/ 29 h 32"/>
                  <a:gd name="T38" fmla="*/ 12 w 31"/>
                  <a:gd name="T39" fmla="*/ 30 h 32"/>
                  <a:gd name="T40" fmla="*/ 15 w 31"/>
                  <a:gd name="T41" fmla="*/ 31 h 32"/>
                  <a:gd name="T42" fmla="*/ 18 w 31"/>
                  <a:gd name="T43" fmla="*/ 30 h 32"/>
                  <a:gd name="T44" fmla="*/ 20 w 31"/>
                  <a:gd name="T45" fmla="*/ 29 h 32"/>
                  <a:gd name="T46" fmla="*/ 22 w 31"/>
                  <a:gd name="T47" fmla="*/ 28 h 32"/>
                  <a:gd name="T48" fmla="*/ 24 w 31"/>
                  <a:gd name="T49" fmla="*/ 25 h 32"/>
                  <a:gd name="T50" fmla="*/ 26 w 31"/>
                  <a:gd name="T51" fmla="*/ 23 h 32"/>
                  <a:gd name="T52" fmla="*/ 28 w 31"/>
                  <a:gd name="T53" fmla="*/ 20 h 32"/>
                  <a:gd name="T54" fmla="*/ 29 w 31"/>
                  <a:gd name="T55" fmla="*/ 18 h 32"/>
                  <a:gd name="T56" fmla="*/ 30 w 31"/>
                  <a:gd name="T57" fmla="*/ 16 h 32"/>
                  <a:gd name="T58" fmla="*/ 29 w 31"/>
                  <a:gd name="T59" fmla="*/ 14 h 32"/>
                  <a:gd name="T60" fmla="*/ 30 w 31"/>
                  <a:gd name="T61" fmla="*/ 10 h 32"/>
                  <a:gd name="T62" fmla="*/ 28 w 31"/>
                  <a:gd name="T63" fmla="*/ 8 h 32"/>
                  <a:gd name="T64" fmla="*/ 26 w 31"/>
                  <a:gd name="T65" fmla="*/ 5 h 32"/>
                  <a:gd name="T66" fmla="*/ 24 w 31"/>
                  <a:gd name="T67" fmla="*/ 4 h 32"/>
                  <a:gd name="T68" fmla="*/ 21 w 31"/>
                  <a:gd name="T69" fmla="*/ 1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
                  <a:gd name="T106" fmla="*/ 0 h 32"/>
                  <a:gd name="T107" fmla="*/ 31 w 31"/>
                  <a:gd name="T108" fmla="*/ 32 h 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 h="32">
                    <a:moveTo>
                      <a:pt x="21" y="1"/>
                    </a:moveTo>
                    <a:lnTo>
                      <a:pt x="19" y="2"/>
                    </a:lnTo>
                    <a:lnTo>
                      <a:pt x="17" y="0"/>
                    </a:lnTo>
                    <a:lnTo>
                      <a:pt x="15" y="1"/>
                    </a:lnTo>
                    <a:lnTo>
                      <a:pt x="12" y="0"/>
                    </a:lnTo>
                    <a:lnTo>
                      <a:pt x="9" y="2"/>
                    </a:lnTo>
                    <a:lnTo>
                      <a:pt x="7" y="3"/>
                    </a:lnTo>
                    <a:lnTo>
                      <a:pt x="5" y="6"/>
                    </a:lnTo>
                    <a:lnTo>
                      <a:pt x="3" y="7"/>
                    </a:lnTo>
                    <a:lnTo>
                      <a:pt x="1" y="9"/>
                    </a:lnTo>
                    <a:lnTo>
                      <a:pt x="0" y="12"/>
                    </a:lnTo>
                    <a:lnTo>
                      <a:pt x="0" y="15"/>
                    </a:lnTo>
                    <a:lnTo>
                      <a:pt x="0" y="18"/>
                    </a:lnTo>
                    <a:lnTo>
                      <a:pt x="2" y="21"/>
                    </a:lnTo>
                    <a:lnTo>
                      <a:pt x="3" y="22"/>
                    </a:lnTo>
                    <a:lnTo>
                      <a:pt x="4" y="25"/>
                    </a:lnTo>
                    <a:lnTo>
                      <a:pt x="5" y="27"/>
                    </a:lnTo>
                    <a:lnTo>
                      <a:pt x="8" y="29"/>
                    </a:lnTo>
                    <a:lnTo>
                      <a:pt x="10" y="29"/>
                    </a:lnTo>
                    <a:lnTo>
                      <a:pt x="12" y="30"/>
                    </a:lnTo>
                    <a:lnTo>
                      <a:pt x="15" y="31"/>
                    </a:lnTo>
                    <a:lnTo>
                      <a:pt x="18" y="30"/>
                    </a:lnTo>
                    <a:lnTo>
                      <a:pt x="20" y="29"/>
                    </a:lnTo>
                    <a:lnTo>
                      <a:pt x="22" y="28"/>
                    </a:lnTo>
                    <a:lnTo>
                      <a:pt x="24" y="25"/>
                    </a:lnTo>
                    <a:lnTo>
                      <a:pt x="26" y="23"/>
                    </a:lnTo>
                    <a:lnTo>
                      <a:pt x="28" y="20"/>
                    </a:lnTo>
                    <a:lnTo>
                      <a:pt x="29" y="18"/>
                    </a:lnTo>
                    <a:lnTo>
                      <a:pt x="30" y="16"/>
                    </a:lnTo>
                    <a:lnTo>
                      <a:pt x="29" y="14"/>
                    </a:lnTo>
                    <a:lnTo>
                      <a:pt x="30" y="10"/>
                    </a:lnTo>
                    <a:lnTo>
                      <a:pt x="28" y="8"/>
                    </a:lnTo>
                    <a:lnTo>
                      <a:pt x="26" y="5"/>
                    </a:lnTo>
                    <a:lnTo>
                      <a:pt x="24" y="4"/>
                    </a:lnTo>
                    <a:lnTo>
                      <a:pt x="21" y="1"/>
                    </a:lnTo>
                  </a:path>
                </a:pathLst>
              </a:custGeom>
              <a:solidFill>
                <a:srgbClr val="000000"/>
              </a:solidFill>
              <a:ln w="12700" cap="rnd">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58" name="Freeform 64"/>
              <p:cNvSpPr>
                <a:spLocks/>
              </p:cNvSpPr>
              <p:nvPr/>
            </p:nvSpPr>
            <p:spPr bwMode="auto">
              <a:xfrm>
                <a:off x="2715" y="2447"/>
                <a:ext cx="32" cy="32"/>
              </a:xfrm>
              <a:custGeom>
                <a:avLst/>
                <a:gdLst>
                  <a:gd name="T0" fmla="*/ 24 w 32"/>
                  <a:gd name="T1" fmla="*/ 2 h 32"/>
                  <a:gd name="T2" fmla="*/ 21 w 32"/>
                  <a:gd name="T3" fmla="*/ 1 h 32"/>
                  <a:gd name="T4" fmla="*/ 18 w 32"/>
                  <a:gd name="T5" fmla="*/ 0 h 32"/>
                  <a:gd name="T6" fmla="*/ 15 w 32"/>
                  <a:gd name="T7" fmla="*/ 0 h 32"/>
                  <a:gd name="T8" fmla="*/ 13 w 32"/>
                  <a:gd name="T9" fmla="*/ 1 h 32"/>
                  <a:gd name="T10" fmla="*/ 10 w 32"/>
                  <a:gd name="T11" fmla="*/ 2 h 32"/>
                  <a:gd name="T12" fmla="*/ 7 w 32"/>
                  <a:gd name="T13" fmla="*/ 4 h 32"/>
                  <a:gd name="T14" fmla="*/ 5 w 32"/>
                  <a:gd name="T15" fmla="*/ 5 h 32"/>
                  <a:gd name="T16" fmla="*/ 3 w 32"/>
                  <a:gd name="T17" fmla="*/ 6 h 32"/>
                  <a:gd name="T18" fmla="*/ 2 w 32"/>
                  <a:gd name="T19" fmla="*/ 10 h 32"/>
                  <a:gd name="T20" fmla="*/ 1 w 32"/>
                  <a:gd name="T21" fmla="*/ 12 h 32"/>
                  <a:gd name="T22" fmla="*/ 2 w 32"/>
                  <a:gd name="T23" fmla="*/ 15 h 32"/>
                  <a:gd name="T24" fmla="*/ 0 w 32"/>
                  <a:gd name="T25" fmla="*/ 19 h 32"/>
                  <a:gd name="T26" fmla="*/ 2 w 32"/>
                  <a:gd name="T27" fmla="*/ 21 h 32"/>
                  <a:gd name="T28" fmla="*/ 3 w 32"/>
                  <a:gd name="T29" fmla="*/ 23 h 32"/>
                  <a:gd name="T30" fmla="*/ 5 w 32"/>
                  <a:gd name="T31" fmla="*/ 26 h 32"/>
                  <a:gd name="T32" fmla="*/ 7 w 32"/>
                  <a:gd name="T33" fmla="*/ 28 h 32"/>
                  <a:gd name="T34" fmla="*/ 8 w 32"/>
                  <a:gd name="T35" fmla="*/ 29 h 32"/>
                  <a:gd name="T36" fmla="*/ 10 w 32"/>
                  <a:gd name="T37" fmla="*/ 30 h 32"/>
                  <a:gd name="T38" fmla="*/ 12 w 32"/>
                  <a:gd name="T39" fmla="*/ 30 h 32"/>
                  <a:gd name="T40" fmla="*/ 15 w 32"/>
                  <a:gd name="T41" fmla="*/ 31 h 32"/>
                  <a:gd name="T42" fmla="*/ 19 w 32"/>
                  <a:gd name="T43" fmla="*/ 31 h 32"/>
                  <a:gd name="T44" fmla="*/ 20 w 32"/>
                  <a:gd name="T45" fmla="*/ 30 h 32"/>
                  <a:gd name="T46" fmla="*/ 23 w 32"/>
                  <a:gd name="T47" fmla="*/ 28 h 32"/>
                  <a:gd name="T48" fmla="*/ 25 w 32"/>
                  <a:gd name="T49" fmla="*/ 26 h 32"/>
                  <a:gd name="T50" fmla="*/ 26 w 32"/>
                  <a:gd name="T51" fmla="*/ 24 h 32"/>
                  <a:gd name="T52" fmla="*/ 28 w 32"/>
                  <a:gd name="T53" fmla="*/ 22 h 32"/>
                  <a:gd name="T54" fmla="*/ 30 w 32"/>
                  <a:gd name="T55" fmla="*/ 18 h 32"/>
                  <a:gd name="T56" fmla="*/ 30 w 32"/>
                  <a:gd name="T57" fmla="*/ 15 h 32"/>
                  <a:gd name="T58" fmla="*/ 30 w 32"/>
                  <a:gd name="T59" fmla="*/ 13 h 32"/>
                  <a:gd name="T60" fmla="*/ 31 w 32"/>
                  <a:gd name="T61" fmla="*/ 11 h 32"/>
                  <a:gd name="T62" fmla="*/ 29 w 32"/>
                  <a:gd name="T63" fmla="*/ 8 h 32"/>
                  <a:gd name="T64" fmla="*/ 27 w 32"/>
                  <a:gd name="T65" fmla="*/ 7 h 32"/>
                  <a:gd name="T66" fmla="*/ 26 w 32"/>
                  <a:gd name="T67" fmla="*/ 5 h 32"/>
                  <a:gd name="T68" fmla="*/ 24 w 32"/>
                  <a:gd name="T69" fmla="*/ 2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32"/>
                  <a:gd name="T107" fmla="*/ 32 w 32"/>
                  <a:gd name="T108" fmla="*/ 32 h 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32">
                    <a:moveTo>
                      <a:pt x="24" y="2"/>
                    </a:moveTo>
                    <a:lnTo>
                      <a:pt x="21" y="1"/>
                    </a:lnTo>
                    <a:lnTo>
                      <a:pt x="18" y="0"/>
                    </a:lnTo>
                    <a:lnTo>
                      <a:pt x="15" y="0"/>
                    </a:lnTo>
                    <a:lnTo>
                      <a:pt x="13" y="1"/>
                    </a:lnTo>
                    <a:lnTo>
                      <a:pt x="10" y="2"/>
                    </a:lnTo>
                    <a:lnTo>
                      <a:pt x="7" y="4"/>
                    </a:lnTo>
                    <a:lnTo>
                      <a:pt x="5" y="5"/>
                    </a:lnTo>
                    <a:lnTo>
                      <a:pt x="3" y="6"/>
                    </a:lnTo>
                    <a:lnTo>
                      <a:pt x="2" y="10"/>
                    </a:lnTo>
                    <a:lnTo>
                      <a:pt x="1" y="12"/>
                    </a:lnTo>
                    <a:lnTo>
                      <a:pt x="2" y="15"/>
                    </a:lnTo>
                    <a:lnTo>
                      <a:pt x="0" y="19"/>
                    </a:lnTo>
                    <a:lnTo>
                      <a:pt x="2" y="21"/>
                    </a:lnTo>
                    <a:lnTo>
                      <a:pt x="3" y="23"/>
                    </a:lnTo>
                    <a:lnTo>
                      <a:pt x="5" y="26"/>
                    </a:lnTo>
                    <a:lnTo>
                      <a:pt x="7" y="28"/>
                    </a:lnTo>
                    <a:lnTo>
                      <a:pt x="8" y="29"/>
                    </a:lnTo>
                    <a:lnTo>
                      <a:pt x="10" y="30"/>
                    </a:lnTo>
                    <a:lnTo>
                      <a:pt x="12" y="30"/>
                    </a:lnTo>
                    <a:lnTo>
                      <a:pt x="15" y="31"/>
                    </a:lnTo>
                    <a:lnTo>
                      <a:pt x="19" y="31"/>
                    </a:lnTo>
                    <a:lnTo>
                      <a:pt x="20" y="30"/>
                    </a:lnTo>
                    <a:lnTo>
                      <a:pt x="23" y="28"/>
                    </a:lnTo>
                    <a:lnTo>
                      <a:pt x="25" y="26"/>
                    </a:lnTo>
                    <a:lnTo>
                      <a:pt x="26" y="24"/>
                    </a:lnTo>
                    <a:lnTo>
                      <a:pt x="28" y="22"/>
                    </a:lnTo>
                    <a:lnTo>
                      <a:pt x="30" y="18"/>
                    </a:lnTo>
                    <a:lnTo>
                      <a:pt x="30" y="15"/>
                    </a:lnTo>
                    <a:lnTo>
                      <a:pt x="30" y="13"/>
                    </a:lnTo>
                    <a:lnTo>
                      <a:pt x="31" y="11"/>
                    </a:lnTo>
                    <a:lnTo>
                      <a:pt x="29" y="8"/>
                    </a:lnTo>
                    <a:lnTo>
                      <a:pt x="27" y="7"/>
                    </a:lnTo>
                    <a:lnTo>
                      <a:pt x="26" y="5"/>
                    </a:lnTo>
                    <a:lnTo>
                      <a:pt x="24" y="2"/>
                    </a:lnTo>
                  </a:path>
                </a:pathLst>
              </a:custGeom>
              <a:solidFill>
                <a:srgbClr val="000000"/>
              </a:solidFill>
              <a:ln w="12700" cap="rnd">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sp>
          <p:nvSpPr>
            <p:cNvPr id="59459" name="Rectangle 65"/>
            <p:cNvSpPr>
              <a:spLocks noChangeArrowheads="1"/>
            </p:cNvSpPr>
            <p:nvPr/>
          </p:nvSpPr>
          <p:spPr bwMode="auto">
            <a:xfrm rot="1740000" flipH="1">
              <a:off x="1322" y="3318"/>
              <a:ext cx="674" cy="190"/>
            </a:xfrm>
            <a:prstGeom prst="rect">
              <a:avLst/>
            </a:prstGeom>
            <a:noFill/>
            <a:ln w="12700">
              <a:noFill/>
              <a:miter lim="800000"/>
              <a:headEnd/>
              <a:tailEnd/>
            </a:ln>
          </p:spPr>
          <p:txBody>
            <a:bodyPr vert="horz" wrap="none" lIns="90488" tIns="44450" rIns="90488" bIns="4445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0" i="1" u="none" strike="noStrike" cap="none" normalizeH="0" baseline="0" smtClean="0">
                  <a:ln>
                    <a:noFill/>
                  </a:ln>
                  <a:solidFill>
                    <a:schemeClr val="tx1"/>
                  </a:solidFill>
                  <a:effectLst/>
                  <a:latin typeface="Arial" pitchFamily="34" charset="0"/>
                  <a:ea typeface="仿宋_GB2312" pitchFamily="49" charset="-122"/>
                </a:rPr>
                <a:t>四位码行业</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60" name="AutoShape 66"/>
            <p:cNvSpPr>
              <a:spLocks noChangeArrowheads="1"/>
            </p:cNvSpPr>
            <p:nvPr/>
          </p:nvSpPr>
          <p:spPr bwMode="auto">
            <a:xfrm rot="12540000" flipH="1">
              <a:off x="2238" y="3832"/>
              <a:ext cx="490" cy="91"/>
            </a:xfrm>
            <a:prstGeom prst="rightArrow">
              <a:avLst>
                <a:gd name="adj1" fmla="val 50000"/>
                <a:gd name="adj2" fmla="val 132546"/>
              </a:avLst>
            </a:prstGeom>
            <a:solidFill>
              <a:srgbClr val="FF3300"/>
            </a:solidFill>
            <a:ln w="1270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61" name="Rectangle 67"/>
            <p:cNvSpPr>
              <a:spLocks noChangeArrowheads="1"/>
            </p:cNvSpPr>
            <p:nvPr/>
          </p:nvSpPr>
          <p:spPr bwMode="auto">
            <a:xfrm rot="-1740000">
              <a:off x="2756" y="3803"/>
              <a:ext cx="404" cy="229"/>
            </a:xfrm>
            <a:prstGeom prst="rect">
              <a:avLst/>
            </a:prstGeom>
            <a:noFill/>
            <a:ln w="12700">
              <a:noFill/>
              <a:miter lim="800000"/>
              <a:headEnd/>
              <a:tailEnd/>
            </a:ln>
          </p:spPr>
          <p:txBody>
            <a:bodyPr vert="horz" wrap="none" lIns="90488" tIns="44450" rIns="90488" bIns="4445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0" i="1" u="none" strike="noStrike" cap="none" normalizeH="0" baseline="0" smtClean="0">
                  <a:ln>
                    <a:noFill/>
                  </a:ln>
                  <a:solidFill>
                    <a:schemeClr val="tx1"/>
                  </a:solidFill>
                  <a:effectLst/>
                  <a:latin typeface="Arial" pitchFamily="34" charset="0"/>
                  <a:ea typeface="仿宋_GB2312" pitchFamily="49" charset="-122"/>
                </a:rPr>
                <a:t>规模</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62" name="AutoShape 68"/>
            <p:cNvSpPr>
              <a:spLocks noChangeArrowheads="1"/>
            </p:cNvSpPr>
            <p:nvPr/>
          </p:nvSpPr>
          <p:spPr bwMode="auto">
            <a:xfrm rot="9000000" flipH="1">
              <a:off x="3274" y="3518"/>
              <a:ext cx="612" cy="91"/>
            </a:xfrm>
            <a:prstGeom prst="rightArrow">
              <a:avLst>
                <a:gd name="adj1" fmla="val 50000"/>
                <a:gd name="adj2" fmla="val 148049"/>
              </a:avLst>
            </a:prstGeom>
            <a:solidFill>
              <a:srgbClr val="FF3300"/>
            </a:solidFill>
            <a:ln w="12700">
              <a:solidFill>
                <a:schemeClr val="tx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63" name="Rectangle 69"/>
            <p:cNvSpPr>
              <a:spLocks noChangeArrowheads="1"/>
            </p:cNvSpPr>
            <p:nvPr/>
          </p:nvSpPr>
          <p:spPr bwMode="auto">
            <a:xfrm rot="1560000" flipH="1">
              <a:off x="2924" y="1036"/>
              <a:ext cx="759" cy="210"/>
            </a:xfrm>
            <a:prstGeom prst="rect">
              <a:avLst/>
            </a:prstGeom>
            <a:noFill/>
            <a:ln w="12700">
              <a:noFill/>
              <a:miter lim="800000"/>
              <a:headEnd/>
              <a:tailEnd/>
            </a:ln>
          </p:spPr>
          <p:txBody>
            <a:bodyPr vert="horz" wrap="none" lIns="90488" tIns="44450" rIns="90488" bIns="4445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0" i="1" u="none" strike="noStrike" cap="none" normalizeH="0" baseline="0" smtClean="0">
                  <a:ln>
                    <a:noFill/>
                  </a:ln>
                  <a:solidFill>
                    <a:schemeClr val="tx1"/>
                  </a:solidFill>
                  <a:effectLst/>
                  <a:latin typeface="Arial" pitchFamily="34" charset="0"/>
                  <a:ea typeface="仿宋_GB2312" pitchFamily="49" charset="-122"/>
                </a:rPr>
                <a:t>四位码行业</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9464" name="Rectangle 70"/>
            <p:cNvSpPr>
              <a:spLocks noChangeArrowheads="1"/>
            </p:cNvSpPr>
            <p:nvPr/>
          </p:nvSpPr>
          <p:spPr bwMode="auto">
            <a:xfrm rot="1740000" flipH="1">
              <a:off x="2740" y="1517"/>
              <a:ext cx="326" cy="137"/>
            </a:xfrm>
            <a:prstGeom prst="rect">
              <a:avLst/>
            </a:prstGeom>
            <a:noFill/>
            <a:ln w="12700">
              <a:noFill/>
              <a:miter lim="800000"/>
              <a:headEnd/>
              <a:tailEnd/>
            </a:ln>
          </p:spPr>
          <p:txBody>
            <a:bodyPr vert="horz" wrap="none" lIns="90488" tIns="44450" rIns="90488" bIns="4445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仿宋_GB2312" pitchFamily="49" charset="-122"/>
                </a:rPr>
                <a:t>1000</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spTree>
    <p:extLst>
      <p:ext uri="{BB962C8B-B14F-4D97-AF65-F5344CB8AC3E}">
        <p14:creationId xmlns="" xmlns:p14="http://schemas.microsoft.com/office/powerpoint/2010/main" val="36156768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1"/>
          <p:cNvPicPr>
            <a:picLocks noChangeArrowheads="1"/>
          </p:cNvPicPr>
          <p:nvPr/>
        </p:nvPicPr>
        <p:blipFill>
          <a:blip r:embed="rId2" cstate="print"/>
          <a:srcRect/>
          <a:stretch>
            <a:fillRect/>
          </a:stretch>
        </p:blipFill>
        <p:spPr bwMode="auto">
          <a:xfrm>
            <a:off x="2357422" y="4643446"/>
            <a:ext cx="1785144" cy="570588"/>
          </a:xfrm>
          <a:prstGeom prst="rect">
            <a:avLst/>
          </a:prstGeom>
          <a:noFill/>
        </p:spPr>
      </p:pic>
      <p:pic>
        <p:nvPicPr>
          <p:cNvPr id="83" name="Picture 27"/>
          <p:cNvPicPr>
            <a:picLocks noChangeArrowheads="1"/>
          </p:cNvPicPr>
          <p:nvPr/>
        </p:nvPicPr>
        <p:blipFill>
          <a:blip r:embed="rId3" cstate="print"/>
          <a:srcRect/>
          <a:stretch>
            <a:fillRect/>
          </a:stretch>
        </p:blipFill>
        <p:spPr bwMode="auto">
          <a:xfrm>
            <a:off x="4572000" y="4643446"/>
            <a:ext cx="1285884" cy="642942"/>
          </a:xfrm>
          <a:prstGeom prst="rect">
            <a:avLst/>
          </a:prstGeom>
          <a:noFill/>
          <a:ln w="9525">
            <a:noFill/>
            <a:miter lim="800000"/>
            <a:headEnd/>
            <a:tailEnd/>
          </a:ln>
          <a:effectLst/>
        </p:spPr>
      </p:pic>
      <p:pic>
        <p:nvPicPr>
          <p:cNvPr id="81" name="Picture 5"/>
          <p:cNvPicPr>
            <a:picLocks noChangeArrowheads="1"/>
          </p:cNvPicPr>
          <p:nvPr/>
        </p:nvPicPr>
        <p:blipFill>
          <a:blip r:embed="rId4" cstate="print"/>
          <a:srcRect/>
          <a:stretch>
            <a:fillRect/>
          </a:stretch>
        </p:blipFill>
        <p:spPr bwMode="auto">
          <a:xfrm>
            <a:off x="142876" y="4643446"/>
            <a:ext cx="2000232" cy="714380"/>
          </a:xfrm>
          <a:prstGeom prst="rect">
            <a:avLst/>
          </a:prstGeom>
          <a:noFill/>
        </p:spPr>
      </p:pic>
      <p:pic>
        <p:nvPicPr>
          <p:cNvPr id="80" name="Picture 7"/>
          <p:cNvPicPr>
            <a:picLocks noChangeArrowheads="1"/>
          </p:cNvPicPr>
          <p:nvPr/>
        </p:nvPicPr>
        <p:blipFill>
          <a:blip r:embed="rId5" cstate="print"/>
          <a:srcRect/>
          <a:stretch>
            <a:fillRect/>
          </a:stretch>
        </p:blipFill>
        <p:spPr bwMode="auto">
          <a:xfrm>
            <a:off x="5857884" y="1774686"/>
            <a:ext cx="1620000" cy="1440000"/>
          </a:xfrm>
          <a:prstGeom prst="rect">
            <a:avLst/>
          </a:prstGeom>
          <a:noFill/>
        </p:spPr>
      </p:pic>
      <p:pic>
        <p:nvPicPr>
          <p:cNvPr id="79" name="Picture 8"/>
          <p:cNvPicPr>
            <a:picLocks noChangeArrowheads="1"/>
          </p:cNvPicPr>
          <p:nvPr/>
        </p:nvPicPr>
        <p:blipFill>
          <a:blip r:embed="rId6" cstate="print"/>
          <a:srcRect/>
          <a:stretch>
            <a:fillRect/>
          </a:stretch>
        </p:blipFill>
        <p:spPr bwMode="auto">
          <a:xfrm>
            <a:off x="4048860" y="1774686"/>
            <a:ext cx="1620000" cy="1440000"/>
          </a:xfrm>
          <a:prstGeom prst="rect">
            <a:avLst/>
          </a:prstGeom>
          <a:noFill/>
        </p:spPr>
      </p:pic>
      <p:pic>
        <p:nvPicPr>
          <p:cNvPr id="75" name="Picture 10"/>
          <p:cNvPicPr>
            <a:picLocks noChangeArrowheads="1"/>
          </p:cNvPicPr>
          <p:nvPr/>
        </p:nvPicPr>
        <p:blipFill>
          <a:blip r:embed="rId7" cstate="print"/>
          <a:srcRect/>
          <a:stretch>
            <a:fillRect/>
          </a:stretch>
        </p:blipFill>
        <p:spPr bwMode="auto">
          <a:xfrm>
            <a:off x="214282" y="1785926"/>
            <a:ext cx="1620000" cy="1440000"/>
          </a:xfrm>
          <a:prstGeom prst="rect">
            <a:avLst/>
          </a:prstGeom>
          <a:noFill/>
        </p:spPr>
      </p:pic>
      <p:pic>
        <p:nvPicPr>
          <p:cNvPr id="78" name="Picture 9"/>
          <p:cNvPicPr>
            <a:picLocks noChangeArrowheads="1"/>
          </p:cNvPicPr>
          <p:nvPr/>
        </p:nvPicPr>
        <p:blipFill>
          <a:blip r:embed="rId8" cstate="print"/>
          <a:srcRect/>
          <a:stretch>
            <a:fillRect/>
          </a:stretch>
        </p:blipFill>
        <p:spPr bwMode="auto">
          <a:xfrm>
            <a:off x="2191472" y="1714488"/>
            <a:ext cx="1620000" cy="1440000"/>
          </a:xfrm>
          <a:prstGeom prst="rect">
            <a:avLst/>
          </a:prstGeom>
          <a:noFill/>
        </p:spPr>
      </p:pic>
      <p:grpSp>
        <p:nvGrpSpPr>
          <p:cNvPr id="2" name="组合 4"/>
          <p:cNvGrpSpPr>
            <a:grpSpLocks/>
          </p:cNvGrpSpPr>
          <p:nvPr/>
        </p:nvGrpSpPr>
        <p:grpSpPr bwMode="auto">
          <a:xfrm>
            <a:off x="1480285" y="2706905"/>
            <a:ext cx="468312" cy="552449"/>
            <a:chOff x="2075440" y="1463056"/>
            <a:chExt cx="468000" cy="414000"/>
          </a:xfrm>
        </p:grpSpPr>
        <p:grpSp>
          <p:nvGrpSpPr>
            <p:cNvPr id="3" name="组合 3"/>
            <p:cNvGrpSpPr>
              <a:grpSpLocks/>
            </p:cNvGrpSpPr>
            <p:nvPr/>
          </p:nvGrpSpPr>
          <p:grpSpPr bwMode="auto">
            <a:xfrm flipH="1" flipV="1">
              <a:off x="2075440" y="1463056"/>
              <a:ext cx="468000" cy="414000"/>
              <a:chOff x="2437859" y="771813"/>
              <a:chExt cx="716539" cy="608151"/>
            </a:xfrm>
          </p:grpSpPr>
          <p:sp>
            <p:nvSpPr>
              <p:cNvPr id="8" name="Rectangle 13"/>
              <p:cNvSpPr/>
              <p:nvPr/>
            </p:nvSpPr>
            <p:spPr>
              <a:xfrm rot="5400000">
                <a:off x="2411132" y="800869"/>
                <a:ext cx="114175" cy="60723"/>
              </a:xfrm>
              <a:custGeom>
                <a:avLst/>
                <a:gdLst>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265112 h 265112"/>
                  <a:gd name="connsiteX4" fmla="*/ 0 w 385137"/>
                  <a:gd name="connsiteY4" fmla="*/ 0 h 265112"/>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0 h 265112"/>
                </a:gdLst>
                <a:ahLst/>
                <a:cxnLst>
                  <a:cxn ang="0">
                    <a:pos x="connsiteX0" y="connsiteY0"/>
                  </a:cxn>
                  <a:cxn ang="0">
                    <a:pos x="connsiteX1" y="connsiteY1"/>
                  </a:cxn>
                  <a:cxn ang="0">
                    <a:pos x="connsiteX2" y="connsiteY2"/>
                  </a:cxn>
                  <a:cxn ang="0">
                    <a:pos x="connsiteX3" y="connsiteY3"/>
                  </a:cxn>
                </a:cxnLst>
                <a:rect l="l" t="t" r="r" b="b"/>
                <a:pathLst>
                  <a:path w="385137" h="265112">
                    <a:moveTo>
                      <a:pt x="0" y="0"/>
                    </a:moveTo>
                    <a:lnTo>
                      <a:pt x="385137" y="0"/>
                    </a:lnTo>
                    <a:lnTo>
                      <a:pt x="385137" y="265112"/>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17"/>
              <p:cNvSpPr/>
              <p:nvPr/>
            </p:nvSpPr>
            <p:spPr>
              <a:xfrm rot="5400000">
                <a:off x="2522414" y="747980"/>
                <a:ext cx="608151" cy="655816"/>
              </a:xfrm>
              <a:custGeom>
                <a:avLst/>
                <a:gdLst>
                  <a:gd name="connsiteX0" fmla="*/ 0 w 2129873"/>
                  <a:gd name="connsiteY0" fmla="*/ 0 h 390349"/>
                  <a:gd name="connsiteX1" fmla="*/ 2129873 w 2129873"/>
                  <a:gd name="connsiteY1" fmla="*/ 0 h 390349"/>
                  <a:gd name="connsiteX2" fmla="*/ 2129873 w 2129873"/>
                  <a:gd name="connsiteY2" fmla="*/ 390349 h 390349"/>
                  <a:gd name="connsiteX3" fmla="*/ 0 w 2129873"/>
                  <a:gd name="connsiteY3" fmla="*/ 390349 h 390349"/>
                  <a:gd name="connsiteX4" fmla="*/ 0 w 2129873"/>
                  <a:gd name="connsiteY4" fmla="*/ 0 h 390349"/>
                  <a:gd name="connsiteX0" fmla="*/ 0 w 2129873"/>
                  <a:gd name="connsiteY0" fmla="*/ 0 h 390349"/>
                  <a:gd name="connsiteX1" fmla="*/ 2129873 w 2129873"/>
                  <a:gd name="connsiteY1" fmla="*/ 0 h 390349"/>
                  <a:gd name="connsiteX2" fmla="*/ 2128357 w 2129873"/>
                  <a:gd name="connsiteY2" fmla="*/ 188145 h 390349"/>
                  <a:gd name="connsiteX3" fmla="*/ 2129873 w 2129873"/>
                  <a:gd name="connsiteY3" fmla="*/ 390349 h 390349"/>
                  <a:gd name="connsiteX4" fmla="*/ 0 w 2129873"/>
                  <a:gd name="connsiteY4" fmla="*/ 390349 h 390349"/>
                  <a:gd name="connsiteX5" fmla="*/ 0 w 2129873"/>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2129873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091772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677629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1677629"/>
                  <a:gd name="connsiteY0" fmla="*/ 0 h 390349"/>
                  <a:gd name="connsiteX1" fmla="*/ 1677629 w 1677629"/>
                  <a:gd name="connsiteY1" fmla="*/ 0 h 390349"/>
                  <a:gd name="connsiteX2" fmla="*/ 1201497 w 1677629"/>
                  <a:gd name="connsiteY2" fmla="*/ 196887 h 390349"/>
                  <a:gd name="connsiteX3" fmla="*/ 1646798 w 1677629"/>
                  <a:gd name="connsiteY3" fmla="*/ 390349 h 390349"/>
                  <a:gd name="connsiteX4" fmla="*/ 0 w 1677629"/>
                  <a:gd name="connsiteY4" fmla="*/ 390349 h 390349"/>
                  <a:gd name="connsiteX5" fmla="*/ 0 w 1677629"/>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46798 w 1879858"/>
                  <a:gd name="connsiteY3" fmla="*/ 390349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297344 w 1879858"/>
                  <a:gd name="connsiteY3" fmla="*/ 348791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87921 w 1879858"/>
                  <a:gd name="connsiteY3" fmla="*/ 388370 h 390349"/>
                  <a:gd name="connsiteX4" fmla="*/ 0 w 1879858"/>
                  <a:gd name="connsiteY4" fmla="*/ 390349 h 390349"/>
                  <a:gd name="connsiteX5" fmla="*/ 0 w 1879858"/>
                  <a:gd name="connsiteY5" fmla="*/ 0 h 39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858" h="390349">
                    <a:moveTo>
                      <a:pt x="0" y="0"/>
                    </a:moveTo>
                    <a:lnTo>
                      <a:pt x="1677629" y="0"/>
                    </a:lnTo>
                    <a:lnTo>
                      <a:pt x="1879858" y="188970"/>
                    </a:lnTo>
                    <a:lnTo>
                      <a:pt x="1687921" y="388370"/>
                    </a:lnTo>
                    <a:lnTo>
                      <a:pt x="0" y="390349"/>
                    </a:lnTo>
                    <a:lnTo>
                      <a:pt x="0" y="0"/>
                    </a:lnTo>
                    <a:close/>
                  </a:path>
                </a:pathLst>
              </a:custGeom>
              <a:solidFill>
                <a:srgbClr val="00AEEF"/>
              </a:solidFill>
              <a:ln>
                <a:no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14747" name="Freeform 13"/>
            <p:cNvSpPr>
              <a:spLocks noChangeAspect="1" noEditPoints="1"/>
            </p:cNvSpPr>
            <p:nvPr/>
          </p:nvSpPr>
          <p:spPr bwMode="auto">
            <a:xfrm flipH="1">
              <a:off x="2167742" y="1580750"/>
              <a:ext cx="218847" cy="217258"/>
            </a:xfrm>
            <a:custGeom>
              <a:avLst/>
              <a:gdLst>
                <a:gd name="T0" fmla="*/ 213050 w 302"/>
                <a:gd name="T1" fmla="*/ 212913 h 300"/>
                <a:gd name="T2" fmla="*/ 202180 w 302"/>
                <a:gd name="T3" fmla="*/ 217258 h 300"/>
                <a:gd name="T4" fmla="*/ 191310 w 302"/>
                <a:gd name="T5" fmla="*/ 212913 h 300"/>
                <a:gd name="T6" fmla="*/ 118844 w 302"/>
                <a:gd name="T7" fmla="*/ 140493 h 300"/>
                <a:gd name="T8" fmla="*/ 131163 w 302"/>
                <a:gd name="T9" fmla="*/ 131079 h 300"/>
                <a:gd name="T10" fmla="*/ 140584 w 302"/>
                <a:gd name="T11" fmla="*/ 118768 h 300"/>
                <a:gd name="T12" fmla="*/ 213050 w 302"/>
                <a:gd name="T13" fmla="*/ 191187 h 300"/>
                <a:gd name="T14" fmla="*/ 213050 w 302"/>
                <a:gd name="T15" fmla="*/ 212913 h 300"/>
                <a:gd name="T16" fmla="*/ 150004 w 302"/>
                <a:gd name="T17" fmla="*/ 75316 h 300"/>
                <a:gd name="T18" fmla="*/ 128265 w 302"/>
                <a:gd name="T19" fmla="*/ 21726 h 300"/>
                <a:gd name="T20" fmla="*/ 74640 w 302"/>
                <a:gd name="T21" fmla="*/ 0 h 300"/>
                <a:gd name="T22" fmla="*/ 21740 w 302"/>
                <a:gd name="T23" fmla="*/ 21726 h 300"/>
                <a:gd name="T24" fmla="*/ 0 w 302"/>
                <a:gd name="T25" fmla="*/ 75316 h 300"/>
                <a:gd name="T26" fmla="*/ 21740 w 302"/>
                <a:gd name="T27" fmla="*/ 128182 h 300"/>
                <a:gd name="T28" fmla="*/ 74640 w 302"/>
                <a:gd name="T29" fmla="*/ 149908 h 300"/>
                <a:gd name="T30" fmla="*/ 128265 w 302"/>
                <a:gd name="T31" fmla="*/ 128182 h 300"/>
                <a:gd name="T32" fmla="*/ 150004 w 302"/>
                <a:gd name="T33" fmla="*/ 75316 h 300"/>
                <a:gd name="T34" fmla="*/ 116670 w 302"/>
                <a:gd name="T35" fmla="*/ 33313 h 300"/>
                <a:gd name="T36" fmla="*/ 134062 w 302"/>
                <a:gd name="T37" fmla="*/ 75316 h 300"/>
                <a:gd name="T38" fmla="*/ 116670 w 302"/>
                <a:gd name="T39" fmla="*/ 116595 h 300"/>
                <a:gd name="T40" fmla="*/ 74640 w 302"/>
                <a:gd name="T41" fmla="*/ 133976 h 300"/>
                <a:gd name="T42" fmla="*/ 33334 w 302"/>
                <a:gd name="T43" fmla="*/ 116595 h 300"/>
                <a:gd name="T44" fmla="*/ 15942 w 302"/>
                <a:gd name="T45" fmla="*/ 75316 h 300"/>
                <a:gd name="T46" fmla="*/ 33334 w 302"/>
                <a:gd name="T47" fmla="*/ 33313 h 300"/>
                <a:gd name="T48" fmla="*/ 74640 w 302"/>
                <a:gd name="T49" fmla="*/ 15932 h 300"/>
                <a:gd name="T50" fmla="*/ 116670 w 302"/>
                <a:gd name="T51" fmla="*/ 33313 h 300"/>
                <a:gd name="T52" fmla="*/ 79712 w 302"/>
                <a:gd name="T53" fmla="*/ 31140 h 300"/>
                <a:gd name="T54" fmla="*/ 77538 w 302"/>
                <a:gd name="T55" fmla="*/ 28968 h 300"/>
                <a:gd name="T56" fmla="*/ 28986 w 302"/>
                <a:gd name="T57" fmla="*/ 77489 h 300"/>
                <a:gd name="T58" fmla="*/ 31160 w 302"/>
                <a:gd name="T59" fmla="*/ 79661 h 300"/>
                <a:gd name="T60" fmla="*/ 33334 w 302"/>
                <a:gd name="T61" fmla="*/ 77489 h 300"/>
                <a:gd name="T62" fmla="*/ 46378 w 302"/>
                <a:gd name="T63" fmla="*/ 46348 h 300"/>
                <a:gd name="T64" fmla="*/ 77538 w 302"/>
                <a:gd name="T65" fmla="*/ 33313 h 300"/>
                <a:gd name="T66" fmla="*/ 79712 w 302"/>
                <a:gd name="T67" fmla="*/ 3114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2"/>
                <a:gd name="T103" fmla="*/ 0 h 300"/>
                <a:gd name="T104" fmla="*/ 302 w 30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2" h="300">
                  <a:moveTo>
                    <a:pt x="294" y="294"/>
                  </a:moveTo>
                  <a:cubicBezTo>
                    <a:pt x="290" y="298"/>
                    <a:pt x="284" y="300"/>
                    <a:pt x="279" y="300"/>
                  </a:cubicBezTo>
                  <a:cubicBezTo>
                    <a:pt x="273" y="300"/>
                    <a:pt x="268" y="298"/>
                    <a:pt x="264" y="294"/>
                  </a:cubicBezTo>
                  <a:cubicBezTo>
                    <a:pt x="264" y="294"/>
                    <a:pt x="184" y="213"/>
                    <a:pt x="164" y="194"/>
                  </a:cubicBezTo>
                  <a:cubicBezTo>
                    <a:pt x="170" y="190"/>
                    <a:pt x="176" y="186"/>
                    <a:pt x="181" y="181"/>
                  </a:cubicBezTo>
                  <a:cubicBezTo>
                    <a:pt x="186" y="176"/>
                    <a:pt x="190" y="170"/>
                    <a:pt x="194" y="164"/>
                  </a:cubicBezTo>
                  <a:cubicBezTo>
                    <a:pt x="294" y="264"/>
                    <a:pt x="294" y="264"/>
                    <a:pt x="294" y="264"/>
                  </a:cubicBezTo>
                  <a:cubicBezTo>
                    <a:pt x="302" y="272"/>
                    <a:pt x="302" y="286"/>
                    <a:pt x="294" y="294"/>
                  </a:cubicBezTo>
                  <a:close/>
                  <a:moveTo>
                    <a:pt x="207" y="104"/>
                  </a:moveTo>
                  <a:cubicBezTo>
                    <a:pt x="207" y="75"/>
                    <a:pt x="195" y="49"/>
                    <a:pt x="177" y="30"/>
                  </a:cubicBezTo>
                  <a:cubicBezTo>
                    <a:pt x="158" y="12"/>
                    <a:pt x="132" y="0"/>
                    <a:pt x="103" y="0"/>
                  </a:cubicBezTo>
                  <a:cubicBezTo>
                    <a:pt x="75" y="0"/>
                    <a:pt x="49" y="12"/>
                    <a:pt x="30" y="30"/>
                  </a:cubicBezTo>
                  <a:cubicBezTo>
                    <a:pt x="12" y="49"/>
                    <a:pt x="0" y="75"/>
                    <a:pt x="0" y="104"/>
                  </a:cubicBezTo>
                  <a:cubicBezTo>
                    <a:pt x="0" y="132"/>
                    <a:pt x="12" y="158"/>
                    <a:pt x="30" y="177"/>
                  </a:cubicBezTo>
                  <a:cubicBezTo>
                    <a:pt x="49" y="195"/>
                    <a:pt x="75" y="207"/>
                    <a:pt x="103" y="207"/>
                  </a:cubicBezTo>
                  <a:cubicBezTo>
                    <a:pt x="132" y="207"/>
                    <a:pt x="158" y="195"/>
                    <a:pt x="177" y="177"/>
                  </a:cubicBezTo>
                  <a:cubicBezTo>
                    <a:pt x="195" y="158"/>
                    <a:pt x="207" y="132"/>
                    <a:pt x="207" y="104"/>
                  </a:cubicBezTo>
                  <a:close/>
                  <a:moveTo>
                    <a:pt x="161" y="46"/>
                  </a:moveTo>
                  <a:cubicBezTo>
                    <a:pt x="176" y="60"/>
                    <a:pt x="185" y="81"/>
                    <a:pt x="185" y="104"/>
                  </a:cubicBezTo>
                  <a:cubicBezTo>
                    <a:pt x="185" y="126"/>
                    <a:pt x="176" y="147"/>
                    <a:pt x="161" y="161"/>
                  </a:cubicBezTo>
                  <a:cubicBezTo>
                    <a:pt x="147" y="176"/>
                    <a:pt x="126" y="185"/>
                    <a:pt x="103" y="185"/>
                  </a:cubicBezTo>
                  <a:cubicBezTo>
                    <a:pt x="81" y="185"/>
                    <a:pt x="60" y="176"/>
                    <a:pt x="46" y="161"/>
                  </a:cubicBezTo>
                  <a:cubicBezTo>
                    <a:pt x="31" y="147"/>
                    <a:pt x="22" y="126"/>
                    <a:pt x="22" y="104"/>
                  </a:cubicBezTo>
                  <a:cubicBezTo>
                    <a:pt x="22" y="81"/>
                    <a:pt x="31" y="60"/>
                    <a:pt x="46" y="46"/>
                  </a:cubicBezTo>
                  <a:cubicBezTo>
                    <a:pt x="60" y="31"/>
                    <a:pt x="81" y="22"/>
                    <a:pt x="103" y="22"/>
                  </a:cubicBezTo>
                  <a:cubicBezTo>
                    <a:pt x="126" y="22"/>
                    <a:pt x="147" y="31"/>
                    <a:pt x="161" y="46"/>
                  </a:cubicBezTo>
                  <a:close/>
                  <a:moveTo>
                    <a:pt x="110" y="43"/>
                  </a:moveTo>
                  <a:cubicBezTo>
                    <a:pt x="110" y="41"/>
                    <a:pt x="108" y="40"/>
                    <a:pt x="107" y="40"/>
                  </a:cubicBezTo>
                  <a:cubicBezTo>
                    <a:pt x="70" y="40"/>
                    <a:pt x="40" y="70"/>
                    <a:pt x="40" y="107"/>
                  </a:cubicBezTo>
                  <a:cubicBezTo>
                    <a:pt x="40" y="108"/>
                    <a:pt x="41" y="110"/>
                    <a:pt x="43" y="110"/>
                  </a:cubicBezTo>
                  <a:cubicBezTo>
                    <a:pt x="45" y="110"/>
                    <a:pt x="46" y="108"/>
                    <a:pt x="46" y="107"/>
                  </a:cubicBezTo>
                  <a:cubicBezTo>
                    <a:pt x="46" y="90"/>
                    <a:pt x="53" y="75"/>
                    <a:pt x="64" y="64"/>
                  </a:cubicBezTo>
                  <a:cubicBezTo>
                    <a:pt x="75" y="53"/>
                    <a:pt x="90" y="46"/>
                    <a:pt x="107" y="46"/>
                  </a:cubicBezTo>
                  <a:cubicBezTo>
                    <a:pt x="108" y="46"/>
                    <a:pt x="110" y="45"/>
                    <a:pt x="110" y="43"/>
                  </a:cubicBezTo>
                  <a:close/>
                </a:path>
              </a:pathLst>
            </a:custGeom>
            <a:solidFill>
              <a:schemeClr val="bg1"/>
            </a:solidFill>
            <a:ln w="9525">
              <a:noFill/>
              <a:miter lim="800000"/>
              <a:headEnd/>
              <a:tailEnd/>
            </a:ln>
          </p:spPr>
          <p:txBody>
            <a:bodyPr/>
            <a:lstStyle/>
            <a:p>
              <a:pPr defTabSz="684213"/>
              <a:endParaRPr lang="en-US" altLang="zh-CN">
                <a:solidFill>
                  <a:srgbClr val="FFFFFF"/>
                </a:solidFill>
                <a:latin typeface="Calibri" pitchFamily="34" charset="0"/>
              </a:endParaRPr>
            </a:p>
          </p:txBody>
        </p:sp>
      </p:grpSp>
      <p:grpSp>
        <p:nvGrpSpPr>
          <p:cNvPr id="4" name="组合 20"/>
          <p:cNvGrpSpPr>
            <a:grpSpLocks/>
          </p:cNvGrpSpPr>
          <p:nvPr/>
        </p:nvGrpSpPr>
        <p:grpSpPr bwMode="auto">
          <a:xfrm>
            <a:off x="3320198" y="2704787"/>
            <a:ext cx="466725" cy="552451"/>
            <a:chOff x="2075440" y="1463056"/>
            <a:chExt cx="468000" cy="414000"/>
          </a:xfrm>
        </p:grpSpPr>
        <p:grpSp>
          <p:nvGrpSpPr>
            <p:cNvPr id="5" name="组合 21"/>
            <p:cNvGrpSpPr>
              <a:grpSpLocks/>
            </p:cNvGrpSpPr>
            <p:nvPr/>
          </p:nvGrpSpPr>
          <p:grpSpPr bwMode="auto">
            <a:xfrm flipH="1" flipV="1">
              <a:off x="2075440" y="1463056"/>
              <a:ext cx="468000" cy="414000"/>
              <a:chOff x="2437859" y="771813"/>
              <a:chExt cx="716539" cy="608151"/>
            </a:xfrm>
          </p:grpSpPr>
          <p:sp>
            <p:nvSpPr>
              <p:cNvPr id="24" name="Rectangle 13"/>
              <p:cNvSpPr/>
              <p:nvPr/>
            </p:nvSpPr>
            <p:spPr>
              <a:xfrm rot="5400000">
                <a:off x="2411237" y="800766"/>
                <a:ext cx="114173" cy="60929"/>
              </a:xfrm>
              <a:custGeom>
                <a:avLst/>
                <a:gdLst>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265112 h 265112"/>
                  <a:gd name="connsiteX4" fmla="*/ 0 w 385137"/>
                  <a:gd name="connsiteY4" fmla="*/ 0 h 265112"/>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0 h 265112"/>
                </a:gdLst>
                <a:ahLst/>
                <a:cxnLst>
                  <a:cxn ang="0">
                    <a:pos x="connsiteX0" y="connsiteY0"/>
                  </a:cxn>
                  <a:cxn ang="0">
                    <a:pos x="connsiteX1" y="connsiteY1"/>
                  </a:cxn>
                  <a:cxn ang="0">
                    <a:pos x="connsiteX2" y="connsiteY2"/>
                  </a:cxn>
                  <a:cxn ang="0">
                    <a:pos x="connsiteX3" y="connsiteY3"/>
                  </a:cxn>
                </a:cxnLst>
                <a:rect l="l" t="t" r="r" b="b"/>
                <a:pathLst>
                  <a:path w="385137" h="265112">
                    <a:moveTo>
                      <a:pt x="0" y="0"/>
                    </a:moveTo>
                    <a:lnTo>
                      <a:pt x="385137" y="0"/>
                    </a:lnTo>
                    <a:lnTo>
                      <a:pt x="385137" y="265112"/>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 name="Rectangle 17"/>
              <p:cNvSpPr/>
              <p:nvPr/>
            </p:nvSpPr>
            <p:spPr>
              <a:xfrm rot="5400000">
                <a:off x="2522518" y="748084"/>
                <a:ext cx="608151" cy="655610"/>
              </a:xfrm>
              <a:custGeom>
                <a:avLst/>
                <a:gdLst>
                  <a:gd name="connsiteX0" fmla="*/ 0 w 2129873"/>
                  <a:gd name="connsiteY0" fmla="*/ 0 h 390349"/>
                  <a:gd name="connsiteX1" fmla="*/ 2129873 w 2129873"/>
                  <a:gd name="connsiteY1" fmla="*/ 0 h 390349"/>
                  <a:gd name="connsiteX2" fmla="*/ 2129873 w 2129873"/>
                  <a:gd name="connsiteY2" fmla="*/ 390349 h 390349"/>
                  <a:gd name="connsiteX3" fmla="*/ 0 w 2129873"/>
                  <a:gd name="connsiteY3" fmla="*/ 390349 h 390349"/>
                  <a:gd name="connsiteX4" fmla="*/ 0 w 2129873"/>
                  <a:gd name="connsiteY4" fmla="*/ 0 h 390349"/>
                  <a:gd name="connsiteX0" fmla="*/ 0 w 2129873"/>
                  <a:gd name="connsiteY0" fmla="*/ 0 h 390349"/>
                  <a:gd name="connsiteX1" fmla="*/ 2129873 w 2129873"/>
                  <a:gd name="connsiteY1" fmla="*/ 0 h 390349"/>
                  <a:gd name="connsiteX2" fmla="*/ 2128357 w 2129873"/>
                  <a:gd name="connsiteY2" fmla="*/ 188145 h 390349"/>
                  <a:gd name="connsiteX3" fmla="*/ 2129873 w 2129873"/>
                  <a:gd name="connsiteY3" fmla="*/ 390349 h 390349"/>
                  <a:gd name="connsiteX4" fmla="*/ 0 w 2129873"/>
                  <a:gd name="connsiteY4" fmla="*/ 390349 h 390349"/>
                  <a:gd name="connsiteX5" fmla="*/ 0 w 2129873"/>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2129873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091772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677629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1677629"/>
                  <a:gd name="connsiteY0" fmla="*/ 0 h 390349"/>
                  <a:gd name="connsiteX1" fmla="*/ 1677629 w 1677629"/>
                  <a:gd name="connsiteY1" fmla="*/ 0 h 390349"/>
                  <a:gd name="connsiteX2" fmla="*/ 1201497 w 1677629"/>
                  <a:gd name="connsiteY2" fmla="*/ 196887 h 390349"/>
                  <a:gd name="connsiteX3" fmla="*/ 1646798 w 1677629"/>
                  <a:gd name="connsiteY3" fmla="*/ 390349 h 390349"/>
                  <a:gd name="connsiteX4" fmla="*/ 0 w 1677629"/>
                  <a:gd name="connsiteY4" fmla="*/ 390349 h 390349"/>
                  <a:gd name="connsiteX5" fmla="*/ 0 w 1677629"/>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46798 w 1879858"/>
                  <a:gd name="connsiteY3" fmla="*/ 390349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297344 w 1879858"/>
                  <a:gd name="connsiteY3" fmla="*/ 348791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87921 w 1879858"/>
                  <a:gd name="connsiteY3" fmla="*/ 388370 h 390349"/>
                  <a:gd name="connsiteX4" fmla="*/ 0 w 1879858"/>
                  <a:gd name="connsiteY4" fmla="*/ 390349 h 390349"/>
                  <a:gd name="connsiteX5" fmla="*/ 0 w 1879858"/>
                  <a:gd name="connsiteY5" fmla="*/ 0 h 39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858" h="390349">
                    <a:moveTo>
                      <a:pt x="0" y="0"/>
                    </a:moveTo>
                    <a:lnTo>
                      <a:pt x="1677629" y="0"/>
                    </a:lnTo>
                    <a:lnTo>
                      <a:pt x="1879858" y="188970"/>
                    </a:lnTo>
                    <a:lnTo>
                      <a:pt x="1687921" y="388370"/>
                    </a:lnTo>
                    <a:lnTo>
                      <a:pt x="0" y="390349"/>
                    </a:lnTo>
                    <a:lnTo>
                      <a:pt x="0" y="0"/>
                    </a:lnTo>
                    <a:close/>
                  </a:path>
                </a:pathLst>
              </a:custGeom>
              <a:solidFill>
                <a:srgbClr val="00AEEF"/>
              </a:solidFill>
              <a:ln>
                <a:no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14743" name="Freeform 13"/>
            <p:cNvSpPr>
              <a:spLocks noChangeAspect="1" noEditPoints="1"/>
            </p:cNvSpPr>
            <p:nvPr/>
          </p:nvSpPr>
          <p:spPr bwMode="auto">
            <a:xfrm flipH="1">
              <a:off x="2167742" y="1580750"/>
              <a:ext cx="218847" cy="217258"/>
            </a:xfrm>
            <a:custGeom>
              <a:avLst/>
              <a:gdLst>
                <a:gd name="T0" fmla="*/ 213050 w 302"/>
                <a:gd name="T1" fmla="*/ 212913 h 300"/>
                <a:gd name="T2" fmla="*/ 202180 w 302"/>
                <a:gd name="T3" fmla="*/ 217258 h 300"/>
                <a:gd name="T4" fmla="*/ 191310 w 302"/>
                <a:gd name="T5" fmla="*/ 212913 h 300"/>
                <a:gd name="T6" fmla="*/ 118844 w 302"/>
                <a:gd name="T7" fmla="*/ 140493 h 300"/>
                <a:gd name="T8" fmla="*/ 131163 w 302"/>
                <a:gd name="T9" fmla="*/ 131079 h 300"/>
                <a:gd name="T10" fmla="*/ 140584 w 302"/>
                <a:gd name="T11" fmla="*/ 118768 h 300"/>
                <a:gd name="T12" fmla="*/ 213050 w 302"/>
                <a:gd name="T13" fmla="*/ 191187 h 300"/>
                <a:gd name="T14" fmla="*/ 213050 w 302"/>
                <a:gd name="T15" fmla="*/ 212913 h 300"/>
                <a:gd name="T16" fmla="*/ 150004 w 302"/>
                <a:gd name="T17" fmla="*/ 75316 h 300"/>
                <a:gd name="T18" fmla="*/ 128265 w 302"/>
                <a:gd name="T19" fmla="*/ 21726 h 300"/>
                <a:gd name="T20" fmla="*/ 74640 w 302"/>
                <a:gd name="T21" fmla="*/ 0 h 300"/>
                <a:gd name="T22" fmla="*/ 21740 w 302"/>
                <a:gd name="T23" fmla="*/ 21726 h 300"/>
                <a:gd name="T24" fmla="*/ 0 w 302"/>
                <a:gd name="T25" fmla="*/ 75316 h 300"/>
                <a:gd name="T26" fmla="*/ 21740 w 302"/>
                <a:gd name="T27" fmla="*/ 128182 h 300"/>
                <a:gd name="T28" fmla="*/ 74640 w 302"/>
                <a:gd name="T29" fmla="*/ 149908 h 300"/>
                <a:gd name="T30" fmla="*/ 128265 w 302"/>
                <a:gd name="T31" fmla="*/ 128182 h 300"/>
                <a:gd name="T32" fmla="*/ 150004 w 302"/>
                <a:gd name="T33" fmla="*/ 75316 h 300"/>
                <a:gd name="T34" fmla="*/ 116670 w 302"/>
                <a:gd name="T35" fmla="*/ 33313 h 300"/>
                <a:gd name="T36" fmla="*/ 134062 w 302"/>
                <a:gd name="T37" fmla="*/ 75316 h 300"/>
                <a:gd name="T38" fmla="*/ 116670 w 302"/>
                <a:gd name="T39" fmla="*/ 116595 h 300"/>
                <a:gd name="T40" fmla="*/ 74640 w 302"/>
                <a:gd name="T41" fmla="*/ 133976 h 300"/>
                <a:gd name="T42" fmla="*/ 33334 w 302"/>
                <a:gd name="T43" fmla="*/ 116595 h 300"/>
                <a:gd name="T44" fmla="*/ 15942 w 302"/>
                <a:gd name="T45" fmla="*/ 75316 h 300"/>
                <a:gd name="T46" fmla="*/ 33334 w 302"/>
                <a:gd name="T47" fmla="*/ 33313 h 300"/>
                <a:gd name="T48" fmla="*/ 74640 w 302"/>
                <a:gd name="T49" fmla="*/ 15932 h 300"/>
                <a:gd name="T50" fmla="*/ 116670 w 302"/>
                <a:gd name="T51" fmla="*/ 33313 h 300"/>
                <a:gd name="T52" fmla="*/ 79712 w 302"/>
                <a:gd name="T53" fmla="*/ 31140 h 300"/>
                <a:gd name="T54" fmla="*/ 77538 w 302"/>
                <a:gd name="T55" fmla="*/ 28968 h 300"/>
                <a:gd name="T56" fmla="*/ 28986 w 302"/>
                <a:gd name="T57" fmla="*/ 77489 h 300"/>
                <a:gd name="T58" fmla="*/ 31160 w 302"/>
                <a:gd name="T59" fmla="*/ 79661 h 300"/>
                <a:gd name="T60" fmla="*/ 33334 w 302"/>
                <a:gd name="T61" fmla="*/ 77489 h 300"/>
                <a:gd name="T62" fmla="*/ 46378 w 302"/>
                <a:gd name="T63" fmla="*/ 46348 h 300"/>
                <a:gd name="T64" fmla="*/ 77538 w 302"/>
                <a:gd name="T65" fmla="*/ 33313 h 300"/>
                <a:gd name="T66" fmla="*/ 79712 w 302"/>
                <a:gd name="T67" fmla="*/ 3114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2"/>
                <a:gd name="T103" fmla="*/ 0 h 300"/>
                <a:gd name="T104" fmla="*/ 302 w 30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2" h="300">
                  <a:moveTo>
                    <a:pt x="294" y="294"/>
                  </a:moveTo>
                  <a:cubicBezTo>
                    <a:pt x="290" y="298"/>
                    <a:pt x="284" y="300"/>
                    <a:pt x="279" y="300"/>
                  </a:cubicBezTo>
                  <a:cubicBezTo>
                    <a:pt x="273" y="300"/>
                    <a:pt x="268" y="298"/>
                    <a:pt x="264" y="294"/>
                  </a:cubicBezTo>
                  <a:cubicBezTo>
                    <a:pt x="264" y="294"/>
                    <a:pt x="184" y="213"/>
                    <a:pt x="164" y="194"/>
                  </a:cubicBezTo>
                  <a:cubicBezTo>
                    <a:pt x="170" y="190"/>
                    <a:pt x="176" y="186"/>
                    <a:pt x="181" y="181"/>
                  </a:cubicBezTo>
                  <a:cubicBezTo>
                    <a:pt x="186" y="176"/>
                    <a:pt x="190" y="170"/>
                    <a:pt x="194" y="164"/>
                  </a:cubicBezTo>
                  <a:cubicBezTo>
                    <a:pt x="294" y="264"/>
                    <a:pt x="294" y="264"/>
                    <a:pt x="294" y="264"/>
                  </a:cubicBezTo>
                  <a:cubicBezTo>
                    <a:pt x="302" y="272"/>
                    <a:pt x="302" y="286"/>
                    <a:pt x="294" y="294"/>
                  </a:cubicBezTo>
                  <a:close/>
                  <a:moveTo>
                    <a:pt x="207" y="104"/>
                  </a:moveTo>
                  <a:cubicBezTo>
                    <a:pt x="207" y="75"/>
                    <a:pt x="195" y="49"/>
                    <a:pt x="177" y="30"/>
                  </a:cubicBezTo>
                  <a:cubicBezTo>
                    <a:pt x="158" y="12"/>
                    <a:pt x="132" y="0"/>
                    <a:pt x="103" y="0"/>
                  </a:cubicBezTo>
                  <a:cubicBezTo>
                    <a:pt x="75" y="0"/>
                    <a:pt x="49" y="12"/>
                    <a:pt x="30" y="30"/>
                  </a:cubicBezTo>
                  <a:cubicBezTo>
                    <a:pt x="12" y="49"/>
                    <a:pt x="0" y="75"/>
                    <a:pt x="0" y="104"/>
                  </a:cubicBezTo>
                  <a:cubicBezTo>
                    <a:pt x="0" y="132"/>
                    <a:pt x="12" y="158"/>
                    <a:pt x="30" y="177"/>
                  </a:cubicBezTo>
                  <a:cubicBezTo>
                    <a:pt x="49" y="195"/>
                    <a:pt x="75" y="207"/>
                    <a:pt x="103" y="207"/>
                  </a:cubicBezTo>
                  <a:cubicBezTo>
                    <a:pt x="132" y="207"/>
                    <a:pt x="158" y="195"/>
                    <a:pt x="177" y="177"/>
                  </a:cubicBezTo>
                  <a:cubicBezTo>
                    <a:pt x="195" y="158"/>
                    <a:pt x="207" y="132"/>
                    <a:pt x="207" y="104"/>
                  </a:cubicBezTo>
                  <a:close/>
                  <a:moveTo>
                    <a:pt x="161" y="46"/>
                  </a:moveTo>
                  <a:cubicBezTo>
                    <a:pt x="176" y="60"/>
                    <a:pt x="185" y="81"/>
                    <a:pt x="185" y="104"/>
                  </a:cubicBezTo>
                  <a:cubicBezTo>
                    <a:pt x="185" y="126"/>
                    <a:pt x="176" y="147"/>
                    <a:pt x="161" y="161"/>
                  </a:cubicBezTo>
                  <a:cubicBezTo>
                    <a:pt x="147" y="176"/>
                    <a:pt x="126" y="185"/>
                    <a:pt x="103" y="185"/>
                  </a:cubicBezTo>
                  <a:cubicBezTo>
                    <a:pt x="81" y="185"/>
                    <a:pt x="60" y="176"/>
                    <a:pt x="46" y="161"/>
                  </a:cubicBezTo>
                  <a:cubicBezTo>
                    <a:pt x="31" y="147"/>
                    <a:pt x="22" y="126"/>
                    <a:pt x="22" y="104"/>
                  </a:cubicBezTo>
                  <a:cubicBezTo>
                    <a:pt x="22" y="81"/>
                    <a:pt x="31" y="60"/>
                    <a:pt x="46" y="46"/>
                  </a:cubicBezTo>
                  <a:cubicBezTo>
                    <a:pt x="60" y="31"/>
                    <a:pt x="81" y="22"/>
                    <a:pt x="103" y="22"/>
                  </a:cubicBezTo>
                  <a:cubicBezTo>
                    <a:pt x="126" y="22"/>
                    <a:pt x="147" y="31"/>
                    <a:pt x="161" y="46"/>
                  </a:cubicBezTo>
                  <a:close/>
                  <a:moveTo>
                    <a:pt x="110" y="43"/>
                  </a:moveTo>
                  <a:cubicBezTo>
                    <a:pt x="110" y="41"/>
                    <a:pt x="108" y="40"/>
                    <a:pt x="107" y="40"/>
                  </a:cubicBezTo>
                  <a:cubicBezTo>
                    <a:pt x="70" y="40"/>
                    <a:pt x="40" y="70"/>
                    <a:pt x="40" y="107"/>
                  </a:cubicBezTo>
                  <a:cubicBezTo>
                    <a:pt x="40" y="108"/>
                    <a:pt x="41" y="110"/>
                    <a:pt x="43" y="110"/>
                  </a:cubicBezTo>
                  <a:cubicBezTo>
                    <a:pt x="45" y="110"/>
                    <a:pt x="46" y="108"/>
                    <a:pt x="46" y="107"/>
                  </a:cubicBezTo>
                  <a:cubicBezTo>
                    <a:pt x="46" y="90"/>
                    <a:pt x="53" y="75"/>
                    <a:pt x="64" y="64"/>
                  </a:cubicBezTo>
                  <a:cubicBezTo>
                    <a:pt x="75" y="53"/>
                    <a:pt x="90" y="46"/>
                    <a:pt x="107" y="46"/>
                  </a:cubicBezTo>
                  <a:cubicBezTo>
                    <a:pt x="108" y="46"/>
                    <a:pt x="110" y="45"/>
                    <a:pt x="110" y="43"/>
                  </a:cubicBezTo>
                  <a:close/>
                </a:path>
              </a:pathLst>
            </a:custGeom>
            <a:solidFill>
              <a:schemeClr val="bg1"/>
            </a:solidFill>
            <a:ln w="9525">
              <a:noFill/>
              <a:miter lim="800000"/>
              <a:headEnd/>
              <a:tailEnd/>
            </a:ln>
          </p:spPr>
          <p:txBody>
            <a:bodyPr/>
            <a:lstStyle/>
            <a:p>
              <a:pPr defTabSz="684213"/>
              <a:endParaRPr lang="en-US" altLang="zh-CN">
                <a:solidFill>
                  <a:srgbClr val="FFFFFF"/>
                </a:solidFill>
                <a:latin typeface="Calibri" pitchFamily="34" charset="0"/>
              </a:endParaRPr>
            </a:p>
          </p:txBody>
        </p:sp>
      </p:grpSp>
      <p:grpSp>
        <p:nvGrpSpPr>
          <p:cNvPr id="6" name="组合 35"/>
          <p:cNvGrpSpPr>
            <a:grpSpLocks/>
          </p:cNvGrpSpPr>
          <p:nvPr/>
        </p:nvGrpSpPr>
        <p:grpSpPr bwMode="auto">
          <a:xfrm>
            <a:off x="5156935" y="2704787"/>
            <a:ext cx="468312" cy="552451"/>
            <a:chOff x="2075440" y="1463056"/>
            <a:chExt cx="468000" cy="414000"/>
          </a:xfrm>
        </p:grpSpPr>
        <p:grpSp>
          <p:nvGrpSpPr>
            <p:cNvPr id="7" name="组合 36"/>
            <p:cNvGrpSpPr>
              <a:grpSpLocks/>
            </p:cNvGrpSpPr>
            <p:nvPr/>
          </p:nvGrpSpPr>
          <p:grpSpPr bwMode="auto">
            <a:xfrm flipH="1" flipV="1">
              <a:off x="2075440" y="1463056"/>
              <a:ext cx="468000" cy="414000"/>
              <a:chOff x="2437859" y="771813"/>
              <a:chExt cx="716539" cy="608151"/>
            </a:xfrm>
          </p:grpSpPr>
          <p:sp>
            <p:nvSpPr>
              <p:cNvPr id="39" name="Rectangle 13"/>
              <p:cNvSpPr/>
              <p:nvPr/>
            </p:nvSpPr>
            <p:spPr>
              <a:xfrm rot="5400000">
                <a:off x="2411134" y="800869"/>
                <a:ext cx="114173" cy="60723"/>
              </a:xfrm>
              <a:custGeom>
                <a:avLst/>
                <a:gdLst>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265112 h 265112"/>
                  <a:gd name="connsiteX4" fmla="*/ 0 w 385137"/>
                  <a:gd name="connsiteY4" fmla="*/ 0 h 265112"/>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0 h 265112"/>
                </a:gdLst>
                <a:ahLst/>
                <a:cxnLst>
                  <a:cxn ang="0">
                    <a:pos x="connsiteX0" y="connsiteY0"/>
                  </a:cxn>
                  <a:cxn ang="0">
                    <a:pos x="connsiteX1" y="connsiteY1"/>
                  </a:cxn>
                  <a:cxn ang="0">
                    <a:pos x="connsiteX2" y="connsiteY2"/>
                  </a:cxn>
                  <a:cxn ang="0">
                    <a:pos x="connsiteX3" y="connsiteY3"/>
                  </a:cxn>
                </a:cxnLst>
                <a:rect l="l" t="t" r="r" b="b"/>
                <a:pathLst>
                  <a:path w="385137" h="265112">
                    <a:moveTo>
                      <a:pt x="0" y="0"/>
                    </a:moveTo>
                    <a:lnTo>
                      <a:pt x="385137" y="0"/>
                    </a:lnTo>
                    <a:lnTo>
                      <a:pt x="385137" y="265112"/>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0" name="Rectangle 17"/>
              <p:cNvSpPr/>
              <p:nvPr/>
            </p:nvSpPr>
            <p:spPr>
              <a:xfrm rot="5400000">
                <a:off x="2522414" y="747981"/>
                <a:ext cx="608151" cy="655816"/>
              </a:xfrm>
              <a:custGeom>
                <a:avLst/>
                <a:gdLst>
                  <a:gd name="connsiteX0" fmla="*/ 0 w 2129873"/>
                  <a:gd name="connsiteY0" fmla="*/ 0 h 390349"/>
                  <a:gd name="connsiteX1" fmla="*/ 2129873 w 2129873"/>
                  <a:gd name="connsiteY1" fmla="*/ 0 h 390349"/>
                  <a:gd name="connsiteX2" fmla="*/ 2129873 w 2129873"/>
                  <a:gd name="connsiteY2" fmla="*/ 390349 h 390349"/>
                  <a:gd name="connsiteX3" fmla="*/ 0 w 2129873"/>
                  <a:gd name="connsiteY3" fmla="*/ 390349 h 390349"/>
                  <a:gd name="connsiteX4" fmla="*/ 0 w 2129873"/>
                  <a:gd name="connsiteY4" fmla="*/ 0 h 390349"/>
                  <a:gd name="connsiteX0" fmla="*/ 0 w 2129873"/>
                  <a:gd name="connsiteY0" fmla="*/ 0 h 390349"/>
                  <a:gd name="connsiteX1" fmla="*/ 2129873 w 2129873"/>
                  <a:gd name="connsiteY1" fmla="*/ 0 h 390349"/>
                  <a:gd name="connsiteX2" fmla="*/ 2128357 w 2129873"/>
                  <a:gd name="connsiteY2" fmla="*/ 188145 h 390349"/>
                  <a:gd name="connsiteX3" fmla="*/ 2129873 w 2129873"/>
                  <a:gd name="connsiteY3" fmla="*/ 390349 h 390349"/>
                  <a:gd name="connsiteX4" fmla="*/ 0 w 2129873"/>
                  <a:gd name="connsiteY4" fmla="*/ 390349 h 390349"/>
                  <a:gd name="connsiteX5" fmla="*/ 0 w 2129873"/>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2129873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091772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677629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1677629"/>
                  <a:gd name="connsiteY0" fmla="*/ 0 h 390349"/>
                  <a:gd name="connsiteX1" fmla="*/ 1677629 w 1677629"/>
                  <a:gd name="connsiteY1" fmla="*/ 0 h 390349"/>
                  <a:gd name="connsiteX2" fmla="*/ 1201497 w 1677629"/>
                  <a:gd name="connsiteY2" fmla="*/ 196887 h 390349"/>
                  <a:gd name="connsiteX3" fmla="*/ 1646798 w 1677629"/>
                  <a:gd name="connsiteY3" fmla="*/ 390349 h 390349"/>
                  <a:gd name="connsiteX4" fmla="*/ 0 w 1677629"/>
                  <a:gd name="connsiteY4" fmla="*/ 390349 h 390349"/>
                  <a:gd name="connsiteX5" fmla="*/ 0 w 1677629"/>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46798 w 1879858"/>
                  <a:gd name="connsiteY3" fmla="*/ 390349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297344 w 1879858"/>
                  <a:gd name="connsiteY3" fmla="*/ 348791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87921 w 1879858"/>
                  <a:gd name="connsiteY3" fmla="*/ 388370 h 390349"/>
                  <a:gd name="connsiteX4" fmla="*/ 0 w 1879858"/>
                  <a:gd name="connsiteY4" fmla="*/ 390349 h 390349"/>
                  <a:gd name="connsiteX5" fmla="*/ 0 w 1879858"/>
                  <a:gd name="connsiteY5" fmla="*/ 0 h 39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858" h="390349">
                    <a:moveTo>
                      <a:pt x="0" y="0"/>
                    </a:moveTo>
                    <a:lnTo>
                      <a:pt x="1677629" y="0"/>
                    </a:lnTo>
                    <a:lnTo>
                      <a:pt x="1879858" y="188970"/>
                    </a:lnTo>
                    <a:lnTo>
                      <a:pt x="1687921" y="388370"/>
                    </a:lnTo>
                    <a:lnTo>
                      <a:pt x="0" y="390349"/>
                    </a:lnTo>
                    <a:lnTo>
                      <a:pt x="0" y="0"/>
                    </a:lnTo>
                    <a:close/>
                  </a:path>
                </a:pathLst>
              </a:custGeom>
              <a:solidFill>
                <a:srgbClr val="00AEEF"/>
              </a:solidFill>
              <a:ln>
                <a:no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14739" name="Freeform 13"/>
            <p:cNvSpPr>
              <a:spLocks noChangeAspect="1" noEditPoints="1"/>
            </p:cNvSpPr>
            <p:nvPr/>
          </p:nvSpPr>
          <p:spPr bwMode="auto">
            <a:xfrm flipH="1">
              <a:off x="2167742" y="1580750"/>
              <a:ext cx="218847" cy="217258"/>
            </a:xfrm>
            <a:custGeom>
              <a:avLst/>
              <a:gdLst>
                <a:gd name="T0" fmla="*/ 213050 w 302"/>
                <a:gd name="T1" fmla="*/ 212913 h 300"/>
                <a:gd name="T2" fmla="*/ 202180 w 302"/>
                <a:gd name="T3" fmla="*/ 217258 h 300"/>
                <a:gd name="T4" fmla="*/ 191310 w 302"/>
                <a:gd name="T5" fmla="*/ 212913 h 300"/>
                <a:gd name="T6" fmla="*/ 118844 w 302"/>
                <a:gd name="T7" fmla="*/ 140493 h 300"/>
                <a:gd name="T8" fmla="*/ 131163 w 302"/>
                <a:gd name="T9" fmla="*/ 131079 h 300"/>
                <a:gd name="T10" fmla="*/ 140584 w 302"/>
                <a:gd name="T11" fmla="*/ 118768 h 300"/>
                <a:gd name="T12" fmla="*/ 213050 w 302"/>
                <a:gd name="T13" fmla="*/ 191187 h 300"/>
                <a:gd name="T14" fmla="*/ 213050 w 302"/>
                <a:gd name="T15" fmla="*/ 212913 h 300"/>
                <a:gd name="T16" fmla="*/ 150004 w 302"/>
                <a:gd name="T17" fmla="*/ 75316 h 300"/>
                <a:gd name="T18" fmla="*/ 128265 w 302"/>
                <a:gd name="T19" fmla="*/ 21726 h 300"/>
                <a:gd name="T20" fmla="*/ 74640 w 302"/>
                <a:gd name="T21" fmla="*/ 0 h 300"/>
                <a:gd name="T22" fmla="*/ 21740 w 302"/>
                <a:gd name="T23" fmla="*/ 21726 h 300"/>
                <a:gd name="T24" fmla="*/ 0 w 302"/>
                <a:gd name="T25" fmla="*/ 75316 h 300"/>
                <a:gd name="T26" fmla="*/ 21740 w 302"/>
                <a:gd name="T27" fmla="*/ 128182 h 300"/>
                <a:gd name="T28" fmla="*/ 74640 w 302"/>
                <a:gd name="T29" fmla="*/ 149908 h 300"/>
                <a:gd name="T30" fmla="*/ 128265 w 302"/>
                <a:gd name="T31" fmla="*/ 128182 h 300"/>
                <a:gd name="T32" fmla="*/ 150004 w 302"/>
                <a:gd name="T33" fmla="*/ 75316 h 300"/>
                <a:gd name="T34" fmla="*/ 116670 w 302"/>
                <a:gd name="T35" fmla="*/ 33313 h 300"/>
                <a:gd name="T36" fmla="*/ 134062 w 302"/>
                <a:gd name="T37" fmla="*/ 75316 h 300"/>
                <a:gd name="T38" fmla="*/ 116670 w 302"/>
                <a:gd name="T39" fmla="*/ 116595 h 300"/>
                <a:gd name="T40" fmla="*/ 74640 w 302"/>
                <a:gd name="T41" fmla="*/ 133976 h 300"/>
                <a:gd name="T42" fmla="*/ 33334 w 302"/>
                <a:gd name="T43" fmla="*/ 116595 h 300"/>
                <a:gd name="T44" fmla="*/ 15942 w 302"/>
                <a:gd name="T45" fmla="*/ 75316 h 300"/>
                <a:gd name="T46" fmla="*/ 33334 w 302"/>
                <a:gd name="T47" fmla="*/ 33313 h 300"/>
                <a:gd name="T48" fmla="*/ 74640 w 302"/>
                <a:gd name="T49" fmla="*/ 15932 h 300"/>
                <a:gd name="T50" fmla="*/ 116670 w 302"/>
                <a:gd name="T51" fmla="*/ 33313 h 300"/>
                <a:gd name="T52" fmla="*/ 79712 w 302"/>
                <a:gd name="T53" fmla="*/ 31140 h 300"/>
                <a:gd name="T54" fmla="*/ 77538 w 302"/>
                <a:gd name="T55" fmla="*/ 28968 h 300"/>
                <a:gd name="T56" fmla="*/ 28986 w 302"/>
                <a:gd name="T57" fmla="*/ 77489 h 300"/>
                <a:gd name="T58" fmla="*/ 31160 w 302"/>
                <a:gd name="T59" fmla="*/ 79661 h 300"/>
                <a:gd name="T60" fmla="*/ 33334 w 302"/>
                <a:gd name="T61" fmla="*/ 77489 h 300"/>
                <a:gd name="T62" fmla="*/ 46378 w 302"/>
                <a:gd name="T63" fmla="*/ 46348 h 300"/>
                <a:gd name="T64" fmla="*/ 77538 w 302"/>
                <a:gd name="T65" fmla="*/ 33313 h 300"/>
                <a:gd name="T66" fmla="*/ 79712 w 302"/>
                <a:gd name="T67" fmla="*/ 3114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2"/>
                <a:gd name="T103" fmla="*/ 0 h 300"/>
                <a:gd name="T104" fmla="*/ 302 w 30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2" h="300">
                  <a:moveTo>
                    <a:pt x="294" y="294"/>
                  </a:moveTo>
                  <a:cubicBezTo>
                    <a:pt x="290" y="298"/>
                    <a:pt x="284" y="300"/>
                    <a:pt x="279" y="300"/>
                  </a:cubicBezTo>
                  <a:cubicBezTo>
                    <a:pt x="273" y="300"/>
                    <a:pt x="268" y="298"/>
                    <a:pt x="264" y="294"/>
                  </a:cubicBezTo>
                  <a:cubicBezTo>
                    <a:pt x="264" y="294"/>
                    <a:pt x="184" y="213"/>
                    <a:pt x="164" y="194"/>
                  </a:cubicBezTo>
                  <a:cubicBezTo>
                    <a:pt x="170" y="190"/>
                    <a:pt x="176" y="186"/>
                    <a:pt x="181" y="181"/>
                  </a:cubicBezTo>
                  <a:cubicBezTo>
                    <a:pt x="186" y="176"/>
                    <a:pt x="190" y="170"/>
                    <a:pt x="194" y="164"/>
                  </a:cubicBezTo>
                  <a:cubicBezTo>
                    <a:pt x="294" y="264"/>
                    <a:pt x="294" y="264"/>
                    <a:pt x="294" y="264"/>
                  </a:cubicBezTo>
                  <a:cubicBezTo>
                    <a:pt x="302" y="272"/>
                    <a:pt x="302" y="286"/>
                    <a:pt x="294" y="294"/>
                  </a:cubicBezTo>
                  <a:close/>
                  <a:moveTo>
                    <a:pt x="207" y="104"/>
                  </a:moveTo>
                  <a:cubicBezTo>
                    <a:pt x="207" y="75"/>
                    <a:pt x="195" y="49"/>
                    <a:pt x="177" y="30"/>
                  </a:cubicBezTo>
                  <a:cubicBezTo>
                    <a:pt x="158" y="12"/>
                    <a:pt x="132" y="0"/>
                    <a:pt x="103" y="0"/>
                  </a:cubicBezTo>
                  <a:cubicBezTo>
                    <a:pt x="75" y="0"/>
                    <a:pt x="49" y="12"/>
                    <a:pt x="30" y="30"/>
                  </a:cubicBezTo>
                  <a:cubicBezTo>
                    <a:pt x="12" y="49"/>
                    <a:pt x="0" y="75"/>
                    <a:pt x="0" y="104"/>
                  </a:cubicBezTo>
                  <a:cubicBezTo>
                    <a:pt x="0" y="132"/>
                    <a:pt x="12" y="158"/>
                    <a:pt x="30" y="177"/>
                  </a:cubicBezTo>
                  <a:cubicBezTo>
                    <a:pt x="49" y="195"/>
                    <a:pt x="75" y="207"/>
                    <a:pt x="103" y="207"/>
                  </a:cubicBezTo>
                  <a:cubicBezTo>
                    <a:pt x="132" y="207"/>
                    <a:pt x="158" y="195"/>
                    <a:pt x="177" y="177"/>
                  </a:cubicBezTo>
                  <a:cubicBezTo>
                    <a:pt x="195" y="158"/>
                    <a:pt x="207" y="132"/>
                    <a:pt x="207" y="104"/>
                  </a:cubicBezTo>
                  <a:close/>
                  <a:moveTo>
                    <a:pt x="161" y="46"/>
                  </a:moveTo>
                  <a:cubicBezTo>
                    <a:pt x="176" y="60"/>
                    <a:pt x="185" y="81"/>
                    <a:pt x="185" y="104"/>
                  </a:cubicBezTo>
                  <a:cubicBezTo>
                    <a:pt x="185" y="126"/>
                    <a:pt x="176" y="147"/>
                    <a:pt x="161" y="161"/>
                  </a:cubicBezTo>
                  <a:cubicBezTo>
                    <a:pt x="147" y="176"/>
                    <a:pt x="126" y="185"/>
                    <a:pt x="103" y="185"/>
                  </a:cubicBezTo>
                  <a:cubicBezTo>
                    <a:pt x="81" y="185"/>
                    <a:pt x="60" y="176"/>
                    <a:pt x="46" y="161"/>
                  </a:cubicBezTo>
                  <a:cubicBezTo>
                    <a:pt x="31" y="147"/>
                    <a:pt x="22" y="126"/>
                    <a:pt x="22" y="104"/>
                  </a:cubicBezTo>
                  <a:cubicBezTo>
                    <a:pt x="22" y="81"/>
                    <a:pt x="31" y="60"/>
                    <a:pt x="46" y="46"/>
                  </a:cubicBezTo>
                  <a:cubicBezTo>
                    <a:pt x="60" y="31"/>
                    <a:pt x="81" y="22"/>
                    <a:pt x="103" y="22"/>
                  </a:cubicBezTo>
                  <a:cubicBezTo>
                    <a:pt x="126" y="22"/>
                    <a:pt x="147" y="31"/>
                    <a:pt x="161" y="46"/>
                  </a:cubicBezTo>
                  <a:close/>
                  <a:moveTo>
                    <a:pt x="110" y="43"/>
                  </a:moveTo>
                  <a:cubicBezTo>
                    <a:pt x="110" y="41"/>
                    <a:pt x="108" y="40"/>
                    <a:pt x="107" y="40"/>
                  </a:cubicBezTo>
                  <a:cubicBezTo>
                    <a:pt x="70" y="40"/>
                    <a:pt x="40" y="70"/>
                    <a:pt x="40" y="107"/>
                  </a:cubicBezTo>
                  <a:cubicBezTo>
                    <a:pt x="40" y="108"/>
                    <a:pt x="41" y="110"/>
                    <a:pt x="43" y="110"/>
                  </a:cubicBezTo>
                  <a:cubicBezTo>
                    <a:pt x="45" y="110"/>
                    <a:pt x="46" y="108"/>
                    <a:pt x="46" y="107"/>
                  </a:cubicBezTo>
                  <a:cubicBezTo>
                    <a:pt x="46" y="90"/>
                    <a:pt x="53" y="75"/>
                    <a:pt x="64" y="64"/>
                  </a:cubicBezTo>
                  <a:cubicBezTo>
                    <a:pt x="75" y="53"/>
                    <a:pt x="90" y="46"/>
                    <a:pt x="107" y="46"/>
                  </a:cubicBezTo>
                  <a:cubicBezTo>
                    <a:pt x="108" y="46"/>
                    <a:pt x="110" y="45"/>
                    <a:pt x="110" y="43"/>
                  </a:cubicBezTo>
                  <a:close/>
                </a:path>
              </a:pathLst>
            </a:custGeom>
            <a:solidFill>
              <a:schemeClr val="bg1"/>
            </a:solidFill>
            <a:ln w="9525">
              <a:noFill/>
              <a:miter lim="800000"/>
              <a:headEnd/>
              <a:tailEnd/>
            </a:ln>
          </p:spPr>
          <p:txBody>
            <a:bodyPr/>
            <a:lstStyle/>
            <a:p>
              <a:pPr defTabSz="684213"/>
              <a:endParaRPr lang="en-US" altLang="zh-CN">
                <a:solidFill>
                  <a:srgbClr val="FFFFFF"/>
                </a:solidFill>
                <a:latin typeface="Calibri" pitchFamily="34" charset="0"/>
              </a:endParaRPr>
            </a:p>
          </p:txBody>
        </p:sp>
      </p:grpSp>
      <p:grpSp>
        <p:nvGrpSpPr>
          <p:cNvPr id="10" name="组合 40"/>
          <p:cNvGrpSpPr>
            <a:grpSpLocks/>
          </p:cNvGrpSpPr>
          <p:nvPr/>
        </p:nvGrpSpPr>
        <p:grpSpPr bwMode="auto">
          <a:xfrm>
            <a:off x="6992086" y="2704787"/>
            <a:ext cx="466725" cy="552451"/>
            <a:chOff x="2075440" y="1463056"/>
            <a:chExt cx="468000" cy="414000"/>
          </a:xfrm>
        </p:grpSpPr>
        <p:grpSp>
          <p:nvGrpSpPr>
            <p:cNvPr id="11" name="组合 41"/>
            <p:cNvGrpSpPr>
              <a:grpSpLocks/>
            </p:cNvGrpSpPr>
            <p:nvPr/>
          </p:nvGrpSpPr>
          <p:grpSpPr bwMode="auto">
            <a:xfrm flipH="1" flipV="1">
              <a:off x="2075440" y="1463056"/>
              <a:ext cx="468000" cy="414000"/>
              <a:chOff x="2437859" y="771813"/>
              <a:chExt cx="716539" cy="608151"/>
            </a:xfrm>
          </p:grpSpPr>
          <p:sp>
            <p:nvSpPr>
              <p:cNvPr id="44" name="Rectangle 13"/>
              <p:cNvSpPr/>
              <p:nvPr/>
            </p:nvSpPr>
            <p:spPr>
              <a:xfrm rot="5400000">
                <a:off x="2411239" y="800764"/>
                <a:ext cx="114173" cy="60931"/>
              </a:xfrm>
              <a:custGeom>
                <a:avLst/>
                <a:gdLst>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265112 h 265112"/>
                  <a:gd name="connsiteX4" fmla="*/ 0 w 385137"/>
                  <a:gd name="connsiteY4" fmla="*/ 0 h 265112"/>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0 h 265112"/>
                </a:gdLst>
                <a:ahLst/>
                <a:cxnLst>
                  <a:cxn ang="0">
                    <a:pos x="connsiteX0" y="connsiteY0"/>
                  </a:cxn>
                  <a:cxn ang="0">
                    <a:pos x="connsiteX1" y="connsiteY1"/>
                  </a:cxn>
                  <a:cxn ang="0">
                    <a:pos x="connsiteX2" y="connsiteY2"/>
                  </a:cxn>
                  <a:cxn ang="0">
                    <a:pos x="connsiteX3" y="connsiteY3"/>
                  </a:cxn>
                </a:cxnLst>
                <a:rect l="l" t="t" r="r" b="b"/>
                <a:pathLst>
                  <a:path w="385137" h="265112">
                    <a:moveTo>
                      <a:pt x="0" y="0"/>
                    </a:moveTo>
                    <a:lnTo>
                      <a:pt x="385137" y="0"/>
                    </a:lnTo>
                    <a:lnTo>
                      <a:pt x="385137" y="265112"/>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5" name="Rectangle 17"/>
              <p:cNvSpPr/>
              <p:nvPr/>
            </p:nvSpPr>
            <p:spPr>
              <a:xfrm rot="5400000">
                <a:off x="2522518" y="748085"/>
                <a:ext cx="608151" cy="655608"/>
              </a:xfrm>
              <a:custGeom>
                <a:avLst/>
                <a:gdLst>
                  <a:gd name="connsiteX0" fmla="*/ 0 w 2129873"/>
                  <a:gd name="connsiteY0" fmla="*/ 0 h 390349"/>
                  <a:gd name="connsiteX1" fmla="*/ 2129873 w 2129873"/>
                  <a:gd name="connsiteY1" fmla="*/ 0 h 390349"/>
                  <a:gd name="connsiteX2" fmla="*/ 2129873 w 2129873"/>
                  <a:gd name="connsiteY2" fmla="*/ 390349 h 390349"/>
                  <a:gd name="connsiteX3" fmla="*/ 0 w 2129873"/>
                  <a:gd name="connsiteY3" fmla="*/ 390349 h 390349"/>
                  <a:gd name="connsiteX4" fmla="*/ 0 w 2129873"/>
                  <a:gd name="connsiteY4" fmla="*/ 0 h 390349"/>
                  <a:gd name="connsiteX0" fmla="*/ 0 w 2129873"/>
                  <a:gd name="connsiteY0" fmla="*/ 0 h 390349"/>
                  <a:gd name="connsiteX1" fmla="*/ 2129873 w 2129873"/>
                  <a:gd name="connsiteY1" fmla="*/ 0 h 390349"/>
                  <a:gd name="connsiteX2" fmla="*/ 2128357 w 2129873"/>
                  <a:gd name="connsiteY2" fmla="*/ 188145 h 390349"/>
                  <a:gd name="connsiteX3" fmla="*/ 2129873 w 2129873"/>
                  <a:gd name="connsiteY3" fmla="*/ 390349 h 390349"/>
                  <a:gd name="connsiteX4" fmla="*/ 0 w 2129873"/>
                  <a:gd name="connsiteY4" fmla="*/ 390349 h 390349"/>
                  <a:gd name="connsiteX5" fmla="*/ 0 w 2129873"/>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2129873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091772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677629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1677629"/>
                  <a:gd name="connsiteY0" fmla="*/ 0 h 390349"/>
                  <a:gd name="connsiteX1" fmla="*/ 1677629 w 1677629"/>
                  <a:gd name="connsiteY1" fmla="*/ 0 h 390349"/>
                  <a:gd name="connsiteX2" fmla="*/ 1201497 w 1677629"/>
                  <a:gd name="connsiteY2" fmla="*/ 196887 h 390349"/>
                  <a:gd name="connsiteX3" fmla="*/ 1646798 w 1677629"/>
                  <a:gd name="connsiteY3" fmla="*/ 390349 h 390349"/>
                  <a:gd name="connsiteX4" fmla="*/ 0 w 1677629"/>
                  <a:gd name="connsiteY4" fmla="*/ 390349 h 390349"/>
                  <a:gd name="connsiteX5" fmla="*/ 0 w 1677629"/>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46798 w 1879858"/>
                  <a:gd name="connsiteY3" fmla="*/ 390349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297344 w 1879858"/>
                  <a:gd name="connsiteY3" fmla="*/ 348791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87921 w 1879858"/>
                  <a:gd name="connsiteY3" fmla="*/ 388370 h 390349"/>
                  <a:gd name="connsiteX4" fmla="*/ 0 w 1879858"/>
                  <a:gd name="connsiteY4" fmla="*/ 390349 h 390349"/>
                  <a:gd name="connsiteX5" fmla="*/ 0 w 1879858"/>
                  <a:gd name="connsiteY5" fmla="*/ 0 h 39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858" h="390349">
                    <a:moveTo>
                      <a:pt x="0" y="0"/>
                    </a:moveTo>
                    <a:lnTo>
                      <a:pt x="1677629" y="0"/>
                    </a:lnTo>
                    <a:lnTo>
                      <a:pt x="1879858" y="188970"/>
                    </a:lnTo>
                    <a:lnTo>
                      <a:pt x="1687921" y="388370"/>
                    </a:lnTo>
                    <a:lnTo>
                      <a:pt x="0" y="390349"/>
                    </a:lnTo>
                    <a:lnTo>
                      <a:pt x="0" y="0"/>
                    </a:lnTo>
                    <a:close/>
                  </a:path>
                </a:pathLst>
              </a:custGeom>
              <a:solidFill>
                <a:srgbClr val="00AEEF"/>
              </a:solidFill>
              <a:ln>
                <a:no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14735" name="Freeform 13"/>
            <p:cNvSpPr>
              <a:spLocks noChangeAspect="1" noEditPoints="1"/>
            </p:cNvSpPr>
            <p:nvPr/>
          </p:nvSpPr>
          <p:spPr bwMode="auto">
            <a:xfrm flipH="1">
              <a:off x="2167742" y="1580750"/>
              <a:ext cx="218847" cy="217258"/>
            </a:xfrm>
            <a:custGeom>
              <a:avLst/>
              <a:gdLst>
                <a:gd name="T0" fmla="*/ 213050 w 302"/>
                <a:gd name="T1" fmla="*/ 212913 h 300"/>
                <a:gd name="T2" fmla="*/ 202180 w 302"/>
                <a:gd name="T3" fmla="*/ 217258 h 300"/>
                <a:gd name="T4" fmla="*/ 191310 w 302"/>
                <a:gd name="T5" fmla="*/ 212913 h 300"/>
                <a:gd name="T6" fmla="*/ 118844 w 302"/>
                <a:gd name="T7" fmla="*/ 140493 h 300"/>
                <a:gd name="T8" fmla="*/ 131163 w 302"/>
                <a:gd name="T9" fmla="*/ 131079 h 300"/>
                <a:gd name="T10" fmla="*/ 140584 w 302"/>
                <a:gd name="T11" fmla="*/ 118768 h 300"/>
                <a:gd name="T12" fmla="*/ 213050 w 302"/>
                <a:gd name="T13" fmla="*/ 191187 h 300"/>
                <a:gd name="T14" fmla="*/ 213050 w 302"/>
                <a:gd name="T15" fmla="*/ 212913 h 300"/>
                <a:gd name="T16" fmla="*/ 150004 w 302"/>
                <a:gd name="T17" fmla="*/ 75316 h 300"/>
                <a:gd name="T18" fmla="*/ 128265 w 302"/>
                <a:gd name="T19" fmla="*/ 21726 h 300"/>
                <a:gd name="T20" fmla="*/ 74640 w 302"/>
                <a:gd name="T21" fmla="*/ 0 h 300"/>
                <a:gd name="T22" fmla="*/ 21740 w 302"/>
                <a:gd name="T23" fmla="*/ 21726 h 300"/>
                <a:gd name="T24" fmla="*/ 0 w 302"/>
                <a:gd name="T25" fmla="*/ 75316 h 300"/>
                <a:gd name="T26" fmla="*/ 21740 w 302"/>
                <a:gd name="T27" fmla="*/ 128182 h 300"/>
                <a:gd name="T28" fmla="*/ 74640 w 302"/>
                <a:gd name="T29" fmla="*/ 149908 h 300"/>
                <a:gd name="T30" fmla="*/ 128265 w 302"/>
                <a:gd name="T31" fmla="*/ 128182 h 300"/>
                <a:gd name="T32" fmla="*/ 150004 w 302"/>
                <a:gd name="T33" fmla="*/ 75316 h 300"/>
                <a:gd name="T34" fmla="*/ 116670 w 302"/>
                <a:gd name="T35" fmla="*/ 33313 h 300"/>
                <a:gd name="T36" fmla="*/ 134062 w 302"/>
                <a:gd name="T37" fmla="*/ 75316 h 300"/>
                <a:gd name="T38" fmla="*/ 116670 w 302"/>
                <a:gd name="T39" fmla="*/ 116595 h 300"/>
                <a:gd name="T40" fmla="*/ 74640 w 302"/>
                <a:gd name="T41" fmla="*/ 133976 h 300"/>
                <a:gd name="T42" fmla="*/ 33334 w 302"/>
                <a:gd name="T43" fmla="*/ 116595 h 300"/>
                <a:gd name="T44" fmla="*/ 15942 w 302"/>
                <a:gd name="T45" fmla="*/ 75316 h 300"/>
                <a:gd name="T46" fmla="*/ 33334 w 302"/>
                <a:gd name="T47" fmla="*/ 33313 h 300"/>
                <a:gd name="T48" fmla="*/ 74640 w 302"/>
                <a:gd name="T49" fmla="*/ 15932 h 300"/>
                <a:gd name="T50" fmla="*/ 116670 w 302"/>
                <a:gd name="T51" fmla="*/ 33313 h 300"/>
                <a:gd name="T52" fmla="*/ 79712 w 302"/>
                <a:gd name="T53" fmla="*/ 31140 h 300"/>
                <a:gd name="T54" fmla="*/ 77538 w 302"/>
                <a:gd name="T55" fmla="*/ 28968 h 300"/>
                <a:gd name="T56" fmla="*/ 28986 w 302"/>
                <a:gd name="T57" fmla="*/ 77489 h 300"/>
                <a:gd name="T58" fmla="*/ 31160 w 302"/>
                <a:gd name="T59" fmla="*/ 79661 h 300"/>
                <a:gd name="T60" fmla="*/ 33334 w 302"/>
                <a:gd name="T61" fmla="*/ 77489 h 300"/>
                <a:gd name="T62" fmla="*/ 46378 w 302"/>
                <a:gd name="T63" fmla="*/ 46348 h 300"/>
                <a:gd name="T64" fmla="*/ 77538 w 302"/>
                <a:gd name="T65" fmla="*/ 33313 h 300"/>
                <a:gd name="T66" fmla="*/ 79712 w 302"/>
                <a:gd name="T67" fmla="*/ 3114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2"/>
                <a:gd name="T103" fmla="*/ 0 h 300"/>
                <a:gd name="T104" fmla="*/ 302 w 30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2" h="300">
                  <a:moveTo>
                    <a:pt x="294" y="294"/>
                  </a:moveTo>
                  <a:cubicBezTo>
                    <a:pt x="290" y="298"/>
                    <a:pt x="284" y="300"/>
                    <a:pt x="279" y="300"/>
                  </a:cubicBezTo>
                  <a:cubicBezTo>
                    <a:pt x="273" y="300"/>
                    <a:pt x="268" y="298"/>
                    <a:pt x="264" y="294"/>
                  </a:cubicBezTo>
                  <a:cubicBezTo>
                    <a:pt x="264" y="294"/>
                    <a:pt x="184" y="213"/>
                    <a:pt x="164" y="194"/>
                  </a:cubicBezTo>
                  <a:cubicBezTo>
                    <a:pt x="170" y="190"/>
                    <a:pt x="176" y="186"/>
                    <a:pt x="181" y="181"/>
                  </a:cubicBezTo>
                  <a:cubicBezTo>
                    <a:pt x="186" y="176"/>
                    <a:pt x="190" y="170"/>
                    <a:pt x="194" y="164"/>
                  </a:cubicBezTo>
                  <a:cubicBezTo>
                    <a:pt x="294" y="264"/>
                    <a:pt x="294" y="264"/>
                    <a:pt x="294" y="264"/>
                  </a:cubicBezTo>
                  <a:cubicBezTo>
                    <a:pt x="302" y="272"/>
                    <a:pt x="302" y="286"/>
                    <a:pt x="294" y="294"/>
                  </a:cubicBezTo>
                  <a:close/>
                  <a:moveTo>
                    <a:pt x="207" y="104"/>
                  </a:moveTo>
                  <a:cubicBezTo>
                    <a:pt x="207" y="75"/>
                    <a:pt x="195" y="49"/>
                    <a:pt x="177" y="30"/>
                  </a:cubicBezTo>
                  <a:cubicBezTo>
                    <a:pt x="158" y="12"/>
                    <a:pt x="132" y="0"/>
                    <a:pt x="103" y="0"/>
                  </a:cubicBezTo>
                  <a:cubicBezTo>
                    <a:pt x="75" y="0"/>
                    <a:pt x="49" y="12"/>
                    <a:pt x="30" y="30"/>
                  </a:cubicBezTo>
                  <a:cubicBezTo>
                    <a:pt x="12" y="49"/>
                    <a:pt x="0" y="75"/>
                    <a:pt x="0" y="104"/>
                  </a:cubicBezTo>
                  <a:cubicBezTo>
                    <a:pt x="0" y="132"/>
                    <a:pt x="12" y="158"/>
                    <a:pt x="30" y="177"/>
                  </a:cubicBezTo>
                  <a:cubicBezTo>
                    <a:pt x="49" y="195"/>
                    <a:pt x="75" y="207"/>
                    <a:pt x="103" y="207"/>
                  </a:cubicBezTo>
                  <a:cubicBezTo>
                    <a:pt x="132" y="207"/>
                    <a:pt x="158" y="195"/>
                    <a:pt x="177" y="177"/>
                  </a:cubicBezTo>
                  <a:cubicBezTo>
                    <a:pt x="195" y="158"/>
                    <a:pt x="207" y="132"/>
                    <a:pt x="207" y="104"/>
                  </a:cubicBezTo>
                  <a:close/>
                  <a:moveTo>
                    <a:pt x="161" y="46"/>
                  </a:moveTo>
                  <a:cubicBezTo>
                    <a:pt x="176" y="60"/>
                    <a:pt x="185" y="81"/>
                    <a:pt x="185" y="104"/>
                  </a:cubicBezTo>
                  <a:cubicBezTo>
                    <a:pt x="185" y="126"/>
                    <a:pt x="176" y="147"/>
                    <a:pt x="161" y="161"/>
                  </a:cubicBezTo>
                  <a:cubicBezTo>
                    <a:pt x="147" y="176"/>
                    <a:pt x="126" y="185"/>
                    <a:pt x="103" y="185"/>
                  </a:cubicBezTo>
                  <a:cubicBezTo>
                    <a:pt x="81" y="185"/>
                    <a:pt x="60" y="176"/>
                    <a:pt x="46" y="161"/>
                  </a:cubicBezTo>
                  <a:cubicBezTo>
                    <a:pt x="31" y="147"/>
                    <a:pt x="22" y="126"/>
                    <a:pt x="22" y="104"/>
                  </a:cubicBezTo>
                  <a:cubicBezTo>
                    <a:pt x="22" y="81"/>
                    <a:pt x="31" y="60"/>
                    <a:pt x="46" y="46"/>
                  </a:cubicBezTo>
                  <a:cubicBezTo>
                    <a:pt x="60" y="31"/>
                    <a:pt x="81" y="22"/>
                    <a:pt x="103" y="22"/>
                  </a:cubicBezTo>
                  <a:cubicBezTo>
                    <a:pt x="126" y="22"/>
                    <a:pt x="147" y="31"/>
                    <a:pt x="161" y="46"/>
                  </a:cubicBezTo>
                  <a:close/>
                  <a:moveTo>
                    <a:pt x="110" y="43"/>
                  </a:moveTo>
                  <a:cubicBezTo>
                    <a:pt x="110" y="41"/>
                    <a:pt x="108" y="40"/>
                    <a:pt x="107" y="40"/>
                  </a:cubicBezTo>
                  <a:cubicBezTo>
                    <a:pt x="70" y="40"/>
                    <a:pt x="40" y="70"/>
                    <a:pt x="40" y="107"/>
                  </a:cubicBezTo>
                  <a:cubicBezTo>
                    <a:pt x="40" y="108"/>
                    <a:pt x="41" y="110"/>
                    <a:pt x="43" y="110"/>
                  </a:cubicBezTo>
                  <a:cubicBezTo>
                    <a:pt x="45" y="110"/>
                    <a:pt x="46" y="108"/>
                    <a:pt x="46" y="107"/>
                  </a:cubicBezTo>
                  <a:cubicBezTo>
                    <a:pt x="46" y="90"/>
                    <a:pt x="53" y="75"/>
                    <a:pt x="64" y="64"/>
                  </a:cubicBezTo>
                  <a:cubicBezTo>
                    <a:pt x="75" y="53"/>
                    <a:pt x="90" y="46"/>
                    <a:pt x="107" y="46"/>
                  </a:cubicBezTo>
                  <a:cubicBezTo>
                    <a:pt x="108" y="46"/>
                    <a:pt x="110" y="45"/>
                    <a:pt x="110" y="43"/>
                  </a:cubicBezTo>
                  <a:close/>
                </a:path>
              </a:pathLst>
            </a:custGeom>
            <a:solidFill>
              <a:schemeClr val="bg1"/>
            </a:solidFill>
            <a:ln w="9525">
              <a:noFill/>
              <a:miter lim="800000"/>
              <a:headEnd/>
              <a:tailEnd/>
            </a:ln>
          </p:spPr>
          <p:txBody>
            <a:bodyPr/>
            <a:lstStyle/>
            <a:p>
              <a:pPr defTabSz="684213"/>
              <a:endParaRPr lang="en-US" altLang="zh-CN">
                <a:solidFill>
                  <a:srgbClr val="FFFFFF"/>
                </a:solidFill>
                <a:latin typeface="Calibri" pitchFamily="34" charset="0"/>
              </a:endParaRPr>
            </a:p>
          </p:txBody>
        </p:sp>
      </p:grpSp>
      <p:grpSp>
        <p:nvGrpSpPr>
          <p:cNvPr id="12" name="组合 45"/>
          <p:cNvGrpSpPr>
            <a:grpSpLocks/>
          </p:cNvGrpSpPr>
          <p:nvPr/>
        </p:nvGrpSpPr>
        <p:grpSpPr bwMode="auto">
          <a:xfrm>
            <a:off x="1785918" y="5000636"/>
            <a:ext cx="468313" cy="552451"/>
            <a:chOff x="2075440" y="1463056"/>
            <a:chExt cx="468000" cy="414000"/>
          </a:xfrm>
        </p:grpSpPr>
        <p:grpSp>
          <p:nvGrpSpPr>
            <p:cNvPr id="21" name="组合 46"/>
            <p:cNvGrpSpPr>
              <a:grpSpLocks/>
            </p:cNvGrpSpPr>
            <p:nvPr/>
          </p:nvGrpSpPr>
          <p:grpSpPr bwMode="auto">
            <a:xfrm flipH="1" flipV="1">
              <a:off x="2075440" y="1463056"/>
              <a:ext cx="468000" cy="414000"/>
              <a:chOff x="2437859" y="771813"/>
              <a:chExt cx="716539" cy="608151"/>
            </a:xfrm>
          </p:grpSpPr>
          <p:sp>
            <p:nvSpPr>
              <p:cNvPr id="49" name="Rectangle 13"/>
              <p:cNvSpPr/>
              <p:nvPr/>
            </p:nvSpPr>
            <p:spPr>
              <a:xfrm rot="5400000">
                <a:off x="2411135" y="800867"/>
                <a:ext cx="114173" cy="60724"/>
              </a:xfrm>
              <a:custGeom>
                <a:avLst/>
                <a:gdLst>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265112 h 265112"/>
                  <a:gd name="connsiteX4" fmla="*/ 0 w 385137"/>
                  <a:gd name="connsiteY4" fmla="*/ 0 h 265112"/>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0 h 265112"/>
                </a:gdLst>
                <a:ahLst/>
                <a:cxnLst>
                  <a:cxn ang="0">
                    <a:pos x="connsiteX0" y="connsiteY0"/>
                  </a:cxn>
                  <a:cxn ang="0">
                    <a:pos x="connsiteX1" y="connsiteY1"/>
                  </a:cxn>
                  <a:cxn ang="0">
                    <a:pos x="connsiteX2" y="connsiteY2"/>
                  </a:cxn>
                  <a:cxn ang="0">
                    <a:pos x="connsiteX3" y="connsiteY3"/>
                  </a:cxn>
                </a:cxnLst>
                <a:rect l="l" t="t" r="r" b="b"/>
                <a:pathLst>
                  <a:path w="385137" h="265112">
                    <a:moveTo>
                      <a:pt x="0" y="0"/>
                    </a:moveTo>
                    <a:lnTo>
                      <a:pt x="385137" y="0"/>
                    </a:lnTo>
                    <a:lnTo>
                      <a:pt x="385137" y="265112"/>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0" name="Rectangle 17"/>
              <p:cNvSpPr/>
              <p:nvPr/>
            </p:nvSpPr>
            <p:spPr>
              <a:xfrm rot="5400000">
                <a:off x="2522414" y="747982"/>
                <a:ext cx="608151" cy="655815"/>
              </a:xfrm>
              <a:custGeom>
                <a:avLst/>
                <a:gdLst>
                  <a:gd name="connsiteX0" fmla="*/ 0 w 2129873"/>
                  <a:gd name="connsiteY0" fmla="*/ 0 h 390349"/>
                  <a:gd name="connsiteX1" fmla="*/ 2129873 w 2129873"/>
                  <a:gd name="connsiteY1" fmla="*/ 0 h 390349"/>
                  <a:gd name="connsiteX2" fmla="*/ 2129873 w 2129873"/>
                  <a:gd name="connsiteY2" fmla="*/ 390349 h 390349"/>
                  <a:gd name="connsiteX3" fmla="*/ 0 w 2129873"/>
                  <a:gd name="connsiteY3" fmla="*/ 390349 h 390349"/>
                  <a:gd name="connsiteX4" fmla="*/ 0 w 2129873"/>
                  <a:gd name="connsiteY4" fmla="*/ 0 h 390349"/>
                  <a:gd name="connsiteX0" fmla="*/ 0 w 2129873"/>
                  <a:gd name="connsiteY0" fmla="*/ 0 h 390349"/>
                  <a:gd name="connsiteX1" fmla="*/ 2129873 w 2129873"/>
                  <a:gd name="connsiteY1" fmla="*/ 0 h 390349"/>
                  <a:gd name="connsiteX2" fmla="*/ 2128357 w 2129873"/>
                  <a:gd name="connsiteY2" fmla="*/ 188145 h 390349"/>
                  <a:gd name="connsiteX3" fmla="*/ 2129873 w 2129873"/>
                  <a:gd name="connsiteY3" fmla="*/ 390349 h 390349"/>
                  <a:gd name="connsiteX4" fmla="*/ 0 w 2129873"/>
                  <a:gd name="connsiteY4" fmla="*/ 390349 h 390349"/>
                  <a:gd name="connsiteX5" fmla="*/ 0 w 2129873"/>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2129873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091772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677629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1677629"/>
                  <a:gd name="connsiteY0" fmla="*/ 0 h 390349"/>
                  <a:gd name="connsiteX1" fmla="*/ 1677629 w 1677629"/>
                  <a:gd name="connsiteY1" fmla="*/ 0 h 390349"/>
                  <a:gd name="connsiteX2" fmla="*/ 1201497 w 1677629"/>
                  <a:gd name="connsiteY2" fmla="*/ 196887 h 390349"/>
                  <a:gd name="connsiteX3" fmla="*/ 1646798 w 1677629"/>
                  <a:gd name="connsiteY3" fmla="*/ 390349 h 390349"/>
                  <a:gd name="connsiteX4" fmla="*/ 0 w 1677629"/>
                  <a:gd name="connsiteY4" fmla="*/ 390349 h 390349"/>
                  <a:gd name="connsiteX5" fmla="*/ 0 w 1677629"/>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46798 w 1879858"/>
                  <a:gd name="connsiteY3" fmla="*/ 390349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297344 w 1879858"/>
                  <a:gd name="connsiteY3" fmla="*/ 348791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87921 w 1879858"/>
                  <a:gd name="connsiteY3" fmla="*/ 388370 h 390349"/>
                  <a:gd name="connsiteX4" fmla="*/ 0 w 1879858"/>
                  <a:gd name="connsiteY4" fmla="*/ 390349 h 390349"/>
                  <a:gd name="connsiteX5" fmla="*/ 0 w 1879858"/>
                  <a:gd name="connsiteY5" fmla="*/ 0 h 39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858" h="390349">
                    <a:moveTo>
                      <a:pt x="0" y="0"/>
                    </a:moveTo>
                    <a:lnTo>
                      <a:pt x="1677629" y="0"/>
                    </a:lnTo>
                    <a:lnTo>
                      <a:pt x="1879858" y="188970"/>
                    </a:lnTo>
                    <a:lnTo>
                      <a:pt x="1687921" y="388370"/>
                    </a:lnTo>
                    <a:lnTo>
                      <a:pt x="0" y="390349"/>
                    </a:lnTo>
                    <a:lnTo>
                      <a:pt x="0" y="0"/>
                    </a:lnTo>
                    <a:close/>
                  </a:path>
                </a:pathLst>
              </a:custGeom>
              <a:solidFill>
                <a:srgbClr val="00AEEF"/>
              </a:solidFill>
              <a:ln>
                <a:no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14731" name="Freeform 13"/>
            <p:cNvSpPr>
              <a:spLocks noChangeAspect="1" noEditPoints="1"/>
            </p:cNvSpPr>
            <p:nvPr/>
          </p:nvSpPr>
          <p:spPr bwMode="auto">
            <a:xfrm flipH="1">
              <a:off x="2167742" y="1580750"/>
              <a:ext cx="218847" cy="217258"/>
            </a:xfrm>
            <a:custGeom>
              <a:avLst/>
              <a:gdLst>
                <a:gd name="T0" fmla="*/ 213050 w 302"/>
                <a:gd name="T1" fmla="*/ 212913 h 300"/>
                <a:gd name="T2" fmla="*/ 202180 w 302"/>
                <a:gd name="T3" fmla="*/ 217258 h 300"/>
                <a:gd name="T4" fmla="*/ 191310 w 302"/>
                <a:gd name="T5" fmla="*/ 212913 h 300"/>
                <a:gd name="T6" fmla="*/ 118844 w 302"/>
                <a:gd name="T7" fmla="*/ 140493 h 300"/>
                <a:gd name="T8" fmla="*/ 131163 w 302"/>
                <a:gd name="T9" fmla="*/ 131079 h 300"/>
                <a:gd name="T10" fmla="*/ 140584 w 302"/>
                <a:gd name="T11" fmla="*/ 118768 h 300"/>
                <a:gd name="T12" fmla="*/ 213050 w 302"/>
                <a:gd name="T13" fmla="*/ 191187 h 300"/>
                <a:gd name="T14" fmla="*/ 213050 w 302"/>
                <a:gd name="T15" fmla="*/ 212913 h 300"/>
                <a:gd name="T16" fmla="*/ 150004 w 302"/>
                <a:gd name="T17" fmla="*/ 75316 h 300"/>
                <a:gd name="T18" fmla="*/ 128265 w 302"/>
                <a:gd name="T19" fmla="*/ 21726 h 300"/>
                <a:gd name="T20" fmla="*/ 74640 w 302"/>
                <a:gd name="T21" fmla="*/ 0 h 300"/>
                <a:gd name="T22" fmla="*/ 21740 w 302"/>
                <a:gd name="T23" fmla="*/ 21726 h 300"/>
                <a:gd name="T24" fmla="*/ 0 w 302"/>
                <a:gd name="T25" fmla="*/ 75316 h 300"/>
                <a:gd name="T26" fmla="*/ 21740 w 302"/>
                <a:gd name="T27" fmla="*/ 128182 h 300"/>
                <a:gd name="T28" fmla="*/ 74640 w 302"/>
                <a:gd name="T29" fmla="*/ 149908 h 300"/>
                <a:gd name="T30" fmla="*/ 128265 w 302"/>
                <a:gd name="T31" fmla="*/ 128182 h 300"/>
                <a:gd name="T32" fmla="*/ 150004 w 302"/>
                <a:gd name="T33" fmla="*/ 75316 h 300"/>
                <a:gd name="T34" fmla="*/ 116670 w 302"/>
                <a:gd name="T35" fmla="*/ 33313 h 300"/>
                <a:gd name="T36" fmla="*/ 134062 w 302"/>
                <a:gd name="T37" fmla="*/ 75316 h 300"/>
                <a:gd name="T38" fmla="*/ 116670 w 302"/>
                <a:gd name="T39" fmla="*/ 116595 h 300"/>
                <a:gd name="T40" fmla="*/ 74640 w 302"/>
                <a:gd name="T41" fmla="*/ 133976 h 300"/>
                <a:gd name="T42" fmla="*/ 33334 w 302"/>
                <a:gd name="T43" fmla="*/ 116595 h 300"/>
                <a:gd name="T44" fmla="*/ 15942 w 302"/>
                <a:gd name="T45" fmla="*/ 75316 h 300"/>
                <a:gd name="T46" fmla="*/ 33334 w 302"/>
                <a:gd name="T47" fmla="*/ 33313 h 300"/>
                <a:gd name="T48" fmla="*/ 74640 w 302"/>
                <a:gd name="T49" fmla="*/ 15932 h 300"/>
                <a:gd name="T50" fmla="*/ 116670 w 302"/>
                <a:gd name="T51" fmla="*/ 33313 h 300"/>
                <a:gd name="T52" fmla="*/ 79712 w 302"/>
                <a:gd name="T53" fmla="*/ 31140 h 300"/>
                <a:gd name="T54" fmla="*/ 77538 w 302"/>
                <a:gd name="T55" fmla="*/ 28968 h 300"/>
                <a:gd name="T56" fmla="*/ 28986 w 302"/>
                <a:gd name="T57" fmla="*/ 77489 h 300"/>
                <a:gd name="T58" fmla="*/ 31160 w 302"/>
                <a:gd name="T59" fmla="*/ 79661 h 300"/>
                <a:gd name="T60" fmla="*/ 33334 w 302"/>
                <a:gd name="T61" fmla="*/ 77489 h 300"/>
                <a:gd name="T62" fmla="*/ 46378 w 302"/>
                <a:gd name="T63" fmla="*/ 46348 h 300"/>
                <a:gd name="T64" fmla="*/ 77538 w 302"/>
                <a:gd name="T65" fmla="*/ 33313 h 300"/>
                <a:gd name="T66" fmla="*/ 79712 w 302"/>
                <a:gd name="T67" fmla="*/ 3114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2"/>
                <a:gd name="T103" fmla="*/ 0 h 300"/>
                <a:gd name="T104" fmla="*/ 302 w 30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2" h="300">
                  <a:moveTo>
                    <a:pt x="294" y="294"/>
                  </a:moveTo>
                  <a:cubicBezTo>
                    <a:pt x="290" y="298"/>
                    <a:pt x="284" y="300"/>
                    <a:pt x="279" y="300"/>
                  </a:cubicBezTo>
                  <a:cubicBezTo>
                    <a:pt x="273" y="300"/>
                    <a:pt x="268" y="298"/>
                    <a:pt x="264" y="294"/>
                  </a:cubicBezTo>
                  <a:cubicBezTo>
                    <a:pt x="264" y="294"/>
                    <a:pt x="184" y="213"/>
                    <a:pt x="164" y="194"/>
                  </a:cubicBezTo>
                  <a:cubicBezTo>
                    <a:pt x="170" y="190"/>
                    <a:pt x="176" y="186"/>
                    <a:pt x="181" y="181"/>
                  </a:cubicBezTo>
                  <a:cubicBezTo>
                    <a:pt x="186" y="176"/>
                    <a:pt x="190" y="170"/>
                    <a:pt x="194" y="164"/>
                  </a:cubicBezTo>
                  <a:cubicBezTo>
                    <a:pt x="294" y="264"/>
                    <a:pt x="294" y="264"/>
                    <a:pt x="294" y="264"/>
                  </a:cubicBezTo>
                  <a:cubicBezTo>
                    <a:pt x="302" y="272"/>
                    <a:pt x="302" y="286"/>
                    <a:pt x="294" y="294"/>
                  </a:cubicBezTo>
                  <a:close/>
                  <a:moveTo>
                    <a:pt x="207" y="104"/>
                  </a:moveTo>
                  <a:cubicBezTo>
                    <a:pt x="207" y="75"/>
                    <a:pt x="195" y="49"/>
                    <a:pt x="177" y="30"/>
                  </a:cubicBezTo>
                  <a:cubicBezTo>
                    <a:pt x="158" y="12"/>
                    <a:pt x="132" y="0"/>
                    <a:pt x="103" y="0"/>
                  </a:cubicBezTo>
                  <a:cubicBezTo>
                    <a:pt x="75" y="0"/>
                    <a:pt x="49" y="12"/>
                    <a:pt x="30" y="30"/>
                  </a:cubicBezTo>
                  <a:cubicBezTo>
                    <a:pt x="12" y="49"/>
                    <a:pt x="0" y="75"/>
                    <a:pt x="0" y="104"/>
                  </a:cubicBezTo>
                  <a:cubicBezTo>
                    <a:pt x="0" y="132"/>
                    <a:pt x="12" y="158"/>
                    <a:pt x="30" y="177"/>
                  </a:cubicBezTo>
                  <a:cubicBezTo>
                    <a:pt x="49" y="195"/>
                    <a:pt x="75" y="207"/>
                    <a:pt x="103" y="207"/>
                  </a:cubicBezTo>
                  <a:cubicBezTo>
                    <a:pt x="132" y="207"/>
                    <a:pt x="158" y="195"/>
                    <a:pt x="177" y="177"/>
                  </a:cubicBezTo>
                  <a:cubicBezTo>
                    <a:pt x="195" y="158"/>
                    <a:pt x="207" y="132"/>
                    <a:pt x="207" y="104"/>
                  </a:cubicBezTo>
                  <a:close/>
                  <a:moveTo>
                    <a:pt x="161" y="46"/>
                  </a:moveTo>
                  <a:cubicBezTo>
                    <a:pt x="176" y="60"/>
                    <a:pt x="185" y="81"/>
                    <a:pt x="185" y="104"/>
                  </a:cubicBezTo>
                  <a:cubicBezTo>
                    <a:pt x="185" y="126"/>
                    <a:pt x="176" y="147"/>
                    <a:pt x="161" y="161"/>
                  </a:cubicBezTo>
                  <a:cubicBezTo>
                    <a:pt x="147" y="176"/>
                    <a:pt x="126" y="185"/>
                    <a:pt x="103" y="185"/>
                  </a:cubicBezTo>
                  <a:cubicBezTo>
                    <a:pt x="81" y="185"/>
                    <a:pt x="60" y="176"/>
                    <a:pt x="46" y="161"/>
                  </a:cubicBezTo>
                  <a:cubicBezTo>
                    <a:pt x="31" y="147"/>
                    <a:pt x="22" y="126"/>
                    <a:pt x="22" y="104"/>
                  </a:cubicBezTo>
                  <a:cubicBezTo>
                    <a:pt x="22" y="81"/>
                    <a:pt x="31" y="60"/>
                    <a:pt x="46" y="46"/>
                  </a:cubicBezTo>
                  <a:cubicBezTo>
                    <a:pt x="60" y="31"/>
                    <a:pt x="81" y="22"/>
                    <a:pt x="103" y="22"/>
                  </a:cubicBezTo>
                  <a:cubicBezTo>
                    <a:pt x="126" y="22"/>
                    <a:pt x="147" y="31"/>
                    <a:pt x="161" y="46"/>
                  </a:cubicBezTo>
                  <a:close/>
                  <a:moveTo>
                    <a:pt x="110" y="43"/>
                  </a:moveTo>
                  <a:cubicBezTo>
                    <a:pt x="110" y="41"/>
                    <a:pt x="108" y="40"/>
                    <a:pt x="107" y="40"/>
                  </a:cubicBezTo>
                  <a:cubicBezTo>
                    <a:pt x="70" y="40"/>
                    <a:pt x="40" y="70"/>
                    <a:pt x="40" y="107"/>
                  </a:cubicBezTo>
                  <a:cubicBezTo>
                    <a:pt x="40" y="108"/>
                    <a:pt x="41" y="110"/>
                    <a:pt x="43" y="110"/>
                  </a:cubicBezTo>
                  <a:cubicBezTo>
                    <a:pt x="45" y="110"/>
                    <a:pt x="46" y="108"/>
                    <a:pt x="46" y="107"/>
                  </a:cubicBezTo>
                  <a:cubicBezTo>
                    <a:pt x="46" y="90"/>
                    <a:pt x="53" y="75"/>
                    <a:pt x="64" y="64"/>
                  </a:cubicBezTo>
                  <a:cubicBezTo>
                    <a:pt x="75" y="53"/>
                    <a:pt x="90" y="46"/>
                    <a:pt x="107" y="46"/>
                  </a:cubicBezTo>
                  <a:cubicBezTo>
                    <a:pt x="108" y="46"/>
                    <a:pt x="110" y="45"/>
                    <a:pt x="110" y="43"/>
                  </a:cubicBezTo>
                  <a:close/>
                </a:path>
              </a:pathLst>
            </a:custGeom>
            <a:solidFill>
              <a:schemeClr val="bg1"/>
            </a:solidFill>
            <a:ln w="9525">
              <a:noFill/>
              <a:miter lim="800000"/>
              <a:headEnd/>
              <a:tailEnd/>
            </a:ln>
          </p:spPr>
          <p:txBody>
            <a:bodyPr/>
            <a:lstStyle/>
            <a:p>
              <a:pPr defTabSz="684213"/>
              <a:endParaRPr lang="en-US" altLang="zh-CN">
                <a:solidFill>
                  <a:srgbClr val="FFFFFF"/>
                </a:solidFill>
                <a:latin typeface="Calibri" pitchFamily="34" charset="0"/>
              </a:endParaRPr>
            </a:p>
          </p:txBody>
        </p:sp>
      </p:grpSp>
      <p:grpSp>
        <p:nvGrpSpPr>
          <p:cNvPr id="26" name="组合 55"/>
          <p:cNvGrpSpPr>
            <a:grpSpLocks/>
          </p:cNvGrpSpPr>
          <p:nvPr/>
        </p:nvGrpSpPr>
        <p:grpSpPr bwMode="auto">
          <a:xfrm>
            <a:off x="3857620" y="5072074"/>
            <a:ext cx="468313" cy="552449"/>
            <a:chOff x="2075440" y="1463056"/>
            <a:chExt cx="468000" cy="414000"/>
          </a:xfrm>
        </p:grpSpPr>
        <p:grpSp>
          <p:nvGrpSpPr>
            <p:cNvPr id="27" name="组合 56"/>
            <p:cNvGrpSpPr>
              <a:grpSpLocks/>
            </p:cNvGrpSpPr>
            <p:nvPr/>
          </p:nvGrpSpPr>
          <p:grpSpPr bwMode="auto">
            <a:xfrm flipH="1" flipV="1">
              <a:off x="2075440" y="1463056"/>
              <a:ext cx="468000" cy="414000"/>
              <a:chOff x="2437859" y="771813"/>
              <a:chExt cx="716539" cy="608151"/>
            </a:xfrm>
          </p:grpSpPr>
          <p:sp>
            <p:nvSpPr>
              <p:cNvPr id="59" name="Rectangle 13"/>
              <p:cNvSpPr/>
              <p:nvPr/>
            </p:nvSpPr>
            <p:spPr>
              <a:xfrm rot="5400000">
                <a:off x="2411134" y="800868"/>
                <a:ext cx="114175" cy="60724"/>
              </a:xfrm>
              <a:custGeom>
                <a:avLst/>
                <a:gdLst>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265112 h 265112"/>
                  <a:gd name="connsiteX4" fmla="*/ 0 w 385137"/>
                  <a:gd name="connsiteY4" fmla="*/ 0 h 265112"/>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0 h 265112"/>
                </a:gdLst>
                <a:ahLst/>
                <a:cxnLst>
                  <a:cxn ang="0">
                    <a:pos x="connsiteX0" y="connsiteY0"/>
                  </a:cxn>
                  <a:cxn ang="0">
                    <a:pos x="connsiteX1" y="connsiteY1"/>
                  </a:cxn>
                  <a:cxn ang="0">
                    <a:pos x="connsiteX2" y="connsiteY2"/>
                  </a:cxn>
                  <a:cxn ang="0">
                    <a:pos x="connsiteX3" y="connsiteY3"/>
                  </a:cxn>
                </a:cxnLst>
                <a:rect l="l" t="t" r="r" b="b"/>
                <a:pathLst>
                  <a:path w="385137" h="265112">
                    <a:moveTo>
                      <a:pt x="0" y="0"/>
                    </a:moveTo>
                    <a:lnTo>
                      <a:pt x="385137" y="0"/>
                    </a:lnTo>
                    <a:lnTo>
                      <a:pt x="385137" y="265112"/>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0" name="Rectangle 17"/>
              <p:cNvSpPr/>
              <p:nvPr/>
            </p:nvSpPr>
            <p:spPr>
              <a:xfrm rot="5400000">
                <a:off x="2522415" y="747981"/>
                <a:ext cx="608151" cy="655815"/>
              </a:xfrm>
              <a:custGeom>
                <a:avLst/>
                <a:gdLst>
                  <a:gd name="connsiteX0" fmla="*/ 0 w 2129873"/>
                  <a:gd name="connsiteY0" fmla="*/ 0 h 390349"/>
                  <a:gd name="connsiteX1" fmla="*/ 2129873 w 2129873"/>
                  <a:gd name="connsiteY1" fmla="*/ 0 h 390349"/>
                  <a:gd name="connsiteX2" fmla="*/ 2129873 w 2129873"/>
                  <a:gd name="connsiteY2" fmla="*/ 390349 h 390349"/>
                  <a:gd name="connsiteX3" fmla="*/ 0 w 2129873"/>
                  <a:gd name="connsiteY3" fmla="*/ 390349 h 390349"/>
                  <a:gd name="connsiteX4" fmla="*/ 0 w 2129873"/>
                  <a:gd name="connsiteY4" fmla="*/ 0 h 390349"/>
                  <a:gd name="connsiteX0" fmla="*/ 0 w 2129873"/>
                  <a:gd name="connsiteY0" fmla="*/ 0 h 390349"/>
                  <a:gd name="connsiteX1" fmla="*/ 2129873 w 2129873"/>
                  <a:gd name="connsiteY1" fmla="*/ 0 h 390349"/>
                  <a:gd name="connsiteX2" fmla="*/ 2128357 w 2129873"/>
                  <a:gd name="connsiteY2" fmla="*/ 188145 h 390349"/>
                  <a:gd name="connsiteX3" fmla="*/ 2129873 w 2129873"/>
                  <a:gd name="connsiteY3" fmla="*/ 390349 h 390349"/>
                  <a:gd name="connsiteX4" fmla="*/ 0 w 2129873"/>
                  <a:gd name="connsiteY4" fmla="*/ 390349 h 390349"/>
                  <a:gd name="connsiteX5" fmla="*/ 0 w 2129873"/>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2129873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091772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677629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1677629"/>
                  <a:gd name="connsiteY0" fmla="*/ 0 h 390349"/>
                  <a:gd name="connsiteX1" fmla="*/ 1677629 w 1677629"/>
                  <a:gd name="connsiteY1" fmla="*/ 0 h 390349"/>
                  <a:gd name="connsiteX2" fmla="*/ 1201497 w 1677629"/>
                  <a:gd name="connsiteY2" fmla="*/ 196887 h 390349"/>
                  <a:gd name="connsiteX3" fmla="*/ 1646798 w 1677629"/>
                  <a:gd name="connsiteY3" fmla="*/ 390349 h 390349"/>
                  <a:gd name="connsiteX4" fmla="*/ 0 w 1677629"/>
                  <a:gd name="connsiteY4" fmla="*/ 390349 h 390349"/>
                  <a:gd name="connsiteX5" fmla="*/ 0 w 1677629"/>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46798 w 1879858"/>
                  <a:gd name="connsiteY3" fmla="*/ 390349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297344 w 1879858"/>
                  <a:gd name="connsiteY3" fmla="*/ 348791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87921 w 1879858"/>
                  <a:gd name="connsiteY3" fmla="*/ 388370 h 390349"/>
                  <a:gd name="connsiteX4" fmla="*/ 0 w 1879858"/>
                  <a:gd name="connsiteY4" fmla="*/ 390349 h 390349"/>
                  <a:gd name="connsiteX5" fmla="*/ 0 w 1879858"/>
                  <a:gd name="connsiteY5" fmla="*/ 0 h 39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858" h="390349">
                    <a:moveTo>
                      <a:pt x="0" y="0"/>
                    </a:moveTo>
                    <a:lnTo>
                      <a:pt x="1677629" y="0"/>
                    </a:lnTo>
                    <a:lnTo>
                      <a:pt x="1879858" y="188970"/>
                    </a:lnTo>
                    <a:lnTo>
                      <a:pt x="1687921" y="388370"/>
                    </a:lnTo>
                    <a:lnTo>
                      <a:pt x="0" y="390349"/>
                    </a:lnTo>
                    <a:lnTo>
                      <a:pt x="0" y="0"/>
                    </a:lnTo>
                    <a:close/>
                  </a:path>
                </a:pathLst>
              </a:custGeom>
              <a:solidFill>
                <a:srgbClr val="00AEEF"/>
              </a:solidFill>
              <a:ln>
                <a:no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14723" name="Freeform 13"/>
            <p:cNvSpPr>
              <a:spLocks noChangeAspect="1" noEditPoints="1"/>
            </p:cNvSpPr>
            <p:nvPr/>
          </p:nvSpPr>
          <p:spPr bwMode="auto">
            <a:xfrm flipH="1">
              <a:off x="2167742" y="1580750"/>
              <a:ext cx="218847" cy="217258"/>
            </a:xfrm>
            <a:custGeom>
              <a:avLst/>
              <a:gdLst>
                <a:gd name="T0" fmla="*/ 213050 w 302"/>
                <a:gd name="T1" fmla="*/ 212913 h 300"/>
                <a:gd name="T2" fmla="*/ 202180 w 302"/>
                <a:gd name="T3" fmla="*/ 217258 h 300"/>
                <a:gd name="T4" fmla="*/ 191310 w 302"/>
                <a:gd name="T5" fmla="*/ 212913 h 300"/>
                <a:gd name="T6" fmla="*/ 118844 w 302"/>
                <a:gd name="T7" fmla="*/ 140493 h 300"/>
                <a:gd name="T8" fmla="*/ 131163 w 302"/>
                <a:gd name="T9" fmla="*/ 131079 h 300"/>
                <a:gd name="T10" fmla="*/ 140584 w 302"/>
                <a:gd name="T11" fmla="*/ 118768 h 300"/>
                <a:gd name="T12" fmla="*/ 213050 w 302"/>
                <a:gd name="T13" fmla="*/ 191187 h 300"/>
                <a:gd name="T14" fmla="*/ 213050 w 302"/>
                <a:gd name="T15" fmla="*/ 212913 h 300"/>
                <a:gd name="T16" fmla="*/ 150004 w 302"/>
                <a:gd name="T17" fmla="*/ 75316 h 300"/>
                <a:gd name="T18" fmla="*/ 128265 w 302"/>
                <a:gd name="T19" fmla="*/ 21726 h 300"/>
                <a:gd name="T20" fmla="*/ 74640 w 302"/>
                <a:gd name="T21" fmla="*/ 0 h 300"/>
                <a:gd name="T22" fmla="*/ 21740 w 302"/>
                <a:gd name="T23" fmla="*/ 21726 h 300"/>
                <a:gd name="T24" fmla="*/ 0 w 302"/>
                <a:gd name="T25" fmla="*/ 75316 h 300"/>
                <a:gd name="T26" fmla="*/ 21740 w 302"/>
                <a:gd name="T27" fmla="*/ 128182 h 300"/>
                <a:gd name="T28" fmla="*/ 74640 w 302"/>
                <a:gd name="T29" fmla="*/ 149908 h 300"/>
                <a:gd name="T30" fmla="*/ 128265 w 302"/>
                <a:gd name="T31" fmla="*/ 128182 h 300"/>
                <a:gd name="T32" fmla="*/ 150004 w 302"/>
                <a:gd name="T33" fmla="*/ 75316 h 300"/>
                <a:gd name="T34" fmla="*/ 116670 w 302"/>
                <a:gd name="T35" fmla="*/ 33313 h 300"/>
                <a:gd name="T36" fmla="*/ 134062 w 302"/>
                <a:gd name="T37" fmla="*/ 75316 h 300"/>
                <a:gd name="T38" fmla="*/ 116670 w 302"/>
                <a:gd name="T39" fmla="*/ 116595 h 300"/>
                <a:gd name="T40" fmla="*/ 74640 w 302"/>
                <a:gd name="T41" fmla="*/ 133976 h 300"/>
                <a:gd name="T42" fmla="*/ 33334 w 302"/>
                <a:gd name="T43" fmla="*/ 116595 h 300"/>
                <a:gd name="T44" fmla="*/ 15942 w 302"/>
                <a:gd name="T45" fmla="*/ 75316 h 300"/>
                <a:gd name="T46" fmla="*/ 33334 w 302"/>
                <a:gd name="T47" fmla="*/ 33313 h 300"/>
                <a:gd name="T48" fmla="*/ 74640 w 302"/>
                <a:gd name="T49" fmla="*/ 15932 h 300"/>
                <a:gd name="T50" fmla="*/ 116670 w 302"/>
                <a:gd name="T51" fmla="*/ 33313 h 300"/>
                <a:gd name="T52" fmla="*/ 79712 w 302"/>
                <a:gd name="T53" fmla="*/ 31140 h 300"/>
                <a:gd name="T54" fmla="*/ 77538 w 302"/>
                <a:gd name="T55" fmla="*/ 28968 h 300"/>
                <a:gd name="T56" fmla="*/ 28986 w 302"/>
                <a:gd name="T57" fmla="*/ 77489 h 300"/>
                <a:gd name="T58" fmla="*/ 31160 w 302"/>
                <a:gd name="T59" fmla="*/ 79661 h 300"/>
                <a:gd name="T60" fmla="*/ 33334 w 302"/>
                <a:gd name="T61" fmla="*/ 77489 h 300"/>
                <a:gd name="T62" fmla="*/ 46378 w 302"/>
                <a:gd name="T63" fmla="*/ 46348 h 300"/>
                <a:gd name="T64" fmla="*/ 77538 w 302"/>
                <a:gd name="T65" fmla="*/ 33313 h 300"/>
                <a:gd name="T66" fmla="*/ 79712 w 302"/>
                <a:gd name="T67" fmla="*/ 3114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2"/>
                <a:gd name="T103" fmla="*/ 0 h 300"/>
                <a:gd name="T104" fmla="*/ 302 w 30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2" h="300">
                  <a:moveTo>
                    <a:pt x="294" y="294"/>
                  </a:moveTo>
                  <a:cubicBezTo>
                    <a:pt x="290" y="298"/>
                    <a:pt x="284" y="300"/>
                    <a:pt x="279" y="300"/>
                  </a:cubicBezTo>
                  <a:cubicBezTo>
                    <a:pt x="273" y="300"/>
                    <a:pt x="268" y="298"/>
                    <a:pt x="264" y="294"/>
                  </a:cubicBezTo>
                  <a:cubicBezTo>
                    <a:pt x="264" y="294"/>
                    <a:pt x="184" y="213"/>
                    <a:pt x="164" y="194"/>
                  </a:cubicBezTo>
                  <a:cubicBezTo>
                    <a:pt x="170" y="190"/>
                    <a:pt x="176" y="186"/>
                    <a:pt x="181" y="181"/>
                  </a:cubicBezTo>
                  <a:cubicBezTo>
                    <a:pt x="186" y="176"/>
                    <a:pt x="190" y="170"/>
                    <a:pt x="194" y="164"/>
                  </a:cubicBezTo>
                  <a:cubicBezTo>
                    <a:pt x="294" y="264"/>
                    <a:pt x="294" y="264"/>
                    <a:pt x="294" y="264"/>
                  </a:cubicBezTo>
                  <a:cubicBezTo>
                    <a:pt x="302" y="272"/>
                    <a:pt x="302" y="286"/>
                    <a:pt x="294" y="294"/>
                  </a:cubicBezTo>
                  <a:close/>
                  <a:moveTo>
                    <a:pt x="207" y="104"/>
                  </a:moveTo>
                  <a:cubicBezTo>
                    <a:pt x="207" y="75"/>
                    <a:pt x="195" y="49"/>
                    <a:pt x="177" y="30"/>
                  </a:cubicBezTo>
                  <a:cubicBezTo>
                    <a:pt x="158" y="12"/>
                    <a:pt x="132" y="0"/>
                    <a:pt x="103" y="0"/>
                  </a:cubicBezTo>
                  <a:cubicBezTo>
                    <a:pt x="75" y="0"/>
                    <a:pt x="49" y="12"/>
                    <a:pt x="30" y="30"/>
                  </a:cubicBezTo>
                  <a:cubicBezTo>
                    <a:pt x="12" y="49"/>
                    <a:pt x="0" y="75"/>
                    <a:pt x="0" y="104"/>
                  </a:cubicBezTo>
                  <a:cubicBezTo>
                    <a:pt x="0" y="132"/>
                    <a:pt x="12" y="158"/>
                    <a:pt x="30" y="177"/>
                  </a:cubicBezTo>
                  <a:cubicBezTo>
                    <a:pt x="49" y="195"/>
                    <a:pt x="75" y="207"/>
                    <a:pt x="103" y="207"/>
                  </a:cubicBezTo>
                  <a:cubicBezTo>
                    <a:pt x="132" y="207"/>
                    <a:pt x="158" y="195"/>
                    <a:pt x="177" y="177"/>
                  </a:cubicBezTo>
                  <a:cubicBezTo>
                    <a:pt x="195" y="158"/>
                    <a:pt x="207" y="132"/>
                    <a:pt x="207" y="104"/>
                  </a:cubicBezTo>
                  <a:close/>
                  <a:moveTo>
                    <a:pt x="161" y="46"/>
                  </a:moveTo>
                  <a:cubicBezTo>
                    <a:pt x="176" y="60"/>
                    <a:pt x="185" y="81"/>
                    <a:pt x="185" y="104"/>
                  </a:cubicBezTo>
                  <a:cubicBezTo>
                    <a:pt x="185" y="126"/>
                    <a:pt x="176" y="147"/>
                    <a:pt x="161" y="161"/>
                  </a:cubicBezTo>
                  <a:cubicBezTo>
                    <a:pt x="147" y="176"/>
                    <a:pt x="126" y="185"/>
                    <a:pt x="103" y="185"/>
                  </a:cubicBezTo>
                  <a:cubicBezTo>
                    <a:pt x="81" y="185"/>
                    <a:pt x="60" y="176"/>
                    <a:pt x="46" y="161"/>
                  </a:cubicBezTo>
                  <a:cubicBezTo>
                    <a:pt x="31" y="147"/>
                    <a:pt x="22" y="126"/>
                    <a:pt x="22" y="104"/>
                  </a:cubicBezTo>
                  <a:cubicBezTo>
                    <a:pt x="22" y="81"/>
                    <a:pt x="31" y="60"/>
                    <a:pt x="46" y="46"/>
                  </a:cubicBezTo>
                  <a:cubicBezTo>
                    <a:pt x="60" y="31"/>
                    <a:pt x="81" y="22"/>
                    <a:pt x="103" y="22"/>
                  </a:cubicBezTo>
                  <a:cubicBezTo>
                    <a:pt x="126" y="22"/>
                    <a:pt x="147" y="31"/>
                    <a:pt x="161" y="46"/>
                  </a:cubicBezTo>
                  <a:close/>
                  <a:moveTo>
                    <a:pt x="110" y="43"/>
                  </a:moveTo>
                  <a:cubicBezTo>
                    <a:pt x="110" y="41"/>
                    <a:pt x="108" y="40"/>
                    <a:pt x="107" y="40"/>
                  </a:cubicBezTo>
                  <a:cubicBezTo>
                    <a:pt x="70" y="40"/>
                    <a:pt x="40" y="70"/>
                    <a:pt x="40" y="107"/>
                  </a:cubicBezTo>
                  <a:cubicBezTo>
                    <a:pt x="40" y="108"/>
                    <a:pt x="41" y="110"/>
                    <a:pt x="43" y="110"/>
                  </a:cubicBezTo>
                  <a:cubicBezTo>
                    <a:pt x="45" y="110"/>
                    <a:pt x="46" y="108"/>
                    <a:pt x="46" y="107"/>
                  </a:cubicBezTo>
                  <a:cubicBezTo>
                    <a:pt x="46" y="90"/>
                    <a:pt x="53" y="75"/>
                    <a:pt x="64" y="64"/>
                  </a:cubicBezTo>
                  <a:cubicBezTo>
                    <a:pt x="75" y="53"/>
                    <a:pt x="90" y="46"/>
                    <a:pt x="107" y="46"/>
                  </a:cubicBezTo>
                  <a:cubicBezTo>
                    <a:pt x="108" y="46"/>
                    <a:pt x="110" y="45"/>
                    <a:pt x="110" y="43"/>
                  </a:cubicBezTo>
                  <a:close/>
                </a:path>
              </a:pathLst>
            </a:custGeom>
            <a:solidFill>
              <a:schemeClr val="bg1"/>
            </a:solidFill>
            <a:ln w="9525">
              <a:noFill/>
              <a:miter lim="800000"/>
              <a:headEnd/>
              <a:tailEnd/>
            </a:ln>
          </p:spPr>
          <p:txBody>
            <a:bodyPr/>
            <a:lstStyle/>
            <a:p>
              <a:pPr defTabSz="684213"/>
              <a:endParaRPr lang="en-US" altLang="zh-CN">
                <a:solidFill>
                  <a:srgbClr val="FFFFFF"/>
                </a:solidFill>
                <a:latin typeface="Calibri" pitchFamily="34" charset="0"/>
              </a:endParaRPr>
            </a:p>
          </p:txBody>
        </p:sp>
      </p:grpSp>
      <p:grpSp>
        <p:nvGrpSpPr>
          <p:cNvPr id="28" name="组合 60"/>
          <p:cNvGrpSpPr>
            <a:grpSpLocks/>
          </p:cNvGrpSpPr>
          <p:nvPr/>
        </p:nvGrpSpPr>
        <p:grpSpPr bwMode="auto">
          <a:xfrm>
            <a:off x="5572132" y="5000636"/>
            <a:ext cx="468313" cy="552449"/>
            <a:chOff x="2075440" y="1463056"/>
            <a:chExt cx="468000" cy="414000"/>
          </a:xfrm>
        </p:grpSpPr>
        <p:grpSp>
          <p:nvGrpSpPr>
            <p:cNvPr id="29" name="组合 61"/>
            <p:cNvGrpSpPr>
              <a:grpSpLocks/>
            </p:cNvGrpSpPr>
            <p:nvPr/>
          </p:nvGrpSpPr>
          <p:grpSpPr bwMode="auto">
            <a:xfrm flipH="1" flipV="1">
              <a:off x="2075440" y="1463056"/>
              <a:ext cx="468000" cy="414000"/>
              <a:chOff x="2437859" y="771813"/>
              <a:chExt cx="716539" cy="608151"/>
            </a:xfrm>
          </p:grpSpPr>
          <p:sp>
            <p:nvSpPr>
              <p:cNvPr id="64" name="Rectangle 13"/>
              <p:cNvSpPr/>
              <p:nvPr/>
            </p:nvSpPr>
            <p:spPr>
              <a:xfrm rot="5400000">
                <a:off x="2411134" y="800868"/>
                <a:ext cx="114175" cy="60724"/>
              </a:xfrm>
              <a:custGeom>
                <a:avLst/>
                <a:gdLst>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265112 h 265112"/>
                  <a:gd name="connsiteX4" fmla="*/ 0 w 385137"/>
                  <a:gd name="connsiteY4" fmla="*/ 0 h 265112"/>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0 h 265112"/>
                </a:gdLst>
                <a:ahLst/>
                <a:cxnLst>
                  <a:cxn ang="0">
                    <a:pos x="connsiteX0" y="connsiteY0"/>
                  </a:cxn>
                  <a:cxn ang="0">
                    <a:pos x="connsiteX1" y="connsiteY1"/>
                  </a:cxn>
                  <a:cxn ang="0">
                    <a:pos x="connsiteX2" y="connsiteY2"/>
                  </a:cxn>
                  <a:cxn ang="0">
                    <a:pos x="connsiteX3" y="connsiteY3"/>
                  </a:cxn>
                </a:cxnLst>
                <a:rect l="l" t="t" r="r" b="b"/>
                <a:pathLst>
                  <a:path w="385137" h="265112">
                    <a:moveTo>
                      <a:pt x="0" y="0"/>
                    </a:moveTo>
                    <a:lnTo>
                      <a:pt x="385137" y="0"/>
                    </a:lnTo>
                    <a:lnTo>
                      <a:pt x="385137" y="265112"/>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5" name="Rectangle 17"/>
              <p:cNvSpPr/>
              <p:nvPr/>
            </p:nvSpPr>
            <p:spPr>
              <a:xfrm rot="5400000">
                <a:off x="2522415" y="747981"/>
                <a:ext cx="608151" cy="655815"/>
              </a:xfrm>
              <a:custGeom>
                <a:avLst/>
                <a:gdLst>
                  <a:gd name="connsiteX0" fmla="*/ 0 w 2129873"/>
                  <a:gd name="connsiteY0" fmla="*/ 0 h 390349"/>
                  <a:gd name="connsiteX1" fmla="*/ 2129873 w 2129873"/>
                  <a:gd name="connsiteY1" fmla="*/ 0 h 390349"/>
                  <a:gd name="connsiteX2" fmla="*/ 2129873 w 2129873"/>
                  <a:gd name="connsiteY2" fmla="*/ 390349 h 390349"/>
                  <a:gd name="connsiteX3" fmla="*/ 0 w 2129873"/>
                  <a:gd name="connsiteY3" fmla="*/ 390349 h 390349"/>
                  <a:gd name="connsiteX4" fmla="*/ 0 w 2129873"/>
                  <a:gd name="connsiteY4" fmla="*/ 0 h 390349"/>
                  <a:gd name="connsiteX0" fmla="*/ 0 w 2129873"/>
                  <a:gd name="connsiteY0" fmla="*/ 0 h 390349"/>
                  <a:gd name="connsiteX1" fmla="*/ 2129873 w 2129873"/>
                  <a:gd name="connsiteY1" fmla="*/ 0 h 390349"/>
                  <a:gd name="connsiteX2" fmla="*/ 2128357 w 2129873"/>
                  <a:gd name="connsiteY2" fmla="*/ 188145 h 390349"/>
                  <a:gd name="connsiteX3" fmla="*/ 2129873 w 2129873"/>
                  <a:gd name="connsiteY3" fmla="*/ 390349 h 390349"/>
                  <a:gd name="connsiteX4" fmla="*/ 0 w 2129873"/>
                  <a:gd name="connsiteY4" fmla="*/ 390349 h 390349"/>
                  <a:gd name="connsiteX5" fmla="*/ 0 w 2129873"/>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2129873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091772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677629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1677629"/>
                  <a:gd name="connsiteY0" fmla="*/ 0 h 390349"/>
                  <a:gd name="connsiteX1" fmla="*/ 1677629 w 1677629"/>
                  <a:gd name="connsiteY1" fmla="*/ 0 h 390349"/>
                  <a:gd name="connsiteX2" fmla="*/ 1201497 w 1677629"/>
                  <a:gd name="connsiteY2" fmla="*/ 196887 h 390349"/>
                  <a:gd name="connsiteX3" fmla="*/ 1646798 w 1677629"/>
                  <a:gd name="connsiteY3" fmla="*/ 390349 h 390349"/>
                  <a:gd name="connsiteX4" fmla="*/ 0 w 1677629"/>
                  <a:gd name="connsiteY4" fmla="*/ 390349 h 390349"/>
                  <a:gd name="connsiteX5" fmla="*/ 0 w 1677629"/>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46798 w 1879858"/>
                  <a:gd name="connsiteY3" fmla="*/ 390349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297344 w 1879858"/>
                  <a:gd name="connsiteY3" fmla="*/ 348791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87921 w 1879858"/>
                  <a:gd name="connsiteY3" fmla="*/ 388370 h 390349"/>
                  <a:gd name="connsiteX4" fmla="*/ 0 w 1879858"/>
                  <a:gd name="connsiteY4" fmla="*/ 390349 h 390349"/>
                  <a:gd name="connsiteX5" fmla="*/ 0 w 1879858"/>
                  <a:gd name="connsiteY5" fmla="*/ 0 h 39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858" h="390349">
                    <a:moveTo>
                      <a:pt x="0" y="0"/>
                    </a:moveTo>
                    <a:lnTo>
                      <a:pt x="1677629" y="0"/>
                    </a:lnTo>
                    <a:lnTo>
                      <a:pt x="1879858" y="188970"/>
                    </a:lnTo>
                    <a:lnTo>
                      <a:pt x="1687921" y="388370"/>
                    </a:lnTo>
                    <a:lnTo>
                      <a:pt x="0" y="390349"/>
                    </a:lnTo>
                    <a:lnTo>
                      <a:pt x="0" y="0"/>
                    </a:lnTo>
                    <a:close/>
                  </a:path>
                </a:pathLst>
              </a:custGeom>
              <a:solidFill>
                <a:srgbClr val="00AEEF"/>
              </a:solidFill>
              <a:ln>
                <a:no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14719" name="Freeform 13"/>
            <p:cNvSpPr>
              <a:spLocks noChangeAspect="1" noEditPoints="1"/>
            </p:cNvSpPr>
            <p:nvPr/>
          </p:nvSpPr>
          <p:spPr bwMode="auto">
            <a:xfrm flipH="1">
              <a:off x="2167742" y="1580750"/>
              <a:ext cx="218847" cy="217258"/>
            </a:xfrm>
            <a:custGeom>
              <a:avLst/>
              <a:gdLst>
                <a:gd name="T0" fmla="*/ 213050 w 302"/>
                <a:gd name="T1" fmla="*/ 212913 h 300"/>
                <a:gd name="T2" fmla="*/ 202180 w 302"/>
                <a:gd name="T3" fmla="*/ 217258 h 300"/>
                <a:gd name="T4" fmla="*/ 191310 w 302"/>
                <a:gd name="T5" fmla="*/ 212913 h 300"/>
                <a:gd name="T6" fmla="*/ 118844 w 302"/>
                <a:gd name="T7" fmla="*/ 140493 h 300"/>
                <a:gd name="T8" fmla="*/ 131163 w 302"/>
                <a:gd name="T9" fmla="*/ 131079 h 300"/>
                <a:gd name="T10" fmla="*/ 140584 w 302"/>
                <a:gd name="T11" fmla="*/ 118768 h 300"/>
                <a:gd name="T12" fmla="*/ 213050 w 302"/>
                <a:gd name="T13" fmla="*/ 191187 h 300"/>
                <a:gd name="T14" fmla="*/ 213050 w 302"/>
                <a:gd name="T15" fmla="*/ 212913 h 300"/>
                <a:gd name="T16" fmla="*/ 150004 w 302"/>
                <a:gd name="T17" fmla="*/ 75316 h 300"/>
                <a:gd name="T18" fmla="*/ 128265 w 302"/>
                <a:gd name="T19" fmla="*/ 21726 h 300"/>
                <a:gd name="T20" fmla="*/ 74640 w 302"/>
                <a:gd name="T21" fmla="*/ 0 h 300"/>
                <a:gd name="T22" fmla="*/ 21740 w 302"/>
                <a:gd name="T23" fmla="*/ 21726 h 300"/>
                <a:gd name="T24" fmla="*/ 0 w 302"/>
                <a:gd name="T25" fmla="*/ 75316 h 300"/>
                <a:gd name="T26" fmla="*/ 21740 w 302"/>
                <a:gd name="T27" fmla="*/ 128182 h 300"/>
                <a:gd name="T28" fmla="*/ 74640 w 302"/>
                <a:gd name="T29" fmla="*/ 149908 h 300"/>
                <a:gd name="T30" fmla="*/ 128265 w 302"/>
                <a:gd name="T31" fmla="*/ 128182 h 300"/>
                <a:gd name="T32" fmla="*/ 150004 w 302"/>
                <a:gd name="T33" fmla="*/ 75316 h 300"/>
                <a:gd name="T34" fmla="*/ 116670 w 302"/>
                <a:gd name="T35" fmla="*/ 33313 h 300"/>
                <a:gd name="T36" fmla="*/ 134062 w 302"/>
                <a:gd name="T37" fmla="*/ 75316 h 300"/>
                <a:gd name="T38" fmla="*/ 116670 w 302"/>
                <a:gd name="T39" fmla="*/ 116595 h 300"/>
                <a:gd name="T40" fmla="*/ 74640 w 302"/>
                <a:gd name="T41" fmla="*/ 133976 h 300"/>
                <a:gd name="T42" fmla="*/ 33334 w 302"/>
                <a:gd name="T43" fmla="*/ 116595 h 300"/>
                <a:gd name="T44" fmla="*/ 15942 w 302"/>
                <a:gd name="T45" fmla="*/ 75316 h 300"/>
                <a:gd name="T46" fmla="*/ 33334 w 302"/>
                <a:gd name="T47" fmla="*/ 33313 h 300"/>
                <a:gd name="T48" fmla="*/ 74640 w 302"/>
                <a:gd name="T49" fmla="*/ 15932 h 300"/>
                <a:gd name="T50" fmla="*/ 116670 w 302"/>
                <a:gd name="T51" fmla="*/ 33313 h 300"/>
                <a:gd name="T52" fmla="*/ 79712 w 302"/>
                <a:gd name="T53" fmla="*/ 31140 h 300"/>
                <a:gd name="T54" fmla="*/ 77538 w 302"/>
                <a:gd name="T55" fmla="*/ 28968 h 300"/>
                <a:gd name="T56" fmla="*/ 28986 w 302"/>
                <a:gd name="T57" fmla="*/ 77489 h 300"/>
                <a:gd name="T58" fmla="*/ 31160 w 302"/>
                <a:gd name="T59" fmla="*/ 79661 h 300"/>
                <a:gd name="T60" fmla="*/ 33334 w 302"/>
                <a:gd name="T61" fmla="*/ 77489 h 300"/>
                <a:gd name="T62" fmla="*/ 46378 w 302"/>
                <a:gd name="T63" fmla="*/ 46348 h 300"/>
                <a:gd name="T64" fmla="*/ 77538 w 302"/>
                <a:gd name="T65" fmla="*/ 33313 h 300"/>
                <a:gd name="T66" fmla="*/ 79712 w 302"/>
                <a:gd name="T67" fmla="*/ 3114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2"/>
                <a:gd name="T103" fmla="*/ 0 h 300"/>
                <a:gd name="T104" fmla="*/ 302 w 30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2" h="300">
                  <a:moveTo>
                    <a:pt x="294" y="294"/>
                  </a:moveTo>
                  <a:cubicBezTo>
                    <a:pt x="290" y="298"/>
                    <a:pt x="284" y="300"/>
                    <a:pt x="279" y="300"/>
                  </a:cubicBezTo>
                  <a:cubicBezTo>
                    <a:pt x="273" y="300"/>
                    <a:pt x="268" y="298"/>
                    <a:pt x="264" y="294"/>
                  </a:cubicBezTo>
                  <a:cubicBezTo>
                    <a:pt x="264" y="294"/>
                    <a:pt x="184" y="213"/>
                    <a:pt x="164" y="194"/>
                  </a:cubicBezTo>
                  <a:cubicBezTo>
                    <a:pt x="170" y="190"/>
                    <a:pt x="176" y="186"/>
                    <a:pt x="181" y="181"/>
                  </a:cubicBezTo>
                  <a:cubicBezTo>
                    <a:pt x="186" y="176"/>
                    <a:pt x="190" y="170"/>
                    <a:pt x="194" y="164"/>
                  </a:cubicBezTo>
                  <a:cubicBezTo>
                    <a:pt x="294" y="264"/>
                    <a:pt x="294" y="264"/>
                    <a:pt x="294" y="264"/>
                  </a:cubicBezTo>
                  <a:cubicBezTo>
                    <a:pt x="302" y="272"/>
                    <a:pt x="302" y="286"/>
                    <a:pt x="294" y="294"/>
                  </a:cubicBezTo>
                  <a:close/>
                  <a:moveTo>
                    <a:pt x="207" y="104"/>
                  </a:moveTo>
                  <a:cubicBezTo>
                    <a:pt x="207" y="75"/>
                    <a:pt x="195" y="49"/>
                    <a:pt x="177" y="30"/>
                  </a:cubicBezTo>
                  <a:cubicBezTo>
                    <a:pt x="158" y="12"/>
                    <a:pt x="132" y="0"/>
                    <a:pt x="103" y="0"/>
                  </a:cubicBezTo>
                  <a:cubicBezTo>
                    <a:pt x="75" y="0"/>
                    <a:pt x="49" y="12"/>
                    <a:pt x="30" y="30"/>
                  </a:cubicBezTo>
                  <a:cubicBezTo>
                    <a:pt x="12" y="49"/>
                    <a:pt x="0" y="75"/>
                    <a:pt x="0" y="104"/>
                  </a:cubicBezTo>
                  <a:cubicBezTo>
                    <a:pt x="0" y="132"/>
                    <a:pt x="12" y="158"/>
                    <a:pt x="30" y="177"/>
                  </a:cubicBezTo>
                  <a:cubicBezTo>
                    <a:pt x="49" y="195"/>
                    <a:pt x="75" y="207"/>
                    <a:pt x="103" y="207"/>
                  </a:cubicBezTo>
                  <a:cubicBezTo>
                    <a:pt x="132" y="207"/>
                    <a:pt x="158" y="195"/>
                    <a:pt x="177" y="177"/>
                  </a:cubicBezTo>
                  <a:cubicBezTo>
                    <a:pt x="195" y="158"/>
                    <a:pt x="207" y="132"/>
                    <a:pt x="207" y="104"/>
                  </a:cubicBezTo>
                  <a:close/>
                  <a:moveTo>
                    <a:pt x="161" y="46"/>
                  </a:moveTo>
                  <a:cubicBezTo>
                    <a:pt x="176" y="60"/>
                    <a:pt x="185" y="81"/>
                    <a:pt x="185" y="104"/>
                  </a:cubicBezTo>
                  <a:cubicBezTo>
                    <a:pt x="185" y="126"/>
                    <a:pt x="176" y="147"/>
                    <a:pt x="161" y="161"/>
                  </a:cubicBezTo>
                  <a:cubicBezTo>
                    <a:pt x="147" y="176"/>
                    <a:pt x="126" y="185"/>
                    <a:pt x="103" y="185"/>
                  </a:cubicBezTo>
                  <a:cubicBezTo>
                    <a:pt x="81" y="185"/>
                    <a:pt x="60" y="176"/>
                    <a:pt x="46" y="161"/>
                  </a:cubicBezTo>
                  <a:cubicBezTo>
                    <a:pt x="31" y="147"/>
                    <a:pt x="22" y="126"/>
                    <a:pt x="22" y="104"/>
                  </a:cubicBezTo>
                  <a:cubicBezTo>
                    <a:pt x="22" y="81"/>
                    <a:pt x="31" y="60"/>
                    <a:pt x="46" y="46"/>
                  </a:cubicBezTo>
                  <a:cubicBezTo>
                    <a:pt x="60" y="31"/>
                    <a:pt x="81" y="22"/>
                    <a:pt x="103" y="22"/>
                  </a:cubicBezTo>
                  <a:cubicBezTo>
                    <a:pt x="126" y="22"/>
                    <a:pt x="147" y="31"/>
                    <a:pt x="161" y="46"/>
                  </a:cubicBezTo>
                  <a:close/>
                  <a:moveTo>
                    <a:pt x="110" y="43"/>
                  </a:moveTo>
                  <a:cubicBezTo>
                    <a:pt x="110" y="41"/>
                    <a:pt x="108" y="40"/>
                    <a:pt x="107" y="40"/>
                  </a:cubicBezTo>
                  <a:cubicBezTo>
                    <a:pt x="70" y="40"/>
                    <a:pt x="40" y="70"/>
                    <a:pt x="40" y="107"/>
                  </a:cubicBezTo>
                  <a:cubicBezTo>
                    <a:pt x="40" y="108"/>
                    <a:pt x="41" y="110"/>
                    <a:pt x="43" y="110"/>
                  </a:cubicBezTo>
                  <a:cubicBezTo>
                    <a:pt x="45" y="110"/>
                    <a:pt x="46" y="108"/>
                    <a:pt x="46" y="107"/>
                  </a:cubicBezTo>
                  <a:cubicBezTo>
                    <a:pt x="46" y="90"/>
                    <a:pt x="53" y="75"/>
                    <a:pt x="64" y="64"/>
                  </a:cubicBezTo>
                  <a:cubicBezTo>
                    <a:pt x="75" y="53"/>
                    <a:pt x="90" y="46"/>
                    <a:pt x="107" y="46"/>
                  </a:cubicBezTo>
                  <a:cubicBezTo>
                    <a:pt x="108" y="46"/>
                    <a:pt x="110" y="45"/>
                    <a:pt x="110" y="43"/>
                  </a:cubicBezTo>
                  <a:close/>
                </a:path>
              </a:pathLst>
            </a:custGeom>
            <a:solidFill>
              <a:schemeClr val="bg1"/>
            </a:solidFill>
            <a:ln w="9525">
              <a:noFill/>
              <a:miter lim="800000"/>
              <a:headEnd/>
              <a:tailEnd/>
            </a:ln>
          </p:spPr>
          <p:txBody>
            <a:bodyPr/>
            <a:lstStyle/>
            <a:p>
              <a:pPr defTabSz="684213"/>
              <a:endParaRPr lang="en-US" altLang="zh-CN">
                <a:solidFill>
                  <a:srgbClr val="FFFFFF"/>
                </a:solidFill>
                <a:latin typeface="Calibri" pitchFamily="34" charset="0"/>
              </a:endParaRPr>
            </a:p>
          </p:txBody>
        </p:sp>
      </p:grpSp>
      <p:sp>
        <p:nvSpPr>
          <p:cNvPr id="66" name="TextBox 65"/>
          <p:cNvSpPr txBox="1">
            <a:spLocks noChangeArrowheads="1"/>
          </p:cNvSpPr>
          <p:nvPr/>
        </p:nvSpPr>
        <p:spPr bwMode="auto">
          <a:xfrm>
            <a:off x="476960" y="3320739"/>
            <a:ext cx="1214446" cy="307777"/>
          </a:xfrm>
          <a:prstGeom prst="rect">
            <a:avLst/>
          </a:prstGeom>
          <a:noFill/>
          <a:ln w="9525">
            <a:noFill/>
            <a:miter lim="800000"/>
            <a:headEnd/>
            <a:tailEnd/>
          </a:ln>
        </p:spPr>
        <p:txBody>
          <a:bodyPr wrap="square">
            <a:spAutoFit/>
          </a:bodyPr>
          <a:lstStyle/>
          <a:p>
            <a:pPr algn="ctr"/>
            <a:r>
              <a:rPr lang="zh-CN" altLang="en-US" sz="1400" dirty="0" smtClean="0">
                <a:solidFill>
                  <a:srgbClr val="00AEEF"/>
                </a:solidFill>
                <a:latin typeface="微软雅黑" pitchFamily="34" charset="-122"/>
                <a:ea typeface="微软雅黑" pitchFamily="34" charset="-122"/>
              </a:rPr>
              <a:t>哈佛大学</a:t>
            </a:r>
            <a:endParaRPr lang="zh-CN" altLang="en-US" sz="1400" dirty="0">
              <a:solidFill>
                <a:srgbClr val="00AEEF"/>
              </a:solidFill>
              <a:latin typeface="微软雅黑" pitchFamily="34" charset="-122"/>
              <a:ea typeface="微软雅黑" pitchFamily="34" charset="-122"/>
            </a:endParaRPr>
          </a:p>
        </p:txBody>
      </p:sp>
      <p:sp>
        <p:nvSpPr>
          <p:cNvPr id="67" name="TextBox 66"/>
          <p:cNvSpPr txBox="1">
            <a:spLocks noChangeArrowheads="1"/>
          </p:cNvSpPr>
          <p:nvPr/>
        </p:nvSpPr>
        <p:spPr bwMode="auto">
          <a:xfrm>
            <a:off x="2524860" y="3320739"/>
            <a:ext cx="1166810" cy="307777"/>
          </a:xfrm>
          <a:prstGeom prst="rect">
            <a:avLst/>
          </a:prstGeom>
          <a:noFill/>
          <a:ln w="9525">
            <a:noFill/>
            <a:miter lim="800000"/>
            <a:headEnd/>
            <a:tailEnd/>
          </a:ln>
        </p:spPr>
        <p:txBody>
          <a:bodyPr wrap="square">
            <a:spAutoFit/>
          </a:bodyPr>
          <a:lstStyle/>
          <a:p>
            <a:pPr algn="ctr"/>
            <a:r>
              <a:rPr lang="zh-CN" altLang="en-US" sz="1400" dirty="0" smtClean="0">
                <a:solidFill>
                  <a:srgbClr val="00AEEF"/>
                </a:solidFill>
                <a:latin typeface="微软雅黑" pitchFamily="34" charset="-122"/>
                <a:ea typeface="微软雅黑" pitchFamily="34" charset="-122"/>
              </a:rPr>
              <a:t>密歇根大学</a:t>
            </a:r>
            <a:endParaRPr lang="zh-CN" altLang="en-US" sz="1400" dirty="0">
              <a:solidFill>
                <a:srgbClr val="00AEEF"/>
              </a:solidFill>
              <a:latin typeface="微软雅黑" pitchFamily="34" charset="-122"/>
              <a:ea typeface="微软雅黑" pitchFamily="34" charset="-122"/>
            </a:endParaRPr>
          </a:p>
        </p:txBody>
      </p:sp>
      <p:sp>
        <p:nvSpPr>
          <p:cNvPr id="68" name="TextBox 67"/>
          <p:cNvSpPr txBox="1">
            <a:spLocks noChangeArrowheads="1"/>
          </p:cNvSpPr>
          <p:nvPr/>
        </p:nvSpPr>
        <p:spPr bwMode="auto">
          <a:xfrm>
            <a:off x="4364773" y="3320739"/>
            <a:ext cx="1052513" cy="307777"/>
          </a:xfrm>
          <a:prstGeom prst="rect">
            <a:avLst/>
          </a:prstGeom>
          <a:noFill/>
          <a:ln w="9525">
            <a:noFill/>
            <a:miter lim="800000"/>
            <a:headEnd/>
            <a:tailEnd/>
          </a:ln>
        </p:spPr>
        <p:txBody>
          <a:bodyPr>
            <a:spAutoFit/>
          </a:bodyPr>
          <a:lstStyle/>
          <a:p>
            <a:pPr algn="ctr"/>
            <a:r>
              <a:rPr lang="zh-CN" altLang="en-US" sz="1400" dirty="0" smtClean="0">
                <a:solidFill>
                  <a:srgbClr val="00AEEF"/>
                </a:solidFill>
                <a:latin typeface="微软雅黑" pitchFamily="34" charset="-122"/>
                <a:ea typeface="微软雅黑" pitchFamily="34" charset="-122"/>
              </a:rPr>
              <a:t>清华大学</a:t>
            </a:r>
            <a:endParaRPr lang="zh-CN" altLang="en-US" sz="1400" dirty="0">
              <a:solidFill>
                <a:srgbClr val="00AEEF"/>
              </a:solidFill>
              <a:latin typeface="微软雅黑" pitchFamily="34" charset="-122"/>
              <a:ea typeface="微软雅黑" pitchFamily="34" charset="-122"/>
            </a:endParaRPr>
          </a:p>
        </p:txBody>
      </p:sp>
      <p:sp>
        <p:nvSpPr>
          <p:cNvPr id="69" name="TextBox 68"/>
          <p:cNvSpPr txBox="1">
            <a:spLocks noChangeArrowheads="1"/>
          </p:cNvSpPr>
          <p:nvPr/>
        </p:nvSpPr>
        <p:spPr bwMode="auto">
          <a:xfrm>
            <a:off x="6049124" y="3320739"/>
            <a:ext cx="1343050" cy="307777"/>
          </a:xfrm>
          <a:prstGeom prst="rect">
            <a:avLst/>
          </a:prstGeom>
          <a:noFill/>
          <a:ln w="9525">
            <a:noFill/>
            <a:miter lim="800000"/>
            <a:headEnd/>
            <a:tailEnd/>
          </a:ln>
        </p:spPr>
        <p:txBody>
          <a:bodyPr wrap="square">
            <a:spAutoFit/>
          </a:bodyPr>
          <a:lstStyle/>
          <a:p>
            <a:pPr algn="ctr"/>
            <a:r>
              <a:rPr lang="zh-CN" altLang="en-US" sz="1400" dirty="0" smtClean="0">
                <a:solidFill>
                  <a:srgbClr val="00AEEF"/>
                </a:solidFill>
                <a:latin typeface="微软雅黑" pitchFamily="34" charset="-122"/>
                <a:ea typeface="微软雅黑" pitchFamily="34" charset="-122"/>
              </a:rPr>
              <a:t>上海交通大学</a:t>
            </a:r>
            <a:endParaRPr lang="zh-CN" altLang="en-US" sz="1400" dirty="0">
              <a:solidFill>
                <a:srgbClr val="00AEEF"/>
              </a:solidFill>
              <a:latin typeface="微软雅黑" pitchFamily="34" charset="-122"/>
              <a:ea typeface="微软雅黑" pitchFamily="34" charset="-122"/>
            </a:endParaRPr>
          </a:p>
        </p:txBody>
      </p:sp>
      <p:sp>
        <p:nvSpPr>
          <p:cNvPr id="70" name="TextBox 69"/>
          <p:cNvSpPr txBox="1">
            <a:spLocks noChangeArrowheads="1"/>
          </p:cNvSpPr>
          <p:nvPr/>
        </p:nvSpPr>
        <p:spPr bwMode="auto">
          <a:xfrm>
            <a:off x="500034" y="5715016"/>
            <a:ext cx="1357322" cy="307777"/>
          </a:xfrm>
          <a:prstGeom prst="rect">
            <a:avLst/>
          </a:prstGeom>
          <a:noFill/>
          <a:ln w="9525">
            <a:noFill/>
            <a:miter lim="800000"/>
            <a:headEnd/>
            <a:tailEnd/>
          </a:ln>
        </p:spPr>
        <p:txBody>
          <a:bodyPr wrap="square">
            <a:spAutoFit/>
          </a:bodyPr>
          <a:lstStyle/>
          <a:p>
            <a:pPr algn="ctr"/>
            <a:r>
              <a:rPr lang="zh-CN" altLang="en-US" sz="1400" dirty="0" smtClean="0">
                <a:solidFill>
                  <a:srgbClr val="00AEEF"/>
                </a:solidFill>
                <a:latin typeface="微软雅黑" pitchFamily="34" charset="-122"/>
                <a:ea typeface="微软雅黑" pitchFamily="34" charset="-122"/>
              </a:rPr>
              <a:t>国家统计局</a:t>
            </a:r>
            <a:endParaRPr lang="zh-CN" altLang="en-US" sz="1400" dirty="0">
              <a:solidFill>
                <a:srgbClr val="00AEEF"/>
              </a:solidFill>
              <a:latin typeface="微软雅黑" pitchFamily="34" charset="-122"/>
              <a:ea typeface="微软雅黑" pitchFamily="34" charset="-122"/>
            </a:endParaRPr>
          </a:p>
        </p:txBody>
      </p:sp>
      <p:sp>
        <p:nvSpPr>
          <p:cNvPr id="72" name="TextBox 71"/>
          <p:cNvSpPr txBox="1">
            <a:spLocks noChangeArrowheads="1"/>
          </p:cNvSpPr>
          <p:nvPr/>
        </p:nvSpPr>
        <p:spPr bwMode="auto">
          <a:xfrm>
            <a:off x="2643174" y="5715016"/>
            <a:ext cx="1052513" cy="307777"/>
          </a:xfrm>
          <a:prstGeom prst="rect">
            <a:avLst/>
          </a:prstGeom>
          <a:noFill/>
          <a:ln w="9525">
            <a:noFill/>
            <a:miter lim="800000"/>
            <a:headEnd/>
            <a:tailEnd/>
          </a:ln>
        </p:spPr>
        <p:txBody>
          <a:bodyPr>
            <a:spAutoFit/>
          </a:bodyPr>
          <a:lstStyle/>
          <a:p>
            <a:pPr algn="ctr"/>
            <a:r>
              <a:rPr lang="zh-CN" altLang="en-US" sz="1400" dirty="0" smtClean="0">
                <a:solidFill>
                  <a:srgbClr val="00AEEF"/>
                </a:solidFill>
                <a:latin typeface="微软雅黑" pitchFamily="34" charset="-122"/>
                <a:ea typeface="微软雅黑" pitchFamily="34" charset="-122"/>
              </a:rPr>
              <a:t>商务部</a:t>
            </a:r>
            <a:endParaRPr lang="zh-CN" altLang="en-US" sz="1400" dirty="0">
              <a:solidFill>
                <a:srgbClr val="00AEEF"/>
              </a:solidFill>
              <a:latin typeface="微软雅黑" pitchFamily="34" charset="-122"/>
              <a:ea typeface="微软雅黑" pitchFamily="34" charset="-122"/>
            </a:endParaRPr>
          </a:p>
        </p:txBody>
      </p:sp>
      <p:sp>
        <p:nvSpPr>
          <p:cNvPr id="73" name="TextBox 72"/>
          <p:cNvSpPr txBox="1">
            <a:spLocks noChangeArrowheads="1"/>
          </p:cNvSpPr>
          <p:nvPr/>
        </p:nvSpPr>
        <p:spPr bwMode="auto">
          <a:xfrm>
            <a:off x="4643438" y="5643578"/>
            <a:ext cx="1054100" cy="307777"/>
          </a:xfrm>
          <a:prstGeom prst="rect">
            <a:avLst/>
          </a:prstGeom>
          <a:noFill/>
          <a:ln w="9525">
            <a:noFill/>
            <a:miter lim="800000"/>
            <a:headEnd/>
            <a:tailEnd/>
          </a:ln>
        </p:spPr>
        <p:txBody>
          <a:bodyPr>
            <a:spAutoFit/>
          </a:bodyPr>
          <a:lstStyle/>
          <a:p>
            <a:pPr algn="ctr"/>
            <a:r>
              <a:rPr lang="zh-CN" altLang="en-US" sz="1400" dirty="0" smtClean="0">
                <a:solidFill>
                  <a:srgbClr val="00AEEF"/>
                </a:solidFill>
                <a:latin typeface="微软雅黑" pitchFamily="34" charset="-122"/>
                <a:ea typeface="微软雅黑" pitchFamily="34" charset="-122"/>
              </a:rPr>
              <a:t>社科院</a:t>
            </a:r>
            <a:endParaRPr lang="zh-CN" altLang="en-US" sz="1400" dirty="0">
              <a:solidFill>
                <a:srgbClr val="00AEEF"/>
              </a:solidFill>
              <a:latin typeface="微软雅黑" pitchFamily="34" charset="-122"/>
              <a:ea typeface="微软雅黑" pitchFamily="34" charset="-122"/>
            </a:endParaRPr>
          </a:p>
        </p:txBody>
      </p:sp>
      <p:grpSp>
        <p:nvGrpSpPr>
          <p:cNvPr id="30" name="组合 74"/>
          <p:cNvGrpSpPr>
            <a:grpSpLocks/>
          </p:cNvGrpSpPr>
          <p:nvPr/>
        </p:nvGrpSpPr>
        <p:grpSpPr bwMode="auto">
          <a:xfrm flipV="1">
            <a:off x="-1587" y="946150"/>
            <a:ext cx="1903413" cy="59267"/>
            <a:chOff x="-30049" y="5020022"/>
            <a:chExt cx="9174049" cy="125066"/>
          </a:xfrm>
        </p:grpSpPr>
        <p:sp>
          <p:nvSpPr>
            <p:cNvPr id="76" name="矩形 75"/>
            <p:cNvSpPr/>
            <p:nvPr/>
          </p:nvSpPr>
          <p:spPr>
            <a:xfrm>
              <a:off x="561" y="5020022"/>
              <a:ext cx="9143439"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77" name="矩形 76"/>
            <p:cNvSpPr/>
            <p:nvPr/>
          </p:nvSpPr>
          <p:spPr>
            <a:xfrm>
              <a:off x="-30049" y="5020022"/>
              <a:ext cx="2502015"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grpSp>
      <p:sp>
        <p:nvSpPr>
          <p:cNvPr id="62" name="TextBox 61"/>
          <p:cNvSpPr txBox="1"/>
          <p:nvPr/>
        </p:nvSpPr>
        <p:spPr>
          <a:xfrm>
            <a:off x="-32" y="343895"/>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服务优势</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3" name="TextBox 62"/>
          <p:cNvSpPr txBox="1">
            <a:spLocks noChangeArrowheads="1"/>
          </p:cNvSpPr>
          <p:nvPr/>
        </p:nvSpPr>
        <p:spPr bwMode="auto">
          <a:xfrm>
            <a:off x="-32" y="1214422"/>
            <a:ext cx="2033604" cy="400110"/>
          </a:xfrm>
          <a:prstGeom prst="rect">
            <a:avLst/>
          </a:prstGeom>
          <a:noFill/>
          <a:ln w="9525">
            <a:noFill/>
            <a:miter lim="800000"/>
            <a:headEnd/>
            <a:tailEnd/>
          </a:ln>
        </p:spPr>
        <p:txBody>
          <a:bodyPr wrap="square">
            <a:spAutoFit/>
          </a:bodyPr>
          <a:lstStyle/>
          <a:p>
            <a:r>
              <a:rPr lang="zh-CN" altLang="en-US" sz="2000" dirty="0" smtClean="0">
                <a:solidFill>
                  <a:srgbClr val="008CCF"/>
                </a:solidFill>
                <a:latin typeface="微软雅黑" pitchFamily="34" charset="-122"/>
                <a:ea typeface="微软雅黑" pitchFamily="34" charset="-122"/>
              </a:rPr>
              <a:t> 教育类客户</a:t>
            </a:r>
          </a:p>
        </p:txBody>
      </p:sp>
      <p:sp>
        <p:nvSpPr>
          <p:cNvPr id="74" name="TextBox 73"/>
          <p:cNvSpPr txBox="1">
            <a:spLocks noChangeArrowheads="1"/>
          </p:cNvSpPr>
          <p:nvPr/>
        </p:nvSpPr>
        <p:spPr bwMode="auto">
          <a:xfrm>
            <a:off x="180942" y="4071942"/>
            <a:ext cx="2033604" cy="400110"/>
          </a:xfrm>
          <a:prstGeom prst="rect">
            <a:avLst/>
          </a:prstGeom>
          <a:noFill/>
          <a:ln w="9525">
            <a:noFill/>
            <a:miter lim="800000"/>
            <a:headEnd/>
            <a:tailEnd/>
          </a:ln>
        </p:spPr>
        <p:txBody>
          <a:bodyPr wrap="square">
            <a:spAutoFit/>
          </a:bodyPr>
          <a:lstStyle/>
          <a:p>
            <a:r>
              <a:rPr lang="zh-CN" altLang="en-US" sz="2000" dirty="0" smtClean="0">
                <a:solidFill>
                  <a:srgbClr val="008CCF"/>
                </a:solidFill>
                <a:latin typeface="微软雅黑" pitchFamily="34" charset="-122"/>
                <a:ea typeface="微软雅黑" pitchFamily="34" charset="-122"/>
              </a:rPr>
              <a:t>政府类客户</a:t>
            </a:r>
          </a:p>
        </p:txBody>
      </p:sp>
      <p:pic>
        <p:nvPicPr>
          <p:cNvPr id="57346" name="Picture 2"/>
          <p:cNvPicPr>
            <a:picLocks noChangeAspect="1" noChangeArrowheads="1"/>
          </p:cNvPicPr>
          <p:nvPr/>
        </p:nvPicPr>
        <p:blipFill>
          <a:blip r:embed="rId9" cstate="print"/>
          <a:srcRect/>
          <a:stretch>
            <a:fillRect/>
          </a:stretch>
        </p:blipFill>
        <p:spPr bwMode="auto">
          <a:xfrm>
            <a:off x="6215074" y="4643446"/>
            <a:ext cx="2139171" cy="571504"/>
          </a:xfrm>
          <a:prstGeom prst="rect">
            <a:avLst/>
          </a:prstGeom>
          <a:noFill/>
          <a:ln w="9525">
            <a:noFill/>
            <a:miter lim="800000"/>
            <a:headEnd/>
            <a:tailEnd/>
          </a:ln>
          <a:effectLst/>
        </p:spPr>
      </p:pic>
      <p:grpSp>
        <p:nvGrpSpPr>
          <p:cNvPr id="58" name="组合 60"/>
          <p:cNvGrpSpPr>
            <a:grpSpLocks/>
          </p:cNvGrpSpPr>
          <p:nvPr/>
        </p:nvGrpSpPr>
        <p:grpSpPr bwMode="auto">
          <a:xfrm>
            <a:off x="8001024" y="5000636"/>
            <a:ext cx="468313" cy="552449"/>
            <a:chOff x="2075440" y="1463056"/>
            <a:chExt cx="468000" cy="414000"/>
          </a:xfrm>
        </p:grpSpPr>
        <p:grpSp>
          <p:nvGrpSpPr>
            <p:cNvPr id="61" name="组合 61"/>
            <p:cNvGrpSpPr>
              <a:grpSpLocks/>
            </p:cNvGrpSpPr>
            <p:nvPr/>
          </p:nvGrpSpPr>
          <p:grpSpPr bwMode="auto">
            <a:xfrm flipH="1" flipV="1">
              <a:off x="2075454" y="1463054"/>
              <a:ext cx="467996" cy="414001"/>
              <a:chOff x="2437860" y="771813"/>
              <a:chExt cx="716538" cy="608151"/>
            </a:xfrm>
          </p:grpSpPr>
          <p:sp>
            <p:nvSpPr>
              <p:cNvPr id="84" name="Rectangle 13"/>
              <p:cNvSpPr/>
              <p:nvPr/>
            </p:nvSpPr>
            <p:spPr>
              <a:xfrm rot="5400000">
                <a:off x="2411134" y="800868"/>
                <a:ext cx="114175" cy="60724"/>
              </a:xfrm>
              <a:custGeom>
                <a:avLst/>
                <a:gdLst>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265112 h 265112"/>
                  <a:gd name="connsiteX4" fmla="*/ 0 w 385137"/>
                  <a:gd name="connsiteY4" fmla="*/ 0 h 265112"/>
                  <a:gd name="connsiteX0" fmla="*/ 0 w 385137"/>
                  <a:gd name="connsiteY0" fmla="*/ 0 h 265112"/>
                  <a:gd name="connsiteX1" fmla="*/ 385137 w 385137"/>
                  <a:gd name="connsiteY1" fmla="*/ 0 h 265112"/>
                  <a:gd name="connsiteX2" fmla="*/ 385137 w 385137"/>
                  <a:gd name="connsiteY2" fmla="*/ 265112 h 265112"/>
                  <a:gd name="connsiteX3" fmla="*/ 0 w 385137"/>
                  <a:gd name="connsiteY3" fmla="*/ 0 h 265112"/>
                </a:gdLst>
                <a:ahLst/>
                <a:cxnLst>
                  <a:cxn ang="0">
                    <a:pos x="connsiteX0" y="connsiteY0"/>
                  </a:cxn>
                  <a:cxn ang="0">
                    <a:pos x="connsiteX1" y="connsiteY1"/>
                  </a:cxn>
                  <a:cxn ang="0">
                    <a:pos x="connsiteX2" y="connsiteY2"/>
                  </a:cxn>
                  <a:cxn ang="0">
                    <a:pos x="connsiteX3" y="connsiteY3"/>
                  </a:cxn>
                </a:cxnLst>
                <a:rect l="l" t="t" r="r" b="b"/>
                <a:pathLst>
                  <a:path w="385137" h="265112">
                    <a:moveTo>
                      <a:pt x="0" y="0"/>
                    </a:moveTo>
                    <a:lnTo>
                      <a:pt x="385137" y="0"/>
                    </a:lnTo>
                    <a:lnTo>
                      <a:pt x="385137" y="265112"/>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5" name="Rectangle 17"/>
              <p:cNvSpPr/>
              <p:nvPr/>
            </p:nvSpPr>
            <p:spPr>
              <a:xfrm rot="5400000">
                <a:off x="2522415" y="747981"/>
                <a:ext cx="608151" cy="655815"/>
              </a:xfrm>
              <a:custGeom>
                <a:avLst/>
                <a:gdLst>
                  <a:gd name="connsiteX0" fmla="*/ 0 w 2129873"/>
                  <a:gd name="connsiteY0" fmla="*/ 0 h 390349"/>
                  <a:gd name="connsiteX1" fmla="*/ 2129873 w 2129873"/>
                  <a:gd name="connsiteY1" fmla="*/ 0 h 390349"/>
                  <a:gd name="connsiteX2" fmla="*/ 2129873 w 2129873"/>
                  <a:gd name="connsiteY2" fmla="*/ 390349 h 390349"/>
                  <a:gd name="connsiteX3" fmla="*/ 0 w 2129873"/>
                  <a:gd name="connsiteY3" fmla="*/ 390349 h 390349"/>
                  <a:gd name="connsiteX4" fmla="*/ 0 w 2129873"/>
                  <a:gd name="connsiteY4" fmla="*/ 0 h 390349"/>
                  <a:gd name="connsiteX0" fmla="*/ 0 w 2129873"/>
                  <a:gd name="connsiteY0" fmla="*/ 0 h 390349"/>
                  <a:gd name="connsiteX1" fmla="*/ 2129873 w 2129873"/>
                  <a:gd name="connsiteY1" fmla="*/ 0 h 390349"/>
                  <a:gd name="connsiteX2" fmla="*/ 2128357 w 2129873"/>
                  <a:gd name="connsiteY2" fmla="*/ 188145 h 390349"/>
                  <a:gd name="connsiteX3" fmla="*/ 2129873 w 2129873"/>
                  <a:gd name="connsiteY3" fmla="*/ 390349 h 390349"/>
                  <a:gd name="connsiteX4" fmla="*/ 0 w 2129873"/>
                  <a:gd name="connsiteY4" fmla="*/ 390349 h 390349"/>
                  <a:gd name="connsiteX5" fmla="*/ 0 w 2129873"/>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2"/>
                  <a:gd name="connsiteY0" fmla="*/ 0 h 390349"/>
                  <a:gd name="connsiteX1" fmla="*/ 2129873 w 2198482"/>
                  <a:gd name="connsiteY1" fmla="*/ 0 h 390349"/>
                  <a:gd name="connsiteX2" fmla="*/ 2198480 w 2198482"/>
                  <a:gd name="connsiteY2" fmla="*/ 190950 h 390349"/>
                  <a:gd name="connsiteX3" fmla="*/ 2129873 w 2198482"/>
                  <a:gd name="connsiteY3" fmla="*/ 390349 h 390349"/>
                  <a:gd name="connsiteX4" fmla="*/ 0 w 2198482"/>
                  <a:gd name="connsiteY4" fmla="*/ 390349 h 390349"/>
                  <a:gd name="connsiteX5" fmla="*/ 0 w 2198482"/>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2129873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2129873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091772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2198480"/>
                  <a:gd name="connsiteY0" fmla="*/ 0 h 390349"/>
                  <a:gd name="connsiteX1" fmla="*/ 1677629 w 2198480"/>
                  <a:gd name="connsiteY1" fmla="*/ 0 h 390349"/>
                  <a:gd name="connsiteX2" fmla="*/ 2198480 w 2198480"/>
                  <a:gd name="connsiteY2" fmla="*/ 190950 h 390349"/>
                  <a:gd name="connsiteX3" fmla="*/ 1646798 w 2198480"/>
                  <a:gd name="connsiteY3" fmla="*/ 390349 h 390349"/>
                  <a:gd name="connsiteX4" fmla="*/ 0 w 2198480"/>
                  <a:gd name="connsiteY4" fmla="*/ 390349 h 390349"/>
                  <a:gd name="connsiteX5" fmla="*/ 0 w 2198480"/>
                  <a:gd name="connsiteY5" fmla="*/ 0 h 390349"/>
                  <a:gd name="connsiteX0" fmla="*/ 0 w 1677629"/>
                  <a:gd name="connsiteY0" fmla="*/ 0 h 390349"/>
                  <a:gd name="connsiteX1" fmla="*/ 1677629 w 1677629"/>
                  <a:gd name="connsiteY1" fmla="*/ 0 h 390349"/>
                  <a:gd name="connsiteX2" fmla="*/ 1201497 w 1677629"/>
                  <a:gd name="connsiteY2" fmla="*/ 196887 h 390349"/>
                  <a:gd name="connsiteX3" fmla="*/ 1646798 w 1677629"/>
                  <a:gd name="connsiteY3" fmla="*/ 390349 h 390349"/>
                  <a:gd name="connsiteX4" fmla="*/ 0 w 1677629"/>
                  <a:gd name="connsiteY4" fmla="*/ 390349 h 390349"/>
                  <a:gd name="connsiteX5" fmla="*/ 0 w 1677629"/>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46798 w 1879858"/>
                  <a:gd name="connsiteY3" fmla="*/ 390349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297344 w 1879858"/>
                  <a:gd name="connsiteY3" fmla="*/ 348791 h 390349"/>
                  <a:gd name="connsiteX4" fmla="*/ 0 w 1879858"/>
                  <a:gd name="connsiteY4" fmla="*/ 390349 h 390349"/>
                  <a:gd name="connsiteX5" fmla="*/ 0 w 1879858"/>
                  <a:gd name="connsiteY5" fmla="*/ 0 h 390349"/>
                  <a:gd name="connsiteX0" fmla="*/ 0 w 1879858"/>
                  <a:gd name="connsiteY0" fmla="*/ 0 h 390349"/>
                  <a:gd name="connsiteX1" fmla="*/ 1677629 w 1879858"/>
                  <a:gd name="connsiteY1" fmla="*/ 0 h 390349"/>
                  <a:gd name="connsiteX2" fmla="*/ 1879858 w 1879858"/>
                  <a:gd name="connsiteY2" fmla="*/ 188970 h 390349"/>
                  <a:gd name="connsiteX3" fmla="*/ 1687921 w 1879858"/>
                  <a:gd name="connsiteY3" fmla="*/ 388370 h 390349"/>
                  <a:gd name="connsiteX4" fmla="*/ 0 w 1879858"/>
                  <a:gd name="connsiteY4" fmla="*/ 390349 h 390349"/>
                  <a:gd name="connsiteX5" fmla="*/ 0 w 1879858"/>
                  <a:gd name="connsiteY5" fmla="*/ 0 h 39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858" h="390349">
                    <a:moveTo>
                      <a:pt x="0" y="0"/>
                    </a:moveTo>
                    <a:lnTo>
                      <a:pt x="1677629" y="0"/>
                    </a:lnTo>
                    <a:lnTo>
                      <a:pt x="1879858" y="188970"/>
                    </a:lnTo>
                    <a:lnTo>
                      <a:pt x="1687921" y="388370"/>
                    </a:lnTo>
                    <a:lnTo>
                      <a:pt x="0" y="390349"/>
                    </a:lnTo>
                    <a:lnTo>
                      <a:pt x="0" y="0"/>
                    </a:lnTo>
                    <a:close/>
                  </a:path>
                </a:pathLst>
              </a:custGeom>
              <a:solidFill>
                <a:srgbClr val="00AEEF"/>
              </a:solidFill>
              <a:ln>
                <a:no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71" name="Freeform 13"/>
            <p:cNvSpPr>
              <a:spLocks noChangeAspect="1" noEditPoints="1"/>
            </p:cNvSpPr>
            <p:nvPr/>
          </p:nvSpPr>
          <p:spPr bwMode="auto">
            <a:xfrm flipH="1">
              <a:off x="2167742" y="1580750"/>
              <a:ext cx="218847" cy="217258"/>
            </a:xfrm>
            <a:custGeom>
              <a:avLst/>
              <a:gdLst>
                <a:gd name="T0" fmla="*/ 213050 w 302"/>
                <a:gd name="T1" fmla="*/ 212913 h 300"/>
                <a:gd name="T2" fmla="*/ 202180 w 302"/>
                <a:gd name="T3" fmla="*/ 217258 h 300"/>
                <a:gd name="T4" fmla="*/ 191310 w 302"/>
                <a:gd name="T5" fmla="*/ 212913 h 300"/>
                <a:gd name="T6" fmla="*/ 118844 w 302"/>
                <a:gd name="T7" fmla="*/ 140493 h 300"/>
                <a:gd name="T8" fmla="*/ 131163 w 302"/>
                <a:gd name="T9" fmla="*/ 131079 h 300"/>
                <a:gd name="T10" fmla="*/ 140584 w 302"/>
                <a:gd name="T11" fmla="*/ 118768 h 300"/>
                <a:gd name="T12" fmla="*/ 213050 w 302"/>
                <a:gd name="T13" fmla="*/ 191187 h 300"/>
                <a:gd name="T14" fmla="*/ 213050 w 302"/>
                <a:gd name="T15" fmla="*/ 212913 h 300"/>
                <a:gd name="T16" fmla="*/ 150004 w 302"/>
                <a:gd name="T17" fmla="*/ 75316 h 300"/>
                <a:gd name="T18" fmla="*/ 128265 w 302"/>
                <a:gd name="T19" fmla="*/ 21726 h 300"/>
                <a:gd name="T20" fmla="*/ 74640 w 302"/>
                <a:gd name="T21" fmla="*/ 0 h 300"/>
                <a:gd name="T22" fmla="*/ 21740 w 302"/>
                <a:gd name="T23" fmla="*/ 21726 h 300"/>
                <a:gd name="T24" fmla="*/ 0 w 302"/>
                <a:gd name="T25" fmla="*/ 75316 h 300"/>
                <a:gd name="T26" fmla="*/ 21740 w 302"/>
                <a:gd name="T27" fmla="*/ 128182 h 300"/>
                <a:gd name="T28" fmla="*/ 74640 w 302"/>
                <a:gd name="T29" fmla="*/ 149908 h 300"/>
                <a:gd name="T30" fmla="*/ 128265 w 302"/>
                <a:gd name="T31" fmla="*/ 128182 h 300"/>
                <a:gd name="T32" fmla="*/ 150004 w 302"/>
                <a:gd name="T33" fmla="*/ 75316 h 300"/>
                <a:gd name="T34" fmla="*/ 116670 w 302"/>
                <a:gd name="T35" fmla="*/ 33313 h 300"/>
                <a:gd name="T36" fmla="*/ 134062 w 302"/>
                <a:gd name="T37" fmla="*/ 75316 h 300"/>
                <a:gd name="T38" fmla="*/ 116670 w 302"/>
                <a:gd name="T39" fmla="*/ 116595 h 300"/>
                <a:gd name="T40" fmla="*/ 74640 w 302"/>
                <a:gd name="T41" fmla="*/ 133976 h 300"/>
                <a:gd name="T42" fmla="*/ 33334 w 302"/>
                <a:gd name="T43" fmla="*/ 116595 h 300"/>
                <a:gd name="T44" fmla="*/ 15942 w 302"/>
                <a:gd name="T45" fmla="*/ 75316 h 300"/>
                <a:gd name="T46" fmla="*/ 33334 w 302"/>
                <a:gd name="T47" fmla="*/ 33313 h 300"/>
                <a:gd name="T48" fmla="*/ 74640 w 302"/>
                <a:gd name="T49" fmla="*/ 15932 h 300"/>
                <a:gd name="T50" fmla="*/ 116670 w 302"/>
                <a:gd name="T51" fmla="*/ 33313 h 300"/>
                <a:gd name="T52" fmla="*/ 79712 w 302"/>
                <a:gd name="T53" fmla="*/ 31140 h 300"/>
                <a:gd name="T54" fmla="*/ 77538 w 302"/>
                <a:gd name="T55" fmla="*/ 28968 h 300"/>
                <a:gd name="T56" fmla="*/ 28986 w 302"/>
                <a:gd name="T57" fmla="*/ 77489 h 300"/>
                <a:gd name="T58" fmla="*/ 31160 w 302"/>
                <a:gd name="T59" fmla="*/ 79661 h 300"/>
                <a:gd name="T60" fmla="*/ 33334 w 302"/>
                <a:gd name="T61" fmla="*/ 77489 h 300"/>
                <a:gd name="T62" fmla="*/ 46378 w 302"/>
                <a:gd name="T63" fmla="*/ 46348 h 300"/>
                <a:gd name="T64" fmla="*/ 77538 w 302"/>
                <a:gd name="T65" fmla="*/ 33313 h 300"/>
                <a:gd name="T66" fmla="*/ 79712 w 302"/>
                <a:gd name="T67" fmla="*/ 31140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2"/>
                <a:gd name="T103" fmla="*/ 0 h 300"/>
                <a:gd name="T104" fmla="*/ 302 w 30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2" h="300">
                  <a:moveTo>
                    <a:pt x="294" y="294"/>
                  </a:moveTo>
                  <a:cubicBezTo>
                    <a:pt x="290" y="298"/>
                    <a:pt x="284" y="300"/>
                    <a:pt x="279" y="300"/>
                  </a:cubicBezTo>
                  <a:cubicBezTo>
                    <a:pt x="273" y="300"/>
                    <a:pt x="268" y="298"/>
                    <a:pt x="264" y="294"/>
                  </a:cubicBezTo>
                  <a:cubicBezTo>
                    <a:pt x="264" y="294"/>
                    <a:pt x="184" y="213"/>
                    <a:pt x="164" y="194"/>
                  </a:cubicBezTo>
                  <a:cubicBezTo>
                    <a:pt x="170" y="190"/>
                    <a:pt x="176" y="186"/>
                    <a:pt x="181" y="181"/>
                  </a:cubicBezTo>
                  <a:cubicBezTo>
                    <a:pt x="186" y="176"/>
                    <a:pt x="190" y="170"/>
                    <a:pt x="194" y="164"/>
                  </a:cubicBezTo>
                  <a:cubicBezTo>
                    <a:pt x="294" y="264"/>
                    <a:pt x="294" y="264"/>
                    <a:pt x="294" y="264"/>
                  </a:cubicBezTo>
                  <a:cubicBezTo>
                    <a:pt x="302" y="272"/>
                    <a:pt x="302" y="286"/>
                    <a:pt x="294" y="294"/>
                  </a:cubicBezTo>
                  <a:close/>
                  <a:moveTo>
                    <a:pt x="207" y="104"/>
                  </a:moveTo>
                  <a:cubicBezTo>
                    <a:pt x="207" y="75"/>
                    <a:pt x="195" y="49"/>
                    <a:pt x="177" y="30"/>
                  </a:cubicBezTo>
                  <a:cubicBezTo>
                    <a:pt x="158" y="12"/>
                    <a:pt x="132" y="0"/>
                    <a:pt x="103" y="0"/>
                  </a:cubicBezTo>
                  <a:cubicBezTo>
                    <a:pt x="75" y="0"/>
                    <a:pt x="49" y="12"/>
                    <a:pt x="30" y="30"/>
                  </a:cubicBezTo>
                  <a:cubicBezTo>
                    <a:pt x="12" y="49"/>
                    <a:pt x="0" y="75"/>
                    <a:pt x="0" y="104"/>
                  </a:cubicBezTo>
                  <a:cubicBezTo>
                    <a:pt x="0" y="132"/>
                    <a:pt x="12" y="158"/>
                    <a:pt x="30" y="177"/>
                  </a:cubicBezTo>
                  <a:cubicBezTo>
                    <a:pt x="49" y="195"/>
                    <a:pt x="75" y="207"/>
                    <a:pt x="103" y="207"/>
                  </a:cubicBezTo>
                  <a:cubicBezTo>
                    <a:pt x="132" y="207"/>
                    <a:pt x="158" y="195"/>
                    <a:pt x="177" y="177"/>
                  </a:cubicBezTo>
                  <a:cubicBezTo>
                    <a:pt x="195" y="158"/>
                    <a:pt x="207" y="132"/>
                    <a:pt x="207" y="104"/>
                  </a:cubicBezTo>
                  <a:close/>
                  <a:moveTo>
                    <a:pt x="161" y="46"/>
                  </a:moveTo>
                  <a:cubicBezTo>
                    <a:pt x="176" y="60"/>
                    <a:pt x="185" y="81"/>
                    <a:pt x="185" y="104"/>
                  </a:cubicBezTo>
                  <a:cubicBezTo>
                    <a:pt x="185" y="126"/>
                    <a:pt x="176" y="147"/>
                    <a:pt x="161" y="161"/>
                  </a:cubicBezTo>
                  <a:cubicBezTo>
                    <a:pt x="147" y="176"/>
                    <a:pt x="126" y="185"/>
                    <a:pt x="103" y="185"/>
                  </a:cubicBezTo>
                  <a:cubicBezTo>
                    <a:pt x="81" y="185"/>
                    <a:pt x="60" y="176"/>
                    <a:pt x="46" y="161"/>
                  </a:cubicBezTo>
                  <a:cubicBezTo>
                    <a:pt x="31" y="147"/>
                    <a:pt x="22" y="126"/>
                    <a:pt x="22" y="104"/>
                  </a:cubicBezTo>
                  <a:cubicBezTo>
                    <a:pt x="22" y="81"/>
                    <a:pt x="31" y="60"/>
                    <a:pt x="46" y="46"/>
                  </a:cubicBezTo>
                  <a:cubicBezTo>
                    <a:pt x="60" y="31"/>
                    <a:pt x="81" y="22"/>
                    <a:pt x="103" y="22"/>
                  </a:cubicBezTo>
                  <a:cubicBezTo>
                    <a:pt x="126" y="22"/>
                    <a:pt x="147" y="31"/>
                    <a:pt x="161" y="46"/>
                  </a:cubicBezTo>
                  <a:close/>
                  <a:moveTo>
                    <a:pt x="110" y="43"/>
                  </a:moveTo>
                  <a:cubicBezTo>
                    <a:pt x="110" y="41"/>
                    <a:pt x="108" y="40"/>
                    <a:pt x="107" y="40"/>
                  </a:cubicBezTo>
                  <a:cubicBezTo>
                    <a:pt x="70" y="40"/>
                    <a:pt x="40" y="70"/>
                    <a:pt x="40" y="107"/>
                  </a:cubicBezTo>
                  <a:cubicBezTo>
                    <a:pt x="40" y="108"/>
                    <a:pt x="41" y="110"/>
                    <a:pt x="43" y="110"/>
                  </a:cubicBezTo>
                  <a:cubicBezTo>
                    <a:pt x="45" y="110"/>
                    <a:pt x="46" y="108"/>
                    <a:pt x="46" y="107"/>
                  </a:cubicBezTo>
                  <a:cubicBezTo>
                    <a:pt x="46" y="90"/>
                    <a:pt x="53" y="75"/>
                    <a:pt x="64" y="64"/>
                  </a:cubicBezTo>
                  <a:cubicBezTo>
                    <a:pt x="75" y="53"/>
                    <a:pt x="90" y="46"/>
                    <a:pt x="107" y="46"/>
                  </a:cubicBezTo>
                  <a:cubicBezTo>
                    <a:pt x="108" y="46"/>
                    <a:pt x="110" y="45"/>
                    <a:pt x="110" y="43"/>
                  </a:cubicBezTo>
                  <a:close/>
                </a:path>
              </a:pathLst>
            </a:custGeom>
            <a:solidFill>
              <a:schemeClr val="bg1"/>
            </a:solidFill>
            <a:ln w="9525">
              <a:noFill/>
              <a:miter lim="800000"/>
              <a:headEnd/>
              <a:tailEnd/>
            </a:ln>
          </p:spPr>
          <p:txBody>
            <a:bodyPr/>
            <a:lstStyle/>
            <a:p>
              <a:pPr defTabSz="684213"/>
              <a:endParaRPr lang="en-US" altLang="zh-CN">
                <a:solidFill>
                  <a:srgbClr val="FFFFFF"/>
                </a:solidFill>
                <a:latin typeface="Calibri" pitchFamily="34" charset="0"/>
              </a:endParaRPr>
            </a:p>
          </p:txBody>
        </p:sp>
      </p:grpSp>
      <p:sp>
        <p:nvSpPr>
          <p:cNvPr id="86" name="TextBox 85"/>
          <p:cNvSpPr txBox="1">
            <a:spLocks noChangeArrowheads="1"/>
          </p:cNvSpPr>
          <p:nvPr/>
        </p:nvSpPr>
        <p:spPr bwMode="auto">
          <a:xfrm>
            <a:off x="6429388" y="5643578"/>
            <a:ext cx="1643074" cy="307777"/>
          </a:xfrm>
          <a:prstGeom prst="rect">
            <a:avLst/>
          </a:prstGeom>
          <a:noFill/>
          <a:ln w="9525">
            <a:noFill/>
            <a:miter lim="800000"/>
            <a:headEnd/>
            <a:tailEnd/>
          </a:ln>
        </p:spPr>
        <p:txBody>
          <a:bodyPr wrap="square">
            <a:spAutoFit/>
          </a:bodyPr>
          <a:lstStyle/>
          <a:p>
            <a:pPr algn="ctr"/>
            <a:r>
              <a:rPr lang="zh-CN" altLang="en-US" sz="1400" dirty="0" smtClean="0">
                <a:solidFill>
                  <a:srgbClr val="00AEEF"/>
                </a:solidFill>
                <a:latin typeface="微软雅黑" pitchFamily="34" charset="-122"/>
                <a:ea typeface="微软雅黑" pitchFamily="34" charset="-122"/>
              </a:rPr>
              <a:t>四川经济信息中心</a:t>
            </a:r>
            <a:endParaRPr lang="zh-CN" altLang="en-US" sz="1400" dirty="0">
              <a:solidFill>
                <a:srgbClr val="00AEEF"/>
              </a:solidFill>
              <a:latin typeface="微软雅黑" pitchFamily="34" charset="-122"/>
              <a:ea typeface="微软雅黑" pitchFamily="34" charset="-122"/>
            </a:endParaRPr>
          </a:p>
        </p:txBody>
      </p:sp>
    </p:spTree>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 y="343895"/>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关注我们</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 name="组合 39"/>
          <p:cNvGrpSpPr/>
          <p:nvPr/>
        </p:nvGrpSpPr>
        <p:grpSpPr>
          <a:xfrm flipV="1">
            <a:off x="-886" y="945110"/>
            <a:ext cx="1902530" cy="60959"/>
            <a:chOff x="-30049" y="5020022"/>
            <a:chExt cx="9174049" cy="125066"/>
          </a:xfrm>
        </p:grpSpPr>
        <p:sp>
          <p:nvSpPr>
            <p:cNvPr id="41" name="矩形 40"/>
            <p:cNvSpPr/>
            <p:nvPr/>
          </p:nvSpPr>
          <p:spPr>
            <a:xfrm>
              <a:off x="0" y="5020022"/>
              <a:ext cx="914400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矩形 41"/>
            <p:cNvSpPr/>
            <p:nvPr/>
          </p:nvSpPr>
          <p:spPr>
            <a:xfrm>
              <a:off x="-30049" y="5020022"/>
              <a:ext cx="2505036"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6" name="矩形 15"/>
          <p:cNvSpPr/>
          <p:nvPr/>
        </p:nvSpPr>
        <p:spPr>
          <a:xfrm>
            <a:off x="3929058" y="1385901"/>
            <a:ext cx="1354217" cy="692497"/>
          </a:xfrm>
          <a:prstGeom prst="rect">
            <a:avLst/>
          </a:prstGeom>
        </p:spPr>
        <p:txBody>
          <a:bodyPr wrap="none">
            <a:spAutoFit/>
          </a:bodyPr>
          <a:lstStyle/>
          <a:p>
            <a:pPr>
              <a:defRPr/>
            </a:pPr>
            <a:r>
              <a:rPr lang="zh-CN" altLang="en-US" sz="1400" kern="0" spc="120" dirty="0" smtClean="0">
                <a:solidFill>
                  <a:schemeClr val="bg1"/>
                </a:solidFill>
                <a:latin typeface="微软雅黑" pitchFamily="34" charset="-122"/>
                <a:ea typeface="微软雅黑" pitchFamily="34" charset="-122"/>
              </a:rPr>
              <a:t>一步到位的全</a:t>
            </a:r>
            <a:endParaRPr lang="en-US" altLang="zh-CN" sz="1400" kern="0" spc="120" dirty="0" smtClean="0">
              <a:solidFill>
                <a:schemeClr val="bg1"/>
              </a:solidFill>
              <a:latin typeface="微软雅黑" pitchFamily="34" charset="-122"/>
              <a:ea typeface="微软雅黑" pitchFamily="34" charset="-122"/>
            </a:endParaRPr>
          </a:p>
          <a:p>
            <a:pPr>
              <a:defRPr/>
            </a:pPr>
            <a:r>
              <a:rPr lang="zh-CN" altLang="en-US" sz="1400" kern="0" spc="120" dirty="0" smtClean="0">
                <a:solidFill>
                  <a:schemeClr val="bg1"/>
                </a:solidFill>
                <a:latin typeface="微软雅黑" pitchFamily="34" charset="-122"/>
                <a:ea typeface="微软雅黑" pitchFamily="34" charset="-122"/>
              </a:rPr>
              <a:t>方面信息服务</a:t>
            </a:r>
          </a:p>
          <a:p>
            <a:pPr>
              <a:defRPr/>
            </a:pPr>
            <a:endParaRPr lang="en-US" altLang="zh-CN" sz="1100" kern="0" spc="120" dirty="0">
              <a:solidFill>
                <a:schemeClr val="bg1"/>
              </a:solidFill>
              <a:latin typeface="微软雅黑" pitchFamily="34" charset="-122"/>
              <a:ea typeface="微软雅黑" pitchFamily="34" charset="-122"/>
            </a:endParaRPr>
          </a:p>
        </p:txBody>
      </p:sp>
      <p:pic>
        <p:nvPicPr>
          <p:cNvPr id="49" name="图片 5" descr="微信、微博二维码-最终-终终终ppt.png"/>
          <p:cNvPicPr>
            <a:picLocks noChangeAspect="1"/>
          </p:cNvPicPr>
          <p:nvPr/>
        </p:nvPicPr>
        <p:blipFill>
          <a:blip r:embed="rId2" cstate="print"/>
          <a:srcRect/>
          <a:stretch>
            <a:fillRect/>
          </a:stretch>
        </p:blipFill>
        <p:spPr bwMode="auto">
          <a:xfrm>
            <a:off x="214314" y="1428736"/>
            <a:ext cx="8143900" cy="4762519"/>
          </a:xfrm>
          <a:prstGeom prst="rect">
            <a:avLst/>
          </a:prstGeom>
          <a:noFill/>
          <a:ln w="9525">
            <a:noFill/>
            <a:miter lim="800000"/>
            <a:headEnd/>
            <a:tailEnd/>
          </a:ln>
        </p:spPr>
      </p:pic>
    </p:spTree>
    <p:extLst>
      <p:ext uri="{BB962C8B-B14F-4D97-AF65-F5344CB8AC3E}">
        <p14:creationId xmlns="" xmlns:p14="http://schemas.microsoft.com/office/powerpoint/2010/main" val="36156768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3" y="1701800"/>
            <a:ext cx="9144001" cy="3454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grpSp>
        <p:nvGrpSpPr>
          <p:cNvPr id="6" name="组合 2"/>
          <p:cNvGrpSpPr>
            <a:grpSpLocks/>
          </p:cNvGrpSpPr>
          <p:nvPr/>
        </p:nvGrpSpPr>
        <p:grpSpPr bwMode="auto">
          <a:xfrm>
            <a:off x="2743201" y="1917701"/>
            <a:ext cx="436563" cy="579967"/>
            <a:chOff x="2743860" y="1438431"/>
            <a:chExt cx="435273" cy="435273"/>
          </a:xfrm>
        </p:grpSpPr>
        <p:sp>
          <p:nvSpPr>
            <p:cNvPr id="8" name="椭圆 7"/>
            <p:cNvSpPr/>
            <p:nvPr/>
          </p:nvSpPr>
          <p:spPr>
            <a:xfrm>
              <a:off x="2743860" y="1438431"/>
              <a:ext cx="435273" cy="435273"/>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grpSp>
          <p:nvGrpSpPr>
            <p:cNvPr id="7" name="组合 10"/>
            <p:cNvGrpSpPr/>
            <p:nvPr/>
          </p:nvGrpSpPr>
          <p:grpSpPr>
            <a:xfrm>
              <a:off x="2875204" y="1537087"/>
              <a:ext cx="172583" cy="226678"/>
              <a:chOff x="1434695" y="1580410"/>
              <a:chExt cx="1844675" cy="2422879"/>
            </a:xfrm>
            <a:solidFill>
              <a:schemeClr val="bg1"/>
            </a:solidFill>
          </p:grpSpPr>
          <p:sp>
            <p:nvSpPr>
              <p:cNvPr id="13" name="Freeform 7"/>
              <p:cNvSpPr>
                <a:spLocks/>
              </p:cNvSpPr>
              <p:nvPr/>
            </p:nvSpPr>
            <p:spPr bwMode="auto">
              <a:xfrm>
                <a:off x="1434695" y="1580410"/>
                <a:ext cx="1844675" cy="2422879"/>
              </a:xfrm>
              <a:custGeom>
                <a:avLst/>
                <a:gdLst/>
                <a:ahLst/>
                <a:cxnLst/>
                <a:rect l="l" t="t" r="r" b="b"/>
                <a:pathLst>
                  <a:path w="1844675" h="2422879">
                    <a:moveTo>
                      <a:pt x="922338" y="247650"/>
                    </a:moveTo>
                    <a:cubicBezTo>
                      <a:pt x="734924" y="247650"/>
                      <a:pt x="570001" y="326364"/>
                      <a:pt x="446308" y="446308"/>
                    </a:cubicBezTo>
                    <a:cubicBezTo>
                      <a:pt x="326364" y="570001"/>
                      <a:pt x="247650" y="734925"/>
                      <a:pt x="247650" y="922338"/>
                    </a:cubicBezTo>
                    <a:cubicBezTo>
                      <a:pt x="247650" y="1109751"/>
                      <a:pt x="326364" y="1278423"/>
                      <a:pt x="446308" y="1398368"/>
                    </a:cubicBezTo>
                    <a:cubicBezTo>
                      <a:pt x="570001" y="1522061"/>
                      <a:pt x="734924" y="1597026"/>
                      <a:pt x="922338" y="1597026"/>
                    </a:cubicBezTo>
                    <a:cubicBezTo>
                      <a:pt x="1109751" y="1597026"/>
                      <a:pt x="1278423" y="1522061"/>
                      <a:pt x="1398367" y="1398368"/>
                    </a:cubicBezTo>
                    <a:cubicBezTo>
                      <a:pt x="1522060" y="1278423"/>
                      <a:pt x="1597025" y="1109751"/>
                      <a:pt x="1597025" y="922338"/>
                    </a:cubicBezTo>
                    <a:cubicBezTo>
                      <a:pt x="1597025" y="734925"/>
                      <a:pt x="1522060" y="570001"/>
                      <a:pt x="1398367" y="446308"/>
                    </a:cubicBezTo>
                    <a:cubicBezTo>
                      <a:pt x="1278423" y="326364"/>
                      <a:pt x="1109751" y="247650"/>
                      <a:pt x="922338" y="247650"/>
                    </a:cubicBezTo>
                    <a:close/>
                    <a:moveTo>
                      <a:pt x="922338" y="0"/>
                    </a:moveTo>
                    <a:cubicBezTo>
                      <a:pt x="1177293" y="0"/>
                      <a:pt x="1409752" y="101266"/>
                      <a:pt x="1574723" y="270042"/>
                    </a:cubicBezTo>
                    <a:cubicBezTo>
                      <a:pt x="1743443" y="438819"/>
                      <a:pt x="1844675" y="667604"/>
                      <a:pt x="1844675" y="922644"/>
                    </a:cubicBezTo>
                    <a:cubicBezTo>
                      <a:pt x="1844675" y="1091421"/>
                      <a:pt x="1799683" y="1252696"/>
                      <a:pt x="1720947" y="1387717"/>
                    </a:cubicBezTo>
                    <a:cubicBezTo>
                      <a:pt x="1522232" y="1729020"/>
                      <a:pt x="1282274" y="2085326"/>
                      <a:pt x="1068562" y="2422879"/>
                    </a:cubicBezTo>
                    <a:cubicBezTo>
                      <a:pt x="978578" y="2565401"/>
                      <a:pt x="854850" y="2565401"/>
                      <a:pt x="764865" y="2422879"/>
                    </a:cubicBezTo>
                    <a:cubicBezTo>
                      <a:pt x="547404" y="2077825"/>
                      <a:pt x="292449" y="1702766"/>
                      <a:pt x="108731" y="1361463"/>
                    </a:cubicBezTo>
                    <a:cubicBezTo>
                      <a:pt x="37494" y="1230192"/>
                      <a:pt x="0" y="1080169"/>
                      <a:pt x="0" y="922644"/>
                    </a:cubicBezTo>
                    <a:cubicBezTo>
                      <a:pt x="0" y="667604"/>
                      <a:pt x="101232" y="438819"/>
                      <a:pt x="269953" y="270042"/>
                    </a:cubicBezTo>
                    <a:cubicBezTo>
                      <a:pt x="438673" y="101266"/>
                      <a:pt x="667383" y="0"/>
                      <a:pt x="922338" y="0"/>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微软雅黑" pitchFamily="34" charset="-122"/>
                  <a:ea typeface="微软雅黑" pitchFamily="34" charset="-122"/>
                </a:endParaRPr>
              </a:p>
            </p:txBody>
          </p:sp>
          <p:sp>
            <p:nvSpPr>
              <p:cNvPr id="14" name="椭圆 13"/>
              <p:cNvSpPr/>
              <p:nvPr/>
            </p:nvSpPr>
            <p:spPr>
              <a:xfrm>
                <a:off x="1813521" y="1975670"/>
                <a:ext cx="1064780" cy="10647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600">
                  <a:latin typeface="微软雅黑" pitchFamily="34" charset="-122"/>
                  <a:ea typeface="微软雅黑" pitchFamily="34" charset="-122"/>
                </a:endParaRPr>
              </a:p>
            </p:txBody>
          </p:sp>
        </p:grpSp>
      </p:grpSp>
      <p:grpSp>
        <p:nvGrpSpPr>
          <p:cNvPr id="9" name="组合 5"/>
          <p:cNvGrpSpPr>
            <a:grpSpLocks/>
          </p:cNvGrpSpPr>
          <p:nvPr/>
        </p:nvGrpSpPr>
        <p:grpSpPr bwMode="auto">
          <a:xfrm>
            <a:off x="2524126" y="2734734"/>
            <a:ext cx="434975" cy="579967"/>
            <a:chOff x="2524354" y="2050760"/>
            <a:chExt cx="435273" cy="435273"/>
          </a:xfrm>
        </p:grpSpPr>
        <p:sp>
          <p:nvSpPr>
            <p:cNvPr id="16" name="椭圆 15"/>
            <p:cNvSpPr/>
            <p:nvPr/>
          </p:nvSpPr>
          <p:spPr>
            <a:xfrm>
              <a:off x="2524354" y="2050760"/>
              <a:ext cx="435273" cy="435273"/>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grpSp>
          <p:nvGrpSpPr>
            <p:cNvPr id="10" name="Group 7"/>
            <p:cNvGrpSpPr>
              <a:grpSpLocks noChangeAspect="1"/>
            </p:cNvGrpSpPr>
            <p:nvPr/>
          </p:nvGrpSpPr>
          <p:grpSpPr bwMode="auto">
            <a:xfrm rot="20997046">
              <a:off x="2651438" y="2158122"/>
              <a:ext cx="189040" cy="220547"/>
              <a:chOff x="2415" y="836"/>
              <a:chExt cx="930" cy="1085"/>
            </a:xfrm>
            <a:solidFill>
              <a:schemeClr val="bg1"/>
            </a:solidFill>
          </p:grpSpPr>
          <p:sp>
            <p:nvSpPr>
              <p:cNvPr id="18" name="Freeform 8"/>
              <p:cNvSpPr>
                <a:spLocks/>
              </p:cNvSpPr>
              <p:nvPr/>
            </p:nvSpPr>
            <p:spPr bwMode="auto">
              <a:xfrm>
                <a:off x="2415" y="942"/>
                <a:ext cx="772" cy="979"/>
              </a:xfrm>
              <a:custGeom>
                <a:avLst/>
                <a:gdLst>
                  <a:gd name="T0" fmla="*/ 327 w 327"/>
                  <a:gd name="T1" fmla="*/ 385 h 414"/>
                  <a:gd name="T2" fmla="*/ 327 w 327"/>
                  <a:gd name="T3" fmla="*/ 385 h 414"/>
                  <a:gd name="T4" fmla="*/ 200 w 327"/>
                  <a:gd name="T5" fmla="*/ 364 h 414"/>
                  <a:gd name="T6" fmla="*/ 29 w 327"/>
                  <a:gd name="T7" fmla="*/ 126 h 414"/>
                  <a:gd name="T8" fmla="*/ 49 w 327"/>
                  <a:gd name="T9" fmla="*/ 0 h 414"/>
                </a:gdLst>
                <a:ahLst/>
                <a:cxnLst>
                  <a:cxn ang="0">
                    <a:pos x="T0" y="T1"/>
                  </a:cxn>
                  <a:cxn ang="0">
                    <a:pos x="T2" y="T3"/>
                  </a:cxn>
                  <a:cxn ang="0">
                    <a:pos x="T4" y="T5"/>
                  </a:cxn>
                  <a:cxn ang="0">
                    <a:pos x="T6" y="T7"/>
                  </a:cxn>
                  <a:cxn ang="0">
                    <a:pos x="T8" y="T9"/>
                  </a:cxn>
                </a:cxnLst>
                <a:rect l="0" t="0" r="r" b="b"/>
                <a:pathLst>
                  <a:path w="327" h="414">
                    <a:moveTo>
                      <a:pt x="327" y="385"/>
                    </a:moveTo>
                    <a:cubicBezTo>
                      <a:pt x="327" y="385"/>
                      <a:pt x="327" y="385"/>
                      <a:pt x="327" y="385"/>
                    </a:cubicBezTo>
                    <a:cubicBezTo>
                      <a:pt x="286" y="414"/>
                      <a:pt x="230" y="405"/>
                      <a:pt x="200" y="364"/>
                    </a:cubicBezTo>
                    <a:cubicBezTo>
                      <a:pt x="29" y="126"/>
                      <a:pt x="29" y="126"/>
                      <a:pt x="29" y="126"/>
                    </a:cubicBezTo>
                    <a:cubicBezTo>
                      <a:pt x="0" y="85"/>
                      <a:pt x="9" y="29"/>
                      <a:pt x="49" y="0"/>
                    </a:cubicBezTo>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微软雅黑" pitchFamily="34" charset="-122"/>
                  <a:ea typeface="微软雅黑" pitchFamily="34" charset="-122"/>
                </a:endParaRPr>
              </a:p>
            </p:txBody>
          </p:sp>
          <p:sp>
            <p:nvSpPr>
              <p:cNvPr id="19" name="Freeform 9"/>
              <p:cNvSpPr>
                <a:spLocks/>
              </p:cNvSpPr>
              <p:nvPr/>
            </p:nvSpPr>
            <p:spPr bwMode="auto">
              <a:xfrm>
                <a:off x="2576" y="836"/>
                <a:ext cx="307" cy="345"/>
              </a:xfrm>
              <a:custGeom>
                <a:avLst/>
                <a:gdLst>
                  <a:gd name="T0" fmla="*/ 121 w 130"/>
                  <a:gd name="T1" fmla="*/ 86 h 146"/>
                  <a:gd name="T2" fmla="*/ 115 w 130"/>
                  <a:gd name="T3" fmla="*/ 126 h 146"/>
                  <a:gd name="T4" fmla="*/ 100 w 130"/>
                  <a:gd name="T5" fmla="*/ 137 h 146"/>
                  <a:gd name="T6" fmla="*/ 60 w 130"/>
                  <a:gd name="T7" fmla="*/ 130 h 146"/>
                  <a:gd name="T8" fmla="*/ 9 w 130"/>
                  <a:gd name="T9" fmla="*/ 59 h 146"/>
                  <a:gd name="T10" fmla="*/ 16 w 130"/>
                  <a:gd name="T11" fmla="*/ 20 h 146"/>
                  <a:gd name="T12" fmla="*/ 31 w 130"/>
                  <a:gd name="T13" fmla="*/ 9 h 146"/>
                  <a:gd name="T14" fmla="*/ 70 w 130"/>
                  <a:gd name="T15" fmla="*/ 15 h 146"/>
                  <a:gd name="T16" fmla="*/ 121 w 130"/>
                  <a:gd name="T17" fmla="*/ 8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6">
                    <a:moveTo>
                      <a:pt x="121" y="86"/>
                    </a:moveTo>
                    <a:cubicBezTo>
                      <a:pt x="130" y="99"/>
                      <a:pt x="127" y="117"/>
                      <a:pt x="115" y="126"/>
                    </a:cubicBezTo>
                    <a:cubicBezTo>
                      <a:pt x="100" y="137"/>
                      <a:pt x="100" y="137"/>
                      <a:pt x="100" y="137"/>
                    </a:cubicBezTo>
                    <a:cubicBezTo>
                      <a:pt x="87" y="146"/>
                      <a:pt x="69" y="143"/>
                      <a:pt x="60" y="130"/>
                    </a:cubicBezTo>
                    <a:cubicBezTo>
                      <a:pt x="9" y="59"/>
                      <a:pt x="9" y="59"/>
                      <a:pt x="9" y="59"/>
                    </a:cubicBezTo>
                    <a:cubicBezTo>
                      <a:pt x="0" y="47"/>
                      <a:pt x="3" y="29"/>
                      <a:pt x="16" y="20"/>
                    </a:cubicBezTo>
                    <a:cubicBezTo>
                      <a:pt x="31" y="9"/>
                      <a:pt x="31" y="9"/>
                      <a:pt x="31" y="9"/>
                    </a:cubicBezTo>
                    <a:cubicBezTo>
                      <a:pt x="43" y="0"/>
                      <a:pt x="61" y="3"/>
                      <a:pt x="70" y="15"/>
                    </a:cubicBezTo>
                    <a:lnTo>
                      <a:pt x="121" y="86"/>
                    </a:ln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微软雅黑" pitchFamily="34" charset="-122"/>
                  <a:ea typeface="微软雅黑" pitchFamily="34" charset="-122"/>
                </a:endParaRPr>
              </a:p>
            </p:txBody>
          </p:sp>
          <p:sp>
            <p:nvSpPr>
              <p:cNvPr id="20" name="Freeform 10"/>
              <p:cNvSpPr>
                <a:spLocks/>
              </p:cNvSpPr>
              <p:nvPr/>
            </p:nvSpPr>
            <p:spPr bwMode="auto">
              <a:xfrm>
                <a:off x="3038" y="1479"/>
                <a:ext cx="307" cy="345"/>
              </a:xfrm>
              <a:custGeom>
                <a:avLst/>
                <a:gdLst>
                  <a:gd name="T0" fmla="*/ 121 w 130"/>
                  <a:gd name="T1" fmla="*/ 87 h 146"/>
                  <a:gd name="T2" fmla="*/ 115 w 130"/>
                  <a:gd name="T3" fmla="*/ 126 h 146"/>
                  <a:gd name="T4" fmla="*/ 100 w 130"/>
                  <a:gd name="T5" fmla="*/ 137 h 146"/>
                  <a:gd name="T6" fmla="*/ 61 w 130"/>
                  <a:gd name="T7" fmla="*/ 131 h 146"/>
                  <a:gd name="T8" fmla="*/ 9 w 130"/>
                  <a:gd name="T9" fmla="*/ 60 h 146"/>
                  <a:gd name="T10" fmla="*/ 16 w 130"/>
                  <a:gd name="T11" fmla="*/ 20 h 146"/>
                  <a:gd name="T12" fmla="*/ 31 w 130"/>
                  <a:gd name="T13" fmla="*/ 10 h 146"/>
                  <a:gd name="T14" fmla="*/ 70 w 130"/>
                  <a:gd name="T15" fmla="*/ 16 h 146"/>
                  <a:gd name="T16" fmla="*/ 121 w 130"/>
                  <a:gd name="T17"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6">
                    <a:moveTo>
                      <a:pt x="121" y="87"/>
                    </a:moveTo>
                    <a:cubicBezTo>
                      <a:pt x="130" y="100"/>
                      <a:pt x="128" y="117"/>
                      <a:pt x="115" y="126"/>
                    </a:cubicBezTo>
                    <a:cubicBezTo>
                      <a:pt x="100" y="137"/>
                      <a:pt x="100" y="137"/>
                      <a:pt x="100" y="137"/>
                    </a:cubicBezTo>
                    <a:cubicBezTo>
                      <a:pt x="87" y="146"/>
                      <a:pt x="70" y="143"/>
                      <a:pt x="61" y="131"/>
                    </a:cubicBezTo>
                    <a:cubicBezTo>
                      <a:pt x="9" y="60"/>
                      <a:pt x="9" y="60"/>
                      <a:pt x="9" y="60"/>
                    </a:cubicBezTo>
                    <a:cubicBezTo>
                      <a:pt x="0" y="47"/>
                      <a:pt x="3" y="29"/>
                      <a:pt x="16" y="20"/>
                    </a:cubicBezTo>
                    <a:cubicBezTo>
                      <a:pt x="31" y="10"/>
                      <a:pt x="31" y="10"/>
                      <a:pt x="31" y="10"/>
                    </a:cubicBezTo>
                    <a:cubicBezTo>
                      <a:pt x="44" y="0"/>
                      <a:pt x="61" y="3"/>
                      <a:pt x="70" y="16"/>
                    </a:cubicBezTo>
                    <a:lnTo>
                      <a:pt x="121" y="87"/>
                    </a:ln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微软雅黑" pitchFamily="34" charset="-122"/>
                  <a:ea typeface="微软雅黑" pitchFamily="34" charset="-122"/>
                </a:endParaRPr>
              </a:p>
            </p:txBody>
          </p:sp>
        </p:grpSp>
      </p:grpSp>
      <p:grpSp>
        <p:nvGrpSpPr>
          <p:cNvPr id="12" name="组合 8"/>
          <p:cNvGrpSpPr>
            <a:grpSpLocks/>
          </p:cNvGrpSpPr>
          <p:nvPr/>
        </p:nvGrpSpPr>
        <p:grpSpPr bwMode="auto">
          <a:xfrm>
            <a:off x="2525713" y="3547534"/>
            <a:ext cx="436562" cy="579967"/>
            <a:chOff x="2526223" y="2660526"/>
            <a:chExt cx="435273" cy="435273"/>
          </a:xfrm>
        </p:grpSpPr>
        <p:sp>
          <p:nvSpPr>
            <p:cNvPr id="21" name="椭圆 20"/>
            <p:cNvSpPr/>
            <p:nvPr/>
          </p:nvSpPr>
          <p:spPr>
            <a:xfrm>
              <a:off x="2526223" y="2660526"/>
              <a:ext cx="435273" cy="435273"/>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grpSp>
          <p:nvGrpSpPr>
            <p:cNvPr id="17" name="Group 11"/>
            <p:cNvGrpSpPr>
              <a:grpSpLocks noChangeAspect="1"/>
            </p:cNvGrpSpPr>
            <p:nvPr/>
          </p:nvGrpSpPr>
          <p:grpSpPr bwMode="auto">
            <a:xfrm>
              <a:off x="2643847" y="2802793"/>
              <a:ext cx="196286" cy="139798"/>
              <a:chOff x="2987" y="1365"/>
              <a:chExt cx="1727" cy="1230"/>
            </a:xfrm>
            <a:solidFill>
              <a:schemeClr val="bg1"/>
            </a:solidFill>
          </p:grpSpPr>
          <p:sp>
            <p:nvSpPr>
              <p:cNvPr id="15" name="Freeform 12"/>
              <p:cNvSpPr>
                <a:spLocks noEditPoints="1"/>
              </p:cNvSpPr>
              <p:nvPr/>
            </p:nvSpPr>
            <p:spPr bwMode="auto">
              <a:xfrm>
                <a:off x="3543" y="1365"/>
                <a:ext cx="876" cy="387"/>
              </a:xfrm>
              <a:custGeom>
                <a:avLst/>
                <a:gdLst>
                  <a:gd name="T0" fmla="*/ 0 w 371"/>
                  <a:gd name="T1" fmla="*/ 0 h 164"/>
                  <a:gd name="T2" fmla="*/ 0 w 371"/>
                  <a:gd name="T3" fmla="*/ 164 h 164"/>
                  <a:gd name="T4" fmla="*/ 371 w 371"/>
                  <a:gd name="T5" fmla="*/ 164 h 164"/>
                  <a:gd name="T6" fmla="*/ 371 w 371"/>
                  <a:gd name="T7" fmla="*/ 0 h 164"/>
                  <a:gd name="T8" fmla="*/ 0 w 371"/>
                  <a:gd name="T9" fmla="*/ 0 h 164"/>
                  <a:gd name="T10" fmla="*/ 143 w 371"/>
                  <a:gd name="T11" fmla="*/ 39 h 164"/>
                  <a:gd name="T12" fmla="*/ 227 w 371"/>
                  <a:gd name="T13" fmla="*/ 39 h 164"/>
                  <a:gd name="T14" fmla="*/ 229 w 371"/>
                  <a:gd name="T15" fmla="*/ 45 h 164"/>
                  <a:gd name="T16" fmla="*/ 227 w 371"/>
                  <a:gd name="T17" fmla="*/ 51 h 164"/>
                  <a:gd name="T18" fmla="*/ 143 w 371"/>
                  <a:gd name="T19" fmla="*/ 51 h 164"/>
                  <a:gd name="T20" fmla="*/ 142 w 371"/>
                  <a:gd name="T21" fmla="*/ 45 h 164"/>
                  <a:gd name="T22" fmla="*/ 143 w 371"/>
                  <a:gd name="T23" fmla="*/ 39 h 164"/>
                  <a:gd name="T24" fmla="*/ 336 w 371"/>
                  <a:gd name="T25" fmla="*/ 154 h 164"/>
                  <a:gd name="T26" fmla="*/ 35 w 371"/>
                  <a:gd name="T27" fmla="*/ 154 h 164"/>
                  <a:gd name="T28" fmla="*/ 29 w 371"/>
                  <a:gd name="T29" fmla="*/ 147 h 164"/>
                  <a:gd name="T30" fmla="*/ 35 w 371"/>
                  <a:gd name="T31" fmla="*/ 141 h 164"/>
                  <a:gd name="T32" fmla="*/ 336 w 371"/>
                  <a:gd name="T33" fmla="*/ 141 h 164"/>
                  <a:gd name="T34" fmla="*/ 341 w 371"/>
                  <a:gd name="T35" fmla="*/ 147 h 164"/>
                  <a:gd name="T36" fmla="*/ 336 w 371"/>
                  <a:gd name="T37" fmla="*/ 154 h 164"/>
                  <a:gd name="T38" fmla="*/ 336 w 371"/>
                  <a:gd name="T39" fmla="*/ 130 h 164"/>
                  <a:gd name="T40" fmla="*/ 35 w 371"/>
                  <a:gd name="T41" fmla="*/ 130 h 164"/>
                  <a:gd name="T42" fmla="*/ 29 w 371"/>
                  <a:gd name="T43" fmla="*/ 124 h 164"/>
                  <a:gd name="T44" fmla="*/ 35 w 371"/>
                  <a:gd name="T45" fmla="*/ 118 h 164"/>
                  <a:gd name="T46" fmla="*/ 336 w 371"/>
                  <a:gd name="T47" fmla="*/ 118 h 164"/>
                  <a:gd name="T48" fmla="*/ 341 w 371"/>
                  <a:gd name="T49" fmla="*/ 124 h 164"/>
                  <a:gd name="T50" fmla="*/ 336 w 371"/>
                  <a:gd name="T51" fmla="*/ 130 h 164"/>
                  <a:gd name="T52" fmla="*/ 336 w 371"/>
                  <a:gd name="T53" fmla="*/ 106 h 164"/>
                  <a:gd name="T54" fmla="*/ 35 w 371"/>
                  <a:gd name="T55" fmla="*/ 106 h 164"/>
                  <a:gd name="T56" fmla="*/ 29 w 371"/>
                  <a:gd name="T57" fmla="*/ 100 h 164"/>
                  <a:gd name="T58" fmla="*/ 35 w 371"/>
                  <a:gd name="T59" fmla="*/ 94 h 164"/>
                  <a:gd name="T60" fmla="*/ 336 w 371"/>
                  <a:gd name="T61" fmla="*/ 94 h 164"/>
                  <a:gd name="T62" fmla="*/ 341 w 371"/>
                  <a:gd name="T63" fmla="*/ 100 h 164"/>
                  <a:gd name="T64" fmla="*/ 336 w 371"/>
                  <a:gd name="T65" fmla="*/ 106 h 164"/>
                  <a:gd name="T66" fmla="*/ 336 w 371"/>
                  <a:gd name="T67" fmla="*/ 82 h 164"/>
                  <a:gd name="T68" fmla="*/ 35 w 371"/>
                  <a:gd name="T69" fmla="*/ 82 h 164"/>
                  <a:gd name="T70" fmla="*/ 29 w 371"/>
                  <a:gd name="T71" fmla="*/ 76 h 164"/>
                  <a:gd name="T72" fmla="*/ 35 w 371"/>
                  <a:gd name="T73" fmla="*/ 69 h 164"/>
                  <a:gd name="T74" fmla="*/ 336 w 371"/>
                  <a:gd name="T75" fmla="*/ 69 h 164"/>
                  <a:gd name="T76" fmla="*/ 341 w 371"/>
                  <a:gd name="T77" fmla="*/ 76 h 164"/>
                  <a:gd name="T78" fmla="*/ 336 w 371"/>
                  <a:gd name="T79"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1" h="164">
                    <a:moveTo>
                      <a:pt x="0" y="0"/>
                    </a:moveTo>
                    <a:cubicBezTo>
                      <a:pt x="0" y="164"/>
                      <a:pt x="0" y="164"/>
                      <a:pt x="0" y="164"/>
                    </a:cubicBezTo>
                    <a:cubicBezTo>
                      <a:pt x="371" y="164"/>
                      <a:pt x="371" y="164"/>
                      <a:pt x="371" y="164"/>
                    </a:cubicBezTo>
                    <a:cubicBezTo>
                      <a:pt x="371" y="0"/>
                      <a:pt x="371" y="0"/>
                      <a:pt x="371" y="0"/>
                    </a:cubicBezTo>
                    <a:lnTo>
                      <a:pt x="0" y="0"/>
                    </a:lnTo>
                    <a:close/>
                    <a:moveTo>
                      <a:pt x="143" y="39"/>
                    </a:moveTo>
                    <a:cubicBezTo>
                      <a:pt x="227" y="39"/>
                      <a:pt x="227" y="39"/>
                      <a:pt x="227" y="39"/>
                    </a:cubicBezTo>
                    <a:cubicBezTo>
                      <a:pt x="228" y="39"/>
                      <a:pt x="229" y="42"/>
                      <a:pt x="229" y="45"/>
                    </a:cubicBezTo>
                    <a:cubicBezTo>
                      <a:pt x="229" y="49"/>
                      <a:pt x="228" y="51"/>
                      <a:pt x="227" y="51"/>
                    </a:cubicBezTo>
                    <a:cubicBezTo>
                      <a:pt x="143" y="51"/>
                      <a:pt x="143" y="51"/>
                      <a:pt x="143" y="51"/>
                    </a:cubicBezTo>
                    <a:cubicBezTo>
                      <a:pt x="143" y="51"/>
                      <a:pt x="142" y="49"/>
                      <a:pt x="142" y="45"/>
                    </a:cubicBezTo>
                    <a:cubicBezTo>
                      <a:pt x="142" y="42"/>
                      <a:pt x="143" y="39"/>
                      <a:pt x="143" y="39"/>
                    </a:cubicBezTo>
                    <a:close/>
                    <a:moveTo>
                      <a:pt x="336" y="154"/>
                    </a:moveTo>
                    <a:cubicBezTo>
                      <a:pt x="35" y="154"/>
                      <a:pt x="35" y="154"/>
                      <a:pt x="35" y="154"/>
                    </a:cubicBezTo>
                    <a:cubicBezTo>
                      <a:pt x="32" y="154"/>
                      <a:pt x="29" y="151"/>
                      <a:pt x="29" y="147"/>
                    </a:cubicBezTo>
                    <a:cubicBezTo>
                      <a:pt x="29" y="144"/>
                      <a:pt x="32" y="141"/>
                      <a:pt x="35" y="141"/>
                    </a:cubicBezTo>
                    <a:cubicBezTo>
                      <a:pt x="336" y="141"/>
                      <a:pt x="336" y="141"/>
                      <a:pt x="336" y="141"/>
                    </a:cubicBezTo>
                    <a:cubicBezTo>
                      <a:pt x="339" y="141"/>
                      <a:pt x="341" y="144"/>
                      <a:pt x="341" y="147"/>
                    </a:cubicBezTo>
                    <a:cubicBezTo>
                      <a:pt x="341" y="151"/>
                      <a:pt x="339" y="154"/>
                      <a:pt x="336" y="154"/>
                    </a:cubicBezTo>
                    <a:close/>
                    <a:moveTo>
                      <a:pt x="336" y="130"/>
                    </a:moveTo>
                    <a:cubicBezTo>
                      <a:pt x="35" y="130"/>
                      <a:pt x="35" y="130"/>
                      <a:pt x="35" y="130"/>
                    </a:cubicBezTo>
                    <a:cubicBezTo>
                      <a:pt x="32" y="130"/>
                      <a:pt x="29" y="128"/>
                      <a:pt x="29" y="124"/>
                    </a:cubicBezTo>
                    <a:cubicBezTo>
                      <a:pt x="29" y="121"/>
                      <a:pt x="32" y="118"/>
                      <a:pt x="35" y="118"/>
                    </a:cubicBezTo>
                    <a:cubicBezTo>
                      <a:pt x="336" y="118"/>
                      <a:pt x="336" y="118"/>
                      <a:pt x="336" y="118"/>
                    </a:cubicBezTo>
                    <a:cubicBezTo>
                      <a:pt x="339" y="118"/>
                      <a:pt x="341" y="121"/>
                      <a:pt x="341" y="124"/>
                    </a:cubicBezTo>
                    <a:cubicBezTo>
                      <a:pt x="341" y="128"/>
                      <a:pt x="339" y="130"/>
                      <a:pt x="336" y="130"/>
                    </a:cubicBezTo>
                    <a:close/>
                    <a:moveTo>
                      <a:pt x="336" y="106"/>
                    </a:moveTo>
                    <a:cubicBezTo>
                      <a:pt x="35" y="106"/>
                      <a:pt x="35" y="106"/>
                      <a:pt x="35" y="106"/>
                    </a:cubicBezTo>
                    <a:cubicBezTo>
                      <a:pt x="32" y="106"/>
                      <a:pt x="29" y="103"/>
                      <a:pt x="29" y="100"/>
                    </a:cubicBezTo>
                    <a:cubicBezTo>
                      <a:pt x="29" y="97"/>
                      <a:pt x="32" y="94"/>
                      <a:pt x="35" y="94"/>
                    </a:cubicBezTo>
                    <a:cubicBezTo>
                      <a:pt x="336" y="94"/>
                      <a:pt x="336" y="94"/>
                      <a:pt x="336" y="94"/>
                    </a:cubicBezTo>
                    <a:cubicBezTo>
                      <a:pt x="339" y="94"/>
                      <a:pt x="341" y="97"/>
                      <a:pt x="341" y="100"/>
                    </a:cubicBezTo>
                    <a:cubicBezTo>
                      <a:pt x="341" y="103"/>
                      <a:pt x="339" y="106"/>
                      <a:pt x="336" y="106"/>
                    </a:cubicBezTo>
                    <a:close/>
                    <a:moveTo>
                      <a:pt x="336" y="82"/>
                    </a:moveTo>
                    <a:cubicBezTo>
                      <a:pt x="35" y="82"/>
                      <a:pt x="35" y="82"/>
                      <a:pt x="35" y="82"/>
                    </a:cubicBezTo>
                    <a:cubicBezTo>
                      <a:pt x="32" y="82"/>
                      <a:pt x="29" y="79"/>
                      <a:pt x="29" y="76"/>
                    </a:cubicBezTo>
                    <a:cubicBezTo>
                      <a:pt x="29" y="72"/>
                      <a:pt x="32" y="69"/>
                      <a:pt x="35" y="69"/>
                    </a:cubicBezTo>
                    <a:cubicBezTo>
                      <a:pt x="336" y="69"/>
                      <a:pt x="336" y="69"/>
                      <a:pt x="336" y="69"/>
                    </a:cubicBezTo>
                    <a:cubicBezTo>
                      <a:pt x="339" y="69"/>
                      <a:pt x="341" y="72"/>
                      <a:pt x="341" y="76"/>
                    </a:cubicBezTo>
                    <a:cubicBezTo>
                      <a:pt x="341" y="79"/>
                      <a:pt x="339" y="82"/>
                      <a:pt x="336" y="82"/>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微软雅黑" pitchFamily="34" charset="-122"/>
                  <a:ea typeface="微软雅黑" pitchFamily="34" charset="-122"/>
                </a:endParaRPr>
              </a:p>
            </p:txBody>
          </p:sp>
          <p:sp>
            <p:nvSpPr>
              <p:cNvPr id="26" name="Freeform 13"/>
              <p:cNvSpPr>
                <a:spLocks/>
              </p:cNvSpPr>
              <p:nvPr/>
            </p:nvSpPr>
            <p:spPr bwMode="auto">
              <a:xfrm>
                <a:off x="2987" y="1830"/>
                <a:ext cx="334" cy="529"/>
              </a:xfrm>
              <a:custGeom>
                <a:avLst/>
                <a:gdLst>
                  <a:gd name="T0" fmla="*/ 112 w 141"/>
                  <a:gd name="T1" fmla="*/ 0 h 224"/>
                  <a:gd name="T2" fmla="*/ 103 w 141"/>
                  <a:gd name="T3" fmla="*/ 0 h 224"/>
                  <a:gd name="T4" fmla="*/ 62 w 141"/>
                  <a:gd name="T5" fmla="*/ 25 h 224"/>
                  <a:gd name="T6" fmla="*/ 5 w 141"/>
                  <a:gd name="T7" fmla="*/ 199 h 224"/>
                  <a:gd name="T8" fmla="*/ 36 w 141"/>
                  <a:gd name="T9" fmla="*/ 224 h 224"/>
                  <a:gd name="T10" fmla="*/ 47 w 141"/>
                  <a:gd name="T11" fmla="*/ 224 h 224"/>
                  <a:gd name="T12" fmla="*/ 93 w 141"/>
                  <a:gd name="T13" fmla="*/ 199 h 224"/>
                  <a:gd name="T14" fmla="*/ 138 w 141"/>
                  <a:gd name="T15" fmla="*/ 25 h 224"/>
                  <a:gd name="T16" fmla="*/ 112 w 141"/>
                  <a:gd name="T1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224">
                    <a:moveTo>
                      <a:pt x="112" y="0"/>
                    </a:moveTo>
                    <a:cubicBezTo>
                      <a:pt x="103" y="0"/>
                      <a:pt x="103" y="0"/>
                      <a:pt x="103" y="0"/>
                    </a:cubicBezTo>
                    <a:cubicBezTo>
                      <a:pt x="85" y="0"/>
                      <a:pt x="66" y="11"/>
                      <a:pt x="62" y="25"/>
                    </a:cubicBezTo>
                    <a:cubicBezTo>
                      <a:pt x="5" y="199"/>
                      <a:pt x="5" y="199"/>
                      <a:pt x="5" y="199"/>
                    </a:cubicBezTo>
                    <a:cubicBezTo>
                      <a:pt x="0" y="213"/>
                      <a:pt x="14" y="224"/>
                      <a:pt x="36" y="224"/>
                    </a:cubicBezTo>
                    <a:cubicBezTo>
                      <a:pt x="47" y="224"/>
                      <a:pt x="47" y="224"/>
                      <a:pt x="47" y="224"/>
                    </a:cubicBezTo>
                    <a:cubicBezTo>
                      <a:pt x="68" y="224"/>
                      <a:pt x="89" y="213"/>
                      <a:pt x="93" y="199"/>
                    </a:cubicBezTo>
                    <a:cubicBezTo>
                      <a:pt x="138" y="25"/>
                      <a:pt x="138" y="25"/>
                      <a:pt x="138" y="25"/>
                    </a:cubicBezTo>
                    <a:cubicBezTo>
                      <a:pt x="141" y="11"/>
                      <a:pt x="130" y="0"/>
                      <a:pt x="112" y="0"/>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微软雅黑" pitchFamily="34" charset="-122"/>
                  <a:ea typeface="微软雅黑" pitchFamily="34" charset="-122"/>
                </a:endParaRPr>
              </a:p>
            </p:txBody>
          </p:sp>
          <p:sp>
            <p:nvSpPr>
              <p:cNvPr id="27" name="Freeform 14"/>
              <p:cNvSpPr>
                <a:spLocks noEditPoints="1"/>
              </p:cNvSpPr>
              <p:nvPr/>
            </p:nvSpPr>
            <p:spPr bwMode="auto">
              <a:xfrm>
                <a:off x="3252" y="1754"/>
                <a:ext cx="1462" cy="707"/>
              </a:xfrm>
              <a:custGeom>
                <a:avLst/>
                <a:gdLst>
                  <a:gd name="T0" fmla="*/ 502 w 619"/>
                  <a:gd name="T1" fmla="*/ 29 h 299"/>
                  <a:gd name="T2" fmla="*/ 96 w 619"/>
                  <a:gd name="T3" fmla="*/ 0 h 299"/>
                  <a:gd name="T4" fmla="*/ 35 w 619"/>
                  <a:gd name="T5" fmla="*/ 295 h 299"/>
                  <a:gd name="T6" fmla="*/ 564 w 619"/>
                  <a:gd name="T7" fmla="*/ 44 h 299"/>
                  <a:gd name="T8" fmla="*/ 86 w 619"/>
                  <a:gd name="T9" fmla="*/ 261 h 299"/>
                  <a:gd name="T10" fmla="*/ 58 w 619"/>
                  <a:gd name="T11" fmla="*/ 247 h 299"/>
                  <a:gd name="T12" fmla="*/ 95 w 619"/>
                  <a:gd name="T13" fmla="*/ 247 h 299"/>
                  <a:gd name="T14" fmla="*/ 91 w 619"/>
                  <a:gd name="T15" fmla="*/ 234 h 299"/>
                  <a:gd name="T16" fmla="*/ 63 w 619"/>
                  <a:gd name="T17" fmla="*/ 219 h 299"/>
                  <a:gd name="T18" fmla="*/ 100 w 619"/>
                  <a:gd name="T19" fmla="*/ 219 h 299"/>
                  <a:gd name="T20" fmla="*/ 95 w 619"/>
                  <a:gd name="T21" fmla="*/ 205 h 299"/>
                  <a:gd name="T22" fmla="*/ 69 w 619"/>
                  <a:gd name="T23" fmla="*/ 190 h 299"/>
                  <a:gd name="T24" fmla="*/ 105 w 619"/>
                  <a:gd name="T25" fmla="*/ 191 h 299"/>
                  <a:gd name="T26" fmla="*/ 100 w 619"/>
                  <a:gd name="T27" fmla="*/ 177 h 299"/>
                  <a:gd name="T28" fmla="*/ 74 w 619"/>
                  <a:gd name="T29" fmla="*/ 162 h 299"/>
                  <a:gd name="T30" fmla="*/ 109 w 619"/>
                  <a:gd name="T31" fmla="*/ 162 h 299"/>
                  <a:gd name="T32" fmla="*/ 143 w 619"/>
                  <a:gd name="T33" fmla="*/ 262 h 299"/>
                  <a:gd name="T34" fmla="*/ 114 w 619"/>
                  <a:gd name="T35" fmla="*/ 247 h 299"/>
                  <a:gd name="T36" fmla="*/ 152 w 619"/>
                  <a:gd name="T37" fmla="*/ 247 h 299"/>
                  <a:gd name="T38" fmla="*/ 146 w 619"/>
                  <a:gd name="T39" fmla="*/ 234 h 299"/>
                  <a:gd name="T40" fmla="*/ 118 w 619"/>
                  <a:gd name="T41" fmla="*/ 219 h 299"/>
                  <a:gd name="T42" fmla="*/ 155 w 619"/>
                  <a:gd name="T43" fmla="*/ 220 h 299"/>
                  <a:gd name="T44" fmla="*/ 150 w 619"/>
                  <a:gd name="T45" fmla="*/ 205 h 299"/>
                  <a:gd name="T46" fmla="*/ 122 w 619"/>
                  <a:gd name="T47" fmla="*/ 191 h 299"/>
                  <a:gd name="T48" fmla="*/ 158 w 619"/>
                  <a:gd name="T49" fmla="*/ 191 h 299"/>
                  <a:gd name="T50" fmla="*/ 153 w 619"/>
                  <a:gd name="T51" fmla="*/ 177 h 299"/>
                  <a:gd name="T52" fmla="*/ 127 w 619"/>
                  <a:gd name="T53" fmla="*/ 163 h 299"/>
                  <a:gd name="T54" fmla="*/ 162 w 619"/>
                  <a:gd name="T55" fmla="*/ 163 h 299"/>
                  <a:gd name="T56" fmla="*/ 199 w 619"/>
                  <a:gd name="T57" fmla="*/ 262 h 299"/>
                  <a:gd name="T58" fmla="*/ 169 w 619"/>
                  <a:gd name="T59" fmla="*/ 247 h 299"/>
                  <a:gd name="T60" fmla="*/ 207 w 619"/>
                  <a:gd name="T61" fmla="*/ 247 h 299"/>
                  <a:gd name="T62" fmla="*/ 201 w 619"/>
                  <a:gd name="T63" fmla="*/ 234 h 299"/>
                  <a:gd name="T64" fmla="*/ 172 w 619"/>
                  <a:gd name="T65" fmla="*/ 219 h 299"/>
                  <a:gd name="T66" fmla="*/ 209 w 619"/>
                  <a:gd name="T67" fmla="*/ 220 h 299"/>
                  <a:gd name="T68" fmla="*/ 203 w 619"/>
                  <a:gd name="T69" fmla="*/ 205 h 299"/>
                  <a:gd name="T70" fmla="*/ 175 w 619"/>
                  <a:gd name="T71" fmla="*/ 191 h 299"/>
                  <a:gd name="T72" fmla="*/ 211 w 619"/>
                  <a:gd name="T73" fmla="*/ 191 h 299"/>
                  <a:gd name="T74" fmla="*/ 206 w 619"/>
                  <a:gd name="T75" fmla="*/ 177 h 299"/>
                  <a:gd name="T76" fmla="*/ 178 w 619"/>
                  <a:gd name="T77" fmla="*/ 163 h 299"/>
                  <a:gd name="T78" fmla="*/ 214 w 619"/>
                  <a:gd name="T79" fmla="*/ 163 h 299"/>
                  <a:gd name="T80" fmla="*/ 251 w 619"/>
                  <a:gd name="T81" fmla="*/ 228 h 299"/>
                  <a:gd name="T82" fmla="*/ 273 w 619"/>
                  <a:gd name="T83" fmla="*/ 235 h 299"/>
                  <a:gd name="T84" fmla="*/ 274 w 619"/>
                  <a:gd name="T85" fmla="*/ 204 h 299"/>
                  <a:gd name="T86" fmla="*/ 274 w 619"/>
                  <a:gd name="T87" fmla="*/ 196 h 299"/>
                  <a:gd name="T88" fmla="*/ 295 w 619"/>
                  <a:gd name="T89" fmla="*/ 190 h 299"/>
                  <a:gd name="T90" fmla="*/ 392 w 619"/>
                  <a:gd name="T91" fmla="*/ 113 h 299"/>
                  <a:gd name="T92" fmla="*/ 219 w 619"/>
                  <a:gd name="T93" fmla="*/ 87 h 299"/>
                  <a:gd name="T94" fmla="*/ 400 w 619"/>
                  <a:gd name="T95" fmla="*/ 87 h 299"/>
                  <a:gd name="T96" fmla="*/ 445 w 619"/>
                  <a:gd name="T97" fmla="*/ 264 h 299"/>
                  <a:gd name="T98" fmla="*/ 537 w 619"/>
                  <a:gd name="T99" fmla="*/ 248 h 299"/>
                  <a:gd name="T100" fmla="*/ 535 w 619"/>
                  <a:gd name="T101" fmla="*/ 239 h 299"/>
                  <a:gd name="T102" fmla="*/ 441 w 619"/>
                  <a:gd name="T103" fmla="*/ 221 h 299"/>
                  <a:gd name="T104" fmla="*/ 535 w 619"/>
                  <a:gd name="T105" fmla="*/ 239 h 299"/>
                  <a:gd name="T106" fmla="*/ 431 w 619"/>
                  <a:gd name="T107" fmla="*/ 202 h 299"/>
                  <a:gd name="T108" fmla="*/ 537 w 619"/>
                  <a:gd name="T109" fmla="*/ 203 h 299"/>
                  <a:gd name="T110" fmla="*/ 437 w 619"/>
                  <a:gd name="T111" fmla="*/ 184 h 299"/>
                  <a:gd name="T112" fmla="*/ 523 w 619"/>
                  <a:gd name="T113" fmla="*/ 168 h 299"/>
                  <a:gd name="T114" fmla="*/ 533 w 619"/>
                  <a:gd name="T115" fmla="*/ 58 h 299"/>
                  <a:gd name="T116" fmla="*/ 100 w 619"/>
                  <a:gd name="T117" fmla="*/ 63 h 299"/>
                  <a:gd name="T118" fmla="*/ 87 w 619"/>
                  <a:gd name="T119" fmla="*/ 49 h 299"/>
                  <a:gd name="T120" fmla="*/ 380 w 619"/>
                  <a:gd name="T121" fmla="*/ 85 h 299"/>
                  <a:gd name="T122" fmla="*/ 381 w 619"/>
                  <a:gd name="T123" fmla="*/ 109 h 299"/>
                  <a:gd name="T124" fmla="*/ 380 w 619"/>
                  <a:gd name="T125" fmla="*/ 8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9" h="299">
                    <a:moveTo>
                      <a:pt x="523" y="0"/>
                    </a:moveTo>
                    <a:cubicBezTo>
                      <a:pt x="497" y="0"/>
                      <a:pt x="497" y="0"/>
                      <a:pt x="497" y="0"/>
                    </a:cubicBezTo>
                    <a:cubicBezTo>
                      <a:pt x="502" y="29"/>
                      <a:pt x="502" y="29"/>
                      <a:pt x="502" y="29"/>
                    </a:cubicBezTo>
                    <a:cubicBezTo>
                      <a:pt x="116" y="28"/>
                      <a:pt x="116" y="28"/>
                      <a:pt x="116" y="28"/>
                    </a:cubicBezTo>
                    <a:cubicBezTo>
                      <a:pt x="121" y="0"/>
                      <a:pt x="121" y="0"/>
                      <a:pt x="121" y="0"/>
                    </a:cubicBezTo>
                    <a:cubicBezTo>
                      <a:pt x="96" y="0"/>
                      <a:pt x="96" y="0"/>
                      <a:pt x="96" y="0"/>
                    </a:cubicBezTo>
                    <a:cubicBezTo>
                      <a:pt x="79" y="0"/>
                      <a:pt x="61" y="19"/>
                      <a:pt x="55" y="43"/>
                    </a:cubicBezTo>
                    <a:cubicBezTo>
                      <a:pt x="6" y="252"/>
                      <a:pt x="6" y="252"/>
                      <a:pt x="6" y="252"/>
                    </a:cubicBezTo>
                    <a:cubicBezTo>
                      <a:pt x="0" y="275"/>
                      <a:pt x="14" y="295"/>
                      <a:pt x="35" y="295"/>
                    </a:cubicBezTo>
                    <a:cubicBezTo>
                      <a:pt x="584" y="299"/>
                      <a:pt x="584" y="299"/>
                      <a:pt x="584" y="299"/>
                    </a:cubicBezTo>
                    <a:cubicBezTo>
                      <a:pt x="606" y="299"/>
                      <a:pt x="619" y="280"/>
                      <a:pt x="613" y="256"/>
                    </a:cubicBezTo>
                    <a:cubicBezTo>
                      <a:pt x="564" y="44"/>
                      <a:pt x="564" y="44"/>
                      <a:pt x="564" y="44"/>
                    </a:cubicBezTo>
                    <a:cubicBezTo>
                      <a:pt x="558" y="20"/>
                      <a:pt x="540" y="0"/>
                      <a:pt x="523" y="0"/>
                    </a:cubicBezTo>
                    <a:close/>
                    <a:moveTo>
                      <a:pt x="94" y="258"/>
                    </a:moveTo>
                    <a:cubicBezTo>
                      <a:pt x="93" y="260"/>
                      <a:pt x="90" y="261"/>
                      <a:pt x="86" y="261"/>
                    </a:cubicBezTo>
                    <a:cubicBezTo>
                      <a:pt x="62" y="261"/>
                      <a:pt x="62" y="261"/>
                      <a:pt x="62" y="261"/>
                    </a:cubicBezTo>
                    <a:cubicBezTo>
                      <a:pt x="58" y="261"/>
                      <a:pt x="55" y="260"/>
                      <a:pt x="56" y="258"/>
                    </a:cubicBezTo>
                    <a:cubicBezTo>
                      <a:pt x="58" y="247"/>
                      <a:pt x="58" y="247"/>
                      <a:pt x="58" y="247"/>
                    </a:cubicBezTo>
                    <a:cubicBezTo>
                      <a:pt x="58" y="245"/>
                      <a:pt x="62" y="243"/>
                      <a:pt x="65" y="243"/>
                    </a:cubicBezTo>
                    <a:cubicBezTo>
                      <a:pt x="89" y="243"/>
                      <a:pt x="89" y="243"/>
                      <a:pt x="89" y="243"/>
                    </a:cubicBezTo>
                    <a:cubicBezTo>
                      <a:pt x="93" y="243"/>
                      <a:pt x="96" y="245"/>
                      <a:pt x="95" y="247"/>
                    </a:cubicBezTo>
                    <a:lnTo>
                      <a:pt x="94" y="258"/>
                    </a:lnTo>
                    <a:close/>
                    <a:moveTo>
                      <a:pt x="98" y="230"/>
                    </a:moveTo>
                    <a:cubicBezTo>
                      <a:pt x="98" y="232"/>
                      <a:pt x="94" y="234"/>
                      <a:pt x="91" y="234"/>
                    </a:cubicBezTo>
                    <a:cubicBezTo>
                      <a:pt x="67" y="234"/>
                      <a:pt x="67" y="234"/>
                      <a:pt x="67" y="234"/>
                    </a:cubicBezTo>
                    <a:cubicBezTo>
                      <a:pt x="63" y="233"/>
                      <a:pt x="61" y="232"/>
                      <a:pt x="61" y="230"/>
                    </a:cubicBezTo>
                    <a:cubicBezTo>
                      <a:pt x="63" y="219"/>
                      <a:pt x="63" y="219"/>
                      <a:pt x="63" y="219"/>
                    </a:cubicBezTo>
                    <a:cubicBezTo>
                      <a:pt x="63" y="217"/>
                      <a:pt x="67" y="215"/>
                      <a:pt x="71" y="215"/>
                    </a:cubicBezTo>
                    <a:cubicBezTo>
                      <a:pt x="94" y="216"/>
                      <a:pt x="94" y="216"/>
                      <a:pt x="94" y="216"/>
                    </a:cubicBezTo>
                    <a:cubicBezTo>
                      <a:pt x="97" y="216"/>
                      <a:pt x="100" y="217"/>
                      <a:pt x="100" y="219"/>
                    </a:cubicBezTo>
                    <a:lnTo>
                      <a:pt x="98" y="230"/>
                    </a:lnTo>
                    <a:close/>
                    <a:moveTo>
                      <a:pt x="103" y="201"/>
                    </a:moveTo>
                    <a:cubicBezTo>
                      <a:pt x="103" y="203"/>
                      <a:pt x="99" y="205"/>
                      <a:pt x="95" y="205"/>
                    </a:cubicBezTo>
                    <a:cubicBezTo>
                      <a:pt x="73" y="205"/>
                      <a:pt x="73" y="205"/>
                      <a:pt x="73" y="205"/>
                    </a:cubicBezTo>
                    <a:cubicBezTo>
                      <a:pt x="69" y="205"/>
                      <a:pt x="66" y="203"/>
                      <a:pt x="67" y="201"/>
                    </a:cubicBezTo>
                    <a:cubicBezTo>
                      <a:pt x="69" y="190"/>
                      <a:pt x="69" y="190"/>
                      <a:pt x="69" y="190"/>
                    </a:cubicBezTo>
                    <a:cubicBezTo>
                      <a:pt x="69" y="188"/>
                      <a:pt x="72" y="187"/>
                      <a:pt x="76" y="187"/>
                    </a:cubicBezTo>
                    <a:cubicBezTo>
                      <a:pt x="99" y="187"/>
                      <a:pt x="99" y="187"/>
                      <a:pt x="99" y="187"/>
                    </a:cubicBezTo>
                    <a:cubicBezTo>
                      <a:pt x="102" y="187"/>
                      <a:pt x="105" y="189"/>
                      <a:pt x="105" y="191"/>
                    </a:cubicBezTo>
                    <a:lnTo>
                      <a:pt x="103" y="201"/>
                    </a:lnTo>
                    <a:close/>
                    <a:moveTo>
                      <a:pt x="108" y="173"/>
                    </a:moveTo>
                    <a:cubicBezTo>
                      <a:pt x="107" y="175"/>
                      <a:pt x="104" y="177"/>
                      <a:pt x="100" y="177"/>
                    </a:cubicBezTo>
                    <a:cubicBezTo>
                      <a:pt x="78" y="177"/>
                      <a:pt x="78" y="177"/>
                      <a:pt x="78" y="177"/>
                    </a:cubicBezTo>
                    <a:cubicBezTo>
                      <a:pt x="74" y="177"/>
                      <a:pt x="72" y="175"/>
                      <a:pt x="72" y="173"/>
                    </a:cubicBezTo>
                    <a:cubicBezTo>
                      <a:pt x="74" y="162"/>
                      <a:pt x="74" y="162"/>
                      <a:pt x="74" y="162"/>
                    </a:cubicBezTo>
                    <a:cubicBezTo>
                      <a:pt x="75" y="160"/>
                      <a:pt x="78" y="159"/>
                      <a:pt x="81" y="159"/>
                    </a:cubicBezTo>
                    <a:cubicBezTo>
                      <a:pt x="103" y="159"/>
                      <a:pt x="103" y="159"/>
                      <a:pt x="103" y="159"/>
                    </a:cubicBezTo>
                    <a:cubicBezTo>
                      <a:pt x="107" y="159"/>
                      <a:pt x="110" y="160"/>
                      <a:pt x="109" y="162"/>
                    </a:cubicBezTo>
                    <a:lnTo>
                      <a:pt x="108" y="173"/>
                    </a:lnTo>
                    <a:close/>
                    <a:moveTo>
                      <a:pt x="150" y="258"/>
                    </a:moveTo>
                    <a:cubicBezTo>
                      <a:pt x="150" y="260"/>
                      <a:pt x="147" y="262"/>
                      <a:pt x="143" y="262"/>
                    </a:cubicBezTo>
                    <a:cubicBezTo>
                      <a:pt x="119" y="262"/>
                      <a:pt x="119" y="262"/>
                      <a:pt x="119" y="262"/>
                    </a:cubicBezTo>
                    <a:cubicBezTo>
                      <a:pt x="115" y="262"/>
                      <a:pt x="112" y="260"/>
                      <a:pt x="112" y="258"/>
                    </a:cubicBezTo>
                    <a:cubicBezTo>
                      <a:pt x="114" y="247"/>
                      <a:pt x="114" y="247"/>
                      <a:pt x="114" y="247"/>
                    </a:cubicBezTo>
                    <a:cubicBezTo>
                      <a:pt x="114" y="245"/>
                      <a:pt x="118" y="243"/>
                      <a:pt x="121" y="244"/>
                    </a:cubicBezTo>
                    <a:cubicBezTo>
                      <a:pt x="145" y="244"/>
                      <a:pt x="145" y="244"/>
                      <a:pt x="145" y="244"/>
                    </a:cubicBezTo>
                    <a:cubicBezTo>
                      <a:pt x="149" y="244"/>
                      <a:pt x="152" y="245"/>
                      <a:pt x="152" y="247"/>
                    </a:cubicBezTo>
                    <a:lnTo>
                      <a:pt x="150" y="258"/>
                    </a:lnTo>
                    <a:close/>
                    <a:moveTo>
                      <a:pt x="154" y="230"/>
                    </a:moveTo>
                    <a:cubicBezTo>
                      <a:pt x="153" y="232"/>
                      <a:pt x="150" y="234"/>
                      <a:pt x="146" y="234"/>
                    </a:cubicBezTo>
                    <a:cubicBezTo>
                      <a:pt x="123" y="234"/>
                      <a:pt x="123" y="234"/>
                      <a:pt x="123" y="234"/>
                    </a:cubicBezTo>
                    <a:cubicBezTo>
                      <a:pt x="119" y="234"/>
                      <a:pt x="116" y="232"/>
                      <a:pt x="116" y="230"/>
                    </a:cubicBezTo>
                    <a:cubicBezTo>
                      <a:pt x="118" y="219"/>
                      <a:pt x="118" y="219"/>
                      <a:pt x="118" y="219"/>
                    </a:cubicBezTo>
                    <a:cubicBezTo>
                      <a:pt x="118" y="217"/>
                      <a:pt x="122" y="216"/>
                      <a:pt x="125" y="216"/>
                    </a:cubicBezTo>
                    <a:cubicBezTo>
                      <a:pt x="148" y="216"/>
                      <a:pt x="148" y="216"/>
                      <a:pt x="148" y="216"/>
                    </a:cubicBezTo>
                    <a:cubicBezTo>
                      <a:pt x="152" y="216"/>
                      <a:pt x="155" y="218"/>
                      <a:pt x="155" y="220"/>
                    </a:cubicBezTo>
                    <a:lnTo>
                      <a:pt x="154" y="230"/>
                    </a:lnTo>
                    <a:close/>
                    <a:moveTo>
                      <a:pt x="157" y="202"/>
                    </a:moveTo>
                    <a:cubicBezTo>
                      <a:pt x="157" y="204"/>
                      <a:pt x="154" y="205"/>
                      <a:pt x="150" y="205"/>
                    </a:cubicBezTo>
                    <a:cubicBezTo>
                      <a:pt x="127" y="205"/>
                      <a:pt x="127" y="205"/>
                      <a:pt x="127" y="205"/>
                    </a:cubicBezTo>
                    <a:cubicBezTo>
                      <a:pt x="123" y="205"/>
                      <a:pt x="120" y="203"/>
                      <a:pt x="121" y="201"/>
                    </a:cubicBezTo>
                    <a:cubicBezTo>
                      <a:pt x="122" y="191"/>
                      <a:pt x="122" y="191"/>
                      <a:pt x="122" y="191"/>
                    </a:cubicBezTo>
                    <a:cubicBezTo>
                      <a:pt x="123" y="189"/>
                      <a:pt x="126" y="187"/>
                      <a:pt x="130" y="187"/>
                    </a:cubicBezTo>
                    <a:cubicBezTo>
                      <a:pt x="152" y="187"/>
                      <a:pt x="152" y="187"/>
                      <a:pt x="152" y="187"/>
                    </a:cubicBezTo>
                    <a:cubicBezTo>
                      <a:pt x="156" y="187"/>
                      <a:pt x="159" y="189"/>
                      <a:pt x="158" y="191"/>
                    </a:cubicBezTo>
                    <a:lnTo>
                      <a:pt x="157" y="202"/>
                    </a:lnTo>
                    <a:close/>
                    <a:moveTo>
                      <a:pt x="160" y="174"/>
                    </a:moveTo>
                    <a:cubicBezTo>
                      <a:pt x="160" y="176"/>
                      <a:pt x="157" y="177"/>
                      <a:pt x="153" y="177"/>
                    </a:cubicBezTo>
                    <a:cubicBezTo>
                      <a:pt x="131" y="177"/>
                      <a:pt x="131" y="177"/>
                      <a:pt x="131" y="177"/>
                    </a:cubicBezTo>
                    <a:cubicBezTo>
                      <a:pt x="127" y="177"/>
                      <a:pt x="125" y="175"/>
                      <a:pt x="125" y="173"/>
                    </a:cubicBezTo>
                    <a:cubicBezTo>
                      <a:pt x="127" y="163"/>
                      <a:pt x="127" y="163"/>
                      <a:pt x="127" y="163"/>
                    </a:cubicBezTo>
                    <a:cubicBezTo>
                      <a:pt x="127" y="161"/>
                      <a:pt x="130" y="159"/>
                      <a:pt x="134" y="159"/>
                    </a:cubicBezTo>
                    <a:cubicBezTo>
                      <a:pt x="156" y="159"/>
                      <a:pt x="156" y="159"/>
                      <a:pt x="156" y="159"/>
                    </a:cubicBezTo>
                    <a:cubicBezTo>
                      <a:pt x="159" y="159"/>
                      <a:pt x="162" y="161"/>
                      <a:pt x="162" y="163"/>
                    </a:cubicBezTo>
                    <a:lnTo>
                      <a:pt x="160" y="174"/>
                    </a:lnTo>
                    <a:close/>
                    <a:moveTo>
                      <a:pt x="206" y="258"/>
                    </a:moveTo>
                    <a:cubicBezTo>
                      <a:pt x="206" y="260"/>
                      <a:pt x="203" y="262"/>
                      <a:pt x="199" y="262"/>
                    </a:cubicBezTo>
                    <a:cubicBezTo>
                      <a:pt x="175" y="262"/>
                      <a:pt x="175" y="262"/>
                      <a:pt x="175" y="262"/>
                    </a:cubicBezTo>
                    <a:cubicBezTo>
                      <a:pt x="171" y="262"/>
                      <a:pt x="168" y="260"/>
                      <a:pt x="168" y="258"/>
                    </a:cubicBezTo>
                    <a:cubicBezTo>
                      <a:pt x="169" y="247"/>
                      <a:pt x="169" y="247"/>
                      <a:pt x="169" y="247"/>
                    </a:cubicBezTo>
                    <a:cubicBezTo>
                      <a:pt x="169" y="245"/>
                      <a:pt x="173" y="244"/>
                      <a:pt x="177" y="244"/>
                    </a:cubicBezTo>
                    <a:cubicBezTo>
                      <a:pt x="200" y="244"/>
                      <a:pt x="200" y="244"/>
                      <a:pt x="200" y="244"/>
                    </a:cubicBezTo>
                    <a:cubicBezTo>
                      <a:pt x="204" y="244"/>
                      <a:pt x="207" y="245"/>
                      <a:pt x="207" y="247"/>
                    </a:cubicBezTo>
                    <a:lnTo>
                      <a:pt x="206" y="258"/>
                    </a:lnTo>
                    <a:close/>
                    <a:moveTo>
                      <a:pt x="208" y="231"/>
                    </a:moveTo>
                    <a:cubicBezTo>
                      <a:pt x="208" y="232"/>
                      <a:pt x="205" y="234"/>
                      <a:pt x="201" y="234"/>
                    </a:cubicBezTo>
                    <a:cubicBezTo>
                      <a:pt x="178" y="234"/>
                      <a:pt x="178" y="234"/>
                      <a:pt x="178" y="234"/>
                    </a:cubicBezTo>
                    <a:cubicBezTo>
                      <a:pt x="174" y="234"/>
                      <a:pt x="171" y="232"/>
                      <a:pt x="171" y="230"/>
                    </a:cubicBezTo>
                    <a:cubicBezTo>
                      <a:pt x="172" y="219"/>
                      <a:pt x="172" y="219"/>
                      <a:pt x="172" y="219"/>
                    </a:cubicBezTo>
                    <a:cubicBezTo>
                      <a:pt x="172" y="217"/>
                      <a:pt x="176" y="216"/>
                      <a:pt x="180" y="216"/>
                    </a:cubicBezTo>
                    <a:cubicBezTo>
                      <a:pt x="202" y="216"/>
                      <a:pt x="202" y="216"/>
                      <a:pt x="202" y="216"/>
                    </a:cubicBezTo>
                    <a:cubicBezTo>
                      <a:pt x="206" y="216"/>
                      <a:pt x="209" y="218"/>
                      <a:pt x="209" y="220"/>
                    </a:cubicBezTo>
                    <a:lnTo>
                      <a:pt x="208" y="231"/>
                    </a:lnTo>
                    <a:close/>
                    <a:moveTo>
                      <a:pt x="211" y="202"/>
                    </a:moveTo>
                    <a:cubicBezTo>
                      <a:pt x="210" y="204"/>
                      <a:pt x="207" y="205"/>
                      <a:pt x="203" y="205"/>
                    </a:cubicBezTo>
                    <a:cubicBezTo>
                      <a:pt x="181" y="205"/>
                      <a:pt x="181" y="205"/>
                      <a:pt x="181" y="205"/>
                    </a:cubicBezTo>
                    <a:cubicBezTo>
                      <a:pt x="177" y="205"/>
                      <a:pt x="174" y="204"/>
                      <a:pt x="174" y="202"/>
                    </a:cubicBezTo>
                    <a:cubicBezTo>
                      <a:pt x="175" y="191"/>
                      <a:pt x="175" y="191"/>
                      <a:pt x="175" y="191"/>
                    </a:cubicBezTo>
                    <a:cubicBezTo>
                      <a:pt x="176" y="189"/>
                      <a:pt x="179" y="187"/>
                      <a:pt x="183" y="187"/>
                    </a:cubicBezTo>
                    <a:cubicBezTo>
                      <a:pt x="205" y="187"/>
                      <a:pt x="205" y="187"/>
                      <a:pt x="205" y="187"/>
                    </a:cubicBezTo>
                    <a:cubicBezTo>
                      <a:pt x="209" y="187"/>
                      <a:pt x="212" y="189"/>
                      <a:pt x="211" y="191"/>
                    </a:cubicBezTo>
                    <a:lnTo>
                      <a:pt x="211" y="202"/>
                    </a:lnTo>
                    <a:close/>
                    <a:moveTo>
                      <a:pt x="213" y="174"/>
                    </a:moveTo>
                    <a:cubicBezTo>
                      <a:pt x="213" y="176"/>
                      <a:pt x="209" y="177"/>
                      <a:pt x="206" y="177"/>
                    </a:cubicBezTo>
                    <a:cubicBezTo>
                      <a:pt x="184" y="177"/>
                      <a:pt x="184" y="177"/>
                      <a:pt x="184" y="177"/>
                    </a:cubicBezTo>
                    <a:cubicBezTo>
                      <a:pt x="180" y="177"/>
                      <a:pt x="177" y="175"/>
                      <a:pt x="177" y="173"/>
                    </a:cubicBezTo>
                    <a:cubicBezTo>
                      <a:pt x="178" y="163"/>
                      <a:pt x="178" y="163"/>
                      <a:pt x="178" y="163"/>
                    </a:cubicBezTo>
                    <a:cubicBezTo>
                      <a:pt x="179" y="161"/>
                      <a:pt x="182" y="159"/>
                      <a:pt x="185" y="159"/>
                    </a:cubicBezTo>
                    <a:cubicBezTo>
                      <a:pt x="207" y="159"/>
                      <a:pt x="207" y="159"/>
                      <a:pt x="207" y="159"/>
                    </a:cubicBezTo>
                    <a:cubicBezTo>
                      <a:pt x="211" y="159"/>
                      <a:pt x="214" y="161"/>
                      <a:pt x="214" y="163"/>
                    </a:cubicBezTo>
                    <a:lnTo>
                      <a:pt x="213" y="174"/>
                    </a:lnTo>
                    <a:close/>
                    <a:moveTo>
                      <a:pt x="273" y="235"/>
                    </a:moveTo>
                    <a:cubicBezTo>
                      <a:pt x="261" y="235"/>
                      <a:pt x="251" y="232"/>
                      <a:pt x="251" y="228"/>
                    </a:cubicBezTo>
                    <a:cubicBezTo>
                      <a:pt x="252" y="225"/>
                      <a:pt x="261" y="222"/>
                      <a:pt x="273" y="222"/>
                    </a:cubicBezTo>
                    <a:cubicBezTo>
                      <a:pt x="285" y="222"/>
                      <a:pt x="295" y="225"/>
                      <a:pt x="295" y="229"/>
                    </a:cubicBezTo>
                    <a:cubicBezTo>
                      <a:pt x="295" y="232"/>
                      <a:pt x="285" y="235"/>
                      <a:pt x="273" y="235"/>
                    </a:cubicBezTo>
                    <a:close/>
                    <a:moveTo>
                      <a:pt x="273" y="216"/>
                    </a:moveTo>
                    <a:cubicBezTo>
                      <a:pt x="262" y="216"/>
                      <a:pt x="252" y="213"/>
                      <a:pt x="252" y="210"/>
                    </a:cubicBezTo>
                    <a:cubicBezTo>
                      <a:pt x="252" y="206"/>
                      <a:pt x="262" y="204"/>
                      <a:pt x="274" y="204"/>
                    </a:cubicBezTo>
                    <a:cubicBezTo>
                      <a:pt x="285" y="204"/>
                      <a:pt x="295" y="207"/>
                      <a:pt x="295" y="210"/>
                    </a:cubicBezTo>
                    <a:cubicBezTo>
                      <a:pt x="295" y="213"/>
                      <a:pt x="285" y="216"/>
                      <a:pt x="273" y="216"/>
                    </a:cubicBezTo>
                    <a:close/>
                    <a:moveTo>
                      <a:pt x="274" y="196"/>
                    </a:moveTo>
                    <a:cubicBezTo>
                      <a:pt x="262" y="196"/>
                      <a:pt x="253" y="193"/>
                      <a:pt x="253" y="190"/>
                    </a:cubicBezTo>
                    <a:cubicBezTo>
                      <a:pt x="253" y="187"/>
                      <a:pt x="263" y="184"/>
                      <a:pt x="274" y="184"/>
                    </a:cubicBezTo>
                    <a:cubicBezTo>
                      <a:pt x="286" y="184"/>
                      <a:pt x="295" y="187"/>
                      <a:pt x="295" y="190"/>
                    </a:cubicBezTo>
                    <a:cubicBezTo>
                      <a:pt x="295" y="194"/>
                      <a:pt x="286" y="196"/>
                      <a:pt x="274" y="196"/>
                    </a:cubicBezTo>
                    <a:close/>
                    <a:moveTo>
                      <a:pt x="401" y="106"/>
                    </a:moveTo>
                    <a:cubicBezTo>
                      <a:pt x="402" y="110"/>
                      <a:pt x="397" y="113"/>
                      <a:pt x="392" y="113"/>
                    </a:cubicBezTo>
                    <a:cubicBezTo>
                      <a:pt x="227" y="112"/>
                      <a:pt x="227" y="112"/>
                      <a:pt x="227" y="112"/>
                    </a:cubicBezTo>
                    <a:cubicBezTo>
                      <a:pt x="222" y="112"/>
                      <a:pt x="217" y="109"/>
                      <a:pt x="217" y="105"/>
                    </a:cubicBezTo>
                    <a:cubicBezTo>
                      <a:pt x="219" y="87"/>
                      <a:pt x="219" y="87"/>
                      <a:pt x="219" y="87"/>
                    </a:cubicBezTo>
                    <a:cubicBezTo>
                      <a:pt x="219" y="83"/>
                      <a:pt x="224" y="79"/>
                      <a:pt x="230" y="79"/>
                    </a:cubicBezTo>
                    <a:cubicBezTo>
                      <a:pt x="389" y="80"/>
                      <a:pt x="389" y="80"/>
                      <a:pt x="389" y="80"/>
                    </a:cubicBezTo>
                    <a:cubicBezTo>
                      <a:pt x="395" y="80"/>
                      <a:pt x="400" y="83"/>
                      <a:pt x="400" y="87"/>
                    </a:cubicBezTo>
                    <a:lnTo>
                      <a:pt x="401" y="106"/>
                    </a:lnTo>
                    <a:close/>
                    <a:moveTo>
                      <a:pt x="540" y="265"/>
                    </a:moveTo>
                    <a:cubicBezTo>
                      <a:pt x="445" y="264"/>
                      <a:pt x="445" y="264"/>
                      <a:pt x="445" y="264"/>
                    </a:cubicBezTo>
                    <a:cubicBezTo>
                      <a:pt x="441" y="264"/>
                      <a:pt x="437" y="261"/>
                      <a:pt x="437" y="256"/>
                    </a:cubicBezTo>
                    <a:cubicBezTo>
                      <a:pt x="436" y="252"/>
                      <a:pt x="439" y="248"/>
                      <a:pt x="444" y="248"/>
                    </a:cubicBezTo>
                    <a:cubicBezTo>
                      <a:pt x="537" y="248"/>
                      <a:pt x="537" y="248"/>
                      <a:pt x="537" y="248"/>
                    </a:cubicBezTo>
                    <a:cubicBezTo>
                      <a:pt x="541" y="248"/>
                      <a:pt x="546" y="252"/>
                      <a:pt x="546" y="257"/>
                    </a:cubicBezTo>
                    <a:cubicBezTo>
                      <a:pt x="547" y="261"/>
                      <a:pt x="544" y="265"/>
                      <a:pt x="540" y="265"/>
                    </a:cubicBezTo>
                    <a:close/>
                    <a:moveTo>
                      <a:pt x="535" y="239"/>
                    </a:moveTo>
                    <a:cubicBezTo>
                      <a:pt x="443" y="238"/>
                      <a:pt x="443" y="238"/>
                      <a:pt x="443" y="238"/>
                    </a:cubicBezTo>
                    <a:cubicBezTo>
                      <a:pt x="438" y="238"/>
                      <a:pt x="435" y="234"/>
                      <a:pt x="434" y="230"/>
                    </a:cubicBezTo>
                    <a:cubicBezTo>
                      <a:pt x="434" y="225"/>
                      <a:pt x="437" y="221"/>
                      <a:pt x="441" y="221"/>
                    </a:cubicBezTo>
                    <a:cubicBezTo>
                      <a:pt x="533" y="222"/>
                      <a:pt x="533" y="222"/>
                      <a:pt x="533" y="222"/>
                    </a:cubicBezTo>
                    <a:cubicBezTo>
                      <a:pt x="537" y="222"/>
                      <a:pt x="541" y="226"/>
                      <a:pt x="542" y="230"/>
                    </a:cubicBezTo>
                    <a:cubicBezTo>
                      <a:pt x="542" y="235"/>
                      <a:pt x="540" y="239"/>
                      <a:pt x="535" y="239"/>
                    </a:cubicBezTo>
                    <a:close/>
                    <a:moveTo>
                      <a:pt x="531" y="211"/>
                    </a:moveTo>
                    <a:cubicBezTo>
                      <a:pt x="440" y="211"/>
                      <a:pt x="440" y="211"/>
                      <a:pt x="440" y="211"/>
                    </a:cubicBezTo>
                    <a:cubicBezTo>
                      <a:pt x="436" y="211"/>
                      <a:pt x="432" y="207"/>
                      <a:pt x="431" y="202"/>
                    </a:cubicBezTo>
                    <a:cubicBezTo>
                      <a:pt x="431" y="198"/>
                      <a:pt x="434" y="194"/>
                      <a:pt x="438" y="194"/>
                    </a:cubicBezTo>
                    <a:cubicBezTo>
                      <a:pt x="528" y="195"/>
                      <a:pt x="528" y="195"/>
                      <a:pt x="528" y="195"/>
                    </a:cubicBezTo>
                    <a:cubicBezTo>
                      <a:pt x="532" y="195"/>
                      <a:pt x="536" y="198"/>
                      <a:pt x="537" y="203"/>
                    </a:cubicBezTo>
                    <a:cubicBezTo>
                      <a:pt x="537" y="208"/>
                      <a:pt x="535" y="211"/>
                      <a:pt x="531" y="211"/>
                    </a:cubicBezTo>
                    <a:close/>
                    <a:moveTo>
                      <a:pt x="526" y="185"/>
                    </a:moveTo>
                    <a:cubicBezTo>
                      <a:pt x="437" y="184"/>
                      <a:pt x="437" y="184"/>
                      <a:pt x="437" y="184"/>
                    </a:cubicBezTo>
                    <a:cubicBezTo>
                      <a:pt x="433" y="184"/>
                      <a:pt x="429" y="181"/>
                      <a:pt x="429" y="176"/>
                    </a:cubicBezTo>
                    <a:cubicBezTo>
                      <a:pt x="428" y="172"/>
                      <a:pt x="431" y="168"/>
                      <a:pt x="435" y="168"/>
                    </a:cubicBezTo>
                    <a:cubicBezTo>
                      <a:pt x="523" y="168"/>
                      <a:pt x="523" y="168"/>
                      <a:pt x="523" y="168"/>
                    </a:cubicBezTo>
                    <a:cubicBezTo>
                      <a:pt x="527" y="168"/>
                      <a:pt x="531" y="172"/>
                      <a:pt x="532" y="177"/>
                    </a:cubicBezTo>
                    <a:cubicBezTo>
                      <a:pt x="533" y="181"/>
                      <a:pt x="530" y="185"/>
                      <a:pt x="526" y="185"/>
                    </a:cubicBezTo>
                    <a:close/>
                    <a:moveTo>
                      <a:pt x="533" y="58"/>
                    </a:moveTo>
                    <a:cubicBezTo>
                      <a:pt x="541" y="97"/>
                      <a:pt x="503" y="121"/>
                      <a:pt x="449" y="121"/>
                    </a:cubicBezTo>
                    <a:cubicBezTo>
                      <a:pt x="491" y="121"/>
                      <a:pt x="519" y="92"/>
                      <a:pt x="519" y="65"/>
                    </a:cubicBezTo>
                    <a:cubicBezTo>
                      <a:pt x="504" y="65"/>
                      <a:pt x="116" y="63"/>
                      <a:pt x="100" y="63"/>
                    </a:cubicBezTo>
                    <a:cubicBezTo>
                      <a:pt x="102" y="88"/>
                      <a:pt x="138" y="118"/>
                      <a:pt x="182" y="119"/>
                    </a:cubicBezTo>
                    <a:cubicBezTo>
                      <a:pt x="131" y="118"/>
                      <a:pt x="78" y="95"/>
                      <a:pt x="86" y="56"/>
                    </a:cubicBezTo>
                    <a:cubicBezTo>
                      <a:pt x="87" y="49"/>
                      <a:pt x="87" y="49"/>
                      <a:pt x="87" y="49"/>
                    </a:cubicBezTo>
                    <a:cubicBezTo>
                      <a:pt x="532" y="51"/>
                      <a:pt x="532" y="51"/>
                      <a:pt x="532" y="51"/>
                    </a:cubicBezTo>
                    <a:lnTo>
                      <a:pt x="533" y="58"/>
                    </a:lnTo>
                    <a:close/>
                    <a:moveTo>
                      <a:pt x="380" y="85"/>
                    </a:moveTo>
                    <a:cubicBezTo>
                      <a:pt x="378" y="85"/>
                      <a:pt x="376" y="86"/>
                      <a:pt x="376" y="88"/>
                    </a:cubicBezTo>
                    <a:cubicBezTo>
                      <a:pt x="378" y="106"/>
                      <a:pt x="378" y="106"/>
                      <a:pt x="378" y="106"/>
                    </a:cubicBezTo>
                    <a:cubicBezTo>
                      <a:pt x="378" y="107"/>
                      <a:pt x="379" y="109"/>
                      <a:pt x="381" y="109"/>
                    </a:cubicBezTo>
                    <a:cubicBezTo>
                      <a:pt x="383" y="109"/>
                      <a:pt x="384" y="107"/>
                      <a:pt x="384" y="106"/>
                    </a:cubicBezTo>
                    <a:cubicBezTo>
                      <a:pt x="383" y="88"/>
                      <a:pt x="383" y="88"/>
                      <a:pt x="383" y="88"/>
                    </a:cubicBezTo>
                    <a:cubicBezTo>
                      <a:pt x="383" y="86"/>
                      <a:pt x="381" y="85"/>
                      <a:pt x="380" y="85"/>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微软雅黑" pitchFamily="34" charset="-122"/>
                  <a:ea typeface="微软雅黑" pitchFamily="34" charset="-122"/>
                </a:endParaRPr>
              </a:p>
            </p:txBody>
          </p:sp>
          <p:sp>
            <p:nvSpPr>
              <p:cNvPr id="28" name="Freeform 15"/>
              <p:cNvSpPr>
                <a:spLocks/>
              </p:cNvSpPr>
              <p:nvPr/>
            </p:nvSpPr>
            <p:spPr bwMode="auto">
              <a:xfrm>
                <a:off x="3299" y="2496"/>
                <a:ext cx="1354" cy="99"/>
              </a:xfrm>
              <a:custGeom>
                <a:avLst/>
                <a:gdLst>
                  <a:gd name="T0" fmla="*/ 573 w 573"/>
                  <a:gd name="T1" fmla="*/ 21 h 42"/>
                  <a:gd name="T2" fmla="*/ 552 w 573"/>
                  <a:gd name="T3" fmla="*/ 42 h 42"/>
                  <a:gd name="T4" fmla="*/ 21 w 573"/>
                  <a:gd name="T5" fmla="*/ 42 h 42"/>
                  <a:gd name="T6" fmla="*/ 0 w 573"/>
                  <a:gd name="T7" fmla="*/ 21 h 42"/>
                  <a:gd name="T8" fmla="*/ 0 w 573"/>
                  <a:gd name="T9" fmla="*/ 21 h 42"/>
                  <a:gd name="T10" fmla="*/ 21 w 573"/>
                  <a:gd name="T11" fmla="*/ 0 h 42"/>
                  <a:gd name="T12" fmla="*/ 552 w 573"/>
                  <a:gd name="T13" fmla="*/ 0 h 42"/>
                  <a:gd name="T14" fmla="*/ 573 w 573"/>
                  <a:gd name="T15" fmla="*/ 2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42">
                    <a:moveTo>
                      <a:pt x="573" y="21"/>
                    </a:moveTo>
                    <a:cubicBezTo>
                      <a:pt x="573" y="32"/>
                      <a:pt x="563" y="42"/>
                      <a:pt x="552" y="42"/>
                    </a:cubicBezTo>
                    <a:cubicBezTo>
                      <a:pt x="21" y="42"/>
                      <a:pt x="21" y="42"/>
                      <a:pt x="21" y="42"/>
                    </a:cubicBezTo>
                    <a:cubicBezTo>
                      <a:pt x="10" y="42"/>
                      <a:pt x="0" y="32"/>
                      <a:pt x="0" y="21"/>
                    </a:cubicBezTo>
                    <a:cubicBezTo>
                      <a:pt x="0" y="21"/>
                      <a:pt x="0" y="21"/>
                      <a:pt x="0" y="21"/>
                    </a:cubicBezTo>
                    <a:cubicBezTo>
                      <a:pt x="0" y="9"/>
                      <a:pt x="10" y="0"/>
                      <a:pt x="21" y="0"/>
                    </a:cubicBezTo>
                    <a:cubicBezTo>
                      <a:pt x="552" y="0"/>
                      <a:pt x="552" y="0"/>
                      <a:pt x="552" y="0"/>
                    </a:cubicBezTo>
                    <a:cubicBezTo>
                      <a:pt x="563" y="0"/>
                      <a:pt x="573" y="9"/>
                      <a:pt x="573" y="21"/>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微软雅黑" pitchFamily="34" charset="-122"/>
                  <a:ea typeface="微软雅黑" pitchFamily="34" charset="-122"/>
                </a:endParaRPr>
              </a:p>
            </p:txBody>
          </p:sp>
          <p:sp>
            <p:nvSpPr>
              <p:cNvPr id="29" name="Freeform 16"/>
              <p:cNvSpPr>
                <a:spLocks/>
              </p:cNvSpPr>
              <p:nvPr/>
            </p:nvSpPr>
            <p:spPr bwMode="auto">
              <a:xfrm>
                <a:off x="2999" y="2371"/>
                <a:ext cx="189" cy="85"/>
              </a:xfrm>
              <a:custGeom>
                <a:avLst/>
                <a:gdLst>
                  <a:gd name="T0" fmla="*/ 79 w 80"/>
                  <a:gd name="T1" fmla="*/ 19 h 36"/>
                  <a:gd name="T2" fmla="*/ 77 w 80"/>
                  <a:gd name="T3" fmla="*/ 23 h 36"/>
                  <a:gd name="T4" fmla="*/ 4 w 80"/>
                  <a:gd name="T5" fmla="*/ 24 h 36"/>
                  <a:gd name="T6" fmla="*/ 2 w 80"/>
                  <a:gd name="T7" fmla="*/ 20 h 36"/>
                  <a:gd name="T8" fmla="*/ 3 w 80"/>
                  <a:gd name="T9" fmla="*/ 3 h 36"/>
                  <a:gd name="T10" fmla="*/ 6 w 80"/>
                  <a:gd name="T11" fmla="*/ 1 h 36"/>
                  <a:gd name="T12" fmla="*/ 74 w 80"/>
                  <a:gd name="T13" fmla="*/ 0 h 36"/>
                  <a:gd name="T14" fmla="*/ 78 w 80"/>
                  <a:gd name="T15" fmla="*/ 2 h 36"/>
                  <a:gd name="T16" fmla="*/ 79 w 80"/>
                  <a:gd name="T1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36">
                    <a:moveTo>
                      <a:pt x="79" y="19"/>
                    </a:moveTo>
                    <a:cubicBezTo>
                      <a:pt x="79" y="20"/>
                      <a:pt x="78" y="22"/>
                      <a:pt x="77" y="23"/>
                    </a:cubicBezTo>
                    <a:cubicBezTo>
                      <a:pt x="49" y="35"/>
                      <a:pt x="30" y="36"/>
                      <a:pt x="4" y="24"/>
                    </a:cubicBezTo>
                    <a:cubicBezTo>
                      <a:pt x="2" y="23"/>
                      <a:pt x="1" y="22"/>
                      <a:pt x="2" y="20"/>
                    </a:cubicBezTo>
                    <a:cubicBezTo>
                      <a:pt x="4" y="15"/>
                      <a:pt x="0" y="9"/>
                      <a:pt x="3" y="3"/>
                    </a:cubicBezTo>
                    <a:cubicBezTo>
                      <a:pt x="3" y="2"/>
                      <a:pt x="5" y="1"/>
                      <a:pt x="6" y="1"/>
                    </a:cubicBezTo>
                    <a:cubicBezTo>
                      <a:pt x="28" y="11"/>
                      <a:pt x="51" y="10"/>
                      <a:pt x="74" y="0"/>
                    </a:cubicBezTo>
                    <a:cubicBezTo>
                      <a:pt x="75" y="0"/>
                      <a:pt x="77" y="1"/>
                      <a:pt x="78" y="2"/>
                    </a:cubicBezTo>
                    <a:cubicBezTo>
                      <a:pt x="80" y="8"/>
                      <a:pt x="77" y="14"/>
                      <a:pt x="79" y="19"/>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微软雅黑" pitchFamily="34" charset="-122"/>
                  <a:ea typeface="微软雅黑" pitchFamily="34" charset="-122"/>
                </a:endParaRPr>
              </a:p>
            </p:txBody>
          </p:sp>
        </p:grpSp>
      </p:grpSp>
      <p:grpSp>
        <p:nvGrpSpPr>
          <p:cNvPr id="30" name="组合 2050"/>
          <p:cNvGrpSpPr>
            <a:grpSpLocks/>
          </p:cNvGrpSpPr>
          <p:nvPr/>
        </p:nvGrpSpPr>
        <p:grpSpPr bwMode="auto">
          <a:xfrm>
            <a:off x="6084168" y="4293096"/>
            <a:ext cx="434975" cy="582084"/>
            <a:chOff x="5952499" y="3270890"/>
            <a:chExt cx="435273" cy="435273"/>
          </a:xfrm>
        </p:grpSpPr>
        <p:sp>
          <p:nvSpPr>
            <p:cNvPr id="25" name="椭圆 24"/>
            <p:cNvSpPr/>
            <p:nvPr/>
          </p:nvSpPr>
          <p:spPr>
            <a:xfrm>
              <a:off x="5952499" y="3270890"/>
              <a:ext cx="435273" cy="435273"/>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149535" name="Freeform 20"/>
            <p:cNvSpPr>
              <a:spLocks noEditPoints="1"/>
            </p:cNvSpPr>
            <p:nvPr/>
          </p:nvSpPr>
          <p:spPr bwMode="auto">
            <a:xfrm>
              <a:off x="6081632" y="3430979"/>
              <a:ext cx="177006" cy="115094"/>
            </a:xfrm>
            <a:custGeom>
              <a:avLst/>
              <a:gdLst>
                <a:gd name="T0" fmla="*/ 143345 w 468"/>
                <a:gd name="T1" fmla="*/ 0 h 304"/>
                <a:gd name="T2" fmla="*/ 33661 w 468"/>
                <a:gd name="T3" fmla="*/ 0 h 304"/>
                <a:gd name="T4" fmla="*/ 0 w 468"/>
                <a:gd name="T5" fmla="*/ 33317 h 304"/>
                <a:gd name="T6" fmla="*/ 0 w 468"/>
                <a:gd name="T7" fmla="*/ 81777 h 304"/>
                <a:gd name="T8" fmla="*/ 33661 w 468"/>
                <a:gd name="T9" fmla="*/ 115094 h 304"/>
                <a:gd name="T10" fmla="*/ 143345 w 468"/>
                <a:gd name="T11" fmla="*/ 115094 h 304"/>
                <a:gd name="T12" fmla="*/ 177006 w 468"/>
                <a:gd name="T13" fmla="*/ 81777 h 304"/>
                <a:gd name="T14" fmla="*/ 177006 w 468"/>
                <a:gd name="T15" fmla="*/ 33317 h 304"/>
                <a:gd name="T16" fmla="*/ 143345 w 468"/>
                <a:gd name="T17" fmla="*/ 0 h 304"/>
                <a:gd name="T18" fmla="*/ 169063 w 468"/>
                <a:gd name="T19" fmla="*/ 98057 h 304"/>
                <a:gd name="T20" fmla="*/ 166416 w 468"/>
                <a:gd name="T21" fmla="*/ 99571 h 304"/>
                <a:gd name="T22" fmla="*/ 166416 w 468"/>
                <a:gd name="T23" fmla="*/ 99571 h 304"/>
                <a:gd name="T24" fmla="*/ 163768 w 468"/>
                <a:gd name="T25" fmla="*/ 98436 h 304"/>
                <a:gd name="T26" fmla="*/ 117248 w 468"/>
                <a:gd name="T27" fmla="*/ 56033 h 304"/>
                <a:gd name="T28" fmla="*/ 90772 w 468"/>
                <a:gd name="T29" fmla="*/ 78370 h 304"/>
                <a:gd name="T30" fmla="*/ 88503 w 468"/>
                <a:gd name="T31" fmla="*/ 79127 h 304"/>
                <a:gd name="T32" fmla="*/ 86234 w 468"/>
                <a:gd name="T33" fmla="*/ 78370 h 304"/>
                <a:gd name="T34" fmla="*/ 59758 w 468"/>
                <a:gd name="T35" fmla="*/ 56033 h 304"/>
                <a:gd name="T36" fmla="*/ 15129 w 468"/>
                <a:gd name="T37" fmla="*/ 96543 h 304"/>
                <a:gd name="T38" fmla="*/ 12481 w 468"/>
                <a:gd name="T39" fmla="*/ 97678 h 304"/>
                <a:gd name="T40" fmla="*/ 12481 w 468"/>
                <a:gd name="T41" fmla="*/ 97678 h 304"/>
                <a:gd name="T42" fmla="*/ 9834 w 468"/>
                <a:gd name="T43" fmla="*/ 96543 h 304"/>
                <a:gd name="T44" fmla="*/ 9077 w 468"/>
                <a:gd name="T45" fmla="*/ 93892 h 304"/>
                <a:gd name="T46" fmla="*/ 9077 w 468"/>
                <a:gd name="T47" fmla="*/ 93892 h 304"/>
                <a:gd name="T48" fmla="*/ 10212 w 468"/>
                <a:gd name="T49" fmla="*/ 91242 h 304"/>
                <a:gd name="T50" fmla="*/ 53707 w 468"/>
                <a:gd name="T51" fmla="*/ 51489 h 304"/>
                <a:gd name="T52" fmla="*/ 13616 w 468"/>
                <a:gd name="T53" fmla="*/ 17794 h 304"/>
                <a:gd name="T54" fmla="*/ 13238 w 468"/>
                <a:gd name="T55" fmla="*/ 12494 h 304"/>
                <a:gd name="T56" fmla="*/ 18154 w 468"/>
                <a:gd name="T57" fmla="*/ 12115 h 304"/>
                <a:gd name="T58" fmla="*/ 21558 w 468"/>
                <a:gd name="T59" fmla="*/ 14765 h 304"/>
                <a:gd name="T60" fmla="*/ 88503 w 468"/>
                <a:gd name="T61" fmla="*/ 70419 h 304"/>
                <a:gd name="T62" fmla="*/ 155448 w 468"/>
                <a:gd name="T63" fmla="*/ 14765 h 304"/>
                <a:gd name="T64" fmla="*/ 158852 w 468"/>
                <a:gd name="T65" fmla="*/ 11737 h 304"/>
                <a:gd name="T66" fmla="*/ 163768 w 468"/>
                <a:gd name="T67" fmla="*/ 12494 h 304"/>
                <a:gd name="T68" fmla="*/ 163390 w 468"/>
                <a:gd name="T69" fmla="*/ 17416 h 304"/>
                <a:gd name="T70" fmla="*/ 122921 w 468"/>
                <a:gd name="T71" fmla="*/ 51111 h 304"/>
                <a:gd name="T72" fmla="*/ 168685 w 468"/>
                <a:gd name="T73" fmla="*/ 93135 h 304"/>
                <a:gd name="T74" fmla="*/ 170198 w 468"/>
                <a:gd name="T75" fmla="*/ 95407 h 304"/>
                <a:gd name="T76" fmla="*/ 170198 w 468"/>
                <a:gd name="T77" fmla="*/ 95785 h 304"/>
                <a:gd name="T78" fmla="*/ 169063 w 468"/>
                <a:gd name="T79" fmla="*/ 98057 h 3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8"/>
                <a:gd name="T121" fmla="*/ 0 h 304"/>
                <a:gd name="T122" fmla="*/ 468 w 468"/>
                <a:gd name="T123" fmla="*/ 304 h 3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8" h="304">
                  <a:moveTo>
                    <a:pt x="379" y="0"/>
                  </a:moveTo>
                  <a:cubicBezTo>
                    <a:pt x="89" y="0"/>
                    <a:pt x="89" y="0"/>
                    <a:pt x="89" y="0"/>
                  </a:cubicBezTo>
                  <a:cubicBezTo>
                    <a:pt x="40" y="0"/>
                    <a:pt x="0" y="39"/>
                    <a:pt x="0" y="88"/>
                  </a:cubicBezTo>
                  <a:cubicBezTo>
                    <a:pt x="0" y="216"/>
                    <a:pt x="0" y="216"/>
                    <a:pt x="0" y="216"/>
                  </a:cubicBezTo>
                  <a:cubicBezTo>
                    <a:pt x="0" y="265"/>
                    <a:pt x="40" y="304"/>
                    <a:pt x="89" y="304"/>
                  </a:cubicBezTo>
                  <a:cubicBezTo>
                    <a:pt x="379" y="304"/>
                    <a:pt x="379" y="304"/>
                    <a:pt x="379" y="304"/>
                  </a:cubicBezTo>
                  <a:cubicBezTo>
                    <a:pt x="428" y="304"/>
                    <a:pt x="468" y="265"/>
                    <a:pt x="468" y="216"/>
                  </a:cubicBezTo>
                  <a:cubicBezTo>
                    <a:pt x="468" y="88"/>
                    <a:pt x="468" y="88"/>
                    <a:pt x="468" y="88"/>
                  </a:cubicBezTo>
                  <a:cubicBezTo>
                    <a:pt x="468" y="39"/>
                    <a:pt x="428" y="0"/>
                    <a:pt x="379" y="0"/>
                  </a:cubicBezTo>
                  <a:close/>
                  <a:moveTo>
                    <a:pt x="447" y="259"/>
                  </a:moveTo>
                  <a:cubicBezTo>
                    <a:pt x="445" y="261"/>
                    <a:pt x="443" y="262"/>
                    <a:pt x="440" y="263"/>
                  </a:cubicBezTo>
                  <a:cubicBezTo>
                    <a:pt x="440" y="263"/>
                    <a:pt x="440" y="263"/>
                    <a:pt x="440" y="263"/>
                  </a:cubicBezTo>
                  <a:cubicBezTo>
                    <a:pt x="437" y="263"/>
                    <a:pt x="435" y="262"/>
                    <a:pt x="433" y="260"/>
                  </a:cubicBezTo>
                  <a:cubicBezTo>
                    <a:pt x="310" y="148"/>
                    <a:pt x="310" y="148"/>
                    <a:pt x="310" y="148"/>
                  </a:cubicBezTo>
                  <a:cubicBezTo>
                    <a:pt x="240" y="207"/>
                    <a:pt x="240" y="207"/>
                    <a:pt x="240" y="207"/>
                  </a:cubicBezTo>
                  <a:cubicBezTo>
                    <a:pt x="238" y="208"/>
                    <a:pt x="236" y="209"/>
                    <a:pt x="234" y="209"/>
                  </a:cubicBezTo>
                  <a:cubicBezTo>
                    <a:pt x="232" y="209"/>
                    <a:pt x="229" y="208"/>
                    <a:pt x="228" y="207"/>
                  </a:cubicBezTo>
                  <a:cubicBezTo>
                    <a:pt x="158" y="148"/>
                    <a:pt x="158" y="148"/>
                    <a:pt x="158" y="148"/>
                  </a:cubicBezTo>
                  <a:cubicBezTo>
                    <a:pt x="40" y="255"/>
                    <a:pt x="40" y="255"/>
                    <a:pt x="40" y="255"/>
                  </a:cubicBezTo>
                  <a:cubicBezTo>
                    <a:pt x="38" y="257"/>
                    <a:pt x="36" y="258"/>
                    <a:pt x="33" y="258"/>
                  </a:cubicBezTo>
                  <a:cubicBezTo>
                    <a:pt x="33" y="258"/>
                    <a:pt x="33" y="258"/>
                    <a:pt x="33" y="258"/>
                  </a:cubicBezTo>
                  <a:cubicBezTo>
                    <a:pt x="30" y="258"/>
                    <a:pt x="28" y="256"/>
                    <a:pt x="26" y="255"/>
                  </a:cubicBezTo>
                  <a:cubicBezTo>
                    <a:pt x="25" y="253"/>
                    <a:pt x="24" y="250"/>
                    <a:pt x="24" y="248"/>
                  </a:cubicBezTo>
                  <a:cubicBezTo>
                    <a:pt x="24" y="248"/>
                    <a:pt x="24" y="248"/>
                    <a:pt x="24" y="248"/>
                  </a:cubicBezTo>
                  <a:cubicBezTo>
                    <a:pt x="24" y="245"/>
                    <a:pt x="25" y="242"/>
                    <a:pt x="27" y="241"/>
                  </a:cubicBezTo>
                  <a:cubicBezTo>
                    <a:pt x="142" y="136"/>
                    <a:pt x="142" y="136"/>
                    <a:pt x="142" y="136"/>
                  </a:cubicBezTo>
                  <a:cubicBezTo>
                    <a:pt x="36" y="47"/>
                    <a:pt x="36" y="47"/>
                    <a:pt x="36" y="47"/>
                  </a:cubicBezTo>
                  <a:cubicBezTo>
                    <a:pt x="32" y="43"/>
                    <a:pt x="31" y="37"/>
                    <a:pt x="35" y="33"/>
                  </a:cubicBezTo>
                  <a:cubicBezTo>
                    <a:pt x="38" y="29"/>
                    <a:pt x="44" y="28"/>
                    <a:pt x="48" y="32"/>
                  </a:cubicBezTo>
                  <a:cubicBezTo>
                    <a:pt x="57" y="39"/>
                    <a:pt x="57" y="39"/>
                    <a:pt x="57" y="39"/>
                  </a:cubicBezTo>
                  <a:cubicBezTo>
                    <a:pt x="234" y="186"/>
                    <a:pt x="234" y="186"/>
                    <a:pt x="234" y="186"/>
                  </a:cubicBezTo>
                  <a:cubicBezTo>
                    <a:pt x="411" y="39"/>
                    <a:pt x="411" y="39"/>
                    <a:pt x="411" y="39"/>
                  </a:cubicBezTo>
                  <a:cubicBezTo>
                    <a:pt x="420" y="31"/>
                    <a:pt x="420" y="31"/>
                    <a:pt x="420" y="31"/>
                  </a:cubicBezTo>
                  <a:cubicBezTo>
                    <a:pt x="424" y="28"/>
                    <a:pt x="430" y="28"/>
                    <a:pt x="433" y="33"/>
                  </a:cubicBezTo>
                  <a:cubicBezTo>
                    <a:pt x="437" y="37"/>
                    <a:pt x="436" y="43"/>
                    <a:pt x="432" y="46"/>
                  </a:cubicBezTo>
                  <a:cubicBezTo>
                    <a:pt x="325" y="135"/>
                    <a:pt x="325" y="135"/>
                    <a:pt x="325" y="135"/>
                  </a:cubicBezTo>
                  <a:cubicBezTo>
                    <a:pt x="446" y="246"/>
                    <a:pt x="446" y="246"/>
                    <a:pt x="446" y="246"/>
                  </a:cubicBezTo>
                  <a:cubicBezTo>
                    <a:pt x="448" y="247"/>
                    <a:pt x="449" y="250"/>
                    <a:pt x="450" y="252"/>
                  </a:cubicBezTo>
                  <a:cubicBezTo>
                    <a:pt x="450" y="253"/>
                    <a:pt x="450" y="253"/>
                    <a:pt x="450" y="253"/>
                  </a:cubicBezTo>
                  <a:cubicBezTo>
                    <a:pt x="450" y="255"/>
                    <a:pt x="449" y="258"/>
                    <a:pt x="447" y="259"/>
                  </a:cubicBezTo>
                  <a:close/>
                </a:path>
              </a:pathLst>
            </a:custGeom>
            <a:solidFill>
              <a:schemeClr val="bg1"/>
            </a:solidFill>
            <a:ln w="9525">
              <a:noFill/>
              <a:miter lim="800000"/>
              <a:headEnd/>
              <a:tailEnd/>
            </a:ln>
          </p:spPr>
          <p:txBody>
            <a:bodyPr/>
            <a:lstStyle/>
            <a:p>
              <a:endParaRPr lang="zh-CN" altLang="en-US">
                <a:latin typeface="微软雅黑" pitchFamily="34" charset="-122"/>
                <a:ea typeface="微软雅黑" pitchFamily="34" charset="-122"/>
              </a:endParaRPr>
            </a:p>
          </p:txBody>
        </p:sp>
      </p:grpSp>
      <p:grpSp>
        <p:nvGrpSpPr>
          <p:cNvPr id="31" name="组合 30"/>
          <p:cNvGrpSpPr>
            <a:grpSpLocks/>
          </p:cNvGrpSpPr>
          <p:nvPr/>
        </p:nvGrpSpPr>
        <p:grpSpPr bwMode="auto">
          <a:xfrm>
            <a:off x="6183313" y="3545417"/>
            <a:ext cx="436562" cy="582083"/>
            <a:chOff x="6184095" y="2659821"/>
            <a:chExt cx="435273" cy="435273"/>
          </a:xfrm>
        </p:grpSpPr>
        <p:sp>
          <p:nvSpPr>
            <p:cNvPr id="24" name="椭圆 23"/>
            <p:cNvSpPr/>
            <p:nvPr/>
          </p:nvSpPr>
          <p:spPr>
            <a:xfrm>
              <a:off x="6184095" y="2659821"/>
              <a:ext cx="435273" cy="435273"/>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149533" name="Freeform 78"/>
            <p:cNvSpPr>
              <a:spLocks noEditPoints="1"/>
            </p:cNvSpPr>
            <p:nvPr/>
          </p:nvSpPr>
          <p:spPr bwMode="auto">
            <a:xfrm>
              <a:off x="6311794" y="2787542"/>
              <a:ext cx="179875" cy="179829"/>
            </a:xfrm>
            <a:custGeom>
              <a:avLst/>
              <a:gdLst>
                <a:gd name="T0" fmla="*/ 90197 w 347"/>
                <a:gd name="T1" fmla="*/ 0 h 347"/>
                <a:gd name="T2" fmla="*/ 0 w 347"/>
                <a:gd name="T3" fmla="*/ 90174 h 347"/>
                <a:gd name="T4" fmla="*/ 90197 w 347"/>
                <a:gd name="T5" fmla="*/ 179829 h 347"/>
                <a:gd name="T6" fmla="*/ 179875 w 347"/>
                <a:gd name="T7" fmla="*/ 90174 h 347"/>
                <a:gd name="T8" fmla="*/ 90197 w 347"/>
                <a:gd name="T9" fmla="*/ 0 h 347"/>
                <a:gd name="T10" fmla="*/ 172099 w 347"/>
                <a:gd name="T11" fmla="*/ 86028 h 347"/>
                <a:gd name="T12" fmla="*/ 146699 w 347"/>
                <a:gd name="T13" fmla="*/ 86028 h 347"/>
                <a:gd name="T14" fmla="*/ 119744 w 347"/>
                <a:gd name="T15" fmla="*/ 13474 h 347"/>
                <a:gd name="T16" fmla="*/ 172099 w 347"/>
                <a:gd name="T17" fmla="*/ 86028 h 347"/>
                <a:gd name="T18" fmla="*/ 90197 w 347"/>
                <a:gd name="T19" fmla="*/ 172055 h 347"/>
                <a:gd name="T20" fmla="*/ 76201 w 347"/>
                <a:gd name="T21" fmla="*/ 93801 h 347"/>
                <a:gd name="T22" fmla="*/ 103674 w 347"/>
                <a:gd name="T23" fmla="*/ 93801 h 347"/>
                <a:gd name="T24" fmla="*/ 90197 w 347"/>
                <a:gd name="T25" fmla="*/ 172055 h 347"/>
                <a:gd name="T26" fmla="*/ 76201 w 347"/>
                <a:gd name="T27" fmla="*/ 86028 h 347"/>
                <a:gd name="T28" fmla="*/ 90197 w 347"/>
                <a:gd name="T29" fmla="*/ 7774 h 347"/>
                <a:gd name="T30" fmla="*/ 90197 w 347"/>
                <a:gd name="T31" fmla="*/ 7774 h 347"/>
                <a:gd name="T32" fmla="*/ 103674 w 347"/>
                <a:gd name="T33" fmla="*/ 86028 h 347"/>
                <a:gd name="T34" fmla="*/ 76201 w 347"/>
                <a:gd name="T35" fmla="*/ 86028 h 347"/>
                <a:gd name="T36" fmla="*/ 79311 w 347"/>
                <a:gd name="T37" fmla="*/ 9847 h 347"/>
                <a:gd name="T38" fmla="*/ 68943 w 347"/>
                <a:gd name="T39" fmla="*/ 86028 h 347"/>
                <a:gd name="T40" fmla="*/ 40951 w 347"/>
                <a:gd name="T41" fmla="*/ 86028 h 347"/>
                <a:gd name="T42" fmla="*/ 79311 w 347"/>
                <a:gd name="T43" fmla="*/ 9847 h 347"/>
                <a:gd name="T44" fmla="*/ 68943 w 347"/>
                <a:gd name="T45" fmla="*/ 93801 h 347"/>
                <a:gd name="T46" fmla="*/ 79311 w 347"/>
                <a:gd name="T47" fmla="*/ 170501 h 347"/>
                <a:gd name="T48" fmla="*/ 40951 w 347"/>
                <a:gd name="T49" fmla="*/ 93801 h 347"/>
                <a:gd name="T50" fmla="*/ 68943 w 347"/>
                <a:gd name="T51" fmla="*/ 93801 h 347"/>
                <a:gd name="T52" fmla="*/ 100564 w 347"/>
                <a:gd name="T53" fmla="*/ 170501 h 347"/>
                <a:gd name="T54" fmla="*/ 111450 w 347"/>
                <a:gd name="T55" fmla="*/ 93801 h 347"/>
                <a:gd name="T56" fmla="*/ 138924 w 347"/>
                <a:gd name="T57" fmla="*/ 93801 h 347"/>
                <a:gd name="T58" fmla="*/ 100564 w 347"/>
                <a:gd name="T59" fmla="*/ 170501 h 347"/>
                <a:gd name="T60" fmla="*/ 111450 w 347"/>
                <a:gd name="T61" fmla="*/ 86028 h 347"/>
                <a:gd name="T62" fmla="*/ 100564 w 347"/>
                <a:gd name="T63" fmla="*/ 9847 h 347"/>
                <a:gd name="T64" fmla="*/ 138924 w 347"/>
                <a:gd name="T65" fmla="*/ 86028 h 347"/>
                <a:gd name="T66" fmla="*/ 111450 w 347"/>
                <a:gd name="T67" fmla="*/ 86028 h 347"/>
                <a:gd name="T68" fmla="*/ 60649 w 347"/>
                <a:gd name="T69" fmla="*/ 13474 h 347"/>
                <a:gd name="T70" fmla="*/ 33176 w 347"/>
                <a:gd name="T71" fmla="*/ 86028 h 347"/>
                <a:gd name="T72" fmla="*/ 7776 w 347"/>
                <a:gd name="T73" fmla="*/ 86028 h 347"/>
                <a:gd name="T74" fmla="*/ 60649 w 347"/>
                <a:gd name="T75" fmla="*/ 13474 h 347"/>
                <a:gd name="T76" fmla="*/ 7776 w 347"/>
                <a:gd name="T77" fmla="*/ 93801 h 347"/>
                <a:gd name="T78" fmla="*/ 33176 w 347"/>
                <a:gd name="T79" fmla="*/ 93801 h 347"/>
                <a:gd name="T80" fmla="*/ 60649 w 347"/>
                <a:gd name="T81" fmla="*/ 166873 h 347"/>
                <a:gd name="T82" fmla="*/ 7776 w 347"/>
                <a:gd name="T83" fmla="*/ 93801 h 347"/>
                <a:gd name="T84" fmla="*/ 119744 w 347"/>
                <a:gd name="T85" fmla="*/ 166873 h 347"/>
                <a:gd name="T86" fmla="*/ 146699 w 347"/>
                <a:gd name="T87" fmla="*/ 93801 h 347"/>
                <a:gd name="T88" fmla="*/ 172099 w 347"/>
                <a:gd name="T89" fmla="*/ 93801 h 347"/>
                <a:gd name="T90" fmla="*/ 119744 w 347"/>
                <a:gd name="T91" fmla="*/ 166873 h 3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7"/>
                <a:gd name="T139" fmla="*/ 0 h 347"/>
                <a:gd name="T140" fmla="*/ 347 w 347"/>
                <a:gd name="T141" fmla="*/ 347 h 3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w="9525">
              <a:noFill/>
              <a:miter lim="800000"/>
              <a:headEnd/>
              <a:tailEnd/>
            </a:ln>
          </p:spPr>
          <p:txBody>
            <a:bodyPr lIns="68571" tIns="34286" rIns="68571" bIns="34286"/>
            <a:lstStyle/>
            <a:p>
              <a:endParaRPr lang="en-US" altLang="zh-CN">
                <a:latin typeface="微软雅黑" pitchFamily="34" charset="-122"/>
                <a:ea typeface="微软雅黑" pitchFamily="34" charset="-122"/>
              </a:endParaRPr>
            </a:p>
          </p:txBody>
        </p:sp>
      </p:grpSp>
      <p:grpSp>
        <p:nvGrpSpPr>
          <p:cNvPr id="2048" name="组合 29"/>
          <p:cNvGrpSpPr>
            <a:grpSpLocks/>
          </p:cNvGrpSpPr>
          <p:nvPr/>
        </p:nvGrpSpPr>
        <p:grpSpPr bwMode="auto">
          <a:xfrm>
            <a:off x="6183313" y="2724151"/>
            <a:ext cx="436562" cy="579967"/>
            <a:chOff x="6184096" y="2042961"/>
            <a:chExt cx="435273" cy="435273"/>
          </a:xfrm>
        </p:grpSpPr>
        <p:sp>
          <p:nvSpPr>
            <p:cNvPr id="23" name="椭圆 22"/>
            <p:cNvSpPr/>
            <p:nvPr/>
          </p:nvSpPr>
          <p:spPr>
            <a:xfrm>
              <a:off x="6184096" y="2042961"/>
              <a:ext cx="435273" cy="435273"/>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grpSp>
          <p:nvGrpSpPr>
            <p:cNvPr id="2050" name="Group 15"/>
            <p:cNvGrpSpPr>
              <a:grpSpLocks noChangeAspect="1"/>
            </p:cNvGrpSpPr>
            <p:nvPr/>
          </p:nvGrpSpPr>
          <p:grpSpPr bwMode="auto">
            <a:xfrm>
              <a:off x="6315155" y="2174779"/>
              <a:ext cx="174079" cy="167160"/>
              <a:chOff x="2463" y="706"/>
              <a:chExt cx="1887" cy="1812"/>
            </a:xfrm>
            <a:solidFill>
              <a:schemeClr val="bg1"/>
            </a:solidFill>
          </p:grpSpPr>
          <p:sp>
            <p:nvSpPr>
              <p:cNvPr id="41" name="Freeform 16"/>
              <p:cNvSpPr>
                <a:spLocks/>
              </p:cNvSpPr>
              <p:nvPr/>
            </p:nvSpPr>
            <p:spPr bwMode="auto">
              <a:xfrm>
                <a:off x="2763" y="1110"/>
                <a:ext cx="1285" cy="1408"/>
              </a:xfrm>
              <a:custGeom>
                <a:avLst/>
                <a:gdLst>
                  <a:gd name="T0" fmla="*/ 0 w 544"/>
                  <a:gd name="T1" fmla="*/ 248 h 596"/>
                  <a:gd name="T2" fmla="*/ 0 w 544"/>
                  <a:gd name="T3" fmla="*/ 567 h 596"/>
                  <a:gd name="T4" fmla="*/ 15 w 544"/>
                  <a:gd name="T5" fmla="*/ 591 h 596"/>
                  <a:gd name="T6" fmla="*/ 36 w 544"/>
                  <a:gd name="T7" fmla="*/ 596 h 596"/>
                  <a:gd name="T8" fmla="*/ 181 w 544"/>
                  <a:gd name="T9" fmla="*/ 596 h 596"/>
                  <a:gd name="T10" fmla="*/ 195 w 544"/>
                  <a:gd name="T11" fmla="*/ 591 h 596"/>
                  <a:gd name="T12" fmla="*/ 200 w 544"/>
                  <a:gd name="T13" fmla="*/ 578 h 596"/>
                  <a:gd name="T14" fmla="*/ 200 w 544"/>
                  <a:gd name="T15" fmla="*/ 424 h 596"/>
                  <a:gd name="T16" fmla="*/ 344 w 544"/>
                  <a:gd name="T17" fmla="*/ 424 h 596"/>
                  <a:gd name="T18" fmla="*/ 344 w 544"/>
                  <a:gd name="T19" fmla="*/ 578 h 596"/>
                  <a:gd name="T20" fmla="*/ 350 w 544"/>
                  <a:gd name="T21" fmla="*/ 591 h 596"/>
                  <a:gd name="T22" fmla="*/ 363 w 544"/>
                  <a:gd name="T23" fmla="*/ 596 h 596"/>
                  <a:gd name="T24" fmla="*/ 508 w 544"/>
                  <a:gd name="T25" fmla="*/ 596 h 596"/>
                  <a:gd name="T26" fmla="*/ 530 w 544"/>
                  <a:gd name="T27" fmla="*/ 591 h 596"/>
                  <a:gd name="T28" fmla="*/ 544 w 544"/>
                  <a:gd name="T29" fmla="*/ 567 h 596"/>
                  <a:gd name="T30" fmla="*/ 544 w 544"/>
                  <a:gd name="T31" fmla="*/ 248 h 596"/>
                  <a:gd name="T32" fmla="*/ 272 w 544"/>
                  <a:gd name="T33" fmla="*/ 0 h 596"/>
                  <a:gd name="T34" fmla="*/ 0 w 544"/>
                  <a:gd name="T35" fmla="*/ 24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4" h="596">
                    <a:moveTo>
                      <a:pt x="0" y="248"/>
                    </a:moveTo>
                    <a:cubicBezTo>
                      <a:pt x="0" y="567"/>
                      <a:pt x="0" y="567"/>
                      <a:pt x="0" y="567"/>
                    </a:cubicBezTo>
                    <a:cubicBezTo>
                      <a:pt x="1" y="580"/>
                      <a:pt x="8" y="587"/>
                      <a:pt x="15" y="591"/>
                    </a:cubicBezTo>
                    <a:cubicBezTo>
                      <a:pt x="22" y="595"/>
                      <a:pt x="29" y="596"/>
                      <a:pt x="36" y="596"/>
                    </a:cubicBezTo>
                    <a:cubicBezTo>
                      <a:pt x="181" y="596"/>
                      <a:pt x="181" y="596"/>
                      <a:pt x="181" y="596"/>
                    </a:cubicBezTo>
                    <a:cubicBezTo>
                      <a:pt x="195" y="591"/>
                      <a:pt x="195" y="591"/>
                      <a:pt x="195" y="591"/>
                    </a:cubicBezTo>
                    <a:cubicBezTo>
                      <a:pt x="200" y="578"/>
                      <a:pt x="200" y="578"/>
                      <a:pt x="200" y="578"/>
                    </a:cubicBezTo>
                    <a:cubicBezTo>
                      <a:pt x="200" y="424"/>
                      <a:pt x="200" y="424"/>
                      <a:pt x="200" y="424"/>
                    </a:cubicBezTo>
                    <a:cubicBezTo>
                      <a:pt x="344" y="424"/>
                      <a:pt x="344" y="424"/>
                      <a:pt x="344" y="424"/>
                    </a:cubicBezTo>
                    <a:cubicBezTo>
                      <a:pt x="344" y="578"/>
                      <a:pt x="344" y="578"/>
                      <a:pt x="344" y="578"/>
                    </a:cubicBezTo>
                    <a:cubicBezTo>
                      <a:pt x="350" y="591"/>
                      <a:pt x="350" y="591"/>
                      <a:pt x="350" y="591"/>
                    </a:cubicBezTo>
                    <a:cubicBezTo>
                      <a:pt x="363" y="596"/>
                      <a:pt x="363" y="596"/>
                      <a:pt x="363" y="596"/>
                    </a:cubicBezTo>
                    <a:cubicBezTo>
                      <a:pt x="508" y="596"/>
                      <a:pt x="508" y="596"/>
                      <a:pt x="508" y="596"/>
                    </a:cubicBezTo>
                    <a:cubicBezTo>
                      <a:pt x="516" y="596"/>
                      <a:pt x="523" y="595"/>
                      <a:pt x="530" y="591"/>
                    </a:cubicBezTo>
                    <a:cubicBezTo>
                      <a:pt x="536" y="587"/>
                      <a:pt x="544" y="580"/>
                      <a:pt x="544" y="567"/>
                    </a:cubicBezTo>
                    <a:cubicBezTo>
                      <a:pt x="544" y="248"/>
                      <a:pt x="544" y="248"/>
                      <a:pt x="544" y="248"/>
                    </a:cubicBezTo>
                    <a:cubicBezTo>
                      <a:pt x="272" y="0"/>
                      <a:pt x="272" y="0"/>
                      <a:pt x="272" y="0"/>
                    </a:cubicBezTo>
                    <a:lnTo>
                      <a:pt x="0" y="248"/>
                    </a:ln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微软雅黑" pitchFamily="34" charset="-122"/>
                  <a:ea typeface="微软雅黑" pitchFamily="34" charset="-122"/>
                </a:endParaRPr>
              </a:p>
            </p:txBody>
          </p:sp>
          <p:sp>
            <p:nvSpPr>
              <p:cNvPr id="42" name="Freeform 17"/>
              <p:cNvSpPr>
                <a:spLocks/>
              </p:cNvSpPr>
              <p:nvPr/>
            </p:nvSpPr>
            <p:spPr bwMode="auto">
              <a:xfrm>
                <a:off x="2463" y="706"/>
                <a:ext cx="1887" cy="1004"/>
              </a:xfrm>
              <a:custGeom>
                <a:avLst/>
                <a:gdLst>
                  <a:gd name="T0" fmla="*/ 777 w 799"/>
                  <a:gd name="T1" fmla="*/ 331 h 425"/>
                  <a:gd name="T2" fmla="*/ 434 w 799"/>
                  <a:gd name="T3" fmla="*/ 17 h 425"/>
                  <a:gd name="T4" fmla="*/ 365 w 799"/>
                  <a:gd name="T5" fmla="*/ 17 h 425"/>
                  <a:gd name="T6" fmla="*/ 22 w 799"/>
                  <a:gd name="T7" fmla="*/ 331 h 425"/>
                  <a:gd name="T8" fmla="*/ 19 w 799"/>
                  <a:gd name="T9" fmla="*/ 403 h 425"/>
                  <a:gd name="T10" fmla="*/ 19 w 799"/>
                  <a:gd name="T11" fmla="*/ 403 h 425"/>
                  <a:gd name="T12" fmla="*/ 56 w 799"/>
                  <a:gd name="T13" fmla="*/ 420 h 425"/>
                  <a:gd name="T14" fmla="*/ 91 w 799"/>
                  <a:gd name="T15" fmla="*/ 406 h 425"/>
                  <a:gd name="T16" fmla="*/ 399 w 799"/>
                  <a:gd name="T17" fmla="*/ 124 h 425"/>
                  <a:gd name="T18" fmla="*/ 708 w 799"/>
                  <a:gd name="T19" fmla="*/ 406 h 425"/>
                  <a:gd name="T20" fmla="*/ 780 w 799"/>
                  <a:gd name="T21" fmla="*/ 403 h 425"/>
                  <a:gd name="T22" fmla="*/ 777 w 799"/>
                  <a:gd name="T23" fmla="*/ 33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9" h="425">
                    <a:moveTo>
                      <a:pt x="777" y="331"/>
                    </a:moveTo>
                    <a:cubicBezTo>
                      <a:pt x="434" y="17"/>
                      <a:pt x="434" y="17"/>
                      <a:pt x="434" y="17"/>
                    </a:cubicBezTo>
                    <a:cubicBezTo>
                      <a:pt x="414" y="0"/>
                      <a:pt x="384" y="0"/>
                      <a:pt x="365" y="17"/>
                    </a:cubicBezTo>
                    <a:cubicBezTo>
                      <a:pt x="22" y="331"/>
                      <a:pt x="22" y="331"/>
                      <a:pt x="22" y="331"/>
                    </a:cubicBezTo>
                    <a:cubicBezTo>
                      <a:pt x="1" y="350"/>
                      <a:pt x="0" y="382"/>
                      <a:pt x="19" y="403"/>
                    </a:cubicBezTo>
                    <a:cubicBezTo>
                      <a:pt x="19" y="403"/>
                      <a:pt x="19" y="403"/>
                      <a:pt x="19" y="403"/>
                    </a:cubicBezTo>
                    <a:cubicBezTo>
                      <a:pt x="29" y="414"/>
                      <a:pt x="42" y="420"/>
                      <a:pt x="56" y="420"/>
                    </a:cubicBezTo>
                    <a:cubicBezTo>
                      <a:pt x="68" y="420"/>
                      <a:pt x="81" y="415"/>
                      <a:pt x="91" y="406"/>
                    </a:cubicBezTo>
                    <a:cubicBezTo>
                      <a:pt x="399" y="124"/>
                      <a:pt x="399" y="124"/>
                      <a:pt x="399" y="124"/>
                    </a:cubicBezTo>
                    <a:cubicBezTo>
                      <a:pt x="708" y="406"/>
                      <a:pt x="708" y="406"/>
                      <a:pt x="708" y="406"/>
                    </a:cubicBezTo>
                    <a:cubicBezTo>
                      <a:pt x="729" y="425"/>
                      <a:pt x="761" y="424"/>
                      <a:pt x="780" y="403"/>
                    </a:cubicBezTo>
                    <a:cubicBezTo>
                      <a:pt x="799" y="382"/>
                      <a:pt x="797" y="350"/>
                      <a:pt x="777" y="331"/>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微软雅黑" pitchFamily="34" charset="-122"/>
                  <a:ea typeface="微软雅黑" pitchFamily="34" charset="-122"/>
                </a:endParaRPr>
              </a:p>
            </p:txBody>
          </p:sp>
        </p:grpSp>
      </p:grpSp>
      <p:sp>
        <p:nvSpPr>
          <p:cNvPr id="2049" name="TextBox 2048"/>
          <p:cNvSpPr txBox="1">
            <a:spLocks noChangeArrowheads="1"/>
          </p:cNvSpPr>
          <p:nvPr/>
        </p:nvSpPr>
        <p:spPr bwMode="auto">
          <a:xfrm>
            <a:off x="712788" y="2023534"/>
            <a:ext cx="2024062" cy="646331"/>
          </a:xfrm>
          <a:prstGeom prst="rect">
            <a:avLst/>
          </a:prstGeom>
          <a:noFill/>
          <a:ln w="9525">
            <a:noFill/>
            <a:miter lim="800000"/>
            <a:headEnd/>
            <a:tailEnd/>
          </a:ln>
        </p:spPr>
        <p:txBody>
          <a:bodyPr>
            <a:spAutoFit/>
          </a:bodyPr>
          <a:lstStyle/>
          <a:p>
            <a:r>
              <a:rPr lang="zh-CN" altLang="en-US" sz="1200" dirty="0" smtClean="0">
                <a:solidFill>
                  <a:srgbClr val="FFFFFF"/>
                </a:solidFill>
              </a:rPr>
              <a:t>北京市丰台区南四环西路</a:t>
            </a:r>
            <a:r>
              <a:rPr lang="en-US" altLang="zh-CN" sz="1200" dirty="0" smtClean="0">
                <a:solidFill>
                  <a:srgbClr val="FFFFFF"/>
                </a:solidFill>
              </a:rPr>
              <a:t>188</a:t>
            </a:r>
            <a:r>
              <a:rPr lang="zh-CN" altLang="en-US" sz="1200" dirty="0" smtClean="0">
                <a:solidFill>
                  <a:srgbClr val="FFFFFF"/>
                </a:solidFill>
              </a:rPr>
              <a:t>号一区</a:t>
            </a:r>
            <a:r>
              <a:rPr lang="en-US" altLang="zh-CN" sz="1200" dirty="0" smtClean="0">
                <a:solidFill>
                  <a:srgbClr val="FFFFFF"/>
                </a:solidFill>
              </a:rPr>
              <a:t>2</a:t>
            </a:r>
            <a:r>
              <a:rPr lang="zh-CN" altLang="en-US" sz="1200" dirty="0" smtClean="0">
                <a:solidFill>
                  <a:srgbClr val="FFFFFF"/>
                </a:solidFill>
              </a:rPr>
              <a:t>号楼</a:t>
            </a:r>
            <a:r>
              <a:rPr lang="en-US" altLang="zh-CN" sz="1200" dirty="0" smtClean="0">
                <a:solidFill>
                  <a:srgbClr val="FFFFFF"/>
                </a:solidFill>
              </a:rPr>
              <a:t>ABP</a:t>
            </a:r>
            <a:r>
              <a:rPr lang="zh-CN" altLang="en-US" sz="1200" dirty="0" smtClean="0">
                <a:solidFill>
                  <a:srgbClr val="FFFFFF"/>
                </a:solidFill>
              </a:rPr>
              <a:t>大厦</a:t>
            </a:r>
            <a:r>
              <a:rPr lang="en-US" altLang="zh-CN" sz="1200" dirty="0" smtClean="0">
                <a:solidFill>
                  <a:srgbClr val="FFFFFF"/>
                </a:solidFill>
              </a:rPr>
              <a:t>B</a:t>
            </a:r>
            <a:r>
              <a:rPr lang="zh-CN" altLang="en-US" sz="1200" dirty="0" smtClean="0">
                <a:solidFill>
                  <a:srgbClr val="FFFFFF"/>
                </a:solidFill>
              </a:rPr>
              <a:t>座</a:t>
            </a:r>
            <a:r>
              <a:rPr lang="en-US" altLang="zh-CN" sz="1200" dirty="0" smtClean="0">
                <a:solidFill>
                  <a:srgbClr val="FFFFFF"/>
                </a:solidFill>
              </a:rPr>
              <a:t>8</a:t>
            </a:r>
            <a:r>
              <a:rPr lang="zh-CN" altLang="en-US" sz="1200" dirty="0" smtClean="0">
                <a:solidFill>
                  <a:srgbClr val="FFFFFF"/>
                </a:solidFill>
              </a:rPr>
              <a:t>层</a:t>
            </a:r>
            <a:endParaRPr lang="zh-CN" altLang="en-US" sz="1200" b="1" dirty="0">
              <a:solidFill>
                <a:srgbClr val="FFFFFF"/>
              </a:solidFill>
              <a:latin typeface="微软雅黑" pitchFamily="34" charset="-122"/>
              <a:ea typeface="微软雅黑" pitchFamily="34" charset="-122"/>
            </a:endParaRPr>
          </a:p>
        </p:txBody>
      </p:sp>
      <p:sp>
        <p:nvSpPr>
          <p:cNvPr id="44" name="TextBox 43"/>
          <p:cNvSpPr txBox="1">
            <a:spLocks noChangeArrowheads="1"/>
          </p:cNvSpPr>
          <p:nvPr/>
        </p:nvSpPr>
        <p:spPr bwMode="auto">
          <a:xfrm>
            <a:off x="487363" y="2840568"/>
            <a:ext cx="2024062" cy="276999"/>
          </a:xfrm>
          <a:prstGeom prst="rect">
            <a:avLst/>
          </a:prstGeom>
          <a:noFill/>
          <a:ln w="9525">
            <a:noFill/>
            <a:miter lim="800000"/>
            <a:headEnd/>
            <a:tailEnd/>
          </a:ln>
        </p:spPr>
        <p:txBody>
          <a:bodyPr>
            <a:spAutoFit/>
          </a:bodyPr>
          <a:lstStyle/>
          <a:p>
            <a:pPr algn="r"/>
            <a:r>
              <a:rPr lang="en-US" altLang="zh-CN" sz="1200" b="1" dirty="0" smtClean="0">
                <a:solidFill>
                  <a:schemeClr val="bg1"/>
                </a:solidFill>
                <a:latin typeface="微软雅黑" pitchFamily="34" charset="-122"/>
                <a:ea typeface="微软雅黑" pitchFamily="34" charset="-122"/>
              </a:rPr>
              <a:t>+8610-53213266</a:t>
            </a:r>
            <a:endParaRPr lang="zh-CN" altLang="en-US" sz="1200" b="1" dirty="0">
              <a:solidFill>
                <a:schemeClr val="bg1"/>
              </a:solidFill>
              <a:latin typeface="微软雅黑" pitchFamily="34" charset="-122"/>
              <a:ea typeface="微软雅黑" pitchFamily="34" charset="-122"/>
            </a:endParaRPr>
          </a:p>
        </p:txBody>
      </p:sp>
      <p:sp>
        <p:nvSpPr>
          <p:cNvPr id="45" name="TextBox 44"/>
          <p:cNvSpPr txBox="1">
            <a:spLocks noChangeArrowheads="1"/>
          </p:cNvSpPr>
          <p:nvPr/>
        </p:nvSpPr>
        <p:spPr bwMode="auto">
          <a:xfrm>
            <a:off x="395288" y="3663951"/>
            <a:ext cx="2024062" cy="276999"/>
          </a:xfrm>
          <a:prstGeom prst="rect">
            <a:avLst/>
          </a:prstGeom>
          <a:noFill/>
          <a:ln w="9525">
            <a:noFill/>
            <a:miter lim="800000"/>
            <a:headEnd/>
            <a:tailEnd/>
          </a:ln>
        </p:spPr>
        <p:txBody>
          <a:bodyPr>
            <a:spAutoFit/>
          </a:bodyPr>
          <a:lstStyle/>
          <a:p>
            <a:pPr algn="r"/>
            <a:r>
              <a:rPr lang="en-US" altLang="zh-CN" sz="1200" b="1" dirty="0" smtClean="0">
                <a:solidFill>
                  <a:schemeClr val="bg1"/>
                </a:solidFill>
                <a:latin typeface="微软雅黑" pitchFamily="34" charset="-122"/>
                <a:ea typeface="微软雅黑" pitchFamily="34" charset="-122"/>
              </a:rPr>
              <a:t>+8610-53213299</a:t>
            </a:r>
            <a:endParaRPr lang="zh-CN" altLang="en-US" sz="1200" b="1" dirty="0">
              <a:solidFill>
                <a:schemeClr val="bg1"/>
              </a:solidFill>
              <a:latin typeface="微软雅黑" pitchFamily="34" charset="-122"/>
              <a:ea typeface="微软雅黑" pitchFamily="34" charset="-122"/>
            </a:endParaRPr>
          </a:p>
        </p:txBody>
      </p:sp>
      <p:sp>
        <p:nvSpPr>
          <p:cNvPr id="47" name="TextBox 46"/>
          <p:cNvSpPr txBox="1">
            <a:spLocks noChangeArrowheads="1"/>
          </p:cNvSpPr>
          <p:nvPr/>
        </p:nvSpPr>
        <p:spPr bwMode="auto">
          <a:xfrm>
            <a:off x="6653212" y="2842685"/>
            <a:ext cx="2276505" cy="461665"/>
          </a:xfrm>
          <a:prstGeom prst="rect">
            <a:avLst/>
          </a:prstGeom>
          <a:noFill/>
          <a:ln w="9525">
            <a:noFill/>
            <a:miter lim="800000"/>
            <a:headEnd/>
            <a:tailEnd/>
          </a:ln>
        </p:spPr>
        <p:txBody>
          <a:bodyPr wrap="square">
            <a:spAutoFit/>
          </a:bodyPr>
          <a:lstStyle/>
          <a:p>
            <a:r>
              <a:rPr lang="en-US" altLang="zh-CN" sz="1200" b="1" dirty="0" smtClean="0">
                <a:solidFill>
                  <a:schemeClr val="bg1"/>
                </a:solidFill>
                <a:latin typeface="微软雅黑" pitchFamily="34" charset="-122"/>
                <a:ea typeface="微软雅黑" pitchFamily="34" charset="-122"/>
              </a:rPr>
              <a:t>http://weibo.com/huatongacmr</a:t>
            </a:r>
            <a:endParaRPr lang="zh-CN" altLang="en-US" sz="1200" b="1" dirty="0">
              <a:solidFill>
                <a:schemeClr val="bg1"/>
              </a:solidFill>
              <a:latin typeface="微软雅黑" pitchFamily="34" charset="-122"/>
              <a:ea typeface="微软雅黑" pitchFamily="34" charset="-122"/>
            </a:endParaRPr>
          </a:p>
        </p:txBody>
      </p:sp>
      <p:sp>
        <p:nvSpPr>
          <p:cNvPr id="48" name="TextBox 47"/>
          <p:cNvSpPr txBox="1">
            <a:spLocks noChangeArrowheads="1"/>
          </p:cNvSpPr>
          <p:nvPr/>
        </p:nvSpPr>
        <p:spPr bwMode="auto">
          <a:xfrm>
            <a:off x="6623051" y="3649134"/>
            <a:ext cx="2239963" cy="461665"/>
          </a:xfrm>
          <a:prstGeom prst="rect">
            <a:avLst/>
          </a:prstGeom>
          <a:noFill/>
          <a:ln w="9525">
            <a:noFill/>
            <a:miter lim="800000"/>
            <a:headEnd/>
            <a:tailEnd/>
          </a:ln>
        </p:spPr>
        <p:txBody>
          <a:bodyPr>
            <a:spAutoFit/>
          </a:bodyPr>
          <a:lstStyle/>
          <a:p>
            <a:r>
              <a:rPr lang="en-US" altLang="zh-CN" sz="1200" b="1" dirty="0" smtClean="0">
                <a:solidFill>
                  <a:schemeClr val="bg1"/>
                </a:solidFill>
                <a:latin typeface="微软雅黑" pitchFamily="34" charset="-122"/>
                <a:ea typeface="微软雅黑" pitchFamily="34" charset="-122"/>
              </a:rPr>
              <a:t>http://www.acmr.com.cn/index.html</a:t>
            </a:r>
            <a:endParaRPr lang="zh-CN" altLang="en-US" sz="1200" b="1" dirty="0">
              <a:solidFill>
                <a:schemeClr val="bg1"/>
              </a:solidFill>
              <a:latin typeface="微软雅黑" pitchFamily="34" charset="-122"/>
              <a:ea typeface="微软雅黑" pitchFamily="34" charset="-122"/>
            </a:endParaRPr>
          </a:p>
        </p:txBody>
      </p:sp>
      <p:sp>
        <p:nvSpPr>
          <p:cNvPr id="49" name="TextBox 48"/>
          <p:cNvSpPr txBox="1">
            <a:spLocks noChangeArrowheads="1"/>
          </p:cNvSpPr>
          <p:nvPr/>
        </p:nvSpPr>
        <p:spPr bwMode="auto">
          <a:xfrm>
            <a:off x="6435726" y="4455585"/>
            <a:ext cx="2238375" cy="276999"/>
          </a:xfrm>
          <a:prstGeom prst="rect">
            <a:avLst/>
          </a:prstGeom>
          <a:noFill/>
          <a:ln w="9525">
            <a:noFill/>
            <a:miter lim="800000"/>
            <a:headEnd/>
            <a:tailEnd/>
          </a:ln>
        </p:spPr>
        <p:txBody>
          <a:bodyPr>
            <a:spAutoFit/>
          </a:bodyPr>
          <a:lstStyle/>
          <a:p>
            <a:r>
              <a:rPr lang="en-US" altLang="zh-CN" sz="1200" b="1" dirty="0" smtClean="0">
                <a:solidFill>
                  <a:schemeClr val="bg1"/>
                </a:solidFill>
                <a:latin typeface="微软雅黑" pitchFamily="34" charset="-122"/>
                <a:ea typeface="微软雅黑" pitchFamily="34" charset="-122"/>
              </a:rPr>
              <a:t>nancyzhang@acmr.com.cn</a:t>
            </a:r>
            <a:endParaRPr lang="zh-CN" altLang="en-US" sz="1200" b="1" dirty="0">
              <a:solidFill>
                <a:schemeClr val="bg1"/>
              </a:solidFill>
              <a:latin typeface="微软雅黑" pitchFamily="34" charset="-122"/>
              <a:ea typeface="微软雅黑" pitchFamily="34" charset="-122"/>
            </a:endParaRPr>
          </a:p>
        </p:txBody>
      </p:sp>
      <p:sp>
        <p:nvSpPr>
          <p:cNvPr id="75" name="TextBox 74"/>
          <p:cNvSpPr txBox="1"/>
          <p:nvPr/>
        </p:nvSpPr>
        <p:spPr>
          <a:xfrm>
            <a:off x="5545138" y="924985"/>
            <a:ext cx="1943100" cy="553998"/>
          </a:xfrm>
          <a:prstGeom prst="rect">
            <a:avLst/>
          </a:prstGeom>
          <a:noFill/>
        </p:spPr>
        <p:txBody>
          <a:bodyPr>
            <a:spAutoFit/>
          </a:bodyPr>
          <a:lstStyle/>
          <a:p>
            <a:pPr algn="r" fontAlgn="auto">
              <a:spcBef>
                <a:spcPts val="0"/>
              </a:spcBef>
              <a:spcAft>
                <a:spcPts val="0"/>
              </a:spcAft>
              <a:defRPr/>
            </a:pPr>
            <a:r>
              <a:rPr lang="en-US" altLang="zh-CN" sz="1200">
                <a:solidFill>
                  <a:schemeClr val="tx1">
                    <a:lumMod val="85000"/>
                    <a:lumOff val="15000"/>
                  </a:schemeClr>
                </a:solidFill>
                <a:latin typeface="微软雅黑" pitchFamily="34" charset="-122"/>
                <a:ea typeface="微软雅黑" pitchFamily="34" charset="-122"/>
              </a:rPr>
              <a:t>FIND US USING</a:t>
            </a:r>
          </a:p>
          <a:p>
            <a:pPr algn="r" fontAlgn="auto">
              <a:spcBef>
                <a:spcPts val="0"/>
              </a:spcBef>
              <a:spcAft>
                <a:spcPts val="0"/>
              </a:spcAft>
              <a:defRPr/>
            </a:pPr>
            <a:r>
              <a:rPr lang="en-US" altLang="zh-CN">
                <a:solidFill>
                  <a:srgbClr val="008CCF"/>
                </a:solidFill>
                <a:latin typeface="微软雅黑" pitchFamily="34" charset="-122"/>
                <a:ea typeface="微软雅黑" pitchFamily="34" charset="-122"/>
              </a:rPr>
              <a:t>QUARK CODE</a:t>
            </a:r>
            <a:endParaRPr lang="zh-CN" altLang="en-US">
              <a:solidFill>
                <a:srgbClr val="008CCF"/>
              </a:solidFill>
              <a:latin typeface="微软雅黑" pitchFamily="34" charset="-122"/>
              <a:ea typeface="微软雅黑" pitchFamily="34" charset="-122"/>
            </a:endParaRPr>
          </a:p>
        </p:txBody>
      </p:sp>
      <p:sp>
        <p:nvSpPr>
          <p:cNvPr id="149526" name="TextBox 72"/>
          <p:cNvSpPr txBox="1">
            <a:spLocks noChangeArrowheads="1"/>
          </p:cNvSpPr>
          <p:nvPr/>
        </p:nvSpPr>
        <p:spPr bwMode="auto">
          <a:xfrm>
            <a:off x="-32" y="357166"/>
            <a:ext cx="2463786" cy="584775"/>
          </a:xfrm>
          <a:prstGeom prst="rect">
            <a:avLst/>
          </a:prstGeom>
          <a:noFill/>
          <a:ln w="9525">
            <a:noFill/>
            <a:miter lim="800000"/>
            <a:headEnd/>
            <a:tailEnd/>
          </a:ln>
        </p:spPr>
        <p:txBody>
          <a:bodyPr wrap="square">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cs typeface="Hiragino Sans GB W6"/>
              </a:rPr>
              <a:t>联系我们</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cs typeface="Hiragino Sans GB W6"/>
            </a:endParaRPr>
          </a:p>
        </p:txBody>
      </p:sp>
      <p:grpSp>
        <p:nvGrpSpPr>
          <p:cNvPr id="2051" name="组合 75"/>
          <p:cNvGrpSpPr>
            <a:grpSpLocks/>
          </p:cNvGrpSpPr>
          <p:nvPr/>
        </p:nvGrpSpPr>
        <p:grpSpPr bwMode="auto">
          <a:xfrm flipV="1">
            <a:off x="-1588" y="946150"/>
            <a:ext cx="1903413" cy="59267"/>
            <a:chOff x="-30049" y="5020022"/>
            <a:chExt cx="9174049" cy="125066"/>
          </a:xfrm>
        </p:grpSpPr>
        <p:sp>
          <p:nvSpPr>
            <p:cNvPr id="77" name="矩形 76"/>
            <p:cNvSpPr/>
            <p:nvPr/>
          </p:nvSpPr>
          <p:spPr>
            <a:xfrm>
              <a:off x="561" y="5020022"/>
              <a:ext cx="9143439"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itchFamily="34" charset="-122"/>
                <a:ea typeface="微软雅黑" pitchFamily="34" charset="-122"/>
              </a:endParaRPr>
            </a:p>
          </p:txBody>
        </p:sp>
        <p:sp>
          <p:nvSpPr>
            <p:cNvPr id="78" name="矩形 77"/>
            <p:cNvSpPr/>
            <p:nvPr/>
          </p:nvSpPr>
          <p:spPr>
            <a:xfrm>
              <a:off x="-30049" y="5020022"/>
              <a:ext cx="2502015"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itchFamily="34" charset="-122"/>
                <a:ea typeface="微软雅黑" pitchFamily="34" charset="-122"/>
              </a:endParaRPr>
            </a:p>
          </p:txBody>
        </p:sp>
      </p:grpSp>
      <p:pic>
        <p:nvPicPr>
          <p:cNvPr id="53" name="Picture 2"/>
          <p:cNvPicPr>
            <a:picLocks noChangeArrowheads="1"/>
          </p:cNvPicPr>
          <p:nvPr/>
        </p:nvPicPr>
        <p:blipFill>
          <a:blip r:embed="rId2" cstate="print"/>
          <a:srcRect/>
          <a:stretch>
            <a:fillRect/>
          </a:stretch>
        </p:blipFill>
        <p:spPr bwMode="auto">
          <a:xfrm>
            <a:off x="7516800" y="741600"/>
            <a:ext cx="1008000" cy="13428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l="14467" t="11560" r="24269" b="6068"/>
          <a:stretch>
            <a:fillRect/>
          </a:stretch>
        </p:blipFill>
        <p:spPr bwMode="auto">
          <a:xfrm>
            <a:off x="3131840" y="2204864"/>
            <a:ext cx="2960329" cy="2664296"/>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9581"/>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数据库介绍</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4" name="组合 67"/>
          <p:cNvGrpSpPr>
            <a:grpSpLocks/>
          </p:cNvGrpSpPr>
          <p:nvPr/>
        </p:nvGrpSpPr>
        <p:grpSpPr bwMode="auto">
          <a:xfrm flipV="1">
            <a:off x="-1587" y="655089"/>
            <a:ext cx="1981201" cy="59267"/>
            <a:chOff x="-30049" y="5020022"/>
            <a:chExt cx="9174049" cy="125066"/>
          </a:xfrm>
        </p:grpSpPr>
        <p:sp>
          <p:nvSpPr>
            <p:cNvPr id="5" name="矩形 4"/>
            <p:cNvSpPr/>
            <p:nvPr/>
          </p:nvSpPr>
          <p:spPr>
            <a:xfrm>
              <a:off x="-640" y="5020022"/>
              <a:ext cx="914464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6" name="矩形 5"/>
            <p:cNvSpPr/>
            <p:nvPr/>
          </p:nvSpPr>
          <p:spPr>
            <a:xfrm>
              <a:off x="-30049" y="5020022"/>
              <a:ext cx="2506692"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grpSp>
      <p:pic>
        <p:nvPicPr>
          <p:cNvPr id="3074" name="Picture 2"/>
          <p:cNvPicPr>
            <a:picLocks noChangeAspect="1" noChangeArrowheads="1"/>
          </p:cNvPicPr>
          <p:nvPr/>
        </p:nvPicPr>
        <p:blipFill>
          <a:blip r:embed="rId3" cstate="print"/>
          <a:srcRect/>
          <a:stretch>
            <a:fillRect/>
          </a:stretch>
        </p:blipFill>
        <p:spPr bwMode="auto">
          <a:xfrm>
            <a:off x="395536" y="764704"/>
            <a:ext cx="8028384" cy="5676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9581"/>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数据库模块概览</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 name="组合 67"/>
          <p:cNvGrpSpPr>
            <a:grpSpLocks/>
          </p:cNvGrpSpPr>
          <p:nvPr/>
        </p:nvGrpSpPr>
        <p:grpSpPr bwMode="auto">
          <a:xfrm flipV="1">
            <a:off x="-1587" y="655089"/>
            <a:ext cx="1981201" cy="59267"/>
            <a:chOff x="-30049" y="5020022"/>
            <a:chExt cx="9174049" cy="125066"/>
          </a:xfrm>
        </p:grpSpPr>
        <p:sp>
          <p:nvSpPr>
            <p:cNvPr id="5" name="矩形 4"/>
            <p:cNvSpPr/>
            <p:nvPr/>
          </p:nvSpPr>
          <p:spPr>
            <a:xfrm>
              <a:off x="-640" y="5020022"/>
              <a:ext cx="914464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6" name="矩形 5"/>
            <p:cNvSpPr/>
            <p:nvPr/>
          </p:nvSpPr>
          <p:spPr>
            <a:xfrm>
              <a:off x="-30049" y="5020022"/>
              <a:ext cx="2506692"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grpSp>
      <p:sp>
        <p:nvSpPr>
          <p:cNvPr id="7" name="圆角矩形 6"/>
          <p:cNvSpPr/>
          <p:nvPr/>
        </p:nvSpPr>
        <p:spPr>
          <a:xfrm>
            <a:off x="899592" y="5517232"/>
            <a:ext cx="1579563" cy="1093787"/>
          </a:xfrm>
          <a:prstGeom prst="roundRect">
            <a:avLst/>
          </a:prstGeom>
          <a:blipFill>
            <a:blip r:embed="rId3" cstate="prin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a:defRPr/>
            </a:pPr>
            <a:r>
              <a:rPr lang="zh-CN" altLang="en-US" b="1" dirty="0" smtClean="0">
                <a:solidFill>
                  <a:srgbClr val="000000"/>
                </a:solidFill>
                <a:latin typeface="微软雅黑" pitchFamily="34" charset="-122"/>
                <a:ea typeface="微软雅黑" pitchFamily="34" charset="-122"/>
                <a:cs typeface="Arial" pitchFamily="34" charset="0"/>
              </a:rPr>
              <a:t>产业数据库 </a:t>
            </a:r>
            <a:endParaRPr lang="zh-CN" altLang="en-US" b="1" dirty="0">
              <a:solidFill>
                <a:srgbClr val="000000"/>
              </a:solidFill>
              <a:latin typeface="微软雅黑" pitchFamily="34" charset="-122"/>
              <a:ea typeface="微软雅黑" pitchFamily="34" charset="-122"/>
              <a:cs typeface="Arial" pitchFamily="34" charset="0"/>
            </a:endParaRPr>
          </a:p>
        </p:txBody>
      </p:sp>
      <p:sp>
        <p:nvSpPr>
          <p:cNvPr id="12" name="圆角矩形 11"/>
          <p:cNvSpPr/>
          <p:nvPr/>
        </p:nvSpPr>
        <p:spPr>
          <a:xfrm>
            <a:off x="857224" y="785794"/>
            <a:ext cx="1579563" cy="1093787"/>
          </a:xfrm>
          <a:prstGeom prst="roundRect">
            <a:avLst/>
          </a:prstGeom>
          <a:blipFill>
            <a:blip r:embed="rId4" cstate="prin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a:defRPr/>
            </a:pPr>
            <a:endParaRPr lang="en-US" altLang="zh-CN" b="1" dirty="0" smtClean="0">
              <a:solidFill>
                <a:schemeClr val="bg1"/>
              </a:solidFill>
              <a:latin typeface="微软雅黑" pitchFamily="34" charset="-122"/>
              <a:ea typeface="微软雅黑" pitchFamily="34" charset="-122"/>
              <a:cs typeface="Arial" pitchFamily="34" charset="0"/>
            </a:endParaRPr>
          </a:p>
          <a:p>
            <a:pPr algn="ctr">
              <a:defRPr/>
            </a:pPr>
            <a:endParaRPr lang="en-US" altLang="zh-CN" b="1" dirty="0" smtClean="0">
              <a:solidFill>
                <a:schemeClr val="bg1"/>
              </a:solidFill>
              <a:latin typeface="微软雅黑" pitchFamily="34" charset="-122"/>
              <a:ea typeface="微软雅黑" pitchFamily="34" charset="-122"/>
              <a:cs typeface="Arial" pitchFamily="34" charset="0"/>
            </a:endParaRPr>
          </a:p>
          <a:p>
            <a:pPr algn="ctr">
              <a:defRPr/>
            </a:pPr>
            <a:r>
              <a:rPr lang="zh-CN" altLang="en-US" b="1" dirty="0" smtClean="0">
                <a:solidFill>
                  <a:srgbClr val="FFFFFF"/>
                </a:solidFill>
                <a:latin typeface="微软雅黑" pitchFamily="34" charset="-122"/>
                <a:ea typeface="微软雅黑" pitchFamily="34" charset="-122"/>
                <a:cs typeface="Arial" pitchFamily="34" charset="0"/>
              </a:rPr>
              <a:t>宏观数据库</a:t>
            </a:r>
            <a:endParaRPr lang="en-US" altLang="zh-CN" b="1" dirty="0" smtClean="0">
              <a:solidFill>
                <a:srgbClr val="FFFFFF"/>
              </a:solidFill>
              <a:latin typeface="微软雅黑" pitchFamily="34" charset="-122"/>
              <a:ea typeface="微软雅黑" pitchFamily="34" charset="-122"/>
              <a:cs typeface="Arial" pitchFamily="34" charset="0"/>
            </a:endParaRPr>
          </a:p>
          <a:p>
            <a:pPr algn="ctr">
              <a:defRPr/>
            </a:pPr>
            <a:endParaRPr lang="en-US" altLang="zh-CN" b="1" dirty="0" smtClean="0">
              <a:solidFill>
                <a:schemeClr val="bg1"/>
              </a:solidFill>
              <a:latin typeface="微软雅黑" pitchFamily="34" charset="-122"/>
              <a:ea typeface="微软雅黑" pitchFamily="34" charset="-122"/>
              <a:cs typeface="Arial" pitchFamily="34" charset="0"/>
            </a:endParaRPr>
          </a:p>
          <a:p>
            <a:pPr algn="ctr">
              <a:defRPr/>
            </a:pPr>
            <a:endParaRPr lang="zh-CN" altLang="en-US" b="1" dirty="0">
              <a:solidFill>
                <a:schemeClr val="bg1"/>
              </a:solidFill>
              <a:latin typeface="微软雅黑" pitchFamily="34" charset="-122"/>
              <a:ea typeface="微软雅黑" pitchFamily="34" charset="-122"/>
              <a:cs typeface="Arial" pitchFamily="34" charset="0"/>
            </a:endParaRPr>
          </a:p>
        </p:txBody>
      </p:sp>
      <p:sp>
        <p:nvSpPr>
          <p:cNvPr id="14" name="圆角矩形 13"/>
          <p:cNvSpPr/>
          <p:nvPr/>
        </p:nvSpPr>
        <p:spPr>
          <a:xfrm>
            <a:off x="857224" y="2000240"/>
            <a:ext cx="1579563" cy="1092200"/>
          </a:xfrm>
          <a:prstGeom prst="roundRect">
            <a:avLst/>
          </a:prstGeom>
          <a:blipFill>
            <a:blip r:embed="rId5" cstate="prin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a:defRPr/>
            </a:pPr>
            <a:r>
              <a:rPr lang="zh-CN" altLang="en-US" b="1" dirty="0" smtClean="0">
                <a:solidFill>
                  <a:schemeClr val="accent6">
                    <a:lumMod val="75000"/>
                  </a:schemeClr>
                </a:solidFill>
                <a:latin typeface="微软雅黑" pitchFamily="34" charset="-122"/>
                <a:ea typeface="微软雅黑" pitchFamily="34" charset="-122"/>
                <a:cs typeface="Arial" pitchFamily="34" charset="0"/>
              </a:rPr>
              <a:t>行业数据库</a:t>
            </a:r>
            <a:endParaRPr lang="zh-CN" altLang="en-US" b="1" dirty="0">
              <a:solidFill>
                <a:schemeClr val="accent6">
                  <a:lumMod val="75000"/>
                </a:schemeClr>
              </a:solidFill>
              <a:latin typeface="微软雅黑" pitchFamily="34" charset="-122"/>
              <a:ea typeface="微软雅黑" pitchFamily="34" charset="-122"/>
              <a:cs typeface="Arial" pitchFamily="34" charset="0"/>
            </a:endParaRPr>
          </a:p>
        </p:txBody>
      </p:sp>
      <p:sp>
        <p:nvSpPr>
          <p:cNvPr id="16" name="Rectangle 11"/>
          <p:cNvSpPr>
            <a:spLocks noChangeArrowheads="1"/>
          </p:cNvSpPr>
          <p:nvPr/>
        </p:nvSpPr>
        <p:spPr bwMode="auto">
          <a:xfrm>
            <a:off x="2571736" y="800081"/>
            <a:ext cx="1857388" cy="1095375"/>
          </a:xfrm>
          <a:prstGeom prst="roundRect">
            <a:avLst>
              <a:gd name="adj" fmla="val 16667"/>
            </a:avLst>
          </a:prstGeom>
          <a:solidFill>
            <a:srgbClr val="008CCF"/>
          </a:solidFill>
          <a:ln w="9525">
            <a:solidFill>
              <a:schemeClr val="bg1"/>
            </a:solidFill>
            <a:miter lim="800000"/>
            <a:headEnd/>
            <a:tailEnd/>
          </a:ln>
        </p:spPr>
        <p:txBody>
          <a:bodyPr anchor="ctr"/>
          <a:lstStyle/>
          <a:p>
            <a:r>
              <a:rPr kumimoji="1" lang="zh-CN" altLang="en-US" sz="1400" b="1" dirty="0" smtClean="0">
                <a:solidFill>
                  <a:srgbClr val="FFFFFF"/>
                </a:solidFill>
                <a:latin typeface="微软雅黑" pitchFamily="34" charset="-122"/>
                <a:ea typeface="微软雅黑" pitchFamily="34" charset="-122"/>
              </a:rPr>
              <a:t>宏观月度数据</a:t>
            </a:r>
            <a:endParaRPr kumimoji="1" lang="en-US" altLang="zh-CN" sz="1400" b="1" dirty="0" smtClean="0">
              <a:solidFill>
                <a:srgbClr val="FFFFFF"/>
              </a:solidFill>
              <a:latin typeface="微软雅黑" pitchFamily="34" charset="-122"/>
              <a:ea typeface="微软雅黑" pitchFamily="34" charset="-122"/>
            </a:endParaRPr>
          </a:p>
          <a:p>
            <a:r>
              <a:rPr kumimoji="1" lang="zh-CN" altLang="en-US" sz="1400" b="1" dirty="0" smtClean="0">
                <a:solidFill>
                  <a:srgbClr val="FFFFFF"/>
                </a:solidFill>
                <a:latin typeface="微软雅黑" pitchFamily="34" charset="-122"/>
                <a:ea typeface="微软雅黑" pitchFamily="34" charset="-122"/>
              </a:rPr>
              <a:t>宏观季度数据</a:t>
            </a:r>
            <a:endParaRPr kumimoji="1" lang="en-US" altLang="zh-CN" sz="1400" b="1" dirty="0" smtClean="0">
              <a:solidFill>
                <a:srgbClr val="FFFFFF"/>
              </a:solidFill>
              <a:latin typeface="微软雅黑" pitchFamily="34" charset="-122"/>
              <a:ea typeface="微软雅黑" pitchFamily="34" charset="-122"/>
            </a:endParaRPr>
          </a:p>
          <a:p>
            <a:r>
              <a:rPr kumimoji="1" lang="zh-CN" altLang="en-US" sz="1400" b="1" dirty="0" smtClean="0">
                <a:solidFill>
                  <a:srgbClr val="FFFFFF"/>
                </a:solidFill>
                <a:latin typeface="微软雅黑" pitchFamily="34" charset="-122"/>
                <a:ea typeface="微软雅黑" pitchFamily="34" charset="-122"/>
              </a:rPr>
              <a:t>宏观年度数据</a:t>
            </a:r>
            <a:endParaRPr kumimoji="1" lang="en-US" altLang="zh-CN" sz="1400" b="1" dirty="0" smtClean="0">
              <a:solidFill>
                <a:srgbClr val="FFFFFF"/>
              </a:solidFill>
              <a:latin typeface="微软雅黑" pitchFamily="34" charset="-122"/>
              <a:ea typeface="微软雅黑" pitchFamily="34" charset="-122"/>
            </a:endParaRPr>
          </a:p>
        </p:txBody>
      </p:sp>
      <p:sp>
        <p:nvSpPr>
          <p:cNvPr id="17" name="Rectangle 11"/>
          <p:cNvSpPr>
            <a:spLocks noChangeArrowheads="1"/>
          </p:cNvSpPr>
          <p:nvPr/>
        </p:nvSpPr>
        <p:spPr bwMode="auto">
          <a:xfrm>
            <a:off x="2648473" y="4353072"/>
            <a:ext cx="1803391" cy="1093787"/>
          </a:xfrm>
          <a:prstGeom prst="roundRect">
            <a:avLst>
              <a:gd name="adj" fmla="val 16667"/>
            </a:avLst>
          </a:prstGeom>
          <a:solidFill>
            <a:srgbClr val="008CCF"/>
          </a:solidFill>
          <a:ln w="9525">
            <a:solidFill>
              <a:schemeClr val="bg1"/>
            </a:solidFill>
            <a:miter lim="800000"/>
            <a:headEnd/>
            <a:tailEnd/>
          </a:ln>
        </p:spPr>
        <p:txBody>
          <a:bodyPr anchor="ctr"/>
          <a:lstStyle/>
          <a:p>
            <a:r>
              <a:rPr kumimoji="1" lang="zh-CN" altLang="en-US" sz="1400" b="1" dirty="0" smtClean="0">
                <a:solidFill>
                  <a:srgbClr val="FFFFFF"/>
                </a:solidFill>
                <a:latin typeface="微软雅黑" pitchFamily="34" charset="-122"/>
                <a:ea typeface="微软雅黑" pitchFamily="34" charset="-122"/>
              </a:rPr>
              <a:t>世界月度数据</a:t>
            </a:r>
            <a:endParaRPr kumimoji="1" lang="en-US" altLang="zh-CN" sz="1400" b="1" dirty="0" smtClean="0">
              <a:solidFill>
                <a:srgbClr val="FFFFFF"/>
              </a:solidFill>
              <a:latin typeface="微软雅黑" pitchFamily="34" charset="-122"/>
              <a:ea typeface="微软雅黑" pitchFamily="34" charset="-122"/>
            </a:endParaRPr>
          </a:p>
          <a:p>
            <a:r>
              <a:rPr kumimoji="1" lang="zh-CN" altLang="en-US" sz="1400" b="1" dirty="0" smtClean="0">
                <a:solidFill>
                  <a:srgbClr val="FFFFFF"/>
                </a:solidFill>
                <a:latin typeface="微软雅黑" pitchFamily="34" charset="-122"/>
                <a:ea typeface="微软雅黑" pitchFamily="34" charset="-122"/>
              </a:rPr>
              <a:t>世界年度数据</a:t>
            </a:r>
            <a:endParaRPr kumimoji="1" lang="zh-CN" altLang="en-US" sz="1400" b="1" dirty="0">
              <a:solidFill>
                <a:srgbClr val="FFFFFF"/>
              </a:solidFill>
              <a:latin typeface="微软雅黑" pitchFamily="34" charset="-122"/>
              <a:ea typeface="微软雅黑" pitchFamily="34" charset="-122"/>
            </a:endParaRPr>
          </a:p>
        </p:txBody>
      </p:sp>
      <p:sp>
        <p:nvSpPr>
          <p:cNvPr id="18" name="Rectangle 11"/>
          <p:cNvSpPr>
            <a:spLocks noChangeArrowheads="1"/>
          </p:cNvSpPr>
          <p:nvPr/>
        </p:nvSpPr>
        <p:spPr bwMode="auto">
          <a:xfrm>
            <a:off x="2584436" y="2014519"/>
            <a:ext cx="1844688" cy="1095375"/>
          </a:xfrm>
          <a:prstGeom prst="roundRect">
            <a:avLst>
              <a:gd name="adj" fmla="val 16667"/>
            </a:avLst>
          </a:prstGeom>
          <a:solidFill>
            <a:srgbClr val="008CCF"/>
          </a:solidFill>
          <a:ln w="9525">
            <a:solidFill>
              <a:schemeClr val="bg1"/>
            </a:solidFill>
            <a:miter lim="800000"/>
            <a:headEnd/>
            <a:tailEnd/>
          </a:ln>
        </p:spPr>
        <p:txBody>
          <a:bodyPr anchor="ctr"/>
          <a:lstStyle/>
          <a:p>
            <a:r>
              <a:rPr kumimoji="1" lang="zh-CN" altLang="en-US" sz="1400" b="1" dirty="0" smtClean="0">
                <a:solidFill>
                  <a:srgbClr val="FFFFFF"/>
                </a:solidFill>
                <a:latin typeface="微软雅黑" pitchFamily="34" charset="-122"/>
                <a:ea typeface="微软雅黑" pitchFamily="34" charset="-122"/>
              </a:rPr>
              <a:t>工业行业月度数据</a:t>
            </a:r>
            <a:endParaRPr kumimoji="1" lang="en-US" altLang="zh-CN" sz="1400" b="1" dirty="0" smtClean="0">
              <a:solidFill>
                <a:srgbClr val="FFFFFF"/>
              </a:solidFill>
              <a:latin typeface="微软雅黑" pitchFamily="34" charset="-122"/>
              <a:ea typeface="微软雅黑" pitchFamily="34" charset="-122"/>
            </a:endParaRPr>
          </a:p>
          <a:p>
            <a:r>
              <a:rPr kumimoji="1" lang="zh-CN" altLang="en-US" sz="1400" b="1" dirty="0" smtClean="0">
                <a:solidFill>
                  <a:srgbClr val="FFFFFF"/>
                </a:solidFill>
                <a:latin typeface="微软雅黑" pitchFamily="34" charset="-122"/>
                <a:ea typeface="微软雅黑" pitchFamily="34" charset="-122"/>
              </a:rPr>
              <a:t>工业行业年度数据</a:t>
            </a:r>
            <a:endParaRPr kumimoji="1" lang="zh-CN" altLang="en-US" sz="1400" b="1" dirty="0">
              <a:solidFill>
                <a:srgbClr val="FFFFFF"/>
              </a:solidFill>
              <a:latin typeface="微软雅黑" pitchFamily="34" charset="-122"/>
              <a:ea typeface="微软雅黑" pitchFamily="34" charset="-122"/>
            </a:endParaRPr>
          </a:p>
        </p:txBody>
      </p:sp>
      <p:sp>
        <p:nvSpPr>
          <p:cNvPr id="19" name="Rectangle 11"/>
          <p:cNvSpPr>
            <a:spLocks noChangeArrowheads="1"/>
          </p:cNvSpPr>
          <p:nvPr/>
        </p:nvSpPr>
        <p:spPr bwMode="auto">
          <a:xfrm>
            <a:off x="2663696" y="5517232"/>
            <a:ext cx="1831966" cy="1095375"/>
          </a:xfrm>
          <a:prstGeom prst="roundRect">
            <a:avLst>
              <a:gd name="adj" fmla="val 16667"/>
            </a:avLst>
          </a:prstGeom>
          <a:solidFill>
            <a:srgbClr val="008CCF"/>
          </a:solidFill>
          <a:ln w="9525">
            <a:solidFill>
              <a:schemeClr val="bg1"/>
            </a:solidFill>
            <a:miter lim="800000"/>
            <a:headEnd/>
            <a:tailEnd/>
          </a:ln>
        </p:spPr>
        <p:txBody>
          <a:bodyPr anchor="ctr"/>
          <a:lstStyle/>
          <a:p>
            <a:r>
              <a:rPr kumimoji="1" lang="zh-CN" altLang="en-US" sz="1400" b="1" dirty="0" smtClean="0">
                <a:solidFill>
                  <a:srgbClr val="FFFFFF"/>
                </a:solidFill>
                <a:latin typeface="微软雅黑" pitchFamily="34" charset="-122"/>
                <a:ea typeface="微软雅黑" pitchFamily="34" charset="-122"/>
              </a:rPr>
              <a:t>食品、</a:t>
            </a:r>
            <a:r>
              <a:rPr lang="zh-CN" altLang="en-US" sz="1400" b="1" dirty="0" smtClean="0">
                <a:solidFill>
                  <a:srgbClr val="FFFFFF"/>
                </a:solidFill>
              </a:rPr>
              <a:t>煤炭石油、电力、化工、医药、电子、通信、钢铁等产业</a:t>
            </a:r>
            <a:r>
              <a:rPr lang="zh-CN" altLang="en-US" sz="1400" dirty="0" smtClean="0">
                <a:solidFill>
                  <a:srgbClr val="FFFFFF"/>
                </a:solidFill>
              </a:rPr>
              <a:t>。</a:t>
            </a:r>
            <a:endParaRPr kumimoji="1" lang="en-US" altLang="zh-CN" sz="1400" dirty="0">
              <a:solidFill>
                <a:srgbClr val="FFFFFF"/>
              </a:solidFill>
              <a:latin typeface="微软雅黑" pitchFamily="34" charset="-122"/>
              <a:ea typeface="微软雅黑" pitchFamily="34" charset="-122"/>
            </a:endParaRPr>
          </a:p>
        </p:txBody>
      </p:sp>
      <p:sp>
        <p:nvSpPr>
          <p:cNvPr id="20" name="Rectangle 11"/>
          <p:cNvSpPr>
            <a:spLocks noChangeArrowheads="1"/>
          </p:cNvSpPr>
          <p:nvPr/>
        </p:nvSpPr>
        <p:spPr bwMode="auto">
          <a:xfrm>
            <a:off x="2627784" y="3140968"/>
            <a:ext cx="1857388" cy="1093787"/>
          </a:xfrm>
          <a:prstGeom prst="roundRect">
            <a:avLst>
              <a:gd name="adj" fmla="val 16667"/>
            </a:avLst>
          </a:prstGeom>
          <a:solidFill>
            <a:srgbClr val="008CCF"/>
          </a:solidFill>
          <a:ln w="9525">
            <a:solidFill>
              <a:schemeClr val="bg1"/>
            </a:solidFill>
            <a:miter lim="800000"/>
            <a:headEnd/>
            <a:tailEnd/>
          </a:ln>
        </p:spPr>
        <p:txBody>
          <a:bodyPr anchor="ctr"/>
          <a:lstStyle/>
          <a:p>
            <a:r>
              <a:rPr kumimoji="1" lang="zh-CN" altLang="en-US" sz="1400" b="1" dirty="0" smtClean="0">
                <a:solidFill>
                  <a:schemeClr val="bg1"/>
                </a:solidFill>
                <a:latin typeface="微软雅黑" pitchFamily="34" charset="-122"/>
                <a:ea typeface="微软雅黑" pitchFamily="34" charset="-122"/>
              </a:rPr>
              <a:t>月度、季度、年度</a:t>
            </a:r>
            <a:endParaRPr kumimoji="1" lang="en-US" altLang="zh-CN" sz="1400" b="1" dirty="0" smtClean="0">
              <a:solidFill>
                <a:schemeClr val="bg1"/>
              </a:solidFill>
              <a:latin typeface="微软雅黑" pitchFamily="34" charset="-122"/>
              <a:ea typeface="微软雅黑" pitchFamily="34" charset="-122"/>
            </a:endParaRPr>
          </a:p>
          <a:p>
            <a:r>
              <a:rPr kumimoji="1" lang="zh-CN" altLang="en-US" sz="1400" b="1" dirty="0" smtClean="0">
                <a:solidFill>
                  <a:schemeClr val="bg1"/>
                </a:solidFill>
                <a:latin typeface="微软雅黑" pitchFamily="34" charset="-122"/>
                <a:ea typeface="微软雅黑" pitchFamily="34" charset="-122"/>
              </a:rPr>
              <a:t>分省数据</a:t>
            </a:r>
            <a:endParaRPr kumimoji="1" lang="en-US" altLang="zh-CN" sz="1400" b="1" dirty="0" smtClean="0">
              <a:solidFill>
                <a:schemeClr val="bg1"/>
              </a:solidFill>
              <a:latin typeface="微软雅黑" pitchFamily="34" charset="-122"/>
              <a:ea typeface="微软雅黑" pitchFamily="34" charset="-122"/>
            </a:endParaRPr>
          </a:p>
          <a:p>
            <a:r>
              <a:rPr kumimoji="1" lang="zh-CN" altLang="en-US" sz="1400" b="1" dirty="0" smtClean="0">
                <a:solidFill>
                  <a:schemeClr val="bg1"/>
                </a:solidFill>
                <a:latin typeface="微软雅黑" pitchFamily="34" charset="-122"/>
                <a:ea typeface="微软雅黑" pitchFamily="34" charset="-122"/>
              </a:rPr>
              <a:t>分城市数据</a:t>
            </a:r>
            <a:endParaRPr kumimoji="1" lang="en-US" altLang="zh-CN" sz="1400" b="1" dirty="0" smtClean="0">
              <a:solidFill>
                <a:schemeClr val="bg1"/>
              </a:solidFill>
              <a:latin typeface="微软雅黑" pitchFamily="34" charset="-122"/>
              <a:ea typeface="微软雅黑" pitchFamily="34" charset="-122"/>
            </a:endParaRPr>
          </a:p>
        </p:txBody>
      </p:sp>
      <p:sp>
        <p:nvSpPr>
          <p:cNvPr id="21" name="Rectangle 11"/>
          <p:cNvSpPr>
            <a:spLocks noChangeArrowheads="1"/>
          </p:cNvSpPr>
          <p:nvPr/>
        </p:nvSpPr>
        <p:spPr bwMode="auto">
          <a:xfrm>
            <a:off x="6744088" y="764704"/>
            <a:ext cx="2088232" cy="1093788"/>
          </a:xfrm>
          <a:prstGeom prst="roundRect">
            <a:avLst>
              <a:gd name="adj" fmla="val 16667"/>
            </a:avLst>
          </a:prstGeom>
          <a:solidFill>
            <a:srgbClr val="008CCF"/>
          </a:solidFill>
          <a:ln w="9525">
            <a:solidFill>
              <a:schemeClr val="bg1"/>
            </a:solidFill>
            <a:miter lim="800000"/>
            <a:headEnd/>
            <a:tailEnd/>
          </a:ln>
        </p:spPr>
        <p:txBody>
          <a:bodyPr anchor="ctr"/>
          <a:lstStyle/>
          <a:p>
            <a:r>
              <a:rPr kumimoji="1" lang="zh-CN" altLang="en-US" sz="1400" b="1" dirty="0" smtClean="0">
                <a:solidFill>
                  <a:schemeClr val="bg1"/>
                </a:solidFill>
                <a:latin typeface="微软雅黑" pitchFamily="34" charset="-122"/>
                <a:ea typeface="微软雅黑" pitchFamily="34" charset="-122"/>
              </a:rPr>
              <a:t>分省地图（月、季、年）</a:t>
            </a:r>
            <a:endParaRPr kumimoji="1" lang="en-US" altLang="zh-CN" sz="1400" b="1" dirty="0" smtClean="0">
              <a:solidFill>
                <a:schemeClr val="bg1"/>
              </a:solidFill>
              <a:latin typeface="微软雅黑" pitchFamily="34" charset="-122"/>
              <a:ea typeface="微软雅黑" pitchFamily="34" charset="-122"/>
            </a:endParaRPr>
          </a:p>
          <a:p>
            <a:r>
              <a:rPr kumimoji="1" lang="zh-CN" altLang="en-US" sz="1400" b="1" dirty="0" smtClean="0">
                <a:solidFill>
                  <a:schemeClr val="bg1"/>
                </a:solidFill>
                <a:latin typeface="微软雅黑" pitchFamily="34" charset="-122"/>
                <a:ea typeface="微软雅黑" pitchFamily="34" charset="-122"/>
              </a:rPr>
              <a:t>分市地图（年）</a:t>
            </a:r>
            <a:endParaRPr kumimoji="1" lang="zh-CN" altLang="en-US" sz="1400" b="1" dirty="0">
              <a:solidFill>
                <a:schemeClr val="bg1"/>
              </a:solidFill>
              <a:latin typeface="微软雅黑" pitchFamily="34" charset="-122"/>
              <a:ea typeface="微软雅黑" pitchFamily="34" charset="-122"/>
            </a:endParaRPr>
          </a:p>
        </p:txBody>
      </p:sp>
      <p:sp>
        <p:nvSpPr>
          <p:cNvPr id="23" name="Rectangle 11"/>
          <p:cNvSpPr>
            <a:spLocks noChangeArrowheads="1"/>
          </p:cNvSpPr>
          <p:nvPr/>
        </p:nvSpPr>
        <p:spPr bwMode="auto">
          <a:xfrm>
            <a:off x="6792032" y="3177064"/>
            <a:ext cx="1944216" cy="1152128"/>
          </a:xfrm>
          <a:prstGeom prst="roundRect">
            <a:avLst>
              <a:gd name="adj" fmla="val 16667"/>
            </a:avLst>
          </a:prstGeom>
          <a:solidFill>
            <a:srgbClr val="008CCF"/>
          </a:solidFill>
          <a:ln w="9525">
            <a:solidFill>
              <a:schemeClr val="bg1"/>
            </a:solidFill>
            <a:miter lim="800000"/>
            <a:headEnd/>
            <a:tailEnd/>
          </a:ln>
        </p:spPr>
        <p:txBody>
          <a:bodyPr anchor="ctr"/>
          <a:lstStyle/>
          <a:p>
            <a:r>
              <a:rPr kumimoji="1" lang="zh-CN" altLang="en-US" sz="1400" b="1" dirty="0" smtClean="0">
                <a:solidFill>
                  <a:schemeClr val="bg1"/>
                </a:solidFill>
                <a:latin typeface="微软雅黑" pitchFamily="34" charset="-122"/>
                <a:ea typeface="微软雅黑" pitchFamily="34" charset="-122"/>
              </a:rPr>
              <a:t>通过生动活泼的动态界面及互动式统计图了解一些统计指标的情况特征</a:t>
            </a:r>
            <a:endParaRPr kumimoji="1" lang="zh-CN" altLang="en-US" sz="1400" b="1" dirty="0">
              <a:solidFill>
                <a:schemeClr val="bg1"/>
              </a:solidFill>
              <a:latin typeface="微软雅黑" pitchFamily="34" charset="-122"/>
              <a:ea typeface="微软雅黑" pitchFamily="34" charset="-122"/>
            </a:endParaRPr>
          </a:p>
        </p:txBody>
      </p:sp>
      <p:sp>
        <p:nvSpPr>
          <p:cNvPr id="24" name="Rectangle 11"/>
          <p:cNvSpPr>
            <a:spLocks noChangeArrowheads="1"/>
          </p:cNvSpPr>
          <p:nvPr/>
        </p:nvSpPr>
        <p:spPr bwMode="auto">
          <a:xfrm>
            <a:off x="6804064" y="4437112"/>
            <a:ext cx="1944216" cy="1080120"/>
          </a:xfrm>
          <a:prstGeom prst="roundRect">
            <a:avLst>
              <a:gd name="adj" fmla="val 16667"/>
            </a:avLst>
          </a:prstGeom>
          <a:solidFill>
            <a:srgbClr val="008CCF"/>
          </a:solidFill>
          <a:ln w="9525">
            <a:solidFill>
              <a:schemeClr val="bg1"/>
            </a:solidFill>
            <a:miter lim="800000"/>
            <a:headEnd/>
            <a:tailEnd/>
          </a:ln>
        </p:spPr>
        <p:txBody>
          <a:bodyPr anchor="ctr"/>
          <a:lstStyle/>
          <a:p>
            <a:endParaRPr kumimoji="1" lang="en-US" altLang="zh-CN" sz="1400" b="1" dirty="0">
              <a:solidFill>
                <a:schemeClr val="bg1"/>
              </a:solidFill>
              <a:latin typeface="微软雅黑" pitchFamily="34" charset="-122"/>
              <a:ea typeface="微软雅黑" pitchFamily="34" charset="-122"/>
            </a:endParaRPr>
          </a:p>
          <a:p>
            <a:r>
              <a:rPr kumimoji="1" lang="zh-CN" altLang="en-US" sz="1400" b="1" dirty="0" smtClean="0">
                <a:solidFill>
                  <a:schemeClr val="bg1"/>
                </a:solidFill>
                <a:latin typeface="微软雅黑" pitchFamily="34" charset="-122"/>
                <a:ea typeface="微软雅黑" pitchFamily="34" charset="-122"/>
              </a:rPr>
              <a:t>提供宏观经济、财经资讯、行业资讯、企业资讯等的专题</a:t>
            </a:r>
            <a:endParaRPr kumimoji="1" lang="en-US" altLang="zh-CN" sz="1400" b="1" dirty="0" smtClean="0">
              <a:solidFill>
                <a:schemeClr val="bg1"/>
              </a:solidFill>
              <a:latin typeface="微软雅黑" pitchFamily="34" charset="-122"/>
              <a:ea typeface="微软雅黑" pitchFamily="34" charset="-122"/>
            </a:endParaRPr>
          </a:p>
          <a:p>
            <a:endParaRPr kumimoji="1" lang="zh-CN" altLang="en-US" sz="1400" b="1" dirty="0">
              <a:solidFill>
                <a:schemeClr val="bg1"/>
              </a:solidFill>
              <a:latin typeface="微软雅黑" pitchFamily="34" charset="-122"/>
              <a:ea typeface="微软雅黑" pitchFamily="34" charset="-122"/>
            </a:endParaRPr>
          </a:p>
        </p:txBody>
      </p:sp>
      <p:pic>
        <p:nvPicPr>
          <p:cNvPr id="59396" name="Picture 4"/>
          <p:cNvPicPr>
            <a:picLocks noChangeAspect="1" noChangeArrowheads="1"/>
          </p:cNvPicPr>
          <p:nvPr/>
        </p:nvPicPr>
        <p:blipFill>
          <a:blip r:embed="rId6" cstate="print"/>
          <a:srcRect/>
          <a:stretch>
            <a:fillRect/>
          </a:stretch>
        </p:blipFill>
        <p:spPr bwMode="auto">
          <a:xfrm>
            <a:off x="4895760" y="836712"/>
            <a:ext cx="1571636" cy="1000132"/>
          </a:xfrm>
          <a:prstGeom prst="rect">
            <a:avLst/>
          </a:prstGeom>
          <a:blipFill>
            <a:blip r:embed="rId7" cstate="print"/>
            <a:stretch>
              <a:fillRect/>
            </a:stretch>
          </a:blipFill>
          <a:ln>
            <a:solidFill>
              <a:schemeClr val="bg1">
                <a:lumMod val="50000"/>
              </a:schemeClr>
            </a:solidFill>
          </a:ln>
        </p:spPr>
      </p:pic>
      <p:sp>
        <p:nvSpPr>
          <p:cNvPr id="30" name="TextBox 29"/>
          <p:cNvSpPr txBox="1"/>
          <p:nvPr/>
        </p:nvSpPr>
        <p:spPr>
          <a:xfrm>
            <a:off x="5148064" y="1124744"/>
            <a:ext cx="1357322" cy="369332"/>
          </a:xfrm>
          <a:prstGeom prst="rect">
            <a:avLst/>
          </a:prstGeom>
          <a:noFill/>
        </p:spPr>
        <p:txBody>
          <a:bodyPr wrap="square" rtlCol="0">
            <a:spAutoFit/>
          </a:bodyPr>
          <a:lstStyle/>
          <a:p>
            <a:pPr algn="ctr">
              <a:defRPr/>
            </a:pPr>
            <a:r>
              <a:rPr lang="zh-CN" altLang="en-US" b="1" dirty="0" smtClean="0">
                <a:solidFill>
                  <a:srgbClr val="00B050"/>
                </a:solidFill>
                <a:latin typeface="微软雅黑" pitchFamily="34" charset="-122"/>
                <a:ea typeface="微软雅黑" pitchFamily="34" charset="-122"/>
                <a:cs typeface="Arial" pitchFamily="34" charset="0"/>
              </a:rPr>
              <a:t>数据地图</a:t>
            </a:r>
          </a:p>
        </p:txBody>
      </p:sp>
      <p:pic>
        <p:nvPicPr>
          <p:cNvPr id="59397" name="Picture 5"/>
          <p:cNvPicPr>
            <a:picLocks noChangeAspect="1" noChangeArrowheads="1"/>
          </p:cNvPicPr>
          <p:nvPr/>
        </p:nvPicPr>
        <p:blipFill>
          <a:blip r:embed="rId8" cstate="print"/>
          <a:srcRect/>
          <a:stretch>
            <a:fillRect/>
          </a:stretch>
        </p:blipFill>
        <p:spPr bwMode="auto">
          <a:xfrm>
            <a:off x="899592" y="4365104"/>
            <a:ext cx="1571636" cy="1071570"/>
          </a:xfrm>
          <a:prstGeom prst="rect">
            <a:avLst/>
          </a:prstGeom>
          <a:blipFill>
            <a:blip r:embed="rId3" cstate="print"/>
            <a:stretch>
              <a:fillRect/>
            </a:stretch>
          </a:blipFill>
          <a:ln>
            <a:solidFill>
              <a:schemeClr val="bg1">
                <a:lumMod val="50000"/>
              </a:schemeClr>
            </a:solidFill>
          </a:ln>
        </p:spPr>
      </p:pic>
      <p:sp>
        <p:nvSpPr>
          <p:cNvPr id="32" name="TextBox 31"/>
          <p:cNvSpPr txBox="1"/>
          <p:nvPr/>
        </p:nvSpPr>
        <p:spPr>
          <a:xfrm>
            <a:off x="1043608" y="4725144"/>
            <a:ext cx="1357322" cy="369332"/>
          </a:xfrm>
          <a:prstGeom prst="rect">
            <a:avLst/>
          </a:prstGeom>
          <a:noFill/>
        </p:spPr>
        <p:txBody>
          <a:bodyPr wrap="square" rtlCol="0">
            <a:spAutoFit/>
          </a:bodyPr>
          <a:lstStyle/>
          <a:p>
            <a:pPr algn="ctr">
              <a:defRPr/>
            </a:pPr>
            <a:r>
              <a:rPr lang="zh-CN" altLang="en-US" b="1" dirty="0" smtClean="0">
                <a:solidFill>
                  <a:srgbClr val="FFFFFF"/>
                </a:solidFill>
                <a:latin typeface="微软雅黑" pitchFamily="34" charset="-122"/>
                <a:ea typeface="微软雅黑" pitchFamily="34" charset="-122"/>
                <a:cs typeface="Arial" pitchFamily="34" charset="0"/>
              </a:rPr>
              <a:t>世界数据库</a:t>
            </a:r>
          </a:p>
        </p:txBody>
      </p:sp>
      <p:pic>
        <p:nvPicPr>
          <p:cNvPr id="59398" name="Picture 6"/>
          <p:cNvPicPr>
            <a:picLocks noChangeAspect="1" noChangeArrowheads="1"/>
          </p:cNvPicPr>
          <p:nvPr/>
        </p:nvPicPr>
        <p:blipFill>
          <a:blip r:embed="rId9" cstate="print"/>
          <a:srcRect/>
          <a:stretch>
            <a:fillRect/>
          </a:stretch>
        </p:blipFill>
        <p:spPr bwMode="auto">
          <a:xfrm>
            <a:off x="899592" y="3212792"/>
            <a:ext cx="1571636" cy="1000108"/>
          </a:xfrm>
          <a:prstGeom prst="rect">
            <a:avLst/>
          </a:prstGeom>
          <a:blipFill>
            <a:blip r:embed="rId7" cstate="print"/>
            <a:stretch>
              <a:fillRect/>
            </a:stretch>
          </a:blipFill>
          <a:ln>
            <a:solidFill>
              <a:schemeClr val="bg1">
                <a:lumMod val="50000"/>
              </a:schemeClr>
            </a:solidFill>
          </a:ln>
        </p:spPr>
      </p:pic>
      <p:sp>
        <p:nvSpPr>
          <p:cNvPr id="34" name="TextBox 33"/>
          <p:cNvSpPr txBox="1"/>
          <p:nvPr/>
        </p:nvSpPr>
        <p:spPr>
          <a:xfrm>
            <a:off x="971600" y="3429000"/>
            <a:ext cx="1357322" cy="369332"/>
          </a:xfrm>
          <a:prstGeom prst="rect">
            <a:avLst/>
          </a:prstGeom>
          <a:noFill/>
        </p:spPr>
        <p:txBody>
          <a:bodyPr wrap="square" rtlCol="0">
            <a:spAutoFit/>
          </a:bodyPr>
          <a:lstStyle/>
          <a:p>
            <a:pPr algn="ctr">
              <a:defRPr/>
            </a:pPr>
            <a:r>
              <a:rPr lang="zh-CN" altLang="en-US" b="1" dirty="0" smtClean="0">
                <a:solidFill>
                  <a:srgbClr val="FFFFFF"/>
                </a:solidFill>
                <a:latin typeface="微软雅黑" pitchFamily="34" charset="-122"/>
                <a:ea typeface="微软雅黑" pitchFamily="34" charset="-122"/>
                <a:cs typeface="Arial" pitchFamily="34" charset="0"/>
              </a:rPr>
              <a:t>区域数据库</a:t>
            </a:r>
          </a:p>
        </p:txBody>
      </p:sp>
      <p:pic>
        <p:nvPicPr>
          <p:cNvPr id="59399" name="Picture 7"/>
          <p:cNvPicPr>
            <a:picLocks noChangeAspect="1" noChangeArrowheads="1"/>
          </p:cNvPicPr>
          <p:nvPr/>
        </p:nvPicPr>
        <p:blipFill>
          <a:blip r:embed="rId10" cstate="print"/>
          <a:srcRect/>
          <a:stretch>
            <a:fillRect/>
          </a:stretch>
        </p:blipFill>
        <p:spPr bwMode="auto">
          <a:xfrm>
            <a:off x="4932040" y="3212976"/>
            <a:ext cx="1571635" cy="1071570"/>
          </a:xfrm>
          <a:prstGeom prst="rect">
            <a:avLst/>
          </a:prstGeom>
          <a:blipFill>
            <a:blip r:embed="rId7" cstate="print"/>
            <a:stretch>
              <a:fillRect/>
            </a:stretch>
          </a:blipFill>
          <a:ln>
            <a:solidFill>
              <a:schemeClr val="bg1">
                <a:lumMod val="50000"/>
              </a:schemeClr>
            </a:solidFill>
          </a:ln>
        </p:spPr>
      </p:pic>
      <p:sp>
        <p:nvSpPr>
          <p:cNvPr id="36" name="TextBox 35"/>
          <p:cNvSpPr txBox="1"/>
          <p:nvPr/>
        </p:nvSpPr>
        <p:spPr>
          <a:xfrm>
            <a:off x="5076056" y="3501008"/>
            <a:ext cx="1357322" cy="369332"/>
          </a:xfrm>
          <a:prstGeom prst="rect">
            <a:avLst/>
          </a:prstGeom>
          <a:noFill/>
        </p:spPr>
        <p:txBody>
          <a:bodyPr wrap="square" rtlCol="0">
            <a:spAutoFit/>
          </a:bodyPr>
          <a:lstStyle/>
          <a:p>
            <a:pPr algn="ctr">
              <a:defRPr/>
            </a:pPr>
            <a:r>
              <a:rPr lang="zh-CN" altLang="en-US" b="1" dirty="0" smtClean="0">
                <a:solidFill>
                  <a:schemeClr val="tx2">
                    <a:lumMod val="75000"/>
                  </a:schemeClr>
                </a:solidFill>
                <a:latin typeface="微软雅黑" pitchFamily="34" charset="-122"/>
                <a:ea typeface="微软雅黑" pitchFamily="34" charset="-122"/>
                <a:cs typeface="Arial" pitchFamily="34" charset="0"/>
              </a:rPr>
              <a:t>可视化</a:t>
            </a:r>
          </a:p>
        </p:txBody>
      </p:sp>
      <p:pic>
        <p:nvPicPr>
          <p:cNvPr id="59400" name="Picture 8"/>
          <p:cNvPicPr>
            <a:picLocks noChangeAspect="1" noChangeArrowheads="1"/>
          </p:cNvPicPr>
          <p:nvPr/>
        </p:nvPicPr>
        <p:blipFill>
          <a:blip r:embed="rId11" cstate="print"/>
          <a:srcRect/>
          <a:stretch>
            <a:fillRect/>
          </a:stretch>
        </p:blipFill>
        <p:spPr bwMode="auto">
          <a:xfrm>
            <a:off x="4932040" y="4437112"/>
            <a:ext cx="1571636" cy="1071546"/>
          </a:xfrm>
          <a:prstGeom prst="rect">
            <a:avLst/>
          </a:prstGeom>
          <a:blipFill>
            <a:blip r:embed="rId7" cstate="print"/>
            <a:stretch>
              <a:fillRect/>
            </a:stretch>
          </a:blipFill>
          <a:ln>
            <a:solidFill>
              <a:schemeClr val="bg1">
                <a:lumMod val="50000"/>
              </a:schemeClr>
            </a:solidFill>
          </a:ln>
        </p:spPr>
      </p:pic>
      <p:sp>
        <p:nvSpPr>
          <p:cNvPr id="38" name="TextBox 37"/>
          <p:cNvSpPr txBox="1"/>
          <p:nvPr/>
        </p:nvSpPr>
        <p:spPr>
          <a:xfrm>
            <a:off x="5076056" y="4725144"/>
            <a:ext cx="1357322" cy="369332"/>
          </a:xfrm>
          <a:prstGeom prst="rect">
            <a:avLst/>
          </a:prstGeom>
          <a:noFill/>
        </p:spPr>
        <p:txBody>
          <a:bodyPr wrap="square" rtlCol="0">
            <a:spAutoFit/>
          </a:bodyPr>
          <a:lstStyle/>
          <a:p>
            <a:pPr algn="ctr">
              <a:defRPr/>
            </a:pPr>
            <a:r>
              <a:rPr lang="zh-CN" altLang="en-US" b="1" dirty="0" smtClean="0">
                <a:solidFill>
                  <a:srgbClr val="FFFFFF"/>
                </a:solidFill>
                <a:latin typeface="微软雅黑" pitchFamily="34" charset="-122"/>
                <a:ea typeface="微软雅黑" pitchFamily="34" charset="-122"/>
                <a:cs typeface="Arial" pitchFamily="34" charset="0"/>
              </a:rPr>
              <a:t>资讯要闻</a:t>
            </a:r>
          </a:p>
        </p:txBody>
      </p:sp>
      <p:cxnSp>
        <p:nvCxnSpPr>
          <p:cNvPr id="40" name="直接连接符 39"/>
          <p:cNvCxnSpPr/>
          <p:nvPr/>
        </p:nvCxnSpPr>
        <p:spPr>
          <a:xfrm rot="16200000" flipH="1">
            <a:off x="1714492" y="3786178"/>
            <a:ext cx="6072206" cy="714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57158" y="6784998"/>
            <a:ext cx="8572560" cy="1588"/>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12" cstate="print"/>
          <a:srcRect/>
          <a:stretch>
            <a:fillRect/>
          </a:stretch>
        </p:blipFill>
        <p:spPr bwMode="auto">
          <a:xfrm>
            <a:off x="4943888" y="1988840"/>
            <a:ext cx="1584176" cy="1086991"/>
          </a:xfrm>
          <a:prstGeom prst="rect">
            <a:avLst/>
          </a:prstGeom>
          <a:noFill/>
          <a:ln w="9525">
            <a:noFill/>
            <a:miter lim="800000"/>
            <a:headEnd/>
            <a:tailEnd/>
          </a:ln>
        </p:spPr>
      </p:pic>
      <p:sp>
        <p:nvSpPr>
          <p:cNvPr id="35" name="TextBox 34"/>
          <p:cNvSpPr txBox="1"/>
          <p:nvPr/>
        </p:nvSpPr>
        <p:spPr>
          <a:xfrm>
            <a:off x="5148064" y="2348880"/>
            <a:ext cx="1357322" cy="369332"/>
          </a:xfrm>
          <a:prstGeom prst="rect">
            <a:avLst/>
          </a:prstGeom>
          <a:noFill/>
        </p:spPr>
        <p:txBody>
          <a:bodyPr wrap="square" rtlCol="0">
            <a:spAutoFit/>
          </a:bodyPr>
          <a:lstStyle/>
          <a:p>
            <a:pPr algn="ctr">
              <a:defRPr/>
            </a:pPr>
            <a:r>
              <a:rPr lang="zh-CN" altLang="en-US" b="1" dirty="0" smtClean="0">
                <a:solidFill>
                  <a:schemeClr val="tx2">
                    <a:lumMod val="75000"/>
                  </a:schemeClr>
                </a:solidFill>
                <a:latin typeface="微软雅黑" pitchFamily="34" charset="-122"/>
                <a:ea typeface="微软雅黑" pitchFamily="34" charset="-122"/>
                <a:cs typeface="Arial" pitchFamily="34" charset="0"/>
              </a:rPr>
              <a:t>经济参考</a:t>
            </a:r>
          </a:p>
        </p:txBody>
      </p:sp>
      <p:sp>
        <p:nvSpPr>
          <p:cNvPr id="37" name="Rectangle 11"/>
          <p:cNvSpPr>
            <a:spLocks noChangeArrowheads="1"/>
          </p:cNvSpPr>
          <p:nvPr/>
        </p:nvSpPr>
        <p:spPr bwMode="auto">
          <a:xfrm>
            <a:off x="6767968" y="1988840"/>
            <a:ext cx="1944216" cy="1080120"/>
          </a:xfrm>
          <a:prstGeom prst="roundRect">
            <a:avLst>
              <a:gd name="adj" fmla="val 16667"/>
            </a:avLst>
          </a:prstGeom>
          <a:solidFill>
            <a:srgbClr val="008CCF"/>
          </a:solidFill>
          <a:ln w="9525">
            <a:solidFill>
              <a:schemeClr val="bg1"/>
            </a:solidFill>
            <a:miter lim="800000"/>
            <a:headEnd/>
            <a:tailEnd/>
          </a:ln>
        </p:spPr>
        <p:txBody>
          <a:bodyPr anchor="ctr"/>
          <a:lstStyle/>
          <a:p>
            <a:endParaRPr kumimoji="1" lang="en-US" altLang="zh-CN" sz="1400" b="1" dirty="0">
              <a:solidFill>
                <a:schemeClr val="bg1"/>
              </a:solidFill>
              <a:latin typeface="微软雅黑" pitchFamily="34" charset="-122"/>
              <a:ea typeface="微软雅黑" pitchFamily="34" charset="-122"/>
            </a:endParaRPr>
          </a:p>
          <a:p>
            <a:r>
              <a:rPr kumimoji="1" lang="zh-CN" altLang="en-US" sz="1400" b="1" dirty="0" smtClean="0">
                <a:solidFill>
                  <a:schemeClr val="bg1"/>
                </a:solidFill>
                <a:latin typeface="微软雅黑" pitchFamily="34" charset="-122"/>
                <a:ea typeface="微软雅黑" pitchFamily="34" charset="-122"/>
              </a:rPr>
              <a:t>提供宏观经济核心指标的最新数据</a:t>
            </a:r>
            <a:endParaRPr kumimoji="1" lang="en-US" altLang="zh-CN" sz="1400" b="1" dirty="0" smtClean="0">
              <a:solidFill>
                <a:schemeClr val="bg1"/>
              </a:solidFill>
              <a:latin typeface="微软雅黑" pitchFamily="34" charset="-122"/>
              <a:ea typeface="微软雅黑" pitchFamily="34" charset="-122"/>
            </a:endParaRPr>
          </a:p>
          <a:p>
            <a:endParaRPr kumimoji="1" lang="zh-CN" altLang="en-US" sz="1400" b="1" dirty="0">
              <a:solidFill>
                <a:schemeClr val="bg1"/>
              </a:solidFill>
              <a:latin typeface="微软雅黑" pitchFamily="34" charset="-122"/>
              <a:ea typeface="微软雅黑" pitchFamily="34" charset="-122"/>
            </a:endParaRPr>
          </a:p>
        </p:txBody>
      </p:sp>
      <p:pic>
        <p:nvPicPr>
          <p:cNvPr id="1027" name="Picture 3"/>
          <p:cNvPicPr>
            <a:picLocks noChangeAspect="1" noChangeArrowheads="1"/>
          </p:cNvPicPr>
          <p:nvPr/>
        </p:nvPicPr>
        <p:blipFill>
          <a:blip r:embed="rId13" cstate="print"/>
          <a:srcRect/>
          <a:stretch>
            <a:fillRect/>
          </a:stretch>
        </p:blipFill>
        <p:spPr bwMode="auto">
          <a:xfrm>
            <a:off x="4932040" y="5661064"/>
            <a:ext cx="1733526" cy="936104"/>
          </a:xfrm>
          <a:prstGeom prst="rect">
            <a:avLst/>
          </a:prstGeom>
          <a:noFill/>
          <a:ln w="9525">
            <a:noFill/>
            <a:miter lim="800000"/>
            <a:headEnd/>
            <a:tailEnd/>
          </a:ln>
        </p:spPr>
      </p:pic>
      <p:sp>
        <p:nvSpPr>
          <p:cNvPr id="39" name="TextBox 38"/>
          <p:cNvSpPr txBox="1"/>
          <p:nvPr/>
        </p:nvSpPr>
        <p:spPr>
          <a:xfrm>
            <a:off x="5148064" y="5877272"/>
            <a:ext cx="1357322" cy="369332"/>
          </a:xfrm>
          <a:prstGeom prst="rect">
            <a:avLst/>
          </a:prstGeom>
          <a:noFill/>
        </p:spPr>
        <p:txBody>
          <a:bodyPr wrap="square" rtlCol="0">
            <a:spAutoFit/>
          </a:bodyPr>
          <a:lstStyle/>
          <a:p>
            <a:pPr algn="ctr">
              <a:defRPr/>
            </a:pPr>
            <a:r>
              <a:rPr lang="zh-CN" altLang="en-US" b="1" dirty="0" smtClean="0">
                <a:latin typeface="微软雅黑" pitchFamily="34" charset="-122"/>
                <a:ea typeface="微软雅黑" pitchFamily="34" charset="-122"/>
                <a:cs typeface="Arial" pitchFamily="34" charset="0"/>
              </a:rPr>
              <a:t>分析报告</a:t>
            </a:r>
          </a:p>
        </p:txBody>
      </p:sp>
      <p:sp>
        <p:nvSpPr>
          <p:cNvPr id="41" name="Rectangle 11"/>
          <p:cNvSpPr>
            <a:spLocks noChangeArrowheads="1"/>
          </p:cNvSpPr>
          <p:nvPr/>
        </p:nvSpPr>
        <p:spPr bwMode="auto">
          <a:xfrm>
            <a:off x="6828312" y="5589240"/>
            <a:ext cx="1944216" cy="1080120"/>
          </a:xfrm>
          <a:prstGeom prst="roundRect">
            <a:avLst>
              <a:gd name="adj" fmla="val 16667"/>
            </a:avLst>
          </a:prstGeom>
          <a:solidFill>
            <a:srgbClr val="008CCF"/>
          </a:solidFill>
          <a:ln w="9525">
            <a:solidFill>
              <a:schemeClr val="bg1"/>
            </a:solidFill>
            <a:miter lim="800000"/>
            <a:headEnd/>
            <a:tailEnd/>
          </a:ln>
        </p:spPr>
        <p:txBody>
          <a:bodyPr anchor="ctr"/>
          <a:lstStyle/>
          <a:p>
            <a:endParaRPr kumimoji="1" lang="en-US" altLang="zh-CN" sz="1400" b="1" dirty="0">
              <a:solidFill>
                <a:schemeClr val="bg1"/>
              </a:solidFill>
              <a:latin typeface="微软雅黑" pitchFamily="34" charset="-122"/>
              <a:ea typeface="微软雅黑" pitchFamily="34" charset="-122"/>
            </a:endParaRPr>
          </a:p>
          <a:p>
            <a:r>
              <a:rPr kumimoji="1" lang="zh-CN" altLang="en-US" sz="1400" b="1" dirty="0" smtClean="0">
                <a:solidFill>
                  <a:schemeClr val="bg1"/>
                </a:solidFill>
                <a:latin typeface="微软雅黑" pitchFamily="34" charset="-122"/>
                <a:ea typeface="微软雅黑" pitchFamily="34" charset="-122"/>
              </a:rPr>
              <a:t>提供专家的权威分析、政府规划报告、统计公报等</a:t>
            </a:r>
            <a:endParaRPr kumimoji="1" lang="en-US" altLang="zh-CN" sz="1400" b="1" dirty="0" smtClean="0">
              <a:solidFill>
                <a:schemeClr val="bg1"/>
              </a:solidFill>
              <a:latin typeface="微软雅黑" pitchFamily="34" charset="-122"/>
              <a:ea typeface="微软雅黑" pitchFamily="34" charset="-122"/>
            </a:endParaRPr>
          </a:p>
          <a:p>
            <a:endParaRPr kumimoji="1" lang="zh-CN" altLang="en-US" sz="14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9581"/>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数据库来源</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 name="组合 67"/>
          <p:cNvGrpSpPr>
            <a:grpSpLocks/>
          </p:cNvGrpSpPr>
          <p:nvPr/>
        </p:nvGrpSpPr>
        <p:grpSpPr bwMode="auto">
          <a:xfrm flipV="1">
            <a:off x="-1587" y="655089"/>
            <a:ext cx="1981201" cy="59267"/>
            <a:chOff x="-30049" y="5020022"/>
            <a:chExt cx="9174049" cy="125066"/>
          </a:xfrm>
        </p:grpSpPr>
        <p:sp>
          <p:nvSpPr>
            <p:cNvPr id="5" name="矩形 4"/>
            <p:cNvSpPr/>
            <p:nvPr/>
          </p:nvSpPr>
          <p:spPr>
            <a:xfrm>
              <a:off x="-640" y="5020022"/>
              <a:ext cx="914464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6" name="矩形 5"/>
            <p:cNvSpPr/>
            <p:nvPr/>
          </p:nvSpPr>
          <p:spPr>
            <a:xfrm>
              <a:off x="-30049" y="5020022"/>
              <a:ext cx="2506692"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grpSp>
      <p:sp>
        <p:nvSpPr>
          <p:cNvPr id="407555" name="AutoShape 3"/>
          <p:cNvSpPr>
            <a:spLocks noChangeArrowheads="1"/>
          </p:cNvSpPr>
          <p:nvPr/>
        </p:nvSpPr>
        <p:spPr bwMode="gray">
          <a:xfrm>
            <a:off x="4067175" y="1196975"/>
            <a:ext cx="3124200" cy="533400"/>
          </a:xfrm>
          <a:prstGeom prst="roundRect">
            <a:avLst>
              <a:gd name="adj" fmla="val 50000"/>
            </a:avLst>
          </a:prstGeom>
          <a:solidFill>
            <a:srgbClr val="99CCFF"/>
          </a:solidFill>
          <a:ln w="38100" algn="ctr">
            <a:noFill/>
            <a:round/>
            <a:headEnd/>
            <a:tailEnd/>
          </a:ln>
          <a:effectLst>
            <a:outerShdw dist="63500" dir="3187806" algn="ctr" rotWithShape="0">
              <a:srgbClr val="001D3A"/>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smtClean="0">
                <a:ln>
                  <a:noFill/>
                </a:ln>
                <a:solidFill>
                  <a:srgbClr val="0033CC"/>
                </a:solidFill>
                <a:effectLst/>
                <a:latin typeface="Arial" pitchFamily="34" charset="0"/>
                <a:ea typeface="宋体" pitchFamily="2" charset="-122"/>
              </a:rPr>
              <a:t>国家统计局</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7557" name="AutoShape 5"/>
          <p:cNvSpPr>
            <a:spLocks noChangeArrowheads="1"/>
          </p:cNvSpPr>
          <p:nvPr/>
        </p:nvSpPr>
        <p:spPr bwMode="gray">
          <a:xfrm>
            <a:off x="1331913" y="1654175"/>
            <a:ext cx="3124200" cy="533400"/>
          </a:xfrm>
          <a:prstGeom prst="roundRect">
            <a:avLst>
              <a:gd name="adj" fmla="val 50000"/>
            </a:avLst>
          </a:prstGeom>
          <a:solidFill>
            <a:srgbClr val="99CCFF"/>
          </a:solidFill>
          <a:ln w="38100" algn="ctr">
            <a:noFill/>
            <a:round/>
            <a:headEnd/>
            <a:tailEnd/>
          </a:ln>
          <a:effectLst>
            <a:outerShdw dist="63500" dir="3187806" algn="ctr" rotWithShape="0">
              <a:srgbClr val="001D3A"/>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smtClean="0">
                <a:ln>
                  <a:noFill/>
                </a:ln>
                <a:solidFill>
                  <a:srgbClr val="0033CC"/>
                </a:solidFill>
                <a:effectLst/>
                <a:latin typeface="Arial" pitchFamily="34" charset="0"/>
                <a:ea typeface="宋体" pitchFamily="2" charset="-122"/>
              </a:rPr>
              <a:t>海关总署</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7558" name="AutoShape 6"/>
          <p:cNvSpPr>
            <a:spLocks noChangeArrowheads="1"/>
          </p:cNvSpPr>
          <p:nvPr/>
        </p:nvSpPr>
        <p:spPr bwMode="gray">
          <a:xfrm>
            <a:off x="4075113" y="1958975"/>
            <a:ext cx="3124200" cy="533400"/>
          </a:xfrm>
          <a:prstGeom prst="roundRect">
            <a:avLst>
              <a:gd name="adj" fmla="val 50000"/>
            </a:avLst>
          </a:prstGeom>
          <a:solidFill>
            <a:srgbClr val="99CCFF"/>
          </a:solidFill>
          <a:ln w="38100" algn="ctr">
            <a:noFill/>
            <a:round/>
            <a:headEnd/>
            <a:tailEnd/>
          </a:ln>
          <a:effectLst>
            <a:outerShdw dist="63500" dir="3187806" algn="ctr" rotWithShape="0">
              <a:srgbClr val="001D3A"/>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smtClean="0">
                <a:ln>
                  <a:noFill/>
                </a:ln>
                <a:solidFill>
                  <a:srgbClr val="0033CC"/>
                </a:solidFill>
                <a:effectLst/>
                <a:latin typeface="Arial" pitchFamily="34" charset="0"/>
                <a:ea typeface="宋体" pitchFamily="2" charset="-122"/>
              </a:rPr>
              <a:t>国资委</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7559" name="AutoShape 7"/>
          <p:cNvSpPr>
            <a:spLocks noChangeArrowheads="1"/>
          </p:cNvSpPr>
          <p:nvPr/>
        </p:nvSpPr>
        <p:spPr bwMode="gray">
          <a:xfrm>
            <a:off x="1331913" y="2416175"/>
            <a:ext cx="3124200" cy="533400"/>
          </a:xfrm>
          <a:prstGeom prst="roundRect">
            <a:avLst>
              <a:gd name="adj" fmla="val 50000"/>
            </a:avLst>
          </a:prstGeom>
          <a:solidFill>
            <a:srgbClr val="99CCFF"/>
          </a:solidFill>
          <a:ln w="38100" algn="ctr">
            <a:noFill/>
            <a:round/>
            <a:headEnd/>
            <a:tailEnd/>
          </a:ln>
          <a:effectLst>
            <a:outerShdw dist="63500" dir="3187806" algn="ctr" rotWithShape="0">
              <a:srgbClr val="001D3A"/>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smtClean="0">
                <a:ln>
                  <a:noFill/>
                </a:ln>
                <a:solidFill>
                  <a:srgbClr val="0033CC"/>
                </a:solidFill>
                <a:effectLst/>
                <a:latin typeface="Arial" pitchFamily="34" charset="0"/>
                <a:ea typeface="宋体" pitchFamily="2" charset="-122"/>
              </a:rPr>
              <a:t>人民银行</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7560" name="AutoShape 8"/>
          <p:cNvSpPr>
            <a:spLocks noChangeArrowheads="1"/>
          </p:cNvSpPr>
          <p:nvPr/>
        </p:nvSpPr>
        <p:spPr bwMode="gray">
          <a:xfrm>
            <a:off x="4151313" y="2720975"/>
            <a:ext cx="3124200" cy="533400"/>
          </a:xfrm>
          <a:prstGeom prst="roundRect">
            <a:avLst>
              <a:gd name="adj" fmla="val 50000"/>
            </a:avLst>
          </a:prstGeom>
          <a:solidFill>
            <a:srgbClr val="99CCFF"/>
          </a:solidFill>
          <a:ln w="38100" algn="ctr">
            <a:noFill/>
            <a:round/>
            <a:headEnd/>
            <a:tailEnd/>
          </a:ln>
          <a:effectLst>
            <a:outerShdw dist="63500" dir="3187806" algn="ctr" rotWithShape="0">
              <a:srgbClr val="001D3A"/>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smtClean="0">
                <a:ln>
                  <a:noFill/>
                </a:ln>
                <a:solidFill>
                  <a:srgbClr val="0033CC"/>
                </a:solidFill>
                <a:effectLst/>
                <a:latin typeface="Arial" pitchFamily="34" charset="0"/>
                <a:ea typeface="宋体" pitchFamily="2" charset="-122"/>
              </a:rPr>
              <a:t>证监会</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7561" name="AutoShape 9"/>
          <p:cNvSpPr>
            <a:spLocks noChangeArrowheads="1"/>
          </p:cNvSpPr>
          <p:nvPr/>
        </p:nvSpPr>
        <p:spPr bwMode="gray">
          <a:xfrm>
            <a:off x="4227513" y="4321175"/>
            <a:ext cx="3124200" cy="533400"/>
          </a:xfrm>
          <a:prstGeom prst="roundRect">
            <a:avLst>
              <a:gd name="adj" fmla="val 50000"/>
            </a:avLst>
          </a:prstGeom>
          <a:solidFill>
            <a:srgbClr val="99CCFF"/>
          </a:solidFill>
          <a:ln w="38100" algn="ctr">
            <a:noFill/>
            <a:round/>
            <a:headEnd/>
            <a:tailEnd/>
          </a:ln>
          <a:effectLst>
            <a:outerShdw dist="63500" dir="3187806" algn="ctr" rotWithShape="0">
              <a:srgbClr val="001D3A"/>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smtClean="0">
                <a:ln>
                  <a:noFill/>
                </a:ln>
                <a:solidFill>
                  <a:srgbClr val="0033CC"/>
                </a:solidFill>
                <a:effectLst/>
                <a:latin typeface="Arial" pitchFamily="34" charset="0"/>
                <a:ea typeface="宋体" pitchFamily="2" charset="-122"/>
              </a:rPr>
              <a:t>国家旅游局</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7562" name="AutoShape 10"/>
          <p:cNvSpPr>
            <a:spLocks noChangeArrowheads="1"/>
          </p:cNvSpPr>
          <p:nvPr/>
        </p:nvSpPr>
        <p:spPr bwMode="gray">
          <a:xfrm>
            <a:off x="1331913" y="3178175"/>
            <a:ext cx="3124200" cy="533400"/>
          </a:xfrm>
          <a:prstGeom prst="roundRect">
            <a:avLst>
              <a:gd name="adj" fmla="val 50000"/>
            </a:avLst>
          </a:prstGeom>
          <a:solidFill>
            <a:srgbClr val="99CCFF"/>
          </a:solidFill>
          <a:ln w="38100" algn="ctr">
            <a:noFill/>
            <a:round/>
            <a:headEnd/>
            <a:tailEnd/>
          </a:ln>
          <a:effectLst>
            <a:outerShdw dist="63500" dir="3187806" algn="ctr" rotWithShape="0">
              <a:srgbClr val="001D3A"/>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smtClean="0">
                <a:ln>
                  <a:noFill/>
                </a:ln>
                <a:solidFill>
                  <a:srgbClr val="0033CC"/>
                </a:solidFill>
                <a:effectLst/>
                <a:latin typeface="Arial" pitchFamily="34" charset="0"/>
                <a:ea typeface="宋体" pitchFamily="2" charset="-122"/>
              </a:rPr>
              <a:t>金融学会</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7563" name="AutoShape 11"/>
          <p:cNvSpPr>
            <a:spLocks noChangeArrowheads="1"/>
          </p:cNvSpPr>
          <p:nvPr/>
        </p:nvSpPr>
        <p:spPr bwMode="gray">
          <a:xfrm>
            <a:off x="4151313" y="3482975"/>
            <a:ext cx="3124200" cy="533400"/>
          </a:xfrm>
          <a:prstGeom prst="roundRect">
            <a:avLst>
              <a:gd name="adj" fmla="val 50000"/>
            </a:avLst>
          </a:prstGeom>
          <a:solidFill>
            <a:srgbClr val="99CCFF"/>
          </a:solidFill>
          <a:ln w="38100" algn="ctr">
            <a:noFill/>
            <a:round/>
            <a:headEnd/>
            <a:tailEnd/>
          </a:ln>
          <a:effectLst>
            <a:outerShdw dist="63500" dir="3187806" algn="ctr" rotWithShape="0">
              <a:srgbClr val="001D3A"/>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smtClean="0">
                <a:ln>
                  <a:noFill/>
                </a:ln>
                <a:solidFill>
                  <a:srgbClr val="0033CC"/>
                </a:solidFill>
                <a:effectLst/>
                <a:latin typeface="Arial" pitchFamily="34" charset="0"/>
                <a:ea typeface="宋体" pitchFamily="2" charset="-122"/>
              </a:rPr>
              <a:t>信息产业部</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7564" name="AutoShape 12"/>
          <p:cNvSpPr>
            <a:spLocks noChangeArrowheads="1"/>
          </p:cNvSpPr>
          <p:nvPr/>
        </p:nvSpPr>
        <p:spPr bwMode="gray">
          <a:xfrm>
            <a:off x="1331913" y="3940175"/>
            <a:ext cx="3124200" cy="533400"/>
          </a:xfrm>
          <a:prstGeom prst="roundRect">
            <a:avLst>
              <a:gd name="adj" fmla="val 50000"/>
            </a:avLst>
          </a:prstGeom>
          <a:solidFill>
            <a:srgbClr val="99CCFF"/>
          </a:solidFill>
          <a:ln w="38100" algn="ctr">
            <a:noFill/>
            <a:round/>
            <a:headEnd/>
            <a:tailEnd/>
          </a:ln>
          <a:effectLst>
            <a:outerShdw dist="63500" dir="3187806" algn="ctr" rotWithShape="0">
              <a:srgbClr val="001D3A"/>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smtClean="0">
                <a:ln>
                  <a:noFill/>
                </a:ln>
                <a:solidFill>
                  <a:srgbClr val="0033CC"/>
                </a:solidFill>
                <a:effectLst/>
                <a:latin typeface="Arial" pitchFamily="34" charset="0"/>
                <a:ea typeface="宋体" pitchFamily="2" charset="-122"/>
              </a:rPr>
              <a:t>商务部</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7565" name="AutoShape 13"/>
          <p:cNvSpPr>
            <a:spLocks noChangeArrowheads="1"/>
          </p:cNvSpPr>
          <p:nvPr/>
        </p:nvSpPr>
        <p:spPr bwMode="gray">
          <a:xfrm>
            <a:off x="1331913" y="4702175"/>
            <a:ext cx="3124200" cy="533400"/>
          </a:xfrm>
          <a:prstGeom prst="roundRect">
            <a:avLst>
              <a:gd name="adj" fmla="val 50000"/>
            </a:avLst>
          </a:prstGeom>
          <a:solidFill>
            <a:srgbClr val="99CCFF"/>
          </a:solidFill>
          <a:ln w="38100" algn="ctr">
            <a:noFill/>
            <a:round/>
            <a:headEnd/>
            <a:tailEnd/>
          </a:ln>
          <a:effectLst>
            <a:outerShdw dist="63500" dir="3187806" algn="ctr" rotWithShape="0">
              <a:srgbClr val="001D3A"/>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smtClean="0">
                <a:ln>
                  <a:noFill/>
                </a:ln>
                <a:solidFill>
                  <a:srgbClr val="0033CC"/>
                </a:solidFill>
                <a:effectLst/>
                <a:latin typeface="Arial" pitchFamily="34" charset="0"/>
                <a:ea typeface="宋体" pitchFamily="2" charset="-122"/>
              </a:rPr>
              <a:t>财政部</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7566" name="AutoShape 14"/>
          <p:cNvSpPr>
            <a:spLocks noChangeArrowheads="1"/>
          </p:cNvSpPr>
          <p:nvPr/>
        </p:nvSpPr>
        <p:spPr bwMode="gray">
          <a:xfrm>
            <a:off x="4227513" y="5083175"/>
            <a:ext cx="3124200" cy="533400"/>
          </a:xfrm>
          <a:prstGeom prst="roundRect">
            <a:avLst>
              <a:gd name="adj" fmla="val 50000"/>
            </a:avLst>
          </a:prstGeom>
          <a:solidFill>
            <a:srgbClr val="99CCFF"/>
          </a:solidFill>
          <a:ln w="38100" algn="ctr">
            <a:noFill/>
            <a:round/>
            <a:headEnd/>
            <a:tailEnd/>
          </a:ln>
          <a:effectLst>
            <a:outerShdw dist="63500" dir="3187806" algn="ctr" rotWithShape="0">
              <a:srgbClr val="001D3A"/>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smtClean="0">
                <a:ln>
                  <a:noFill/>
                </a:ln>
                <a:solidFill>
                  <a:srgbClr val="0033CC"/>
                </a:solidFill>
                <a:effectLst/>
                <a:latin typeface="Arial" pitchFamily="34" charset="0"/>
                <a:ea typeface="宋体" pitchFamily="2" charset="-122"/>
              </a:rPr>
              <a:t>行业协会</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7567" name="AutoShape 15"/>
          <p:cNvSpPr>
            <a:spLocks noChangeArrowheads="1"/>
          </p:cNvSpPr>
          <p:nvPr/>
        </p:nvSpPr>
        <p:spPr bwMode="gray">
          <a:xfrm>
            <a:off x="1331913" y="5464175"/>
            <a:ext cx="3124200" cy="533400"/>
          </a:xfrm>
          <a:prstGeom prst="roundRect">
            <a:avLst>
              <a:gd name="adj" fmla="val 50000"/>
            </a:avLst>
          </a:prstGeom>
          <a:solidFill>
            <a:srgbClr val="99CCFF"/>
          </a:solidFill>
          <a:ln w="38100" algn="ctr">
            <a:noFill/>
            <a:round/>
            <a:headEnd/>
            <a:tailEnd/>
          </a:ln>
          <a:effectLst>
            <a:outerShdw dist="63500" dir="3187806" algn="ctr" rotWithShape="0">
              <a:srgbClr val="001D3A"/>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smtClean="0">
                <a:ln>
                  <a:noFill/>
                </a:ln>
                <a:solidFill>
                  <a:srgbClr val="0033CC"/>
                </a:solidFill>
                <a:effectLst/>
                <a:latin typeface="Arial" pitchFamily="34" charset="0"/>
                <a:ea typeface="宋体" pitchFamily="2" charset="-122"/>
              </a:rPr>
              <a:t>交通部</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7568" name="AutoShape 16"/>
          <p:cNvSpPr>
            <a:spLocks noChangeArrowheads="1"/>
          </p:cNvSpPr>
          <p:nvPr/>
        </p:nvSpPr>
        <p:spPr bwMode="gray">
          <a:xfrm>
            <a:off x="4227513" y="5845175"/>
            <a:ext cx="3124200" cy="533400"/>
          </a:xfrm>
          <a:prstGeom prst="roundRect">
            <a:avLst>
              <a:gd name="adj" fmla="val 50000"/>
            </a:avLst>
          </a:prstGeom>
          <a:solidFill>
            <a:srgbClr val="99CCFF"/>
          </a:solidFill>
          <a:ln w="38100" algn="ctr">
            <a:noFill/>
            <a:round/>
            <a:headEnd/>
            <a:tailEnd/>
          </a:ln>
          <a:effectLst>
            <a:outerShdw dist="63500" dir="3187806" algn="ctr" rotWithShape="0">
              <a:srgbClr val="001D3A"/>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33CC"/>
                </a:solidFill>
                <a:effectLst/>
                <a:latin typeface="Arial" pitchFamily="34" charset="0"/>
                <a:ea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81"/>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数据库内容</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67"/>
          <p:cNvGrpSpPr>
            <a:grpSpLocks/>
          </p:cNvGrpSpPr>
          <p:nvPr/>
        </p:nvGrpSpPr>
        <p:grpSpPr bwMode="auto">
          <a:xfrm flipV="1">
            <a:off x="-1587" y="655089"/>
            <a:ext cx="1981201" cy="59267"/>
            <a:chOff x="-30049" y="5020022"/>
            <a:chExt cx="9174049" cy="125066"/>
          </a:xfrm>
        </p:grpSpPr>
        <p:sp>
          <p:nvSpPr>
            <p:cNvPr id="4" name="矩形 3"/>
            <p:cNvSpPr/>
            <p:nvPr/>
          </p:nvSpPr>
          <p:spPr>
            <a:xfrm>
              <a:off x="-640" y="5020022"/>
              <a:ext cx="914464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5" name="矩形 4"/>
            <p:cNvSpPr/>
            <p:nvPr/>
          </p:nvSpPr>
          <p:spPr>
            <a:xfrm>
              <a:off x="-30049" y="5020022"/>
              <a:ext cx="2506692"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grpSp>
      <p:sp>
        <p:nvSpPr>
          <p:cNvPr id="1978378" name="Text Box 10"/>
          <p:cNvSpPr txBox="1">
            <a:spLocks noChangeArrowheads="1"/>
          </p:cNvSpPr>
          <p:nvPr/>
        </p:nvSpPr>
        <p:spPr bwMode="auto">
          <a:xfrm>
            <a:off x="785786" y="1071546"/>
            <a:ext cx="1544638" cy="379413"/>
          </a:xfrm>
          <a:prstGeom prst="rect">
            <a:avLst/>
          </a:prstGeom>
          <a:solidFill>
            <a:srgbClr val="000099">
              <a:alpha val="96001"/>
            </a:srgbClr>
          </a:solidFill>
          <a:ln w="9525" algn="ctr">
            <a:solidFill>
              <a:schemeClr val="bg1"/>
            </a:solidFill>
            <a:miter lim="800000"/>
            <a:headEnd/>
            <a:tailEnd/>
          </a:ln>
          <a:effectLst>
            <a:outerShdw dist="53882" dir="2700000" algn="ctr" rotWithShape="0">
              <a:srgbClr val="5F5F5F">
                <a:alpha val="50000"/>
              </a:srgbClr>
            </a:outerShdw>
          </a:effectLst>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800" b="1" i="0" u="none" strike="noStrike" kern="1200" cap="none" spc="0" normalizeH="0" baseline="0" noProof="0" smtClean="0">
                <a:ln>
                  <a:noFill/>
                </a:ln>
                <a:solidFill>
                  <a:schemeClr val="bg1"/>
                </a:solidFill>
                <a:effectLst/>
                <a:uLnTx/>
                <a:uFillTx/>
                <a:latin typeface="Arial" pitchFamily="34" charset="0"/>
                <a:ea typeface="宋体" pitchFamily="2" charset="-122"/>
                <a:cs typeface="+mn-cs"/>
              </a:rPr>
              <a:t>数据库</a:t>
            </a:r>
            <a:endParaRPr kumimoji="0" lang="zh-CN" sz="1800" b="0" i="0" u="none" strike="noStrike" kern="1200" cap="none" spc="0" normalizeH="0" baseline="0" noProof="0" smtClean="0">
              <a:ln>
                <a:noFill/>
              </a:ln>
              <a:solidFill>
                <a:schemeClr val="tx1"/>
              </a:solidFill>
              <a:effectLst/>
              <a:uLnTx/>
              <a:uFillTx/>
              <a:latin typeface="Arial" pitchFamily="34" charset="0"/>
              <a:ea typeface="宋体" pitchFamily="2" charset="-122"/>
              <a:cs typeface="+mn-cs"/>
            </a:endParaRPr>
          </a:p>
        </p:txBody>
      </p:sp>
      <p:sp>
        <p:nvSpPr>
          <p:cNvPr id="1978379" name="Text Box 11"/>
          <p:cNvSpPr txBox="1">
            <a:spLocks noChangeArrowheads="1"/>
          </p:cNvSpPr>
          <p:nvPr/>
        </p:nvSpPr>
        <p:spPr bwMode="auto">
          <a:xfrm>
            <a:off x="5143504" y="1000108"/>
            <a:ext cx="1544638" cy="379413"/>
          </a:xfrm>
          <a:prstGeom prst="rect">
            <a:avLst/>
          </a:prstGeom>
          <a:solidFill>
            <a:srgbClr val="000099">
              <a:alpha val="96001"/>
            </a:srgbClr>
          </a:solidFill>
          <a:ln w="9525" algn="ctr">
            <a:solidFill>
              <a:schemeClr val="bg1"/>
            </a:solidFill>
            <a:miter lim="800000"/>
            <a:headEnd/>
            <a:tailEnd/>
          </a:ln>
          <a:effectLst>
            <a:outerShdw dist="53882" dir="2700000" algn="ctr" rotWithShape="0">
              <a:srgbClr val="5F5F5F">
                <a:alpha val="50000"/>
              </a:srgbClr>
            </a:outerShdw>
          </a:effectLst>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800" b="1" i="0" u="none" strike="noStrike" kern="1200" cap="none" spc="0" normalizeH="0" baseline="0" noProof="0" dirty="0" smtClean="0">
                <a:ln>
                  <a:noFill/>
                </a:ln>
                <a:solidFill>
                  <a:schemeClr val="bg1"/>
                </a:solidFill>
                <a:effectLst/>
                <a:uLnTx/>
                <a:uFillTx/>
                <a:latin typeface="Arial" pitchFamily="34" charset="0"/>
                <a:ea typeface="宋体" pitchFamily="2" charset="-122"/>
                <a:cs typeface="+mn-cs"/>
              </a:rPr>
              <a:t>主要内容</a:t>
            </a:r>
            <a:endParaRPr kumimoji="0" lang="zh-CN" sz="1800" b="0" i="0" u="none" strike="noStrike" kern="1200" cap="none" spc="0" normalizeH="0" baseline="0" noProof="0" dirty="0" smtClean="0">
              <a:ln>
                <a:noFill/>
              </a:ln>
              <a:solidFill>
                <a:schemeClr val="tx1"/>
              </a:solidFill>
              <a:effectLst/>
              <a:uLnTx/>
              <a:uFillTx/>
              <a:latin typeface="Arial" pitchFamily="34" charset="0"/>
              <a:ea typeface="宋体" pitchFamily="2" charset="-122"/>
              <a:cs typeface="+mn-cs"/>
            </a:endParaRPr>
          </a:p>
        </p:txBody>
      </p:sp>
      <p:grpSp>
        <p:nvGrpSpPr>
          <p:cNvPr id="23" name="组合 22"/>
          <p:cNvGrpSpPr/>
          <p:nvPr/>
        </p:nvGrpSpPr>
        <p:grpSpPr>
          <a:xfrm>
            <a:off x="827584" y="1556792"/>
            <a:ext cx="8105803" cy="1285884"/>
            <a:chOff x="857224" y="1714488"/>
            <a:chExt cx="8105803" cy="1285884"/>
          </a:xfrm>
        </p:grpSpPr>
        <p:sp>
          <p:nvSpPr>
            <p:cNvPr id="61442" name="Rectangle 3"/>
            <p:cNvSpPr>
              <a:spLocks noChangeArrowheads="1"/>
            </p:cNvSpPr>
            <p:nvPr/>
          </p:nvSpPr>
          <p:spPr bwMode="auto">
            <a:xfrm>
              <a:off x="857224" y="1857364"/>
              <a:ext cx="1500198" cy="676276"/>
            </a:xfrm>
            <a:prstGeom prst="rect">
              <a:avLst/>
            </a:prstGeom>
            <a:gradFill rotWithShape="0">
              <a:gsLst>
                <a:gs pos="0">
                  <a:srgbClr val="8488C4"/>
                </a:gs>
                <a:gs pos="53000">
                  <a:srgbClr val="D4DEFF"/>
                </a:gs>
                <a:gs pos="83000">
                  <a:srgbClr val="D4DEFF"/>
                </a:gs>
                <a:gs pos="100000">
                  <a:srgbClr val="96AB94"/>
                </a:gs>
              </a:gsLst>
              <a:lin ang="5400000"/>
            </a:gradFill>
            <a:ln w="9525" algn="ctr">
              <a:solidFill>
                <a:schemeClr val="tx1"/>
              </a:solidFill>
              <a:miter lim="800000"/>
              <a:headEnd/>
              <a:tailEnd/>
            </a:ln>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800" b="1" i="0" u="none" strike="noStrike" cap="none" normalizeH="0" baseline="0" dirty="0" smtClean="0">
                  <a:ln>
                    <a:noFill/>
                  </a:ln>
                  <a:solidFill>
                    <a:schemeClr val="tx1"/>
                  </a:solidFill>
                  <a:effectLst/>
                  <a:latin typeface="Arial" pitchFamily="34" charset="0"/>
                  <a:ea typeface="宋体" pitchFamily="2" charset="-122"/>
                </a:rPr>
                <a:t>宏观</a:t>
              </a:r>
              <a:r>
                <a:rPr kumimoji="0" lang="zh-CN" altLang="en-US" sz="1800" b="1" i="0" u="none" strike="noStrike" cap="none" normalizeH="0" baseline="0" dirty="0" smtClean="0">
                  <a:ln>
                    <a:noFill/>
                  </a:ln>
                  <a:solidFill>
                    <a:schemeClr val="tx1"/>
                  </a:solidFill>
                  <a:effectLst/>
                  <a:latin typeface="Arial" pitchFamily="34" charset="0"/>
                  <a:ea typeface="宋体" pitchFamily="2" charset="-122"/>
                </a:rPr>
                <a:t>数据库</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61445" name="AutoShape 7"/>
            <p:cNvSpPr>
              <a:spLocks noChangeArrowheads="1"/>
            </p:cNvSpPr>
            <p:nvPr/>
          </p:nvSpPr>
          <p:spPr bwMode="auto">
            <a:xfrm>
              <a:off x="2786050" y="2143116"/>
              <a:ext cx="287338" cy="412750"/>
            </a:xfrm>
            <a:prstGeom prst="rightArrow">
              <a:avLst>
                <a:gd name="adj1" fmla="val 50000"/>
                <a:gd name="adj2" fmla="val 25000"/>
              </a:avLst>
            </a:prstGeom>
            <a:noFill/>
            <a:ln w="9525" algn="ctr">
              <a:solidFill>
                <a:srgbClr val="FF9966"/>
              </a:solidFill>
              <a:miter lim="800000"/>
              <a:headEnd/>
              <a:tailEnd/>
            </a:ln>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1450" name="Rectangle 12"/>
            <p:cNvSpPr>
              <a:spLocks noChangeArrowheads="1"/>
            </p:cNvSpPr>
            <p:nvPr/>
          </p:nvSpPr>
          <p:spPr bwMode="auto">
            <a:xfrm>
              <a:off x="3500430" y="1714488"/>
              <a:ext cx="5462597" cy="1285884"/>
            </a:xfrm>
            <a:prstGeom prst="rect">
              <a:avLst/>
            </a:prstGeom>
            <a:noFill/>
            <a:ln w="38100" cmpd="dbl">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pitchFamily="34" charset="0"/>
                  <a:ea typeface="宋体" pitchFamily="2" charset="-122"/>
                </a:rPr>
                <a:t>提供月度、季度、年度，</a:t>
              </a:r>
              <a:r>
                <a:rPr kumimoji="0" lang="en-US" altLang="zh-CN" sz="1400" b="1" i="0" u="none" strike="noStrike" cap="none" normalizeH="0" baseline="0" dirty="0" smtClean="0">
                  <a:ln>
                    <a:noFill/>
                  </a:ln>
                  <a:solidFill>
                    <a:schemeClr val="tx1"/>
                  </a:solidFill>
                  <a:effectLst/>
                  <a:latin typeface="Arial" pitchFamily="34" charset="0"/>
                  <a:ea typeface="宋体" pitchFamily="2" charset="-122"/>
                </a:rPr>
                <a:t>3</a:t>
              </a:r>
              <a:r>
                <a:rPr kumimoji="0" lang="zh-CN" altLang="en-US" sz="1400" b="1" i="0" u="none" strike="noStrike" cap="none" normalizeH="0" baseline="0" dirty="0" smtClean="0">
                  <a:ln>
                    <a:noFill/>
                  </a:ln>
                  <a:solidFill>
                    <a:schemeClr val="tx1"/>
                  </a:solidFill>
                  <a:effectLst/>
                  <a:latin typeface="Arial" pitchFamily="34" charset="0"/>
                  <a:ea typeface="宋体" pitchFamily="2" charset="-122"/>
                </a:rPr>
                <a:t>种时间频率的数据。</a:t>
              </a:r>
              <a:endParaRPr kumimoji="0" lang="en-US" altLang="zh-CN" sz="14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tx1"/>
                  </a:solidFill>
                  <a:effectLst/>
                  <a:latin typeface="Arial" pitchFamily="34" charset="0"/>
                  <a:ea typeface="宋体" pitchFamily="2" charset="-122"/>
                </a:rPr>
                <a:t>对全国国民经济的运行状态进行监测分析，提供全国的综合经济、人口、人民生活、投资、能源、物价、财政、金融、国内贸易、对外经济、农业、工业、交通、电信、教育、卫生等方面指标序列。</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400" b="0" i="0" u="none" strike="noStrike" cap="none" normalizeH="0" baseline="0" dirty="0" smtClean="0">
                <a:ln>
                  <a:noFill/>
                </a:ln>
                <a:solidFill>
                  <a:schemeClr val="tx1"/>
                </a:solidFill>
                <a:effectLst/>
                <a:latin typeface="Arial" pitchFamily="34" charset="0"/>
                <a:ea typeface="宋体" pitchFamily="2" charset="-122"/>
              </a:endParaRPr>
            </a:p>
          </p:txBody>
        </p:sp>
      </p:grpSp>
      <p:grpSp>
        <p:nvGrpSpPr>
          <p:cNvPr id="18" name="组合 17"/>
          <p:cNvGrpSpPr/>
          <p:nvPr/>
        </p:nvGrpSpPr>
        <p:grpSpPr>
          <a:xfrm>
            <a:off x="899592" y="2996952"/>
            <a:ext cx="8072495" cy="1433514"/>
            <a:chOff x="928662" y="5067320"/>
            <a:chExt cx="8072495" cy="1433514"/>
          </a:xfrm>
        </p:grpSpPr>
        <p:sp>
          <p:nvSpPr>
            <p:cNvPr id="61444" name="Rectangle 5"/>
            <p:cNvSpPr>
              <a:spLocks noChangeArrowheads="1"/>
            </p:cNvSpPr>
            <p:nvPr/>
          </p:nvSpPr>
          <p:spPr bwMode="auto">
            <a:xfrm>
              <a:off x="928662" y="5355352"/>
              <a:ext cx="1428760" cy="574675"/>
            </a:xfrm>
            <a:prstGeom prst="rect">
              <a:avLst/>
            </a:prstGeom>
            <a:gradFill rotWithShape="0">
              <a:gsLst>
                <a:gs pos="0">
                  <a:srgbClr val="8488C4"/>
                </a:gs>
                <a:gs pos="53000">
                  <a:srgbClr val="D4DEFF"/>
                </a:gs>
                <a:gs pos="83000">
                  <a:srgbClr val="D4DEFF"/>
                </a:gs>
                <a:gs pos="100000">
                  <a:srgbClr val="96AB94"/>
                </a:gs>
              </a:gsLst>
              <a:lin ang="5400000"/>
            </a:gradFill>
            <a:ln w="9525" algn="ctr">
              <a:solidFill>
                <a:schemeClr val="tx1"/>
              </a:solidFill>
              <a:miter lim="800000"/>
              <a:headEnd/>
              <a:tailEnd/>
            </a:ln>
          </p:spPr>
          <p:txBody>
            <a:bodyPr vert="horz" wrap="none" lIns="90000" tIns="46800" rIns="90000" bIns="46800" numCol="1" anchor="ctr"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zh-CN" altLang="en-US" b="1" dirty="0" smtClean="0">
                  <a:latin typeface="Arial" pitchFamily="34" charset="0"/>
                  <a:ea typeface="宋体" pitchFamily="2" charset="-122"/>
                </a:rPr>
                <a:t>行业数据库</a:t>
              </a:r>
              <a:endParaRPr lang="zh-CN" b="1" dirty="0" smtClean="0">
                <a:latin typeface="Arial" pitchFamily="34" charset="0"/>
                <a:ea typeface="宋体" pitchFamily="2" charset="-122"/>
              </a:endParaRPr>
            </a:p>
          </p:txBody>
        </p:sp>
        <p:sp>
          <p:nvSpPr>
            <p:cNvPr id="61447" name="Rectangle 9"/>
            <p:cNvSpPr>
              <a:spLocks noChangeArrowheads="1"/>
            </p:cNvSpPr>
            <p:nvPr/>
          </p:nvSpPr>
          <p:spPr bwMode="auto">
            <a:xfrm>
              <a:off x="3500431" y="5067320"/>
              <a:ext cx="5500726" cy="1433514"/>
            </a:xfrm>
            <a:prstGeom prst="rect">
              <a:avLst/>
            </a:prstGeom>
            <a:noFill/>
            <a:ln w="38100" cmpd="dbl" algn="ctr">
              <a:solidFill>
                <a:srgbClr val="99CC00"/>
              </a:solidFill>
              <a:miter lim="800000"/>
              <a:headEnd/>
              <a:tailEnd/>
            </a:ln>
          </p:spPr>
          <p:txBody>
            <a:bodyPr vert="horz" wrap="square" lIns="91440" tIns="45720" rIns="91440" bIns="45720" numCol="1" anchor="t" anchorCtr="0" compatLnSpc="1">
              <a:prstTxWarp prst="textNoShape">
                <a:avLst/>
              </a:prstTxWarp>
            </a:bodyPr>
            <a:lstStyle/>
            <a:p>
              <a:r>
                <a:rPr lang="zh-CN" altLang="en-US" sz="1400" b="1" dirty="0" smtClean="0"/>
                <a:t>提供月度、年度，</a:t>
              </a:r>
              <a:r>
                <a:rPr lang="en-US" altLang="zh-CN" sz="1400" b="1" dirty="0" smtClean="0"/>
                <a:t>2</a:t>
              </a:r>
              <a:r>
                <a:rPr lang="zh-CN" altLang="en-US" sz="1400" b="1" dirty="0" smtClean="0"/>
                <a:t> 种时间频率的数据。</a:t>
              </a:r>
              <a:endParaRPr lang="en-US" altLang="zh-CN" sz="1400" b="1" dirty="0" smtClean="0"/>
            </a:p>
            <a:p>
              <a:endParaRPr lang="en-US" altLang="zh-CN" sz="1400" b="1" dirty="0" smtClean="0"/>
            </a:p>
            <a:p>
              <a:r>
                <a:rPr lang="zh-CN" altLang="en-US" sz="1400" b="1" dirty="0" smtClean="0"/>
                <a:t>从指标、时间、地区、行业、经济类型、规模等</a:t>
              </a:r>
              <a:r>
                <a:rPr lang="en-US" sz="1400" b="1" dirty="0" smtClean="0"/>
                <a:t>5</a:t>
              </a:r>
              <a:r>
                <a:rPr lang="zh-CN" altLang="en-US" sz="1400" b="1" dirty="0" smtClean="0"/>
                <a:t>个维度对工业行业的经济运行状态进行动态跟踪，提供生产规模、经济效益、销售收入、生产成本、财务费用、利润总额等方面指标。</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dirty="0" smtClean="0">
                  <a:ln>
                    <a:noFill/>
                  </a:ln>
                  <a:solidFill>
                    <a:schemeClr val="tx1"/>
                  </a:solidFill>
                  <a:effectLst/>
                  <a:latin typeface="Arial" pitchFamily="34" charset="0"/>
                  <a:ea typeface="宋体" pitchFamily="2" charset="-122"/>
                </a:rPr>
                <a:t>	</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61452" name="AutoShape 17"/>
            <p:cNvSpPr>
              <a:spLocks noChangeArrowheads="1"/>
            </p:cNvSpPr>
            <p:nvPr/>
          </p:nvSpPr>
          <p:spPr bwMode="auto">
            <a:xfrm>
              <a:off x="2784464" y="5414946"/>
              <a:ext cx="287338" cy="412750"/>
            </a:xfrm>
            <a:prstGeom prst="rightArrow">
              <a:avLst>
                <a:gd name="adj1" fmla="val 50000"/>
                <a:gd name="adj2" fmla="val 25000"/>
              </a:avLst>
            </a:prstGeom>
            <a:noFill/>
            <a:ln w="9525" algn="ctr">
              <a:solidFill>
                <a:srgbClr val="FF9966"/>
              </a:solidFill>
              <a:miter lim="800000"/>
              <a:headEnd/>
              <a:tailEnd/>
            </a:ln>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nvGrpSpPr>
          <p:cNvPr id="24" name="组合 23"/>
          <p:cNvGrpSpPr/>
          <p:nvPr/>
        </p:nvGrpSpPr>
        <p:grpSpPr>
          <a:xfrm>
            <a:off x="899592" y="4557248"/>
            <a:ext cx="8071925" cy="1500214"/>
            <a:chOff x="929232" y="3357546"/>
            <a:chExt cx="8071925" cy="1500214"/>
          </a:xfrm>
        </p:grpSpPr>
        <p:sp>
          <p:nvSpPr>
            <p:cNvPr id="25" name="Rectangle 4"/>
            <p:cNvSpPr>
              <a:spLocks noChangeArrowheads="1"/>
            </p:cNvSpPr>
            <p:nvPr/>
          </p:nvSpPr>
          <p:spPr bwMode="auto">
            <a:xfrm>
              <a:off x="929232" y="3645578"/>
              <a:ext cx="1500197" cy="576263"/>
            </a:xfrm>
            <a:prstGeom prst="rect">
              <a:avLst/>
            </a:prstGeom>
            <a:gradFill rotWithShape="0">
              <a:gsLst>
                <a:gs pos="0">
                  <a:srgbClr val="8488C4"/>
                </a:gs>
                <a:gs pos="53000">
                  <a:srgbClr val="D4DEFF"/>
                </a:gs>
                <a:gs pos="83000">
                  <a:srgbClr val="D4DEFF"/>
                </a:gs>
                <a:gs pos="100000">
                  <a:srgbClr val="96AB94"/>
                </a:gs>
              </a:gsLst>
              <a:lin ang="5400000"/>
            </a:gradFill>
            <a:ln w="9525" algn="ctr">
              <a:solidFill>
                <a:schemeClr val="tx1"/>
              </a:solidFill>
              <a:miter lim="800000"/>
              <a:headEnd/>
              <a:tailEnd/>
            </a:ln>
          </p:spPr>
          <p:txBody>
            <a:bodyPr vert="horz" wrap="none" lIns="90000" tIns="46800" rIns="90000" bIns="46800" numCol="1" anchor="ctr" anchorCtr="0" compatLnSpc="1">
              <a:prstTxWarp prst="textNoShape">
                <a:avLst/>
              </a:prstTxWarp>
            </a:bodyPr>
            <a:lstStyle/>
            <a:p>
              <a:pPr algn="ctr" fontAlgn="base">
                <a:spcBef>
                  <a:spcPct val="0"/>
                </a:spcBef>
                <a:spcAft>
                  <a:spcPct val="0"/>
                </a:spcAft>
              </a:pPr>
              <a:r>
                <a:rPr lang="zh-CN" b="1" dirty="0" smtClean="0">
                  <a:latin typeface="Arial" pitchFamily="34" charset="0"/>
                  <a:ea typeface="宋体" pitchFamily="2" charset="-122"/>
                </a:rPr>
                <a:t>区域</a:t>
              </a:r>
              <a:r>
                <a:rPr lang="zh-CN" altLang="en-US" b="1" dirty="0" smtClean="0">
                  <a:latin typeface="Arial" pitchFamily="34" charset="0"/>
                  <a:ea typeface="宋体" pitchFamily="2" charset="-122"/>
                </a:rPr>
                <a:t>数据库</a:t>
              </a:r>
              <a:endParaRPr lang="zh-CN" b="1" dirty="0" smtClean="0">
                <a:latin typeface="Arial" pitchFamily="34" charset="0"/>
                <a:ea typeface="宋体" pitchFamily="2" charset="-122"/>
              </a:endParaRPr>
            </a:p>
          </p:txBody>
        </p:sp>
        <p:sp>
          <p:nvSpPr>
            <p:cNvPr id="26" name="Rectangle 8"/>
            <p:cNvSpPr>
              <a:spLocks noChangeArrowheads="1"/>
            </p:cNvSpPr>
            <p:nvPr/>
          </p:nvSpPr>
          <p:spPr bwMode="auto">
            <a:xfrm>
              <a:off x="3500431" y="3357546"/>
              <a:ext cx="5500726" cy="1500214"/>
            </a:xfrm>
            <a:prstGeom prst="rect">
              <a:avLst/>
            </a:prstGeom>
            <a:noFill/>
            <a:ln w="38100" cmpd="dbl" algn="ctr">
              <a:solidFill>
                <a:srgbClr val="99CC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zh-CN" altLang="en-US" sz="1400" b="1" dirty="0" smtClean="0">
                  <a:latin typeface="Arial" pitchFamily="34" charset="0"/>
                  <a:ea typeface="宋体" pitchFamily="2" charset="-122"/>
                </a:rPr>
                <a:t>提供月度、季度、年度，</a:t>
              </a:r>
              <a:r>
                <a:rPr lang="en-US" altLang="zh-CN" sz="1400" b="1" dirty="0" smtClean="0">
                  <a:latin typeface="Arial" pitchFamily="34" charset="0"/>
                  <a:ea typeface="宋体" pitchFamily="2" charset="-122"/>
                </a:rPr>
                <a:t>3</a:t>
              </a:r>
              <a:r>
                <a:rPr lang="zh-CN" altLang="en-US" sz="1400" b="1" dirty="0" smtClean="0">
                  <a:latin typeface="Arial" pitchFamily="34" charset="0"/>
                  <a:ea typeface="宋体" pitchFamily="2" charset="-122"/>
                </a:rPr>
                <a:t>种时间频率的数据。</a:t>
              </a:r>
              <a:endParaRPr lang="en-US" altLang="zh-CN" sz="1400" b="1" dirty="0" smtClean="0">
                <a:latin typeface="Arial" pitchFamily="34" charset="0"/>
                <a:ea typeface="宋体" pitchFamily="2" charset="-122"/>
              </a:endParaRPr>
            </a:p>
            <a:p>
              <a:pPr fontAlgn="base">
                <a:spcBef>
                  <a:spcPct val="0"/>
                </a:spcBef>
                <a:spcAft>
                  <a:spcPct val="0"/>
                </a:spcAft>
              </a:pPr>
              <a:endParaRPr lang="en-US" altLang="zh-CN" sz="1400" b="1" dirty="0" smtClean="0">
                <a:latin typeface="Arial" pitchFamily="34"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tx1"/>
                  </a:solidFill>
                  <a:effectLst/>
                  <a:latin typeface="Arial" pitchFamily="34" charset="0"/>
                  <a:ea typeface="宋体" pitchFamily="2" charset="-122"/>
                </a:rPr>
                <a:t>对</a:t>
              </a:r>
              <a:r>
                <a:rPr kumimoji="0" lang="en-US" altLang="zh-CN" sz="1400" b="1" i="0" u="none" strike="noStrike" cap="none" normalizeH="0" baseline="0" dirty="0" smtClean="0">
                  <a:ln>
                    <a:noFill/>
                  </a:ln>
                  <a:solidFill>
                    <a:schemeClr val="tx1"/>
                  </a:solidFill>
                  <a:effectLst/>
                  <a:latin typeface="Arial" pitchFamily="34" charset="0"/>
                  <a:ea typeface="宋体" pitchFamily="2" charset="-122"/>
                </a:rPr>
                <a:t>31</a:t>
              </a:r>
              <a:r>
                <a:rPr kumimoji="0" lang="zh-CN" sz="1400" b="1" i="0" u="none" strike="noStrike" cap="none" normalizeH="0" baseline="0" dirty="0" smtClean="0">
                  <a:ln>
                    <a:noFill/>
                  </a:ln>
                  <a:solidFill>
                    <a:schemeClr val="tx1"/>
                  </a:solidFill>
                  <a:effectLst/>
                  <a:latin typeface="Arial" pitchFamily="34" charset="0"/>
                  <a:ea typeface="宋体" pitchFamily="2" charset="-122"/>
                </a:rPr>
                <a:t>个各省（市）、</a:t>
              </a:r>
              <a:r>
                <a:rPr kumimoji="0" lang="en-US" altLang="zh-CN" sz="1400" b="1" i="0" u="none" strike="noStrike" cap="none" normalizeH="0" baseline="0" dirty="0" smtClean="0">
                  <a:ln>
                    <a:noFill/>
                  </a:ln>
                  <a:solidFill>
                    <a:schemeClr val="tx1"/>
                  </a:solidFill>
                  <a:effectLst/>
                  <a:latin typeface="Arial" pitchFamily="34" charset="0"/>
                  <a:ea typeface="宋体" pitchFamily="2" charset="-122"/>
                </a:rPr>
                <a:t>200</a:t>
              </a:r>
              <a:r>
                <a:rPr kumimoji="0" lang="zh-CN" sz="1400" b="1" i="0" u="none" strike="noStrike" cap="none" normalizeH="0" baseline="0" dirty="0" smtClean="0">
                  <a:ln>
                    <a:noFill/>
                  </a:ln>
                  <a:solidFill>
                    <a:schemeClr val="tx1"/>
                  </a:solidFill>
                  <a:effectLst/>
                  <a:latin typeface="Arial" pitchFamily="34" charset="0"/>
                  <a:ea typeface="宋体" pitchFamily="2" charset="-122"/>
                </a:rPr>
                <a:t>多个地级市的国民经济运行状态进行监测分析，提供国民经济核算、人口、人民生活、投资、能源、物价、财政、金融、国内贸易、对外经济、农业、工业、交通、电信、教育、卫生等方面宏观经济指标序列。</a:t>
              </a:r>
              <a:endParaRPr kumimoji="0" lang="zh-CN" sz="14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7" name="AutoShape 16"/>
            <p:cNvSpPr>
              <a:spLocks noChangeArrowheads="1"/>
            </p:cNvSpPr>
            <p:nvPr/>
          </p:nvSpPr>
          <p:spPr bwMode="auto">
            <a:xfrm>
              <a:off x="2784464" y="3738546"/>
              <a:ext cx="287338" cy="412750"/>
            </a:xfrm>
            <a:prstGeom prst="rightArrow">
              <a:avLst>
                <a:gd name="adj1" fmla="val 50000"/>
                <a:gd name="adj2" fmla="val 25000"/>
              </a:avLst>
            </a:prstGeom>
            <a:noFill/>
            <a:ln w="9525" algn="ctr">
              <a:solidFill>
                <a:srgbClr val="FF9966"/>
              </a:solidFill>
              <a:miter lim="800000"/>
              <a:headEnd/>
              <a:tailEnd/>
            </a:ln>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81"/>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数据库模块</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67"/>
          <p:cNvGrpSpPr>
            <a:grpSpLocks/>
          </p:cNvGrpSpPr>
          <p:nvPr/>
        </p:nvGrpSpPr>
        <p:grpSpPr bwMode="auto">
          <a:xfrm flipV="1">
            <a:off x="-1587" y="655089"/>
            <a:ext cx="1981201" cy="59267"/>
            <a:chOff x="-30049" y="5020022"/>
            <a:chExt cx="9174049" cy="125066"/>
          </a:xfrm>
        </p:grpSpPr>
        <p:sp>
          <p:nvSpPr>
            <p:cNvPr id="4" name="矩形 3"/>
            <p:cNvSpPr/>
            <p:nvPr/>
          </p:nvSpPr>
          <p:spPr>
            <a:xfrm>
              <a:off x="-640" y="5020022"/>
              <a:ext cx="914464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5" name="矩形 4"/>
            <p:cNvSpPr/>
            <p:nvPr/>
          </p:nvSpPr>
          <p:spPr>
            <a:xfrm>
              <a:off x="-30049" y="5020022"/>
              <a:ext cx="2506692"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grpSp>
      <p:sp>
        <p:nvSpPr>
          <p:cNvPr id="1978378" name="Text Box 10"/>
          <p:cNvSpPr txBox="1">
            <a:spLocks noChangeArrowheads="1"/>
          </p:cNvSpPr>
          <p:nvPr/>
        </p:nvSpPr>
        <p:spPr bwMode="auto">
          <a:xfrm>
            <a:off x="785786" y="1071546"/>
            <a:ext cx="1544638" cy="379413"/>
          </a:xfrm>
          <a:prstGeom prst="rect">
            <a:avLst/>
          </a:prstGeom>
          <a:solidFill>
            <a:srgbClr val="000099">
              <a:alpha val="96001"/>
            </a:srgbClr>
          </a:solidFill>
          <a:ln w="9525" algn="ctr">
            <a:solidFill>
              <a:schemeClr val="bg1"/>
            </a:solidFill>
            <a:miter lim="800000"/>
            <a:headEnd/>
            <a:tailEnd/>
          </a:ln>
          <a:effectLst>
            <a:outerShdw dist="53882" dir="2700000" algn="ctr" rotWithShape="0">
              <a:srgbClr val="5F5F5F">
                <a:alpha val="50000"/>
              </a:srgbClr>
            </a:outerShdw>
          </a:effectLst>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800" b="1" i="0" u="none" strike="noStrike" kern="1200" cap="none" spc="0" normalizeH="0" baseline="0" noProof="0" smtClean="0">
                <a:ln>
                  <a:noFill/>
                </a:ln>
                <a:solidFill>
                  <a:schemeClr val="bg1"/>
                </a:solidFill>
                <a:effectLst/>
                <a:uLnTx/>
                <a:uFillTx/>
                <a:latin typeface="Arial" pitchFamily="34" charset="0"/>
                <a:ea typeface="宋体" pitchFamily="2" charset="-122"/>
                <a:cs typeface="+mn-cs"/>
              </a:rPr>
              <a:t>数据库</a:t>
            </a:r>
            <a:endParaRPr kumimoji="0" lang="zh-CN" sz="1800" b="0" i="0" u="none" strike="noStrike" kern="1200" cap="none" spc="0" normalizeH="0" baseline="0" noProof="0" smtClean="0">
              <a:ln>
                <a:noFill/>
              </a:ln>
              <a:solidFill>
                <a:schemeClr val="tx1"/>
              </a:solidFill>
              <a:effectLst/>
              <a:uLnTx/>
              <a:uFillTx/>
              <a:latin typeface="Arial" pitchFamily="34" charset="0"/>
              <a:ea typeface="宋体" pitchFamily="2" charset="-122"/>
              <a:cs typeface="+mn-cs"/>
            </a:endParaRPr>
          </a:p>
        </p:txBody>
      </p:sp>
      <p:sp>
        <p:nvSpPr>
          <p:cNvPr id="1978379" name="Text Box 11"/>
          <p:cNvSpPr txBox="1">
            <a:spLocks noChangeArrowheads="1"/>
          </p:cNvSpPr>
          <p:nvPr/>
        </p:nvSpPr>
        <p:spPr bwMode="auto">
          <a:xfrm>
            <a:off x="5143504" y="1000108"/>
            <a:ext cx="1544638" cy="379413"/>
          </a:xfrm>
          <a:prstGeom prst="rect">
            <a:avLst/>
          </a:prstGeom>
          <a:solidFill>
            <a:srgbClr val="000099">
              <a:alpha val="96001"/>
            </a:srgbClr>
          </a:solidFill>
          <a:ln w="9525" algn="ctr">
            <a:solidFill>
              <a:schemeClr val="bg1"/>
            </a:solidFill>
            <a:miter lim="800000"/>
            <a:headEnd/>
            <a:tailEnd/>
          </a:ln>
          <a:effectLst>
            <a:outerShdw dist="53882" dir="2700000" algn="ctr" rotWithShape="0">
              <a:srgbClr val="5F5F5F">
                <a:alpha val="50000"/>
              </a:srgbClr>
            </a:outerShdw>
          </a:effectLst>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800" b="1" i="0" u="none" strike="noStrike" kern="1200" cap="none" spc="0" normalizeH="0" baseline="0" noProof="0" dirty="0" smtClean="0">
                <a:ln>
                  <a:noFill/>
                </a:ln>
                <a:solidFill>
                  <a:schemeClr val="bg1"/>
                </a:solidFill>
                <a:effectLst/>
                <a:uLnTx/>
                <a:uFillTx/>
                <a:latin typeface="Arial" pitchFamily="34" charset="0"/>
                <a:ea typeface="宋体" pitchFamily="2" charset="-122"/>
                <a:cs typeface="+mn-cs"/>
              </a:rPr>
              <a:t>主要内容</a:t>
            </a:r>
            <a:endParaRPr kumimoji="0" lang="zh-CN" sz="1800" b="0" i="0" u="none" strike="noStrike" kern="1200" cap="none" spc="0" normalizeH="0" baseline="0" noProof="0" dirty="0" smtClean="0">
              <a:ln>
                <a:noFill/>
              </a:ln>
              <a:solidFill>
                <a:schemeClr val="tx1"/>
              </a:solidFill>
              <a:effectLst/>
              <a:uLnTx/>
              <a:uFillTx/>
              <a:latin typeface="Arial" pitchFamily="34" charset="0"/>
              <a:ea typeface="宋体" pitchFamily="2" charset="-122"/>
              <a:cs typeface="+mn-cs"/>
            </a:endParaRPr>
          </a:p>
        </p:txBody>
      </p:sp>
      <p:grpSp>
        <p:nvGrpSpPr>
          <p:cNvPr id="15" name="组合 14"/>
          <p:cNvGrpSpPr/>
          <p:nvPr/>
        </p:nvGrpSpPr>
        <p:grpSpPr>
          <a:xfrm>
            <a:off x="899592" y="1556792"/>
            <a:ext cx="8054885" cy="1714512"/>
            <a:chOff x="899592" y="1556792"/>
            <a:chExt cx="8054885" cy="1714512"/>
          </a:xfrm>
        </p:grpSpPr>
        <p:sp>
          <p:nvSpPr>
            <p:cNvPr id="61442" name="Rectangle 3"/>
            <p:cNvSpPr>
              <a:spLocks noChangeArrowheads="1"/>
            </p:cNvSpPr>
            <p:nvPr/>
          </p:nvSpPr>
          <p:spPr bwMode="auto">
            <a:xfrm>
              <a:off x="899592" y="1988840"/>
              <a:ext cx="1500198" cy="676276"/>
            </a:xfrm>
            <a:prstGeom prst="rect">
              <a:avLst/>
            </a:prstGeom>
            <a:gradFill rotWithShape="0">
              <a:gsLst>
                <a:gs pos="0">
                  <a:srgbClr val="8488C4"/>
                </a:gs>
                <a:gs pos="53000">
                  <a:srgbClr val="D4DEFF"/>
                </a:gs>
                <a:gs pos="83000">
                  <a:srgbClr val="D4DEFF"/>
                </a:gs>
                <a:gs pos="100000">
                  <a:srgbClr val="96AB94"/>
                </a:gs>
              </a:gsLst>
              <a:lin ang="5400000"/>
            </a:gradFill>
            <a:ln w="9525" algn="ctr">
              <a:solidFill>
                <a:schemeClr val="tx1"/>
              </a:solidFill>
              <a:miter lim="800000"/>
              <a:headEnd/>
              <a:tailEnd/>
            </a:ln>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pitchFamily="34" charset="0"/>
                  <a:ea typeface="宋体" pitchFamily="2" charset="-122"/>
                </a:rPr>
                <a:t>世界数据库</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61445" name="AutoShape 7"/>
            <p:cNvSpPr>
              <a:spLocks noChangeArrowheads="1"/>
            </p:cNvSpPr>
            <p:nvPr/>
          </p:nvSpPr>
          <p:spPr bwMode="auto">
            <a:xfrm>
              <a:off x="2786050" y="2143116"/>
              <a:ext cx="287338" cy="412750"/>
            </a:xfrm>
            <a:prstGeom prst="rightArrow">
              <a:avLst>
                <a:gd name="adj1" fmla="val 50000"/>
                <a:gd name="adj2" fmla="val 25000"/>
              </a:avLst>
            </a:prstGeom>
            <a:noFill/>
            <a:ln w="9525" algn="ctr">
              <a:solidFill>
                <a:srgbClr val="FF9966"/>
              </a:solidFill>
              <a:miter lim="800000"/>
              <a:headEnd/>
              <a:tailEnd/>
            </a:ln>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1450" name="Rectangle 12"/>
            <p:cNvSpPr>
              <a:spLocks noChangeArrowheads="1"/>
            </p:cNvSpPr>
            <p:nvPr/>
          </p:nvSpPr>
          <p:spPr bwMode="auto">
            <a:xfrm>
              <a:off x="3491880" y="1556792"/>
              <a:ext cx="5462597" cy="1714512"/>
            </a:xfrm>
            <a:prstGeom prst="rect">
              <a:avLst/>
            </a:prstGeom>
            <a:noFill/>
            <a:ln w="38100" cmpd="dbl">
              <a:solidFill>
                <a:srgbClr val="99CC00"/>
              </a:solidFill>
              <a:miter lim="800000"/>
              <a:headEnd/>
              <a:tailEnd/>
            </a:ln>
          </p:spPr>
          <p:txBody>
            <a:bodyPr vert="horz" wrap="square" lIns="91440" tIns="45720" rIns="91440" bIns="45720" numCol="1" anchor="t" anchorCtr="0" compatLnSpc="1">
              <a:prstTxWarp prst="textNoShape">
                <a:avLst/>
              </a:prstTxWarp>
            </a:bodyPr>
            <a:lstStyle/>
            <a:p>
              <a:r>
                <a:rPr lang="zh-CN" altLang="en-US" sz="1400" b="1" dirty="0" smtClean="0"/>
                <a:t>世界经济月度数据库</a:t>
              </a:r>
              <a:endParaRPr lang="en-US" altLang="zh-CN" sz="1400" b="1" dirty="0" smtClean="0"/>
            </a:p>
            <a:p>
              <a:r>
                <a:rPr lang="zh-CN" altLang="en-US" sz="1400" dirty="0" smtClean="0"/>
                <a:t>收录了世界多达</a:t>
              </a:r>
              <a:r>
                <a:rPr lang="en-US" sz="1400" dirty="0" smtClean="0"/>
                <a:t>200</a:t>
              </a:r>
              <a:r>
                <a:rPr lang="zh-CN" altLang="en-US" sz="1400" dirty="0" smtClean="0"/>
                <a:t>多个国家和地区的统计数据，从国民经济核算、货币、贸易、工业产值等方面提供主要指标数据。</a:t>
              </a:r>
              <a:endParaRPr lang="en-US" altLang="zh-CN" sz="1400" dirty="0" smtClean="0"/>
            </a:p>
            <a:p>
              <a:endParaRPr lang="en-US" altLang="zh-CN" sz="1400" dirty="0" smtClean="0"/>
            </a:p>
            <a:p>
              <a:r>
                <a:rPr lang="zh-CN" altLang="en-US" sz="1400" b="1" dirty="0" smtClean="0"/>
                <a:t>世界经济年度数据库</a:t>
              </a:r>
              <a:endParaRPr lang="en-US" altLang="zh-CN" sz="1400" b="1" dirty="0" smtClean="0"/>
            </a:p>
            <a:p>
              <a:r>
                <a:rPr lang="zh-CN" altLang="en-US" sz="1400" dirty="0" smtClean="0"/>
                <a:t>提供来源于世界银行的综合主题数据，包括人口、收入、能源、经济、财政金融、价格指数等多方面的涵盖</a:t>
              </a:r>
              <a:r>
                <a:rPr lang="en-US" altLang="zh-CN" sz="1400" dirty="0" smtClean="0"/>
                <a:t>200</a:t>
              </a:r>
              <a:r>
                <a:rPr lang="zh-CN" altLang="en-US" sz="1400" dirty="0" smtClean="0"/>
                <a:t>多个国家的数据，便于国际分析与比较。</a:t>
              </a:r>
              <a:endParaRPr lang="en-US" altLang="zh-CN" sz="1400" dirty="0" smtClean="0"/>
            </a:p>
            <a:p>
              <a:endParaRPr lang="en-US" altLang="zh-CN" sz="1400" dirty="0" smtClean="0"/>
            </a:p>
            <a:p>
              <a:pPr fontAlgn="base">
                <a:spcBef>
                  <a:spcPct val="0"/>
                </a:spcBef>
                <a:spcAft>
                  <a:spcPct val="0"/>
                </a:spcAft>
              </a:pPr>
              <a:endParaRPr lang="zh-CN" altLang="en-US" sz="14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smtClean="0">
                <a:ln>
                  <a:noFill/>
                </a:ln>
                <a:solidFill>
                  <a:schemeClr val="tx1"/>
                </a:solidFill>
                <a:effectLst/>
                <a:latin typeface="Arial" pitchFamily="34" charset="0"/>
                <a:ea typeface="宋体" pitchFamily="2" charset="-122"/>
              </a:endParaRPr>
            </a:p>
          </p:txBody>
        </p:sp>
      </p:grpSp>
      <p:grpSp>
        <p:nvGrpSpPr>
          <p:cNvPr id="14" name="组合 13"/>
          <p:cNvGrpSpPr/>
          <p:nvPr/>
        </p:nvGrpSpPr>
        <p:grpSpPr>
          <a:xfrm>
            <a:off x="827584" y="3429000"/>
            <a:ext cx="8143933" cy="1533516"/>
            <a:chOff x="857224" y="4181500"/>
            <a:chExt cx="8143933" cy="1533516"/>
          </a:xfrm>
        </p:grpSpPr>
        <p:sp>
          <p:nvSpPr>
            <p:cNvPr id="61443" name="Rectangle 4"/>
            <p:cNvSpPr>
              <a:spLocks noChangeArrowheads="1"/>
            </p:cNvSpPr>
            <p:nvPr/>
          </p:nvSpPr>
          <p:spPr bwMode="auto">
            <a:xfrm>
              <a:off x="857224" y="4486300"/>
              <a:ext cx="1500197" cy="576263"/>
            </a:xfrm>
            <a:prstGeom prst="rect">
              <a:avLst/>
            </a:prstGeom>
            <a:gradFill rotWithShape="0">
              <a:gsLst>
                <a:gs pos="0">
                  <a:srgbClr val="8488C4"/>
                </a:gs>
                <a:gs pos="53000">
                  <a:srgbClr val="D4DEFF"/>
                </a:gs>
                <a:gs pos="83000">
                  <a:srgbClr val="D4DEFF"/>
                </a:gs>
                <a:gs pos="100000">
                  <a:srgbClr val="96AB94"/>
                </a:gs>
              </a:gsLst>
              <a:lin ang="5400000"/>
            </a:gradFill>
            <a:ln w="9525" algn="ctr">
              <a:solidFill>
                <a:schemeClr val="tx1"/>
              </a:solidFill>
              <a:miter lim="800000"/>
              <a:headEnd/>
              <a:tailEnd/>
            </a:ln>
          </p:spPr>
          <p:txBody>
            <a:bodyPr vert="horz" wrap="none" lIns="90000" tIns="46800" rIns="90000" bIns="46800" numCol="1" anchor="ctr" anchorCtr="0" compatLnSpc="1">
              <a:prstTxWarp prst="textNoShape">
                <a:avLst/>
              </a:prstTxWarp>
            </a:bodyPr>
            <a:lstStyle/>
            <a:p>
              <a:pPr algn="ctr" fontAlgn="base">
                <a:spcBef>
                  <a:spcPct val="0"/>
                </a:spcBef>
                <a:spcAft>
                  <a:spcPct val="0"/>
                </a:spcAft>
              </a:pPr>
              <a:r>
                <a:rPr lang="zh-CN" altLang="en-US" b="1" dirty="0" smtClean="0">
                  <a:latin typeface="Arial" pitchFamily="34" charset="0"/>
                  <a:ea typeface="宋体" pitchFamily="2" charset="-122"/>
                </a:rPr>
                <a:t>产业数据库</a:t>
              </a:r>
              <a:endParaRPr lang="zh-CN" b="1" dirty="0" smtClean="0">
                <a:latin typeface="Arial" pitchFamily="34" charset="0"/>
                <a:ea typeface="宋体" pitchFamily="2" charset="-122"/>
              </a:endParaRPr>
            </a:p>
          </p:txBody>
        </p:sp>
        <p:sp>
          <p:nvSpPr>
            <p:cNvPr id="61446" name="Rectangle 8"/>
            <p:cNvSpPr>
              <a:spLocks noChangeArrowheads="1"/>
            </p:cNvSpPr>
            <p:nvPr/>
          </p:nvSpPr>
          <p:spPr bwMode="auto">
            <a:xfrm>
              <a:off x="3500431" y="4181500"/>
              <a:ext cx="5500726" cy="1533516"/>
            </a:xfrm>
            <a:prstGeom prst="rect">
              <a:avLst/>
            </a:prstGeom>
            <a:noFill/>
            <a:ln w="38100" cmpd="dbl" algn="ctr">
              <a:solidFill>
                <a:srgbClr val="99CC00"/>
              </a:solidFill>
              <a:miter lim="800000"/>
              <a:headEnd/>
              <a:tailEnd/>
            </a:ln>
          </p:spPr>
          <p:txBody>
            <a:bodyPr vert="horz" wrap="square" lIns="91440" tIns="45720" rIns="91440" bIns="45720" numCol="1" anchor="t" anchorCtr="0" compatLnSpc="1">
              <a:prstTxWarp prst="textNoShape">
                <a:avLst/>
              </a:prstTxWarp>
            </a:bodyPr>
            <a:lstStyle/>
            <a:p>
              <a:r>
                <a:rPr lang="zh-CN" altLang="en-US" sz="1400" dirty="0" smtClean="0"/>
                <a:t>从“行业发展”、“市场供需”、“对外贸易”、“价格指数”、“行业投资”和“细分行业”多个方面，加以地图的展现方式提供农林牧渔业、食品饮料业、煤炭、石油、电力、化工、医药、电子、通信、钢铁、建材、机械、造纸、汽车、家电、建筑业、房地产、批发零售业、餐饮业、旅游业、交通运输、金融业、保险业等热点行业及其上下游行业的数据分析和产业政策要闻的最新动态。</a:t>
              </a:r>
              <a:endParaRPr lang="zh-CN" altLang="en-US" sz="1400" dirty="0"/>
            </a:p>
          </p:txBody>
        </p:sp>
        <p:sp>
          <p:nvSpPr>
            <p:cNvPr id="61451" name="AutoShape 16"/>
            <p:cNvSpPr>
              <a:spLocks noChangeArrowheads="1"/>
            </p:cNvSpPr>
            <p:nvPr/>
          </p:nvSpPr>
          <p:spPr bwMode="auto">
            <a:xfrm>
              <a:off x="2784464" y="4562500"/>
              <a:ext cx="287338" cy="412750"/>
            </a:xfrm>
            <a:prstGeom prst="rightArrow">
              <a:avLst>
                <a:gd name="adj1" fmla="val 50000"/>
                <a:gd name="adj2" fmla="val 25000"/>
              </a:avLst>
            </a:prstGeom>
            <a:noFill/>
            <a:ln w="9525" algn="ctr">
              <a:solidFill>
                <a:srgbClr val="FF9966"/>
              </a:solidFill>
              <a:miter lim="800000"/>
              <a:headEnd/>
              <a:tailEnd/>
            </a:ln>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nvGrpSpPr>
          <p:cNvPr id="16" name="组合 15"/>
          <p:cNvGrpSpPr/>
          <p:nvPr/>
        </p:nvGrpSpPr>
        <p:grpSpPr>
          <a:xfrm>
            <a:off x="863680" y="5157192"/>
            <a:ext cx="8072495" cy="862010"/>
            <a:chOff x="857223" y="1857364"/>
            <a:chExt cx="8072495" cy="862010"/>
          </a:xfrm>
        </p:grpSpPr>
        <p:sp>
          <p:nvSpPr>
            <p:cNvPr id="17" name="Rectangle 5"/>
            <p:cNvSpPr>
              <a:spLocks noChangeArrowheads="1"/>
            </p:cNvSpPr>
            <p:nvPr/>
          </p:nvSpPr>
          <p:spPr bwMode="auto">
            <a:xfrm>
              <a:off x="857223" y="1971692"/>
              <a:ext cx="1428760" cy="574675"/>
            </a:xfrm>
            <a:prstGeom prst="rect">
              <a:avLst/>
            </a:prstGeom>
            <a:gradFill rotWithShape="0">
              <a:gsLst>
                <a:gs pos="0">
                  <a:srgbClr val="8488C4"/>
                </a:gs>
                <a:gs pos="53000">
                  <a:srgbClr val="D4DEFF"/>
                </a:gs>
                <a:gs pos="83000">
                  <a:srgbClr val="D4DEFF"/>
                </a:gs>
                <a:gs pos="100000">
                  <a:srgbClr val="96AB94"/>
                </a:gs>
              </a:gsLst>
              <a:lin ang="5400000"/>
            </a:gradFill>
            <a:ln w="9525" algn="ctr">
              <a:solidFill>
                <a:schemeClr val="tx1"/>
              </a:solidFill>
              <a:miter lim="800000"/>
              <a:headEnd/>
              <a:tailEnd/>
            </a:ln>
          </p:spPr>
          <p:txBody>
            <a:bodyPr vert="horz" wrap="none" lIns="90000" tIns="46800" rIns="90000" bIns="46800" numCol="1" anchor="ctr"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zh-CN" altLang="en-US" b="1" dirty="0" smtClean="0">
                  <a:latin typeface="Arial" pitchFamily="34" charset="0"/>
                  <a:ea typeface="宋体" pitchFamily="2" charset="-122"/>
                </a:rPr>
                <a:t>数据地图</a:t>
              </a:r>
              <a:endParaRPr lang="zh-CN" b="1" dirty="0" smtClean="0">
                <a:latin typeface="Arial" pitchFamily="34" charset="0"/>
                <a:ea typeface="宋体" pitchFamily="2" charset="-122"/>
              </a:endParaRPr>
            </a:p>
          </p:txBody>
        </p:sp>
        <p:sp>
          <p:nvSpPr>
            <p:cNvPr id="18" name="Rectangle 9"/>
            <p:cNvSpPr>
              <a:spLocks noChangeArrowheads="1"/>
            </p:cNvSpPr>
            <p:nvPr/>
          </p:nvSpPr>
          <p:spPr bwMode="auto">
            <a:xfrm>
              <a:off x="3428992" y="1857364"/>
              <a:ext cx="5500726" cy="862010"/>
            </a:xfrm>
            <a:prstGeom prst="rect">
              <a:avLst/>
            </a:prstGeom>
            <a:noFill/>
            <a:ln w="38100" cmpd="dbl" algn="ctr">
              <a:solidFill>
                <a:srgbClr val="99CC00"/>
              </a:solidFill>
              <a:miter lim="800000"/>
              <a:headEnd/>
              <a:tailEnd/>
            </a:ln>
          </p:spPr>
          <p:txBody>
            <a:bodyPr vert="horz" wrap="square" lIns="91440" tIns="45720" rIns="91440" bIns="45720" numCol="1" anchor="t" anchorCtr="0" compatLnSpc="1">
              <a:prstTxWarp prst="textNoShape">
                <a:avLst/>
              </a:prstTxWarp>
            </a:bodyPr>
            <a:lstStyle/>
            <a:p>
              <a:r>
                <a:rPr lang="zh-CN" altLang="en-US" sz="1400" dirty="0" smtClean="0"/>
                <a:t>据多年的服务经验选取了一些重要的经济变量，通过地图展现的方式来展示经济变量的走势和区域发展对比情况，便于用户便捷、直观地了解宏观经济数据，挖掘经济现象的变化规律。</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tx1"/>
                  </a:solidFill>
                  <a:effectLst/>
                  <a:latin typeface="Arial" pitchFamily="34" charset="0"/>
                  <a:ea typeface="宋体" pitchFamily="2" charset="-122"/>
                </a:rPr>
                <a:t>	</a:t>
              </a:r>
              <a:endParaRPr kumimoji="0" lang="zh-CN" sz="14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9" name="AutoShape 17"/>
            <p:cNvSpPr>
              <a:spLocks noChangeArrowheads="1"/>
            </p:cNvSpPr>
            <p:nvPr/>
          </p:nvSpPr>
          <p:spPr bwMode="auto">
            <a:xfrm>
              <a:off x="2713025" y="2171688"/>
              <a:ext cx="287338" cy="412750"/>
            </a:xfrm>
            <a:prstGeom prst="rightArrow">
              <a:avLst>
                <a:gd name="adj1" fmla="val 50000"/>
                <a:gd name="adj2" fmla="val 25000"/>
              </a:avLst>
            </a:prstGeom>
            <a:noFill/>
            <a:ln w="9525" algn="ctr">
              <a:solidFill>
                <a:srgbClr val="FF9966"/>
              </a:solidFill>
              <a:miter lim="800000"/>
              <a:headEnd/>
              <a:tailEnd/>
            </a:ln>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81"/>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数据库模块</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67"/>
          <p:cNvGrpSpPr>
            <a:grpSpLocks/>
          </p:cNvGrpSpPr>
          <p:nvPr/>
        </p:nvGrpSpPr>
        <p:grpSpPr bwMode="auto">
          <a:xfrm flipV="1">
            <a:off x="-1587" y="655089"/>
            <a:ext cx="1981201" cy="59267"/>
            <a:chOff x="-30049" y="5020022"/>
            <a:chExt cx="9174049" cy="125066"/>
          </a:xfrm>
        </p:grpSpPr>
        <p:sp>
          <p:nvSpPr>
            <p:cNvPr id="4" name="矩形 3"/>
            <p:cNvSpPr/>
            <p:nvPr/>
          </p:nvSpPr>
          <p:spPr>
            <a:xfrm>
              <a:off x="-640" y="5020022"/>
              <a:ext cx="914464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5" name="矩形 4"/>
            <p:cNvSpPr/>
            <p:nvPr/>
          </p:nvSpPr>
          <p:spPr>
            <a:xfrm>
              <a:off x="-30049" y="5020022"/>
              <a:ext cx="2506692"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grpSp>
      <p:sp>
        <p:nvSpPr>
          <p:cNvPr id="1978378" name="Text Box 10"/>
          <p:cNvSpPr txBox="1">
            <a:spLocks noChangeArrowheads="1"/>
          </p:cNvSpPr>
          <p:nvPr/>
        </p:nvSpPr>
        <p:spPr bwMode="auto">
          <a:xfrm>
            <a:off x="785786" y="1071546"/>
            <a:ext cx="1544638" cy="379413"/>
          </a:xfrm>
          <a:prstGeom prst="rect">
            <a:avLst/>
          </a:prstGeom>
          <a:solidFill>
            <a:srgbClr val="000099">
              <a:alpha val="96001"/>
            </a:srgbClr>
          </a:solidFill>
          <a:ln w="9525" algn="ctr">
            <a:solidFill>
              <a:schemeClr val="bg1"/>
            </a:solidFill>
            <a:miter lim="800000"/>
            <a:headEnd/>
            <a:tailEnd/>
          </a:ln>
          <a:effectLst>
            <a:outerShdw dist="53882" dir="2700000" algn="ctr" rotWithShape="0">
              <a:srgbClr val="5F5F5F">
                <a:alpha val="50000"/>
              </a:srgbClr>
            </a:outerShdw>
          </a:effectLst>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800" b="1" i="0" u="none" strike="noStrike" kern="1200" cap="none" spc="0" normalizeH="0" baseline="0" noProof="0" smtClean="0">
                <a:ln>
                  <a:noFill/>
                </a:ln>
                <a:solidFill>
                  <a:schemeClr val="bg1"/>
                </a:solidFill>
                <a:effectLst/>
                <a:uLnTx/>
                <a:uFillTx/>
                <a:latin typeface="Arial" pitchFamily="34" charset="0"/>
                <a:ea typeface="宋体" pitchFamily="2" charset="-122"/>
                <a:cs typeface="+mn-cs"/>
              </a:rPr>
              <a:t>数据库</a:t>
            </a:r>
            <a:endParaRPr kumimoji="0" lang="zh-CN" sz="1800" b="0" i="0" u="none" strike="noStrike" kern="1200" cap="none" spc="0" normalizeH="0" baseline="0" noProof="0" smtClean="0">
              <a:ln>
                <a:noFill/>
              </a:ln>
              <a:solidFill>
                <a:schemeClr val="tx1"/>
              </a:solidFill>
              <a:effectLst/>
              <a:uLnTx/>
              <a:uFillTx/>
              <a:latin typeface="Arial" pitchFamily="34" charset="0"/>
              <a:ea typeface="宋体" pitchFamily="2" charset="-122"/>
              <a:cs typeface="+mn-cs"/>
            </a:endParaRPr>
          </a:p>
        </p:txBody>
      </p:sp>
      <p:sp>
        <p:nvSpPr>
          <p:cNvPr id="1978379" name="Text Box 11"/>
          <p:cNvSpPr txBox="1">
            <a:spLocks noChangeArrowheads="1"/>
          </p:cNvSpPr>
          <p:nvPr/>
        </p:nvSpPr>
        <p:spPr bwMode="auto">
          <a:xfrm>
            <a:off x="5143504" y="1000108"/>
            <a:ext cx="1544638" cy="379413"/>
          </a:xfrm>
          <a:prstGeom prst="rect">
            <a:avLst/>
          </a:prstGeom>
          <a:solidFill>
            <a:srgbClr val="000099">
              <a:alpha val="96001"/>
            </a:srgbClr>
          </a:solidFill>
          <a:ln w="9525" algn="ctr">
            <a:solidFill>
              <a:schemeClr val="bg1"/>
            </a:solidFill>
            <a:miter lim="800000"/>
            <a:headEnd/>
            <a:tailEnd/>
          </a:ln>
          <a:effectLst>
            <a:outerShdw dist="53882" dir="2700000" algn="ctr" rotWithShape="0">
              <a:srgbClr val="5F5F5F">
                <a:alpha val="50000"/>
              </a:srgbClr>
            </a:outerShdw>
          </a:effectLst>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800" b="1" i="0" u="none" strike="noStrike" kern="1200" cap="none" spc="0" normalizeH="0" baseline="0" noProof="0" dirty="0" smtClean="0">
                <a:ln>
                  <a:noFill/>
                </a:ln>
                <a:solidFill>
                  <a:schemeClr val="bg1"/>
                </a:solidFill>
                <a:effectLst/>
                <a:uLnTx/>
                <a:uFillTx/>
                <a:latin typeface="Arial" pitchFamily="34" charset="0"/>
                <a:ea typeface="宋体" pitchFamily="2" charset="-122"/>
                <a:cs typeface="+mn-cs"/>
              </a:rPr>
              <a:t>主要内容</a:t>
            </a:r>
            <a:endParaRPr kumimoji="0" lang="zh-CN" sz="1800" b="0" i="0" u="none" strike="noStrike" kern="1200" cap="none" spc="0" normalizeH="0" baseline="0" noProof="0" dirty="0" smtClean="0">
              <a:ln>
                <a:noFill/>
              </a:ln>
              <a:solidFill>
                <a:schemeClr val="tx1"/>
              </a:solidFill>
              <a:effectLst/>
              <a:uLnTx/>
              <a:uFillTx/>
              <a:latin typeface="Arial" pitchFamily="34" charset="0"/>
              <a:ea typeface="宋体" pitchFamily="2" charset="-122"/>
              <a:cs typeface="+mn-cs"/>
            </a:endParaRPr>
          </a:p>
        </p:txBody>
      </p:sp>
      <p:grpSp>
        <p:nvGrpSpPr>
          <p:cNvPr id="21" name="组合 20"/>
          <p:cNvGrpSpPr/>
          <p:nvPr/>
        </p:nvGrpSpPr>
        <p:grpSpPr>
          <a:xfrm>
            <a:off x="823915" y="3082334"/>
            <a:ext cx="8105803" cy="928694"/>
            <a:chOff x="823915" y="3214686"/>
            <a:chExt cx="8105803" cy="928694"/>
          </a:xfrm>
        </p:grpSpPr>
        <p:sp>
          <p:nvSpPr>
            <p:cNvPr id="61442" name="Rectangle 3"/>
            <p:cNvSpPr>
              <a:spLocks noChangeArrowheads="1"/>
            </p:cNvSpPr>
            <p:nvPr/>
          </p:nvSpPr>
          <p:spPr bwMode="auto">
            <a:xfrm>
              <a:off x="823915" y="3395666"/>
              <a:ext cx="1500198" cy="676276"/>
            </a:xfrm>
            <a:prstGeom prst="rect">
              <a:avLst/>
            </a:prstGeom>
            <a:gradFill rotWithShape="0">
              <a:gsLst>
                <a:gs pos="0">
                  <a:srgbClr val="8488C4"/>
                </a:gs>
                <a:gs pos="53000">
                  <a:srgbClr val="D4DEFF"/>
                </a:gs>
                <a:gs pos="83000">
                  <a:srgbClr val="D4DEFF"/>
                </a:gs>
                <a:gs pos="100000">
                  <a:srgbClr val="96AB94"/>
                </a:gs>
              </a:gsLst>
              <a:lin ang="5400000"/>
            </a:gradFill>
            <a:ln w="9525" algn="ctr">
              <a:solidFill>
                <a:schemeClr val="tx1"/>
              </a:solidFill>
              <a:miter lim="800000"/>
              <a:headEnd/>
              <a:tailEnd/>
            </a:ln>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b="1" dirty="0" smtClean="0">
                  <a:latin typeface="Arial" pitchFamily="34" charset="0"/>
                  <a:ea typeface="宋体" pitchFamily="2" charset="-122"/>
                </a:rPr>
                <a:t>可视化产品</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61445" name="AutoShape 7"/>
            <p:cNvSpPr>
              <a:spLocks noChangeArrowheads="1"/>
            </p:cNvSpPr>
            <p:nvPr/>
          </p:nvSpPr>
          <p:spPr bwMode="auto">
            <a:xfrm>
              <a:off x="2752741" y="3500438"/>
              <a:ext cx="287338" cy="412750"/>
            </a:xfrm>
            <a:prstGeom prst="rightArrow">
              <a:avLst>
                <a:gd name="adj1" fmla="val 50000"/>
                <a:gd name="adj2" fmla="val 25000"/>
              </a:avLst>
            </a:prstGeom>
            <a:noFill/>
            <a:ln w="9525" algn="ctr">
              <a:solidFill>
                <a:srgbClr val="FF9966"/>
              </a:solidFill>
              <a:miter lim="800000"/>
              <a:headEnd/>
              <a:tailEnd/>
            </a:ln>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1450" name="Rectangle 12"/>
            <p:cNvSpPr>
              <a:spLocks noChangeArrowheads="1"/>
            </p:cNvSpPr>
            <p:nvPr/>
          </p:nvSpPr>
          <p:spPr bwMode="auto">
            <a:xfrm>
              <a:off x="3467121" y="3214686"/>
              <a:ext cx="5462597" cy="928694"/>
            </a:xfrm>
            <a:prstGeom prst="rect">
              <a:avLst/>
            </a:prstGeom>
            <a:noFill/>
            <a:ln w="38100" cmpd="dbl">
              <a:solidFill>
                <a:srgbClr val="99CC00"/>
              </a:solidFill>
              <a:miter lim="800000"/>
              <a:headEnd/>
              <a:tailEnd/>
            </a:ln>
          </p:spPr>
          <p:txBody>
            <a:bodyPr vert="horz" wrap="square" lIns="91440" tIns="45720" rIns="91440" bIns="45720" numCol="1" anchor="t" anchorCtr="0" compatLnSpc="1">
              <a:prstTxWarp prst="textNoShape">
                <a:avLst/>
              </a:prstTxWarp>
            </a:bodyPr>
            <a:lstStyle/>
            <a:p>
              <a:r>
                <a:rPr lang="zh-CN" altLang="en-US" sz="1400" dirty="0" smtClean="0"/>
                <a:t>利用可视化技术，选择部分专题性数据，生成动态的单独可视化产品。如人口年龄结构、地区分布就可以通过图形的方式，直接将数据动态生动直观的展示在使用者面前。</a:t>
              </a:r>
              <a:endParaRPr kumimoji="0" lang="zh-CN" sz="1400" b="0" i="0" u="none" strike="noStrike" cap="none" normalizeH="0" baseline="0" dirty="0" smtClean="0">
                <a:ln>
                  <a:noFill/>
                </a:ln>
                <a:solidFill>
                  <a:schemeClr val="tx1"/>
                </a:solidFill>
                <a:effectLst/>
                <a:latin typeface="Arial" pitchFamily="34" charset="0"/>
                <a:ea typeface="宋体" pitchFamily="2" charset="-122"/>
              </a:endParaRPr>
            </a:p>
          </p:txBody>
        </p:sp>
      </p:grpSp>
      <p:grpSp>
        <p:nvGrpSpPr>
          <p:cNvPr id="22" name="组合 21"/>
          <p:cNvGrpSpPr/>
          <p:nvPr/>
        </p:nvGrpSpPr>
        <p:grpSpPr>
          <a:xfrm>
            <a:off x="857225" y="4546436"/>
            <a:ext cx="8072494" cy="647701"/>
            <a:chOff x="857225" y="4714884"/>
            <a:chExt cx="8072494" cy="647701"/>
          </a:xfrm>
        </p:grpSpPr>
        <p:sp>
          <p:nvSpPr>
            <p:cNvPr id="61443" name="Rectangle 4"/>
            <p:cNvSpPr>
              <a:spLocks noChangeArrowheads="1"/>
            </p:cNvSpPr>
            <p:nvPr/>
          </p:nvSpPr>
          <p:spPr bwMode="auto">
            <a:xfrm>
              <a:off x="857225" y="4714884"/>
              <a:ext cx="1500197" cy="576263"/>
            </a:xfrm>
            <a:prstGeom prst="rect">
              <a:avLst/>
            </a:prstGeom>
            <a:gradFill rotWithShape="0">
              <a:gsLst>
                <a:gs pos="0">
                  <a:srgbClr val="8488C4"/>
                </a:gs>
                <a:gs pos="53000">
                  <a:srgbClr val="D4DEFF"/>
                </a:gs>
                <a:gs pos="83000">
                  <a:srgbClr val="D4DEFF"/>
                </a:gs>
                <a:gs pos="100000">
                  <a:srgbClr val="96AB94"/>
                </a:gs>
              </a:gsLst>
              <a:lin ang="5400000"/>
            </a:gradFill>
            <a:ln w="9525" algn="ctr">
              <a:solidFill>
                <a:schemeClr val="tx1"/>
              </a:solidFill>
              <a:miter lim="800000"/>
              <a:headEnd/>
              <a:tailEnd/>
            </a:ln>
          </p:spPr>
          <p:txBody>
            <a:bodyPr vert="horz" wrap="none" lIns="90000" tIns="46800" rIns="90000" bIns="46800" numCol="1" anchor="ctr" anchorCtr="0" compatLnSpc="1">
              <a:prstTxWarp prst="textNoShape">
                <a:avLst/>
              </a:prstTxWarp>
            </a:bodyPr>
            <a:lstStyle/>
            <a:p>
              <a:pPr algn="ctr" fontAlgn="base">
                <a:spcBef>
                  <a:spcPct val="0"/>
                </a:spcBef>
                <a:spcAft>
                  <a:spcPct val="0"/>
                </a:spcAft>
              </a:pPr>
              <a:r>
                <a:rPr lang="zh-CN" altLang="en-US" b="1" dirty="0" smtClean="0">
                  <a:latin typeface="Arial" pitchFamily="34" charset="0"/>
                  <a:ea typeface="宋体" pitchFamily="2" charset="-122"/>
                </a:rPr>
                <a:t>资讯要闻</a:t>
              </a:r>
              <a:endParaRPr lang="zh-CN" b="1" dirty="0" smtClean="0">
                <a:latin typeface="Arial" pitchFamily="34" charset="0"/>
                <a:ea typeface="宋体" pitchFamily="2" charset="-122"/>
              </a:endParaRPr>
            </a:p>
          </p:txBody>
        </p:sp>
        <p:sp>
          <p:nvSpPr>
            <p:cNvPr id="61446" name="Rectangle 8"/>
            <p:cNvSpPr>
              <a:spLocks noChangeArrowheads="1"/>
            </p:cNvSpPr>
            <p:nvPr/>
          </p:nvSpPr>
          <p:spPr bwMode="auto">
            <a:xfrm>
              <a:off x="3428993" y="4719643"/>
              <a:ext cx="5500726" cy="642942"/>
            </a:xfrm>
            <a:prstGeom prst="rect">
              <a:avLst/>
            </a:prstGeom>
            <a:noFill/>
            <a:ln w="38100" cmpd="dbl">
              <a:solidFill>
                <a:srgbClr val="99CC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zh-CN" altLang="en-US" sz="1400" dirty="0" smtClean="0"/>
                <a:t>时时提供中国及世界各国重大经济要闻、行业资讯、企业资讯、环球经济、上次公司等资讯内容。</a:t>
              </a:r>
            </a:p>
            <a:p>
              <a:pPr fontAlgn="base">
                <a:spcBef>
                  <a:spcPct val="0"/>
                </a:spcBef>
                <a:spcAft>
                  <a:spcPct val="0"/>
                </a:spcAft>
              </a:pPr>
              <a:endParaRPr lang="zh-CN" altLang="en-US" sz="1200" b="1" dirty="0" smtClean="0"/>
            </a:p>
          </p:txBody>
        </p:sp>
        <p:sp>
          <p:nvSpPr>
            <p:cNvPr id="61451" name="AutoShape 16"/>
            <p:cNvSpPr>
              <a:spLocks noChangeArrowheads="1"/>
            </p:cNvSpPr>
            <p:nvPr/>
          </p:nvSpPr>
          <p:spPr bwMode="auto">
            <a:xfrm>
              <a:off x="2713026" y="4791084"/>
              <a:ext cx="287338" cy="412750"/>
            </a:xfrm>
            <a:prstGeom prst="rightArrow">
              <a:avLst>
                <a:gd name="adj1" fmla="val 50000"/>
                <a:gd name="adj2" fmla="val 25000"/>
              </a:avLst>
            </a:prstGeom>
            <a:noFill/>
            <a:ln w="9525" algn="ctr">
              <a:solidFill>
                <a:srgbClr val="FF9966"/>
              </a:solidFill>
              <a:miter lim="800000"/>
              <a:headEnd/>
              <a:tailEnd/>
            </a:ln>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nvGrpSpPr>
          <p:cNvPr id="20" name="组合 19"/>
          <p:cNvGrpSpPr/>
          <p:nvPr/>
        </p:nvGrpSpPr>
        <p:grpSpPr>
          <a:xfrm>
            <a:off x="857223" y="1857364"/>
            <a:ext cx="8072495" cy="862010"/>
            <a:chOff x="857223" y="1857364"/>
            <a:chExt cx="8072495" cy="862010"/>
          </a:xfrm>
        </p:grpSpPr>
        <p:sp>
          <p:nvSpPr>
            <p:cNvPr id="14" name="Rectangle 5"/>
            <p:cNvSpPr>
              <a:spLocks noChangeArrowheads="1"/>
            </p:cNvSpPr>
            <p:nvPr/>
          </p:nvSpPr>
          <p:spPr bwMode="auto">
            <a:xfrm>
              <a:off x="857223" y="1971692"/>
              <a:ext cx="1428760" cy="574675"/>
            </a:xfrm>
            <a:prstGeom prst="rect">
              <a:avLst/>
            </a:prstGeom>
            <a:gradFill rotWithShape="0">
              <a:gsLst>
                <a:gs pos="0">
                  <a:srgbClr val="8488C4"/>
                </a:gs>
                <a:gs pos="53000">
                  <a:srgbClr val="D4DEFF"/>
                </a:gs>
                <a:gs pos="83000">
                  <a:srgbClr val="D4DEFF"/>
                </a:gs>
                <a:gs pos="100000">
                  <a:srgbClr val="96AB94"/>
                </a:gs>
              </a:gsLst>
              <a:lin ang="5400000"/>
            </a:gradFill>
            <a:ln w="9525" algn="ctr">
              <a:solidFill>
                <a:schemeClr val="tx1"/>
              </a:solidFill>
              <a:miter lim="800000"/>
              <a:headEnd/>
              <a:tailEnd/>
            </a:ln>
          </p:spPr>
          <p:txBody>
            <a:bodyPr vert="horz" wrap="none" lIns="90000" tIns="46800" rIns="90000" bIns="46800" numCol="1" anchor="ctr"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zh-CN" altLang="en-US" b="1" dirty="0" smtClean="0">
                  <a:latin typeface="Arial" pitchFamily="34" charset="0"/>
                  <a:ea typeface="宋体" pitchFamily="2" charset="-122"/>
                </a:rPr>
                <a:t>经济参考</a:t>
              </a:r>
              <a:endParaRPr lang="zh-CN" b="1" dirty="0" smtClean="0">
                <a:latin typeface="Arial" pitchFamily="34" charset="0"/>
                <a:ea typeface="宋体" pitchFamily="2" charset="-122"/>
              </a:endParaRPr>
            </a:p>
          </p:txBody>
        </p:sp>
        <p:sp>
          <p:nvSpPr>
            <p:cNvPr id="15" name="Rectangle 9"/>
            <p:cNvSpPr>
              <a:spLocks noChangeArrowheads="1"/>
            </p:cNvSpPr>
            <p:nvPr/>
          </p:nvSpPr>
          <p:spPr bwMode="auto">
            <a:xfrm>
              <a:off x="3428992" y="1857364"/>
              <a:ext cx="5500726" cy="862010"/>
            </a:xfrm>
            <a:prstGeom prst="rect">
              <a:avLst/>
            </a:prstGeom>
            <a:noFill/>
            <a:ln w="38100" cmpd="dbl" algn="ctr">
              <a:solidFill>
                <a:srgbClr val="99CC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i="0" u="none" strike="noStrike" cap="none" normalizeH="0" baseline="0" dirty="0" smtClean="0">
                  <a:ln>
                    <a:noFill/>
                  </a:ln>
                  <a:solidFill>
                    <a:schemeClr val="tx1"/>
                  </a:solidFill>
                  <a:effectLst/>
                  <a:latin typeface="Arial" pitchFamily="34" charset="0"/>
                  <a:ea typeface="宋体" pitchFamily="2" charset="-122"/>
                </a:rPr>
                <a:t>提供一些主要核心的宏观经济指标的最新数据及波动趋势图表，还有行业排名情况，帮助研究者快速了解宏观经济情况及行业定位。</a:t>
              </a:r>
              <a:r>
                <a:rPr kumimoji="0" lang="zh-CN" sz="1400" b="1" i="0" u="none" strike="noStrike" cap="none" normalizeH="0" baseline="0" dirty="0" smtClean="0">
                  <a:ln>
                    <a:noFill/>
                  </a:ln>
                  <a:solidFill>
                    <a:schemeClr val="tx1"/>
                  </a:solidFill>
                  <a:effectLst/>
                  <a:latin typeface="Arial" pitchFamily="34" charset="0"/>
                  <a:ea typeface="宋体" pitchFamily="2" charset="-122"/>
                </a:rPr>
                <a:t>	</a:t>
              </a:r>
              <a:endParaRPr kumimoji="0" lang="zh-CN" sz="14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6" name="AutoShape 17"/>
            <p:cNvSpPr>
              <a:spLocks noChangeArrowheads="1"/>
            </p:cNvSpPr>
            <p:nvPr/>
          </p:nvSpPr>
          <p:spPr bwMode="auto">
            <a:xfrm>
              <a:off x="2713025" y="2171688"/>
              <a:ext cx="287338" cy="412750"/>
            </a:xfrm>
            <a:prstGeom prst="rightArrow">
              <a:avLst>
                <a:gd name="adj1" fmla="val 50000"/>
                <a:gd name="adj2" fmla="val 25000"/>
              </a:avLst>
            </a:prstGeom>
            <a:noFill/>
            <a:ln w="9525" algn="ctr">
              <a:solidFill>
                <a:srgbClr val="FF9966"/>
              </a:solidFill>
              <a:miter lim="800000"/>
              <a:headEnd/>
              <a:tailEnd/>
            </a:ln>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nvGrpSpPr>
          <p:cNvPr id="23" name="组合 22"/>
          <p:cNvGrpSpPr/>
          <p:nvPr/>
        </p:nvGrpSpPr>
        <p:grpSpPr>
          <a:xfrm>
            <a:off x="857224" y="5636816"/>
            <a:ext cx="8072494" cy="792088"/>
            <a:chOff x="857224" y="5769168"/>
            <a:chExt cx="8072494" cy="792088"/>
          </a:xfrm>
        </p:grpSpPr>
        <p:sp>
          <p:nvSpPr>
            <p:cNvPr id="17" name="Rectangle 4"/>
            <p:cNvSpPr>
              <a:spLocks noChangeArrowheads="1"/>
            </p:cNvSpPr>
            <p:nvPr/>
          </p:nvSpPr>
          <p:spPr bwMode="auto">
            <a:xfrm>
              <a:off x="857224" y="5781695"/>
              <a:ext cx="1500197" cy="576263"/>
            </a:xfrm>
            <a:prstGeom prst="rect">
              <a:avLst/>
            </a:prstGeom>
            <a:gradFill rotWithShape="0">
              <a:gsLst>
                <a:gs pos="0">
                  <a:srgbClr val="8488C4"/>
                </a:gs>
                <a:gs pos="53000">
                  <a:srgbClr val="D4DEFF"/>
                </a:gs>
                <a:gs pos="83000">
                  <a:srgbClr val="D4DEFF"/>
                </a:gs>
                <a:gs pos="100000">
                  <a:srgbClr val="96AB94"/>
                </a:gs>
              </a:gsLst>
              <a:lin ang="5400000"/>
            </a:gradFill>
            <a:ln w="9525" algn="ctr">
              <a:solidFill>
                <a:schemeClr val="tx1"/>
              </a:solidFill>
              <a:miter lim="800000"/>
              <a:headEnd/>
              <a:tailEnd/>
            </a:ln>
          </p:spPr>
          <p:txBody>
            <a:bodyPr vert="horz" wrap="none" lIns="90000" tIns="46800" rIns="90000" bIns="46800" numCol="1" anchor="ctr" anchorCtr="0" compatLnSpc="1">
              <a:prstTxWarp prst="textNoShape">
                <a:avLst/>
              </a:prstTxWarp>
            </a:bodyPr>
            <a:lstStyle/>
            <a:p>
              <a:pPr algn="ctr" fontAlgn="base">
                <a:spcBef>
                  <a:spcPct val="0"/>
                </a:spcBef>
                <a:spcAft>
                  <a:spcPct val="0"/>
                </a:spcAft>
              </a:pPr>
              <a:r>
                <a:rPr lang="zh-CN" altLang="en-US" b="1" dirty="0" smtClean="0">
                  <a:latin typeface="Arial" pitchFamily="34" charset="0"/>
                  <a:ea typeface="宋体" pitchFamily="2" charset="-122"/>
                </a:rPr>
                <a:t>分析报告</a:t>
              </a:r>
              <a:endParaRPr lang="zh-CN" b="1" dirty="0" smtClean="0">
                <a:latin typeface="Arial" pitchFamily="34" charset="0"/>
                <a:ea typeface="宋体" pitchFamily="2" charset="-122"/>
              </a:endParaRPr>
            </a:p>
          </p:txBody>
        </p:sp>
        <p:sp>
          <p:nvSpPr>
            <p:cNvPr id="18" name="Rectangle 8"/>
            <p:cNvSpPr>
              <a:spLocks noChangeArrowheads="1"/>
            </p:cNvSpPr>
            <p:nvPr/>
          </p:nvSpPr>
          <p:spPr bwMode="auto">
            <a:xfrm>
              <a:off x="3428992" y="5769168"/>
              <a:ext cx="5500726" cy="792088"/>
            </a:xfrm>
            <a:prstGeom prst="rect">
              <a:avLst/>
            </a:prstGeom>
            <a:noFill/>
            <a:ln w="38100" cmpd="dbl">
              <a:solidFill>
                <a:srgbClr val="99CC00"/>
              </a:solidFill>
              <a:miter lim="800000"/>
              <a:headEnd/>
              <a:tailEnd/>
            </a:ln>
          </p:spPr>
          <p:txBody>
            <a:bodyPr vert="horz" wrap="square" lIns="91440" tIns="45720" rIns="91440" bIns="45720" numCol="1" anchor="t" anchorCtr="0" compatLnSpc="1">
              <a:prstTxWarp prst="textNoShape">
                <a:avLst/>
              </a:prstTxWarp>
            </a:bodyPr>
            <a:lstStyle/>
            <a:p>
              <a:r>
                <a:rPr lang="zh-CN" altLang="en-US" sz="1400" dirty="0" smtClean="0"/>
                <a:t>提供专家权威分析、各类统计报告、规划报告、解读报告等时政要闻。</a:t>
              </a:r>
              <a:endParaRPr lang="zh-CN" altLang="en-US" sz="1200" b="1" dirty="0" smtClean="0"/>
            </a:p>
          </p:txBody>
        </p:sp>
        <p:sp>
          <p:nvSpPr>
            <p:cNvPr id="19" name="AutoShape 16"/>
            <p:cNvSpPr>
              <a:spLocks noChangeArrowheads="1"/>
            </p:cNvSpPr>
            <p:nvPr/>
          </p:nvSpPr>
          <p:spPr bwMode="auto">
            <a:xfrm>
              <a:off x="2713025" y="5857895"/>
              <a:ext cx="287338" cy="412750"/>
            </a:xfrm>
            <a:prstGeom prst="rightArrow">
              <a:avLst>
                <a:gd name="adj1" fmla="val 50000"/>
                <a:gd name="adj2" fmla="val 25000"/>
              </a:avLst>
            </a:prstGeom>
            <a:noFill/>
            <a:ln w="9525" algn="ctr">
              <a:solidFill>
                <a:srgbClr val="FF9966"/>
              </a:solidFill>
              <a:miter lim="800000"/>
              <a:headEnd/>
              <a:tailEnd/>
            </a:ln>
          </p:spPr>
          <p:txBody>
            <a:bodyPr vert="horz" wrap="none" lIns="90000" tIns="46800" rIns="90000" bIns="468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836712"/>
            <a:ext cx="8847803" cy="5416302"/>
          </a:xfrm>
          <a:prstGeom prst="rect">
            <a:avLst/>
          </a:prstGeom>
          <a:noFill/>
          <a:ln w="9525">
            <a:noFill/>
            <a:miter lim="800000"/>
            <a:headEnd/>
            <a:tailEnd/>
          </a:ln>
        </p:spPr>
      </p:pic>
      <p:sp>
        <p:nvSpPr>
          <p:cNvPr id="3" name="TextBox 2"/>
          <p:cNvSpPr txBox="1"/>
          <p:nvPr/>
        </p:nvSpPr>
        <p:spPr>
          <a:xfrm>
            <a:off x="0" y="129581"/>
            <a:ext cx="3964390" cy="584775"/>
          </a:xfrm>
          <a:prstGeom prst="rect">
            <a:avLst/>
          </a:prstGeom>
          <a:noFill/>
        </p:spPr>
        <p:txBody>
          <a:bodyPr wrap="square" rtlCol="0">
            <a:spAutoFit/>
          </a:bodyPr>
          <a:lstStyle/>
          <a:p>
            <a:r>
              <a:rPr lang="zh-CN" altLang="en-US" sz="3200" dirty="0" smtClean="0">
                <a:solidFill>
                  <a:srgbClr val="00AEEF"/>
                </a:solidFill>
                <a:effectLst>
                  <a:outerShdw blurRad="38100" dist="38100" dir="2700000" algn="tl">
                    <a:srgbClr val="000000">
                      <a:alpha val="43137"/>
                    </a:srgbClr>
                  </a:outerShdw>
                </a:effectLst>
                <a:latin typeface="微软雅黑" pitchFamily="34" charset="-122"/>
                <a:ea typeface="微软雅黑" pitchFamily="34" charset="-122"/>
              </a:rPr>
              <a:t>数据库功能</a:t>
            </a:r>
            <a:endParaRPr lang="zh-CN" altLang="en-US" sz="3200" dirty="0">
              <a:solidFill>
                <a:srgbClr val="00AEEF"/>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 name="组合 67"/>
          <p:cNvGrpSpPr>
            <a:grpSpLocks/>
          </p:cNvGrpSpPr>
          <p:nvPr/>
        </p:nvGrpSpPr>
        <p:grpSpPr bwMode="auto">
          <a:xfrm flipV="1">
            <a:off x="-1587" y="726527"/>
            <a:ext cx="1981201" cy="59267"/>
            <a:chOff x="-30049" y="5020022"/>
            <a:chExt cx="9174049" cy="125066"/>
          </a:xfrm>
        </p:grpSpPr>
        <p:sp>
          <p:nvSpPr>
            <p:cNvPr id="5" name="矩形 4"/>
            <p:cNvSpPr/>
            <p:nvPr/>
          </p:nvSpPr>
          <p:spPr>
            <a:xfrm>
              <a:off x="-640" y="5020022"/>
              <a:ext cx="9144640" cy="12506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6" name="矩形 5"/>
            <p:cNvSpPr/>
            <p:nvPr/>
          </p:nvSpPr>
          <p:spPr>
            <a:xfrm>
              <a:off x="-30049" y="5020022"/>
              <a:ext cx="2506692" cy="1250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grpSp>
      <p:sp>
        <p:nvSpPr>
          <p:cNvPr id="10" name="矩形 9"/>
          <p:cNvSpPr/>
          <p:nvPr/>
        </p:nvSpPr>
        <p:spPr>
          <a:xfrm>
            <a:off x="323528" y="2492896"/>
            <a:ext cx="2428892" cy="35719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标注 10"/>
          <p:cNvSpPr/>
          <p:nvPr/>
        </p:nvSpPr>
        <p:spPr>
          <a:xfrm>
            <a:off x="2195736" y="1916832"/>
            <a:ext cx="1571636" cy="571504"/>
          </a:xfrm>
          <a:prstGeom prst="wedgeRoundRectCallout">
            <a:avLst>
              <a:gd name="adj1" fmla="val -89014"/>
              <a:gd name="adj2" fmla="val 62500"/>
              <a:gd name="adj3" fmla="val 16667"/>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r>
              <a:rPr lang="zh-CN" altLang="en-US" dirty="0" smtClean="0"/>
              <a:t>种查询方式</a:t>
            </a:r>
            <a:endParaRPr lang="zh-CN" altLang="en-US" dirty="0"/>
          </a:p>
        </p:txBody>
      </p:sp>
      <p:sp>
        <p:nvSpPr>
          <p:cNvPr id="12" name="矩形 11"/>
          <p:cNvSpPr/>
          <p:nvPr/>
        </p:nvSpPr>
        <p:spPr>
          <a:xfrm>
            <a:off x="4427984" y="2276872"/>
            <a:ext cx="3786214" cy="71438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形标注 12"/>
          <p:cNvSpPr/>
          <p:nvPr/>
        </p:nvSpPr>
        <p:spPr>
          <a:xfrm>
            <a:off x="6804248" y="1196752"/>
            <a:ext cx="2071670" cy="1071570"/>
          </a:xfrm>
          <a:prstGeom prst="wedgeEllipseCallout">
            <a:avLst>
              <a:gd name="adj1" fmla="val -107238"/>
              <a:gd name="adj2" fmla="val 58500"/>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强大的统计应用功能</a:t>
            </a:r>
            <a:endParaRPr lang="zh-CN" altLang="en-US" dirty="0"/>
          </a:p>
        </p:txBody>
      </p:sp>
      <p:pic>
        <p:nvPicPr>
          <p:cNvPr id="61443" name="Picture 3"/>
          <p:cNvPicPr>
            <a:picLocks noChangeAspect="1" noChangeArrowheads="1"/>
          </p:cNvPicPr>
          <p:nvPr/>
        </p:nvPicPr>
        <p:blipFill>
          <a:blip r:embed="rId3" cstate="print"/>
          <a:srcRect/>
          <a:stretch>
            <a:fillRect/>
          </a:stretch>
        </p:blipFill>
        <p:spPr bwMode="auto">
          <a:xfrm>
            <a:off x="4010043" y="4151430"/>
            <a:ext cx="3776667" cy="2349404"/>
          </a:xfrm>
          <a:prstGeom prst="rect">
            <a:avLst/>
          </a:prstGeom>
          <a:noFill/>
          <a:ln w="9525">
            <a:solidFill>
              <a:schemeClr val="tx2">
                <a:lumMod val="60000"/>
                <a:lumOff val="40000"/>
              </a:schemeClr>
            </a:solidFill>
            <a:miter lim="800000"/>
            <a:headEnd/>
            <a:tailEnd/>
          </a:ln>
          <a:effectLst/>
        </p:spPr>
      </p:pic>
      <p:sp>
        <p:nvSpPr>
          <p:cNvPr id="15" name="椭圆形标注 14"/>
          <p:cNvSpPr/>
          <p:nvPr/>
        </p:nvSpPr>
        <p:spPr>
          <a:xfrm>
            <a:off x="7286644" y="5786454"/>
            <a:ext cx="2143140" cy="1071546"/>
          </a:xfrm>
          <a:prstGeom prst="wedgeEllipseCallout">
            <a:avLst>
              <a:gd name="adj1" fmla="val -43500"/>
              <a:gd name="adj2" fmla="val -82836"/>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作图模块</a:t>
            </a:r>
          </a:p>
        </p:txBody>
      </p:sp>
      <p:sp>
        <p:nvSpPr>
          <p:cNvPr id="17" name="右箭头 16"/>
          <p:cNvSpPr/>
          <p:nvPr/>
        </p:nvSpPr>
        <p:spPr>
          <a:xfrm rot="20410009">
            <a:off x="3621078" y="1550884"/>
            <a:ext cx="2022278" cy="222516"/>
          </a:xfrm>
          <a:prstGeom prst="rightArrow">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TotalTime>
  <Words>1497</Words>
  <Application>Microsoft Office PowerPoint</Application>
  <PresentationFormat>全屏显示(4:3)</PresentationFormat>
  <Paragraphs>246</Paragraphs>
  <Slides>28</Slides>
  <Notes>4</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Company>acmr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acmr</dc:creator>
  <cp:lastModifiedBy>acmr</cp:lastModifiedBy>
  <cp:revision>200</cp:revision>
  <dcterms:created xsi:type="dcterms:W3CDTF">2014-02-14T02:51:05Z</dcterms:created>
  <dcterms:modified xsi:type="dcterms:W3CDTF">2017-11-28T03:50:45Z</dcterms:modified>
</cp:coreProperties>
</file>