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9" r:id="rId4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1" r:id="rId15"/>
    <p:sldId id="421" r:id="rId16"/>
    <p:sldId id="272" r:id="rId17"/>
    <p:sldId id="273" r:id="rId18"/>
    <p:sldId id="258" r:id="rId19"/>
    <p:sldId id="257" r:id="rId20"/>
    <p:sldId id="275" r:id="rId21"/>
    <p:sldId id="276" r:id="rId22"/>
    <p:sldId id="278" r:id="rId23"/>
    <p:sldId id="279" r:id="rId24"/>
    <p:sldId id="280" r:id="rId25"/>
    <p:sldId id="318" r:id="rId26"/>
    <p:sldId id="277" r:id="rId27"/>
    <p:sldId id="389" r:id="rId28"/>
    <p:sldId id="390" r:id="rId29"/>
    <p:sldId id="288" r:id="rId30"/>
    <p:sldId id="289" r:id="rId31"/>
    <p:sldId id="290" r:id="rId32"/>
    <p:sldId id="291" r:id="rId33"/>
    <p:sldId id="476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5" r:id="rId53"/>
    <p:sldId id="312" r:id="rId54"/>
    <p:sldId id="313" r:id="rId55"/>
    <p:sldId id="314" r:id="rId56"/>
    <p:sldId id="391" r:id="rId57"/>
    <p:sldId id="392" r:id="rId58"/>
    <p:sldId id="473" r:id="rId59"/>
    <p:sldId id="474" r:id="rId60"/>
    <p:sldId id="316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commentAuthors" Target="commentAuthors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4D05F-56A1-43DA-BCAD-51C56B75034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27E5B9F-E700-478D-8BEA-81A2CE9881F1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数据平台介绍</a:t>
          </a:r>
        </a:p>
      </dgm:t>
    </dgm:pt>
    <dgm:pt modelId="{5DA86253-8AB9-470E-B845-20AD75837C6C}" cxnId="{756E9E77-395C-438F-872C-1882FCED6DC1}" type="parTrans">
      <dgm:prSet/>
      <dgm:spPr/>
      <dgm:t>
        <a:bodyPr/>
        <a:lstStyle/>
        <a:p>
          <a:endParaRPr lang="zh-CN" altLang="en-US"/>
        </a:p>
      </dgm:t>
    </dgm:pt>
    <dgm:pt modelId="{7B58E71D-A611-4125-8A87-7191770597E7}" cxnId="{756E9E77-395C-438F-872C-1882FCED6DC1}" type="sibTrans">
      <dgm:prSet/>
      <dgm:spPr/>
      <dgm:t>
        <a:bodyPr/>
        <a:lstStyle/>
        <a:p>
          <a:endParaRPr lang="zh-CN" altLang="en-US"/>
        </a:p>
      </dgm:t>
    </dgm:pt>
    <dgm:pt modelId="{3E0D3F09-BACB-40E7-9F90-D92B46C7BB88}">
      <dgm:prSet phldrT="[文本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数据库介绍</a:t>
          </a:r>
        </a:p>
      </dgm:t>
    </dgm:pt>
    <dgm:pt modelId="{C8976A35-260B-49B8-8F58-D11E36E5FA56}" cxnId="{54F4E1C2-EBB1-4C60-91A6-1EC5393E438F}" type="parTrans">
      <dgm:prSet/>
      <dgm:spPr/>
      <dgm:t>
        <a:bodyPr/>
        <a:lstStyle/>
        <a:p>
          <a:endParaRPr lang="zh-CN" altLang="en-US"/>
        </a:p>
      </dgm:t>
    </dgm:pt>
    <dgm:pt modelId="{C4C4A069-B128-4411-BA02-E1452DF81264}" cxnId="{54F4E1C2-EBB1-4C60-91A6-1EC5393E438F}" type="sibTrans">
      <dgm:prSet/>
      <dgm:spPr/>
      <dgm:t>
        <a:bodyPr/>
        <a:lstStyle/>
        <a:p>
          <a:endParaRPr lang="zh-CN" altLang="en-US"/>
        </a:p>
      </dgm:t>
    </dgm:pt>
    <dgm:pt modelId="{19338966-6824-407E-A22A-167FFA5AF3C0}">
      <dgm:prSet phldrT="[文本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大赛题目解析及平台操作</a:t>
          </a:r>
        </a:p>
      </dgm:t>
    </dgm:pt>
    <dgm:pt modelId="{4F5C6993-D93C-428A-81C6-7FDB0EB238A1}" cxnId="{C79C1E03-5782-4BAF-B8F0-2F83D7CA6CCD}" type="parTrans">
      <dgm:prSet/>
      <dgm:spPr/>
      <dgm:t>
        <a:bodyPr/>
        <a:lstStyle/>
        <a:p>
          <a:endParaRPr lang="zh-CN" altLang="en-US"/>
        </a:p>
      </dgm:t>
    </dgm:pt>
    <dgm:pt modelId="{F47AEDA0-83AB-4B0A-AF67-5D1B3B4C8C11}" cxnId="{C79C1E03-5782-4BAF-B8F0-2F83D7CA6CCD}" type="sibTrans">
      <dgm:prSet/>
      <dgm:spPr/>
      <dgm:t>
        <a:bodyPr/>
        <a:lstStyle/>
        <a:p>
          <a:endParaRPr lang="zh-CN" altLang="en-US"/>
        </a:p>
      </dgm:t>
    </dgm:pt>
    <dgm:pt modelId="{1F44B942-4FAB-4FB8-8FB6-B95619CAA527}" type="pres">
      <dgm:prSet presAssocID="{61A4D05F-56A1-43DA-BCAD-51C56B750346}" presName="linearFlow" presStyleCnt="0">
        <dgm:presLayoutVars>
          <dgm:dir/>
          <dgm:resizeHandles val="exact"/>
        </dgm:presLayoutVars>
      </dgm:prSet>
      <dgm:spPr/>
    </dgm:pt>
    <dgm:pt modelId="{DB27AB5A-DB7B-4D98-AD0E-30B52BB4EEFA}" type="pres">
      <dgm:prSet presAssocID="{B27E5B9F-E700-478D-8BEA-81A2CE9881F1}" presName="composite" presStyleCnt="0"/>
      <dgm:spPr/>
    </dgm:pt>
    <dgm:pt modelId="{25C2F671-B725-40A9-8B77-9EAADCC57221}" type="pres">
      <dgm:prSet presAssocID="{B27E5B9F-E700-478D-8BEA-81A2CE9881F1}" presName="imgShp" presStyleLbl="fgImgPlace1" presStyleIdx="0" presStyleCnt="3"/>
      <dgm:spPr>
        <a:solidFill>
          <a:schemeClr val="bg1">
            <a:lumMod val="85000"/>
          </a:schemeClr>
        </a:solidFill>
      </dgm:spPr>
    </dgm:pt>
    <dgm:pt modelId="{2C98F642-BD1C-44E9-BCA1-FD7F72DF3F54}" type="pres">
      <dgm:prSet presAssocID="{B27E5B9F-E700-478D-8BEA-81A2CE9881F1}" presName="txShp" presStyleLbl="node1" presStyleIdx="0" presStyleCnt="3">
        <dgm:presLayoutVars>
          <dgm:bulletEnabled val="1"/>
        </dgm:presLayoutVars>
      </dgm:prSet>
      <dgm:spPr/>
    </dgm:pt>
    <dgm:pt modelId="{C1179A04-8A67-43C2-AEBF-73697BB2AC22}" type="pres">
      <dgm:prSet presAssocID="{7B58E71D-A611-4125-8A87-7191770597E7}" presName="spacing" presStyleCnt="0"/>
      <dgm:spPr/>
    </dgm:pt>
    <dgm:pt modelId="{C94DA366-8EB8-4985-93D0-A2818BA060EC}" type="pres">
      <dgm:prSet presAssocID="{3E0D3F09-BACB-40E7-9F90-D92B46C7BB88}" presName="composite" presStyleCnt="0"/>
      <dgm:spPr/>
    </dgm:pt>
    <dgm:pt modelId="{FA56056B-3606-41E5-BEB2-E8CA1C9C10F9}" type="pres">
      <dgm:prSet presAssocID="{3E0D3F09-BACB-40E7-9F90-D92B46C7BB88}" presName="imgShp" presStyleLbl="fgImgPlace1" presStyleIdx="1" presStyleCnt="3"/>
      <dgm:spPr>
        <a:solidFill>
          <a:schemeClr val="bg1">
            <a:lumMod val="85000"/>
          </a:schemeClr>
        </a:solidFill>
      </dgm:spPr>
    </dgm:pt>
    <dgm:pt modelId="{D089EA82-300F-4534-B289-EE801224948F}" type="pres">
      <dgm:prSet presAssocID="{3E0D3F09-BACB-40E7-9F90-D92B46C7BB88}" presName="txShp" presStyleLbl="node1" presStyleIdx="1" presStyleCnt="3">
        <dgm:presLayoutVars>
          <dgm:bulletEnabled val="1"/>
        </dgm:presLayoutVars>
      </dgm:prSet>
      <dgm:spPr/>
    </dgm:pt>
    <dgm:pt modelId="{2166870A-7CDD-4CA8-B608-CB084213B08A}" type="pres">
      <dgm:prSet presAssocID="{C4C4A069-B128-4411-BA02-E1452DF81264}" presName="spacing" presStyleCnt="0"/>
      <dgm:spPr/>
    </dgm:pt>
    <dgm:pt modelId="{6F3EE480-3FDB-421D-8E38-C117A42AFFB8}" type="pres">
      <dgm:prSet presAssocID="{19338966-6824-407E-A22A-167FFA5AF3C0}" presName="composite" presStyleCnt="0"/>
      <dgm:spPr/>
    </dgm:pt>
    <dgm:pt modelId="{6B15C49B-AB5F-4CB2-B41D-9E24082A918A}" type="pres">
      <dgm:prSet presAssocID="{19338966-6824-407E-A22A-167FFA5AF3C0}" presName="imgShp" presStyleLbl="fgImgPlace1" presStyleIdx="2" presStyleCnt="3"/>
      <dgm:spPr>
        <a:solidFill>
          <a:schemeClr val="bg1">
            <a:lumMod val="85000"/>
          </a:schemeClr>
        </a:solidFill>
      </dgm:spPr>
    </dgm:pt>
    <dgm:pt modelId="{7331DB67-05FE-4E3E-9AE6-716945D98659}" type="pres">
      <dgm:prSet presAssocID="{19338966-6824-407E-A22A-167FFA5AF3C0}" presName="txShp" presStyleLbl="node1" presStyleIdx="2" presStyleCnt="3">
        <dgm:presLayoutVars>
          <dgm:bulletEnabled val="1"/>
        </dgm:presLayoutVars>
      </dgm:prSet>
      <dgm:spPr/>
    </dgm:pt>
  </dgm:ptLst>
  <dgm:cxnLst>
    <dgm:cxn modelId="{C79C1E03-5782-4BAF-B8F0-2F83D7CA6CCD}" srcId="{61A4D05F-56A1-43DA-BCAD-51C56B750346}" destId="{19338966-6824-407E-A22A-167FFA5AF3C0}" srcOrd="2" destOrd="0" parTransId="{4F5C6993-D93C-428A-81C6-7FDB0EB238A1}" sibTransId="{F47AEDA0-83AB-4B0A-AF67-5D1B3B4C8C11}"/>
    <dgm:cxn modelId="{F4AD3064-8DB6-4C91-B162-AD8B2A85F389}" type="presOf" srcId="{3E0D3F09-BACB-40E7-9F90-D92B46C7BB88}" destId="{D089EA82-300F-4534-B289-EE801224948F}" srcOrd="0" destOrd="0" presId="urn:microsoft.com/office/officeart/2005/8/layout/vList3"/>
    <dgm:cxn modelId="{756E9E77-395C-438F-872C-1882FCED6DC1}" srcId="{61A4D05F-56A1-43DA-BCAD-51C56B750346}" destId="{B27E5B9F-E700-478D-8BEA-81A2CE9881F1}" srcOrd="0" destOrd="0" parTransId="{5DA86253-8AB9-470E-B845-20AD75837C6C}" sibTransId="{7B58E71D-A611-4125-8A87-7191770597E7}"/>
    <dgm:cxn modelId="{8A1E218E-7E26-4665-9FBB-CC9AA0E69D54}" type="presOf" srcId="{19338966-6824-407E-A22A-167FFA5AF3C0}" destId="{7331DB67-05FE-4E3E-9AE6-716945D98659}" srcOrd="0" destOrd="0" presId="urn:microsoft.com/office/officeart/2005/8/layout/vList3"/>
    <dgm:cxn modelId="{F1CE8491-9FB7-433E-A105-4CF26E6DC1B9}" type="presOf" srcId="{61A4D05F-56A1-43DA-BCAD-51C56B750346}" destId="{1F44B942-4FAB-4FB8-8FB6-B95619CAA527}" srcOrd="0" destOrd="0" presId="urn:microsoft.com/office/officeart/2005/8/layout/vList3"/>
    <dgm:cxn modelId="{54F4E1C2-EBB1-4C60-91A6-1EC5393E438F}" srcId="{61A4D05F-56A1-43DA-BCAD-51C56B750346}" destId="{3E0D3F09-BACB-40E7-9F90-D92B46C7BB88}" srcOrd="1" destOrd="0" parTransId="{C8976A35-260B-49B8-8F58-D11E36E5FA56}" sibTransId="{C4C4A069-B128-4411-BA02-E1452DF81264}"/>
    <dgm:cxn modelId="{DCA22CF0-A908-48E7-9A19-3011E0F60574}" type="presOf" srcId="{B27E5B9F-E700-478D-8BEA-81A2CE9881F1}" destId="{2C98F642-BD1C-44E9-BCA1-FD7F72DF3F54}" srcOrd="0" destOrd="0" presId="urn:microsoft.com/office/officeart/2005/8/layout/vList3"/>
    <dgm:cxn modelId="{66B099C0-9B3C-4C2B-A4FF-C128C11CF0A4}" type="presParOf" srcId="{1F44B942-4FAB-4FB8-8FB6-B95619CAA527}" destId="{DB27AB5A-DB7B-4D98-AD0E-30B52BB4EEFA}" srcOrd="0" destOrd="0" presId="urn:microsoft.com/office/officeart/2005/8/layout/vList3"/>
    <dgm:cxn modelId="{0F94A3D9-4E2D-4E9B-9194-A4154AE90262}" type="presParOf" srcId="{DB27AB5A-DB7B-4D98-AD0E-30B52BB4EEFA}" destId="{25C2F671-B725-40A9-8B77-9EAADCC57221}" srcOrd="0" destOrd="0" presId="urn:microsoft.com/office/officeart/2005/8/layout/vList3"/>
    <dgm:cxn modelId="{3D9E29FA-F8DA-4914-92E8-CE97B385B78F}" type="presParOf" srcId="{DB27AB5A-DB7B-4D98-AD0E-30B52BB4EEFA}" destId="{2C98F642-BD1C-44E9-BCA1-FD7F72DF3F54}" srcOrd="1" destOrd="0" presId="urn:microsoft.com/office/officeart/2005/8/layout/vList3"/>
    <dgm:cxn modelId="{18EEB730-BF2E-4EC8-A370-8217E1559970}" type="presParOf" srcId="{1F44B942-4FAB-4FB8-8FB6-B95619CAA527}" destId="{C1179A04-8A67-43C2-AEBF-73697BB2AC22}" srcOrd="1" destOrd="0" presId="urn:microsoft.com/office/officeart/2005/8/layout/vList3"/>
    <dgm:cxn modelId="{D5F9B3C0-FABF-41C6-8D52-E2071134E83F}" type="presParOf" srcId="{1F44B942-4FAB-4FB8-8FB6-B95619CAA527}" destId="{C94DA366-8EB8-4985-93D0-A2818BA060EC}" srcOrd="2" destOrd="0" presId="urn:microsoft.com/office/officeart/2005/8/layout/vList3"/>
    <dgm:cxn modelId="{292724C9-2188-41EA-9780-8E08585D667D}" type="presParOf" srcId="{C94DA366-8EB8-4985-93D0-A2818BA060EC}" destId="{FA56056B-3606-41E5-BEB2-E8CA1C9C10F9}" srcOrd="0" destOrd="0" presId="urn:microsoft.com/office/officeart/2005/8/layout/vList3"/>
    <dgm:cxn modelId="{1ABD94A8-0AC4-4964-A185-6E0ECC08D372}" type="presParOf" srcId="{C94DA366-8EB8-4985-93D0-A2818BA060EC}" destId="{D089EA82-300F-4534-B289-EE801224948F}" srcOrd="1" destOrd="0" presId="urn:microsoft.com/office/officeart/2005/8/layout/vList3"/>
    <dgm:cxn modelId="{05ADFE4A-9271-4F4E-A0DE-9D27127D305F}" type="presParOf" srcId="{1F44B942-4FAB-4FB8-8FB6-B95619CAA527}" destId="{2166870A-7CDD-4CA8-B608-CB084213B08A}" srcOrd="3" destOrd="0" presId="urn:microsoft.com/office/officeart/2005/8/layout/vList3"/>
    <dgm:cxn modelId="{B24D878C-6525-4667-988B-6E0CB3C83B78}" type="presParOf" srcId="{1F44B942-4FAB-4FB8-8FB6-B95619CAA527}" destId="{6F3EE480-3FDB-421D-8E38-C117A42AFFB8}" srcOrd="4" destOrd="0" presId="urn:microsoft.com/office/officeart/2005/8/layout/vList3"/>
    <dgm:cxn modelId="{9D15CE47-CDF8-4D65-9716-42AB9F68BCB6}" type="presParOf" srcId="{6F3EE480-3FDB-421D-8E38-C117A42AFFB8}" destId="{6B15C49B-AB5F-4CB2-B41D-9E24082A918A}" srcOrd="0" destOrd="0" presId="urn:microsoft.com/office/officeart/2005/8/layout/vList3"/>
    <dgm:cxn modelId="{39DB747E-654A-4D91-A209-4F4441E58587}" type="presParOf" srcId="{6F3EE480-3FDB-421D-8E38-C117A42AFFB8}" destId="{7331DB67-05FE-4E3E-9AE6-716945D986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4D05F-56A1-43DA-BCAD-51C56B75034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27E5B9F-E700-478D-8BEA-81A2CE9881F1}">
      <dgm:prSet phldrT="[文本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数据平台介绍</a:t>
          </a:r>
        </a:p>
      </dgm:t>
    </dgm:pt>
    <dgm:pt modelId="{5DA86253-8AB9-470E-B845-20AD75837C6C}" cxnId="{756E9E77-395C-438F-872C-1882FCED6DC1}" type="parTrans">
      <dgm:prSet/>
      <dgm:spPr/>
      <dgm:t>
        <a:bodyPr/>
        <a:lstStyle/>
        <a:p>
          <a:endParaRPr lang="zh-CN" altLang="en-US"/>
        </a:p>
      </dgm:t>
    </dgm:pt>
    <dgm:pt modelId="{7B58E71D-A611-4125-8A87-7191770597E7}" cxnId="{756E9E77-395C-438F-872C-1882FCED6DC1}" type="sibTrans">
      <dgm:prSet/>
      <dgm:spPr/>
      <dgm:t>
        <a:bodyPr/>
        <a:lstStyle/>
        <a:p>
          <a:endParaRPr lang="zh-CN" altLang="en-US"/>
        </a:p>
      </dgm:t>
    </dgm:pt>
    <dgm:pt modelId="{3E0D3F09-BACB-40E7-9F90-D92B46C7BB88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数据库介绍</a:t>
          </a:r>
        </a:p>
      </dgm:t>
    </dgm:pt>
    <dgm:pt modelId="{C8976A35-260B-49B8-8F58-D11E36E5FA56}" cxnId="{54F4E1C2-EBB1-4C60-91A6-1EC5393E438F}" type="parTrans">
      <dgm:prSet/>
      <dgm:spPr/>
      <dgm:t>
        <a:bodyPr/>
        <a:lstStyle/>
        <a:p>
          <a:endParaRPr lang="zh-CN" altLang="en-US"/>
        </a:p>
      </dgm:t>
    </dgm:pt>
    <dgm:pt modelId="{C4C4A069-B128-4411-BA02-E1452DF81264}" cxnId="{54F4E1C2-EBB1-4C60-91A6-1EC5393E438F}" type="sibTrans">
      <dgm:prSet/>
      <dgm:spPr/>
      <dgm:t>
        <a:bodyPr/>
        <a:lstStyle/>
        <a:p>
          <a:endParaRPr lang="zh-CN" altLang="en-US"/>
        </a:p>
      </dgm:t>
    </dgm:pt>
    <dgm:pt modelId="{19338966-6824-407E-A22A-167FFA5AF3C0}">
      <dgm:prSet phldrT="[文本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大赛题目解析及平台操作</a:t>
          </a:r>
        </a:p>
      </dgm:t>
    </dgm:pt>
    <dgm:pt modelId="{4F5C6993-D93C-428A-81C6-7FDB0EB238A1}" cxnId="{C79C1E03-5782-4BAF-B8F0-2F83D7CA6CCD}" type="parTrans">
      <dgm:prSet/>
      <dgm:spPr/>
      <dgm:t>
        <a:bodyPr/>
        <a:lstStyle/>
        <a:p>
          <a:endParaRPr lang="zh-CN" altLang="en-US"/>
        </a:p>
      </dgm:t>
    </dgm:pt>
    <dgm:pt modelId="{F47AEDA0-83AB-4B0A-AF67-5D1B3B4C8C11}" cxnId="{C79C1E03-5782-4BAF-B8F0-2F83D7CA6CCD}" type="sibTrans">
      <dgm:prSet/>
      <dgm:spPr/>
      <dgm:t>
        <a:bodyPr/>
        <a:lstStyle/>
        <a:p>
          <a:endParaRPr lang="zh-CN" altLang="en-US"/>
        </a:p>
      </dgm:t>
    </dgm:pt>
    <dgm:pt modelId="{1F44B942-4FAB-4FB8-8FB6-B95619CAA527}" type="pres">
      <dgm:prSet presAssocID="{61A4D05F-56A1-43DA-BCAD-51C56B750346}" presName="linearFlow" presStyleCnt="0">
        <dgm:presLayoutVars>
          <dgm:dir/>
          <dgm:resizeHandles val="exact"/>
        </dgm:presLayoutVars>
      </dgm:prSet>
      <dgm:spPr/>
    </dgm:pt>
    <dgm:pt modelId="{DB27AB5A-DB7B-4D98-AD0E-30B52BB4EEFA}" type="pres">
      <dgm:prSet presAssocID="{B27E5B9F-E700-478D-8BEA-81A2CE9881F1}" presName="composite" presStyleCnt="0"/>
      <dgm:spPr/>
    </dgm:pt>
    <dgm:pt modelId="{25C2F671-B725-40A9-8B77-9EAADCC57221}" type="pres">
      <dgm:prSet presAssocID="{B27E5B9F-E700-478D-8BEA-81A2CE9881F1}" presName="imgShp" presStyleLbl="fgImgPlace1" presStyleIdx="0" presStyleCnt="3"/>
      <dgm:spPr>
        <a:solidFill>
          <a:schemeClr val="bg1">
            <a:lumMod val="85000"/>
          </a:schemeClr>
        </a:solidFill>
      </dgm:spPr>
    </dgm:pt>
    <dgm:pt modelId="{2C98F642-BD1C-44E9-BCA1-FD7F72DF3F54}" type="pres">
      <dgm:prSet presAssocID="{B27E5B9F-E700-478D-8BEA-81A2CE9881F1}" presName="txShp" presStyleLbl="node1" presStyleIdx="0" presStyleCnt="3">
        <dgm:presLayoutVars>
          <dgm:bulletEnabled val="1"/>
        </dgm:presLayoutVars>
      </dgm:prSet>
      <dgm:spPr/>
    </dgm:pt>
    <dgm:pt modelId="{C1179A04-8A67-43C2-AEBF-73697BB2AC22}" type="pres">
      <dgm:prSet presAssocID="{7B58E71D-A611-4125-8A87-7191770597E7}" presName="spacing" presStyleCnt="0"/>
      <dgm:spPr/>
    </dgm:pt>
    <dgm:pt modelId="{C94DA366-8EB8-4985-93D0-A2818BA060EC}" type="pres">
      <dgm:prSet presAssocID="{3E0D3F09-BACB-40E7-9F90-D92B46C7BB88}" presName="composite" presStyleCnt="0"/>
      <dgm:spPr/>
    </dgm:pt>
    <dgm:pt modelId="{FA56056B-3606-41E5-BEB2-E8CA1C9C10F9}" type="pres">
      <dgm:prSet presAssocID="{3E0D3F09-BACB-40E7-9F90-D92B46C7BB88}" presName="imgShp" presStyleLbl="fgImgPlace1" presStyleIdx="1" presStyleCnt="3"/>
      <dgm:spPr>
        <a:solidFill>
          <a:schemeClr val="bg1">
            <a:lumMod val="85000"/>
          </a:schemeClr>
        </a:solidFill>
      </dgm:spPr>
    </dgm:pt>
    <dgm:pt modelId="{D089EA82-300F-4534-B289-EE801224948F}" type="pres">
      <dgm:prSet presAssocID="{3E0D3F09-BACB-40E7-9F90-D92B46C7BB88}" presName="txShp" presStyleLbl="node1" presStyleIdx="1" presStyleCnt="3">
        <dgm:presLayoutVars>
          <dgm:bulletEnabled val="1"/>
        </dgm:presLayoutVars>
      </dgm:prSet>
      <dgm:spPr/>
    </dgm:pt>
    <dgm:pt modelId="{2166870A-7CDD-4CA8-B608-CB084213B08A}" type="pres">
      <dgm:prSet presAssocID="{C4C4A069-B128-4411-BA02-E1452DF81264}" presName="spacing" presStyleCnt="0"/>
      <dgm:spPr/>
    </dgm:pt>
    <dgm:pt modelId="{6F3EE480-3FDB-421D-8E38-C117A42AFFB8}" type="pres">
      <dgm:prSet presAssocID="{19338966-6824-407E-A22A-167FFA5AF3C0}" presName="composite" presStyleCnt="0"/>
      <dgm:spPr/>
    </dgm:pt>
    <dgm:pt modelId="{6B15C49B-AB5F-4CB2-B41D-9E24082A918A}" type="pres">
      <dgm:prSet presAssocID="{19338966-6824-407E-A22A-167FFA5AF3C0}" presName="imgShp" presStyleLbl="fgImgPlace1" presStyleIdx="2" presStyleCnt="3"/>
      <dgm:spPr>
        <a:solidFill>
          <a:schemeClr val="bg1">
            <a:lumMod val="85000"/>
          </a:schemeClr>
        </a:solidFill>
      </dgm:spPr>
    </dgm:pt>
    <dgm:pt modelId="{7331DB67-05FE-4E3E-9AE6-716945D98659}" type="pres">
      <dgm:prSet presAssocID="{19338966-6824-407E-A22A-167FFA5AF3C0}" presName="txShp" presStyleLbl="node1" presStyleIdx="2" presStyleCnt="3">
        <dgm:presLayoutVars>
          <dgm:bulletEnabled val="1"/>
        </dgm:presLayoutVars>
      </dgm:prSet>
      <dgm:spPr/>
    </dgm:pt>
  </dgm:ptLst>
  <dgm:cxnLst>
    <dgm:cxn modelId="{C79C1E03-5782-4BAF-B8F0-2F83D7CA6CCD}" srcId="{61A4D05F-56A1-43DA-BCAD-51C56B750346}" destId="{19338966-6824-407E-A22A-167FFA5AF3C0}" srcOrd="2" destOrd="0" parTransId="{4F5C6993-D93C-428A-81C6-7FDB0EB238A1}" sibTransId="{F47AEDA0-83AB-4B0A-AF67-5D1B3B4C8C11}"/>
    <dgm:cxn modelId="{F4AD3064-8DB6-4C91-B162-AD8B2A85F389}" type="presOf" srcId="{3E0D3F09-BACB-40E7-9F90-D92B46C7BB88}" destId="{D089EA82-300F-4534-B289-EE801224948F}" srcOrd="0" destOrd="0" presId="urn:microsoft.com/office/officeart/2005/8/layout/vList3"/>
    <dgm:cxn modelId="{756E9E77-395C-438F-872C-1882FCED6DC1}" srcId="{61A4D05F-56A1-43DA-BCAD-51C56B750346}" destId="{B27E5B9F-E700-478D-8BEA-81A2CE9881F1}" srcOrd="0" destOrd="0" parTransId="{5DA86253-8AB9-470E-B845-20AD75837C6C}" sibTransId="{7B58E71D-A611-4125-8A87-7191770597E7}"/>
    <dgm:cxn modelId="{8A1E218E-7E26-4665-9FBB-CC9AA0E69D54}" type="presOf" srcId="{19338966-6824-407E-A22A-167FFA5AF3C0}" destId="{7331DB67-05FE-4E3E-9AE6-716945D98659}" srcOrd="0" destOrd="0" presId="urn:microsoft.com/office/officeart/2005/8/layout/vList3"/>
    <dgm:cxn modelId="{F1CE8491-9FB7-433E-A105-4CF26E6DC1B9}" type="presOf" srcId="{61A4D05F-56A1-43DA-BCAD-51C56B750346}" destId="{1F44B942-4FAB-4FB8-8FB6-B95619CAA527}" srcOrd="0" destOrd="0" presId="urn:microsoft.com/office/officeart/2005/8/layout/vList3"/>
    <dgm:cxn modelId="{54F4E1C2-EBB1-4C60-91A6-1EC5393E438F}" srcId="{61A4D05F-56A1-43DA-BCAD-51C56B750346}" destId="{3E0D3F09-BACB-40E7-9F90-D92B46C7BB88}" srcOrd="1" destOrd="0" parTransId="{C8976A35-260B-49B8-8F58-D11E36E5FA56}" sibTransId="{C4C4A069-B128-4411-BA02-E1452DF81264}"/>
    <dgm:cxn modelId="{DCA22CF0-A908-48E7-9A19-3011E0F60574}" type="presOf" srcId="{B27E5B9F-E700-478D-8BEA-81A2CE9881F1}" destId="{2C98F642-BD1C-44E9-BCA1-FD7F72DF3F54}" srcOrd="0" destOrd="0" presId="urn:microsoft.com/office/officeart/2005/8/layout/vList3"/>
    <dgm:cxn modelId="{66B099C0-9B3C-4C2B-A4FF-C128C11CF0A4}" type="presParOf" srcId="{1F44B942-4FAB-4FB8-8FB6-B95619CAA527}" destId="{DB27AB5A-DB7B-4D98-AD0E-30B52BB4EEFA}" srcOrd="0" destOrd="0" presId="urn:microsoft.com/office/officeart/2005/8/layout/vList3"/>
    <dgm:cxn modelId="{0F94A3D9-4E2D-4E9B-9194-A4154AE90262}" type="presParOf" srcId="{DB27AB5A-DB7B-4D98-AD0E-30B52BB4EEFA}" destId="{25C2F671-B725-40A9-8B77-9EAADCC57221}" srcOrd="0" destOrd="0" presId="urn:microsoft.com/office/officeart/2005/8/layout/vList3"/>
    <dgm:cxn modelId="{3D9E29FA-F8DA-4914-92E8-CE97B385B78F}" type="presParOf" srcId="{DB27AB5A-DB7B-4D98-AD0E-30B52BB4EEFA}" destId="{2C98F642-BD1C-44E9-BCA1-FD7F72DF3F54}" srcOrd="1" destOrd="0" presId="urn:microsoft.com/office/officeart/2005/8/layout/vList3"/>
    <dgm:cxn modelId="{18EEB730-BF2E-4EC8-A370-8217E1559970}" type="presParOf" srcId="{1F44B942-4FAB-4FB8-8FB6-B95619CAA527}" destId="{C1179A04-8A67-43C2-AEBF-73697BB2AC22}" srcOrd="1" destOrd="0" presId="urn:microsoft.com/office/officeart/2005/8/layout/vList3"/>
    <dgm:cxn modelId="{D5F9B3C0-FABF-41C6-8D52-E2071134E83F}" type="presParOf" srcId="{1F44B942-4FAB-4FB8-8FB6-B95619CAA527}" destId="{C94DA366-8EB8-4985-93D0-A2818BA060EC}" srcOrd="2" destOrd="0" presId="urn:microsoft.com/office/officeart/2005/8/layout/vList3"/>
    <dgm:cxn modelId="{292724C9-2188-41EA-9780-8E08585D667D}" type="presParOf" srcId="{C94DA366-8EB8-4985-93D0-A2818BA060EC}" destId="{FA56056B-3606-41E5-BEB2-E8CA1C9C10F9}" srcOrd="0" destOrd="0" presId="urn:microsoft.com/office/officeart/2005/8/layout/vList3"/>
    <dgm:cxn modelId="{1ABD94A8-0AC4-4964-A185-6E0ECC08D372}" type="presParOf" srcId="{C94DA366-8EB8-4985-93D0-A2818BA060EC}" destId="{D089EA82-300F-4534-B289-EE801224948F}" srcOrd="1" destOrd="0" presId="urn:microsoft.com/office/officeart/2005/8/layout/vList3"/>
    <dgm:cxn modelId="{05ADFE4A-9271-4F4E-A0DE-9D27127D305F}" type="presParOf" srcId="{1F44B942-4FAB-4FB8-8FB6-B95619CAA527}" destId="{2166870A-7CDD-4CA8-B608-CB084213B08A}" srcOrd="3" destOrd="0" presId="urn:microsoft.com/office/officeart/2005/8/layout/vList3"/>
    <dgm:cxn modelId="{B24D878C-6525-4667-988B-6E0CB3C83B78}" type="presParOf" srcId="{1F44B942-4FAB-4FB8-8FB6-B95619CAA527}" destId="{6F3EE480-3FDB-421D-8E38-C117A42AFFB8}" srcOrd="4" destOrd="0" presId="urn:microsoft.com/office/officeart/2005/8/layout/vList3"/>
    <dgm:cxn modelId="{9D15CE47-CDF8-4D65-9716-42AB9F68BCB6}" type="presParOf" srcId="{6F3EE480-3FDB-421D-8E38-C117A42AFFB8}" destId="{6B15C49B-AB5F-4CB2-B41D-9E24082A918A}" srcOrd="0" destOrd="0" presId="urn:microsoft.com/office/officeart/2005/8/layout/vList3"/>
    <dgm:cxn modelId="{39DB747E-654A-4D91-A209-4F4441E58587}" type="presParOf" srcId="{6F3EE480-3FDB-421D-8E38-C117A42AFFB8}" destId="{7331DB67-05FE-4E3E-9AE6-716945D986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A4D05F-56A1-43DA-BCAD-51C56B75034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27E5B9F-E700-478D-8BEA-81A2CE9881F1}">
      <dgm:prSet phldrT="[文本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数据平台介绍</a:t>
          </a:r>
        </a:p>
      </dgm:t>
    </dgm:pt>
    <dgm:pt modelId="{5DA86253-8AB9-470E-B845-20AD75837C6C}" cxnId="{756E9E77-395C-438F-872C-1882FCED6DC1}" type="parTrans">
      <dgm:prSet/>
      <dgm:spPr/>
      <dgm:t>
        <a:bodyPr/>
        <a:lstStyle/>
        <a:p>
          <a:endParaRPr lang="zh-CN" altLang="en-US"/>
        </a:p>
      </dgm:t>
    </dgm:pt>
    <dgm:pt modelId="{7B58E71D-A611-4125-8A87-7191770597E7}" cxnId="{756E9E77-395C-438F-872C-1882FCED6DC1}" type="sibTrans">
      <dgm:prSet/>
      <dgm:spPr/>
      <dgm:t>
        <a:bodyPr/>
        <a:lstStyle/>
        <a:p>
          <a:endParaRPr lang="zh-CN" altLang="en-US"/>
        </a:p>
      </dgm:t>
    </dgm:pt>
    <dgm:pt modelId="{3E0D3F09-BACB-40E7-9F90-D92B46C7BB88}">
      <dgm:prSet phldrT="[文本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数据库介绍</a:t>
          </a:r>
        </a:p>
      </dgm:t>
    </dgm:pt>
    <dgm:pt modelId="{C8976A35-260B-49B8-8F58-D11E36E5FA56}" cxnId="{54F4E1C2-EBB1-4C60-91A6-1EC5393E438F}" type="parTrans">
      <dgm:prSet/>
      <dgm:spPr/>
      <dgm:t>
        <a:bodyPr/>
        <a:lstStyle/>
        <a:p>
          <a:endParaRPr lang="zh-CN" altLang="en-US"/>
        </a:p>
      </dgm:t>
    </dgm:pt>
    <dgm:pt modelId="{C4C4A069-B128-4411-BA02-E1452DF81264}" cxnId="{54F4E1C2-EBB1-4C60-91A6-1EC5393E438F}" type="sibTrans">
      <dgm:prSet/>
      <dgm:spPr/>
      <dgm:t>
        <a:bodyPr/>
        <a:lstStyle/>
        <a:p>
          <a:endParaRPr lang="zh-CN" altLang="en-US"/>
        </a:p>
      </dgm:t>
    </dgm:pt>
    <dgm:pt modelId="{19338966-6824-407E-A22A-167FFA5AF3C0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大赛题目解析及平台操作</a:t>
          </a:r>
        </a:p>
      </dgm:t>
    </dgm:pt>
    <dgm:pt modelId="{4F5C6993-D93C-428A-81C6-7FDB0EB238A1}" cxnId="{C79C1E03-5782-4BAF-B8F0-2F83D7CA6CCD}" type="parTrans">
      <dgm:prSet/>
      <dgm:spPr/>
      <dgm:t>
        <a:bodyPr/>
        <a:lstStyle/>
        <a:p>
          <a:endParaRPr lang="zh-CN" altLang="en-US"/>
        </a:p>
      </dgm:t>
    </dgm:pt>
    <dgm:pt modelId="{F47AEDA0-83AB-4B0A-AF67-5D1B3B4C8C11}" cxnId="{C79C1E03-5782-4BAF-B8F0-2F83D7CA6CCD}" type="sibTrans">
      <dgm:prSet/>
      <dgm:spPr/>
      <dgm:t>
        <a:bodyPr/>
        <a:lstStyle/>
        <a:p>
          <a:endParaRPr lang="zh-CN" altLang="en-US"/>
        </a:p>
      </dgm:t>
    </dgm:pt>
    <dgm:pt modelId="{1F44B942-4FAB-4FB8-8FB6-B95619CAA527}" type="pres">
      <dgm:prSet presAssocID="{61A4D05F-56A1-43DA-BCAD-51C56B750346}" presName="linearFlow" presStyleCnt="0">
        <dgm:presLayoutVars>
          <dgm:dir/>
          <dgm:resizeHandles val="exact"/>
        </dgm:presLayoutVars>
      </dgm:prSet>
      <dgm:spPr/>
    </dgm:pt>
    <dgm:pt modelId="{DB27AB5A-DB7B-4D98-AD0E-30B52BB4EEFA}" type="pres">
      <dgm:prSet presAssocID="{B27E5B9F-E700-478D-8BEA-81A2CE9881F1}" presName="composite" presStyleCnt="0"/>
      <dgm:spPr/>
    </dgm:pt>
    <dgm:pt modelId="{25C2F671-B725-40A9-8B77-9EAADCC57221}" type="pres">
      <dgm:prSet presAssocID="{B27E5B9F-E700-478D-8BEA-81A2CE9881F1}" presName="imgShp" presStyleLbl="fgImgPlace1" presStyleIdx="0" presStyleCnt="3"/>
      <dgm:spPr>
        <a:solidFill>
          <a:schemeClr val="bg1">
            <a:lumMod val="85000"/>
          </a:schemeClr>
        </a:solidFill>
      </dgm:spPr>
    </dgm:pt>
    <dgm:pt modelId="{2C98F642-BD1C-44E9-BCA1-FD7F72DF3F54}" type="pres">
      <dgm:prSet presAssocID="{B27E5B9F-E700-478D-8BEA-81A2CE9881F1}" presName="txShp" presStyleLbl="node1" presStyleIdx="0" presStyleCnt="3">
        <dgm:presLayoutVars>
          <dgm:bulletEnabled val="1"/>
        </dgm:presLayoutVars>
      </dgm:prSet>
      <dgm:spPr/>
    </dgm:pt>
    <dgm:pt modelId="{C1179A04-8A67-43C2-AEBF-73697BB2AC22}" type="pres">
      <dgm:prSet presAssocID="{7B58E71D-A611-4125-8A87-7191770597E7}" presName="spacing" presStyleCnt="0"/>
      <dgm:spPr/>
    </dgm:pt>
    <dgm:pt modelId="{C94DA366-8EB8-4985-93D0-A2818BA060EC}" type="pres">
      <dgm:prSet presAssocID="{3E0D3F09-BACB-40E7-9F90-D92B46C7BB88}" presName="composite" presStyleCnt="0"/>
      <dgm:spPr/>
    </dgm:pt>
    <dgm:pt modelId="{FA56056B-3606-41E5-BEB2-E8CA1C9C10F9}" type="pres">
      <dgm:prSet presAssocID="{3E0D3F09-BACB-40E7-9F90-D92B46C7BB88}" presName="imgShp" presStyleLbl="fgImgPlace1" presStyleIdx="1" presStyleCnt="3"/>
      <dgm:spPr>
        <a:solidFill>
          <a:schemeClr val="bg1">
            <a:lumMod val="85000"/>
          </a:schemeClr>
        </a:solidFill>
      </dgm:spPr>
    </dgm:pt>
    <dgm:pt modelId="{D089EA82-300F-4534-B289-EE801224948F}" type="pres">
      <dgm:prSet presAssocID="{3E0D3F09-BACB-40E7-9F90-D92B46C7BB88}" presName="txShp" presStyleLbl="node1" presStyleIdx="1" presStyleCnt="3">
        <dgm:presLayoutVars>
          <dgm:bulletEnabled val="1"/>
        </dgm:presLayoutVars>
      </dgm:prSet>
      <dgm:spPr/>
    </dgm:pt>
    <dgm:pt modelId="{2166870A-7CDD-4CA8-B608-CB084213B08A}" type="pres">
      <dgm:prSet presAssocID="{C4C4A069-B128-4411-BA02-E1452DF81264}" presName="spacing" presStyleCnt="0"/>
      <dgm:spPr/>
    </dgm:pt>
    <dgm:pt modelId="{6F3EE480-3FDB-421D-8E38-C117A42AFFB8}" type="pres">
      <dgm:prSet presAssocID="{19338966-6824-407E-A22A-167FFA5AF3C0}" presName="composite" presStyleCnt="0"/>
      <dgm:spPr/>
    </dgm:pt>
    <dgm:pt modelId="{6B15C49B-AB5F-4CB2-B41D-9E24082A918A}" type="pres">
      <dgm:prSet presAssocID="{19338966-6824-407E-A22A-167FFA5AF3C0}" presName="imgShp" presStyleLbl="fgImgPlace1" presStyleIdx="2" presStyleCnt="3"/>
      <dgm:spPr>
        <a:solidFill>
          <a:schemeClr val="bg1">
            <a:lumMod val="85000"/>
          </a:schemeClr>
        </a:solidFill>
      </dgm:spPr>
    </dgm:pt>
    <dgm:pt modelId="{7331DB67-05FE-4E3E-9AE6-716945D98659}" type="pres">
      <dgm:prSet presAssocID="{19338966-6824-407E-A22A-167FFA5AF3C0}" presName="txShp" presStyleLbl="node1" presStyleIdx="2" presStyleCnt="3">
        <dgm:presLayoutVars>
          <dgm:bulletEnabled val="1"/>
        </dgm:presLayoutVars>
      </dgm:prSet>
      <dgm:spPr/>
    </dgm:pt>
  </dgm:ptLst>
  <dgm:cxnLst>
    <dgm:cxn modelId="{C79C1E03-5782-4BAF-B8F0-2F83D7CA6CCD}" srcId="{61A4D05F-56A1-43DA-BCAD-51C56B750346}" destId="{19338966-6824-407E-A22A-167FFA5AF3C0}" srcOrd="2" destOrd="0" parTransId="{4F5C6993-D93C-428A-81C6-7FDB0EB238A1}" sibTransId="{F47AEDA0-83AB-4B0A-AF67-5D1B3B4C8C11}"/>
    <dgm:cxn modelId="{F4AD3064-8DB6-4C91-B162-AD8B2A85F389}" type="presOf" srcId="{3E0D3F09-BACB-40E7-9F90-D92B46C7BB88}" destId="{D089EA82-300F-4534-B289-EE801224948F}" srcOrd="0" destOrd="0" presId="urn:microsoft.com/office/officeart/2005/8/layout/vList3"/>
    <dgm:cxn modelId="{756E9E77-395C-438F-872C-1882FCED6DC1}" srcId="{61A4D05F-56A1-43DA-BCAD-51C56B750346}" destId="{B27E5B9F-E700-478D-8BEA-81A2CE9881F1}" srcOrd="0" destOrd="0" parTransId="{5DA86253-8AB9-470E-B845-20AD75837C6C}" sibTransId="{7B58E71D-A611-4125-8A87-7191770597E7}"/>
    <dgm:cxn modelId="{8A1E218E-7E26-4665-9FBB-CC9AA0E69D54}" type="presOf" srcId="{19338966-6824-407E-A22A-167FFA5AF3C0}" destId="{7331DB67-05FE-4E3E-9AE6-716945D98659}" srcOrd="0" destOrd="0" presId="urn:microsoft.com/office/officeart/2005/8/layout/vList3"/>
    <dgm:cxn modelId="{F1CE8491-9FB7-433E-A105-4CF26E6DC1B9}" type="presOf" srcId="{61A4D05F-56A1-43DA-BCAD-51C56B750346}" destId="{1F44B942-4FAB-4FB8-8FB6-B95619CAA527}" srcOrd="0" destOrd="0" presId="urn:microsoft.com/office/officeart/2005/8/layout/vList3"/>
    <dgm:cxn modelId="{54F4E1C2-EBB1-4C60-91A6-1EC5393E438F}" srcId="{61A4D05F-56A1-43DA-BCAD-51C56B750346}" destId="{3E0D3F09-BACB-40E7-9F90-D92B46C7BB88}" srcOrd="1" destOrd="0" parTransId="{C8976A35-260B-49B8-8F58-D11E36E5FA56}" sibTransId="{C4C4A069-B128-4411-BA02-E1452DF81264}"/>
    <dgm:cxn modelId="{DCA22CF0-A908-48E7-9A19-3011E0F60574}" type="presOf" srcId="{B27E5B9F-E700-478D-8BEA-81A2CE9881F1}" destId="{2C98F642-BD1C-44E9-BCA1-FD7F72DF3F54}" srcOrd="0" destOrd="0" presId="urn:microsoft.com/office/officeart/2005/8/layout/vList3"/>
    <dgm:cxn modelId="{66B099C0-9B3C-4C2B-A4FF-C128C11CF0A4}" type="presParOf" srcId="{1F44B942-4FAB-4FB8-8FB6-B95619CAA527}" destId="{DB27AB5A-DB7B-4D98-AD0E-30B52BB4EEFA}" srcOrd="0" destOrd="0" presId="urn:microsoft.com/office/officeart/2005/8/layout/vList3"/>
    <dgm:cxn modelId="{0F94A3D9-4E2D-4E9B-9194-A4154AE90262}" type="presParOf" srcId="{DB27AB5A-DB7B-4D98-AD0E-30B52BB4EEFA}" destId="{25C2F671-B725-40A9-8B77-9EAADCC57221}" srcOrd="0" destOrd="0" presId="urn:microsoft.com/office/officeart/2005/8/layout/vList3"/>
    <dgm:cxn modelId="{3D9E29FA-F8DA-4914-92E8-CE97B385B78F}" type="presParOf" srcId="{DB27AB5A-DB7B-4D98-AD0E-30B52BB4EEFA}" destId="{2C98F642-BD1C-44E9-BCA1-FD7F72DF3F54}" srcOrd="1" destOrd="0" presId="urn:microsoft.com/office/officeart/2005/8/layout/vList3"/>
    <dgm:cxn modelId="{18EEB730-BF2E-4EC8-A370-8217E1559970}" type="presParOf" srcId="{1F44B942-4FAB-4FB8-8FB6-B95619CAA527}" destId="{C1179A04-8A67-43C2-AEBF-73697BB2AC22}" srcOrd="1" destOrd="0" presId="urn:microsoft.com/office/officeart/2005/8/layout/vList3"/>
    <dgm:cxn modelId="{D5F9B3C0-FABF-41C6-8D52-E2071134E83F}" type="presParOf" srcId="{1F44B942-4FAB-4FB8-8FB6-B95619CAA527}" destId="{C94DA366-8EB8-4985-93D0-A2818BA060EC}" srcOrd="2" destOrd="0" presId="urn:microsoft.com/office/officeart/2005/8/layout/vList3"/>
    <dgm:cxn modelId="{292724C9-2188-41EA-9780-8E08585D667D}" type="presParOf" srcId="{C94DA366-8EB8-4985-93D0-A2818BA060EC}" destId="{FA56056B-3606-41E5-BEB2-E8CA1C9C10F9}" srcOrd="0" destOrd="0" presId="urn:microsoft.com/office/officeart/2005/8/layout/vList3"/>
    <dgm:cxn modelId="{1ABD94A8-0AC4-4964-A185-6E0ECC08D372}" type="presParOf" srcId="{C94DA366-8EB8-4985-93D0-A2818BA060EC}" destId="{D089EA82-300F-4534-B289-EE801224948F}" srcOrd="1" destOrd="0" presId="urn:microsoft.com/office/officeart/2005/8/layout/vList3"/>
    <dgm:cxn modelId="{05ADFE4A-9271-4F4E-A0DE-9D27127D305F}" type="presParOf" srcId="{1F44B942-4FAB-4FB8-8FB6-B95619CAA527}" destId="{2166870A-7CDD-4CA8-B608-CB084213B08A}" srcOrd="3" destOrd="0" presId="urn:microsoft.com/office/officeart/2005/8/layout/vList3"/>
    <dgm:cxn modelId="{B24D878C-6525-4667-988B-6E0CB3C83B78}" type="presParOf" srcId="{1F44B942-4FAB-4FB8-8FB6-B95619CAA527}" destId="{6F3EE480-3FDB-421D-8E38-C117A42AFFB8}" srcOrd="4" destOrd="0" presId="urn:microsoft.com/office/officeart/2005/8/layout/vList3"/>
    <dgm:cxn modelId="{9D15CE47-CDF8-4D65-9716-42AB9F68BCB6}" type="presParOf" srcId="{6F3EE480-3FDB-421D-8E38-C117A42AFFB8}" destId="{6B15C49B-AB5F-4CB2-B41D-9E24082A918A}" srcOrd="0" destOrd="0" presId="urn:microsoft.com/office/officeart/2005/8/layout/vList3"/>
    <dgm:cxn modelId="{39DB747E-654A-4D91-A209-4F4441E58587}" type="presParOf" srcId="{6F3EE480-3FDB-421D-8E38-C117A42AFFB8}" destId="{7331DB67-05FE-4E3E-9AE6-716945D986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A4D05F-56A1-43DA-BCAD-51C56B75034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27E5B9F-E700-478D-8BEA-81A2CE9881F1}">
      <dgm:prSet phldrT="[文本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数据平台介绍</a:t>
          </a:r>
        </a:p>
      </dgm:t>
    </dgm:pt>
    <dgm:pt modelId="{5DA86253-8AB9-470E-B845-20AD75837C6C}" cxnId="{756E9E77-395C-438F-872C-1882FCED6DC1}" type="parTrans">
      <dgm:prSet/>
      <dgm:spPr/>
      <dgm:t>
        <a:bodyPr/>
        <a:lstStyle/>
        <a:p>
          <a:endParaRPr lang="zh-CN" altLang="en-US"/>
        </a:p>
      </dgm:t>
    </dgm:pt>
    <dgm:pt modelId="{7B58E71D-A611-4125-8A87-7191770597E7}" cxnId="{756E9E77-395C-438F-872C-1882FCED6DC1}" type="sibTrans">
      <dgm:prSet/>
      <dgm:spPr/>
      <dgm:t>
        <a:bodyPr/>
        <a:lstStyle/>
        <a:p>
          <a:endParaRPr lang="zh-CN" altLang="en-US"/>
        </a:p>
      </dgm:t>
    </dgm:pt>
    <dgm:pt modelId="{3E0D3F09-BACB-40E7-9F90-D92B46C7BB88}">
      <dgm:prSet phldrT="[文本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altLang="zh-CN" b="1" dirty="0">
              <a:latin typeface="华文中宋" panose="02010600040101010101" charset="-122"/>
              <a:ea typeface="华文中宋" panose="02010600040101010101" charset="-122"/>
            </a:rPr>
            <a:t>EPS</a:t>
          </a:r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数据库介绍</a:t>
          </a:r>
        </a:p>
      </dgm:t>
    </dgm:pt>
    <dgm:pt modelId="{C8976A35-260B-49B8-8F58-D11E36E5FA56}" cxnId="{54F4E1C2-EBB1-4C60-91A6-1EC5393E438F}" type="parTrans">
      <dgm:prSet/>
      <dgm:spPr/>
      <dgm:t>
        <a:bodyPr/>
        <a:lstStyle/>
        <a:p>
          <a:endParaRPr lang="zh-CN" altLang="en-US"/>
        </a:p>
      </dgm:t>
    </dgm:pt>
    <dgm:pt modelId="{C4C4A069-B128-4411-BA02-E1452DF81264}" cxnId="{54F4E1C2-EBB1-4C60-91A6-1EC5393E438F}" type="sibTrans">
      <dgm:prSet/>
      <dgm:spPr/>
      <dgm:t>
        <a:bodyPr/>
        <a:lstStyle/>
        <a:p>
          <a:endParaRPr lang="zh-CN" altLang="en-US"/>
        </a:p>
      </dgm:t>
    </dgm:pt>
    <dgm:pt modelId="{19338966-6824-407E-A22A-167FFA5AF3C0}">
      <dgm:prSet phldrT="[文本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zh-CN" altLang="en-US" b="1" dirty="0">
              <a:latin typeface="华文中宋" panose="02010600040101010101" charset="-122"/>
              <a:ea typeface="华文中宋" panose="02010600040101010101" charset="-122"/>
            </a:rPr>
            <a:t>大赛题目解析及平台操作</a:t>
          </a:r>
        </a:p>
      </dgm:t>
    </dgm:pt>
    <dgm:pt modelId="{4F5C6993-D93C-428A-81C6-7FDB0EB238A1}" cxnId="{C79C1E03-5782-4BAF-B8F0-2F83D7CA6CCD}" type="parTrans">
      <dgm:prSet/>
      <dgm:spPr/>
      <dgm:t>
        <a:bodyPr/>
        <a:lstStyle/>
        <a:p>
          <a:endParaRPr lang="zh-CN" altLang="en-US"/>
        </a:p>
      </dgm:t>
    </dgm:pt>
    <dgm:pt modelId="{F47AEDA0-83AB-4B0A-AF67-5D1B3B4C8C11}" cxnId="{C79C1E03-5782-4BAF-B8F0-2F83D7CA6CCD}" type="sibTrans">
      <dgm:prSet/>
      <dgm:spPr/>
      <dgm:t>
        <a:bodyPr/>
        <a:lstStyle/>
        <a:p>
          <a:endParaRPr lang="zh-CN" altLang="en-US"/>
        </a:p>
      </dgm:t>
    </dgm:pt>
    <dgm:pt modelId="{1F44B942-4FAB-4FB8-8FB6-B95619CAA527}" type="pres">
      <dgm:prSet presAssocID="{61A4D05F-56A1-43DA-BCAD-51C56B750346}" presName="linearFlow" presStyleCnt="0">
        <dgm:presLayoutVars>
          <dgm:dir/>
          <dgm:resizeHandles val="exact"/>
        </dgm:presLayoutVars>
      </dgm:prSet>
      <dgm:spPr/>
    </dgm:pt>
    <dgm:pt modelId="{DB27AB5A-DB7B-4D98-AD0E-30B52BB4EEFA}" type="pres">
      <dgm:prSet presAssocID="{B27E5B9F-E700-478D-8BEA-81A2CE9881F1}" presName="composite" presStyleCnt="0"/>
      <dgm:spPr/>
    </dgm:pt>
    <dgm:pt modelId="{25C2F671-B725-40A9-8B77-9EAADCC57221}" type="pres">
      <dgm:prSet presAssocID="{B27E5B9F-E700-478D-8BEA-81A2CE9881F1}" presName="imgShp" presStyleLbl="fgImgPlace1" presStyleIdx="0" presStyleCnt="3"/>
      <dgm:spPr>
        <a:solidFill>
          <a:schemeClr val="bg1">
            <a:lumMod val="85000"/>
          </a:schemeClr>
        </a:solidFill>
      </dgm:spPr>
    </dgm:pt>
    <dgm:pt modelId="{2C98F642-BD1C-44E9-BCA1-FD7F72DF3F54}" type="pres">
      <dgm:prSet presAssocID="{B27E5B9F-E700-478D-8BEA-81A2CE9881F1}" presName="txShp" presStyleLbl="node1" presStyleIdx="0" presStyleCnt="3">
        <dgm:presLayoutVars>
          <dgm:bulletEnabled val="1"/>
        </dgm:presLayoutVars>
      </dgm:prSet>
      <dgm:spPr/>
    </dgm:pt>
    <dgm:pt modelId="{C1179A04-8A67-43C2-AEBF-73697BB2AC22}" type="pres">
      <dgm:prSet presAssocID="{7B58E71D-A611-4125-8A87-7191770597E7}" presName="spacing" presStyleCnt="0"/>
      <dgm:spPr/>
    </dgm:pt>
    <dgm:pt modelId="{C94DA366-8EB8-4985-93D0-A2818BA060EC}" type="pres">
      <dgm:prSet presAssocID="{3E0D3F09-BACB-40E7-9F90-D92B46C7BB88}" presName="composite" presStyleCnt="0"/>
      <dgm:spPr/>
    </dgm:pt>
    <dgm:pt modelId="{FA56056B-3606-41E5-BEB2-E8CA1C9C10F9}" type="pres">
      <dgm:prSet presAssocID="{3E0D3F09-BACB-40E7-9F90-D92B46C7BB88}" presName="imgShp" presStyleLbl="fgImgPlace1" presStyleIdx="1" presStyleCnt="3"/>
      <dgm:spPr>
        <a:solidFill>
          <a:schemeClr val="bg1">
            <a:lumMod val="85000"/>
          </a:schemeClr>
        </a:solidFill>
      </dgm:spPr>
    </dgm:pt>
    <dgm:pt modelId="{D089EA82-300F-4534-B289-EE801224948F}" type="pres">
      <dgm:prSet presAssocID="{3E0D3F09-BACB-40E7-9F90-D92B46C7BB88}" presName="txShp" presStyleLbl="node1" presStyleIdx="1" presStyleCnt="3">
        <dgm:presLayoutVars>
          <dgm:bulletEnabled val="1"/>
        </dgm:presLayoutVars>
      </dgm:prSet>
      <dgm:spPr/>
    </dgm:pt>
    <dgm:pt modelId="{2166870A-7CDD-4CA8-B608-CB084213B08A}" type="pres">
      <dgm:prSet presAssocID="{C4C4A069-B128-4411-BA02-E1452DF81264}" presName="spacing" presStyleCnt="0"/>
      <dgm:spPr/>
    </dgm:pt>
    <dgm:pt modelId="{6F3EE480-3FDB-421D-8E38-C117A42AFFB8}" type="pres">
      <dgm:prSet presAssocID="{19338966-6824-407E-A22A-167FFA5AF3C0}" presName="composite" presStyleCnt="0"/>
      <dgm:spPr/>
    </dgm:pt>
    <dgm:pt modelId="{6B15C49B-AB5F-4CB2-B41D-9E24082A918A}" type="pres">
      <dgm:prSet presAssocID="{19338966-6824-407E-A22A-167FFA5AF3C0}" presName="imgShp" presStyleLbl="fgImgPlace1" presStyleIdx="2" presStyleCnt="3"/>
      <dgm:spPr>
        <a:solidFill>
          <a:schemeClr val="bg1">
            <a:lumMod val="85000"/>
          </a:schemeClr>
        </a:solidFill>
      </dgm:spPr>
    </dgm:pt>
    <dgm:pt modelId="{7331DB67-05FE-4E3E-9AE6-716945D98659}" type="pres">
      <dgm:prSet presAssocID="{19338966-6824-407E-A22A-167FFA5AF3C0}" presName="txShp" presStyleLbl="node1" presStyleIdx="2" presStyleCnt="3">
        <dgm:presLayoutVars>
          <dgm:bulletEnabled val="1"/>
        </dgm:presLayoutVars>
      </dgm:prSet>
      <dgm:spPr/>
    </dgm:pt>
  </dgm:ptLst>
  <dgm:cxnLst>
    <dgm:cxn modelId="{C79C1E03-5782-4BAF-B8F0-2F83D7CA6CCD}" srcId="{61A4D05F-56A1-43DA-BCAD-51C56B750346}" destId="{19338966-6824-407E-A22A-167FFA5AF3C0}" srcOrd="2" destOrd="0" parTransId="{4F5C6993-D93C-428A-81C6-7FDB0EB238A1}" sibTransId="{F47AEDA0-83AB-4B0A-AF67-5D1B3B4C8C11}"/>
    <dgm:cxn modelId="{F4AD3064-8DB6-4C91-B162-AD8B2A85F389}" type="presOf" srcId="{3E0D3F09-BACB-40E7-9F90-D92B46C7BB88}" destId="{D089EA82-300F-4534-B289-EE801224948F}" srcOrd="0" destOrd="0" presId="urn:microsoft.com/office/officeart/2005/8/layout/vList3"/>
    <dgm:cxn modelId="{756E9E77-395C-438F-872C-1882FCED6DC1}" srcId="{61A4D05F-56A1-43DA-BCAD-51C56B750346}" destId="{B27E5B9F-E700-478D-8BEA-81A2CE9881F1}" srcOrd="0" destOrd="0" parTransId="{5DA86253-8AB9-470E-B845-20AD75837C6C}" sibTransId="{7B58E71D-A611-4125-8A87-7191770597E7}"/>
    <dgm:cxn modelId="{8A1E218E-7E26-4665-9FBB-CC9AA0E69D54}" type="presOf" srcId="{19338966-6824-407E-A22A-167FFA5AF3C0}" destId="{7331DB67-05FE-4E3E-9AE6-716945D98659}" srcOrd="0" destOrd="0" presId="urn:microsoft.com/office/officeart/2005/8/layout/vList3"/>
    <dgm:cxn modelId="{F1CE8491-9FB7-433E-A105-4CF26E6DC1B9}" type="presOf" srcId="{61A4D05F-56A1-43DA-BCAD-51C56B750346}" destId="{1F44B942-4FAB-4FB8-8FB6-B95619CAA527}" srcOrd="0" destOrd="0" presId="urn:microsoft.com/office/officeart/2005/8/layout/vList3"/>
    <dgm:cxn modelId="{54F4E1C2-EBB1-4C60-91A6-1EC5393E438F}" srcId="{61A4D05F-56A1-43DA-BCAD-51C56B750346}" destId="{3E0D3F09-BACB-40E7-9F90-D92B46C7BB88}" srcOrd="1" destOrd="0" parTransId="{C8976A35-260B-49B8-8F58-D11E36E5FA56}" sibTransId="{C4C4A069-B128-4411-BA02-E1452DF81264}"/>
    <dgm:cxn modelId="{DCA22CF0-A908-48E7-9A19-3011E0F60574}" type="presOf" srcId="{B27E5B9F-E700-478D-8BEA-81A2CE9881F1}" destId="{2C98F642-BD1C-44E9-BCA1-FD7F72DF3F54}" srcOrd="0" destOrd="0" presId="urn:microsoft.com/office/officeart/2005/8/layout/vList3"/>
    <dgm:cxn modelId="{66B099C0-9B3C-4C2B-A4FF-C128C11CF0A4}" type="presParOf" srcId="{1F44B942-4FAB-4FB8-8FB6-B95619CAA527}" destId="{DB27AB5A-DB7B-4D98-AD0E-30B52BB4EEFA}" srcOrd="0" destOrd="0" presId="urn:microsoft.com/office/officeart/2005/8/layout/vList3"/>
    <dgm:cxn modelId="{0F94A3D9-4E2D-4E9B-9194-A4154AE90262}" type="presParOf" srcId="{DB27AB5A-DB7B-4D98-AD0E-30B52BB4EEFA}" destId="{25C2F671-B725-40A9-8B77-9EAADCC57221}" srcOrd="0" destOrd="0" presId="urn:microsoft.com/office/officeart/2005/8/layout/vList3"/>
    <dgm:cxn modelId="{3D9E29FA-F8DA-4914-92E8-CE97B385B78F}" type="presParOf" srcId="{DB27AB5A-DB7B-4D98-AD0E-30B52BB4EEFA}" destId="{2C98F642-BD1C-44E9-BCA1-FD7F72DF3F54}" srcOrd="1" destOrd="0" presId="urn:microsoft.com/office/officeart/2005/8/layout/vList3"/>
    <dgm:cxn modelId="{18EEB730-BF2E-4EC8-A370-8217E1559970}" type="presParOf" srcId="{1F44B942-4FAB-4FB8-8FB6-B95619CAA527}" destId="{C1179A04-8A67-43C2-AEBF-73697BB2AC22}" srcOrd="1" destOrd="0" presId="urn:microsoft.com/office/officeart/2005/8/layout/vList3"/>
    <dgm:cxn modelId="{D5F9B3C0-FABF-41C6-8D52-E2071134E83F}" type="presParOf" srcId="{1F44B942-4FAB-4FB8-8FB6-B95619CAA527}" destId="{C94DA366-8EB8-4985-93D0-A2818BA060EC}" srcOrd="2" destOrd="0" presId="urn:microsoft.com/office/officeart/2005/8/layout/vList3"/>
    <dgm:cxn modelId="{292724C9-2188-41EA-9780-8E08585D667D}" type="presParOf" srcId="{C94DA366-8EB8-4985-93D0-A2818BA060EC}" destId="{FA56056B-3606-41E5-BEB2-E8CA1C9C10F9}" srcOrd="0" destOrd="0" presId="urn:microsoft.com/office/officeart/2005/8/layout/vList3"/>
    <dgm:cxn modelId="{1ABD94A8-0AC4-4964-A185-6E0ECC08D372}" type="presParOf" srcId="{C94DA366-8EB8-4985-93D0-A2818BA060EC}" destId="{D089EA82-300F-4534-B289-EE801224948F}" srcOrd="1" destOrd="0" presId="urn:microsoft.com/office/officeart/2005/8/layout/vList3"/>
    <dgm:cxn modelId="{05ADFE4A-9271-4F4E-A0DE-9D27127D305F}" type="presParOf" srcId="{1F44B942-4FAB-4FB8-8FB6-B95619CAA527}" destId="{2166870A-7CDD-4CA8-B608-CB084213B08A}" srcOrd="3" destOrd="0" presId="urn:microsoft.com/office/officeart/2005/8/layout/vList3"/>
    <dgm:cxn modelId="{B24D878C-6525-4667-988B-6E0CB3C83B78}" type="presParOf" srcId="{1F44B942-4FAB-4FB8-8FB6-B95619CAA527}" destId="{6F3EE480-3FDB-421D-8E38-C117A42AFFB8}" srcOrd="4" destOrd="0" presId="urn:microsoft.com/office/officeart/2005/8/layout/vList3"/>
    <dgm:cxn modelId="{9D15CE47-CDF8-4D65-9716-42AB9F68BCB6}" type="presParOf" srcId="{6F3EE480-3FDB-421D-8E38-C117A42AFFB8}" destId="{6B15C49B-AB5F-4CB2-B41D-9E24082A918A}" srcOrd="0" destOrd="0" presId="urn:microsoft.com/office/officeart/2005/8/layout/vList3"/>
    <dgm:cxn modelId="{39DB747E-654A-4D91-A209-4F4441E58587}" type="presParOf" srcId="{6F3EE480-3FDB-421D-8E38-C117A42AFFB8}" destId="{7331DB67-05FE-4E3E-9AE6-716945D986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8F642-BD1C-44E9-BCA1-FD7F72DF3F54}">
      <dsp:nvSpPr>
        <dsp:cNvPr id="0" name=""/>
        <dsp:cNvSpPr/>
      </dsp:nvSpPr>
      <dsp:spPr>
        <a:xfrm rot="10800000">
          <a:off x="1783496" y="609"/>
          <a:ext cx="6048538" cy="103996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数据平台介绍</a:t>
          </a:r>
        </a:p>
      </dsp:txBody>
      <dsp:txXfrm rot="10800000">
        <a:off x="2043488" y="609"/>
        <a:ext cx="5788546" cy="1039969"/>
      </dsp:txXfrm>
    </dsp:sp>
    <dsp:sp modelId="{25C2F671-B725-40A9-8B77-9EAADCC57221}">
      <dsp:nvSpPr>
        <dsp:cNvPr id="0" name=""/>
        <dsp:cNvSpPr/>
      </dsp:nvSpPr>
      <dsp:spPr>
        <a:xfrm>
          <a:off x="1263511" y="609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9EA82-300F-4534-B289-EE801224948F}">
      <dsp:nvSpPr>
        <dsp:cNvPr id="0" name=""/>
        <dsp:cNvSpPr/>
      </dsp:nvSpPr>
      <dsp:spPr>
        <a:xfrm rot="10800000">
          <a:off x="1783496" y="1351018"/>
          <a:ext cx="6048538" cy="1039969"/>
        </a:xfrm>
        <a:prstGeom prst="homePlat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数据库介绍</a:t>
          </a:r>
        </a:p>
      </dsp:txBody>
      <dsp:txXfrm rot="10800000">
        <a:off x="2043488" y="1351018"/>
        <a:ext cx="5788546" cy="1039969"/>
      </dsp:txXfrm>
    </dsp:sp>
    <dsp:sp modelId="{FA56056B-3606-41E5-BEB2-E8CA1C9C10F9}">
      <dsp:nvSpPr>
        <dsp:cNvPr id="0" name=""/>
        <dsp:cNvSpPr/>
      </dsp:nvSpPr>
      <dsp:spPr>
        <a:xfrm>
          <a:off x="1263511" y="1351018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1DB67-05FE-4E3E-9AE6-716945D98659}">
      <dsp:nvSpPr>
        <dsp:cNvPr id="0" name=""/>
        <dsp:cNvSpPr/>
      </dsp:nvSpPr>
      <dsp:spPr>
        <a:xfrm rot="10800000">
          <a:off x="1783496" y="2701427"/>
          <a:ext cx="6048538" cy="1039969"/>
        </a:xfrm>
        <a:prstGeom prst="homePlat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大赛题目解析及平台操作</a:t>
          </a:r>
        </a:p>
      </dsp:txBody>
      <dsp:txXfrm rot="10800000">
        <a:off x="2043488" y="2701427"/>
        <a:ext cx="5788546" cy="1039969"/>
      </dsp:txXfrm>
    </dsp:sp>
    <dsp:sp modelId="{6B15C49B-AB5F-4CB2-B41D-9E24082A918A}">
      <dsp:nvSpPr>
        <dsp:cNvPr id="0" name=""/>
        <dsp:cNvSpPr/>
      </dsp:nvSpPr>
      <dsp:spPr>
        <a:xfrm>
          <a:off x="1263511" y="2701427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8F642-BD1C-44E9-BCA1-FD7F72DF3F54}">
      <dsp:nvSpPr>
        <dsp:cNvPr id="0" name=""/>
        <dsp:cNvSpPr/>
      </dsp:nvSpPr>
      <dsp:spPr>
        <a:xfrm rot="10800000">
          <a:off x="1783496" y="609"/>
          <a:ext cx="6048538" cy="1039969"/>
        </a:xfrm>
        <a:prstGeom prst="homePlat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数据平台介绍</a:t>
          </a:r>
        </a:p>
      </dsp:txBody>
      <dsp:txXfrm rot="10800000">
        <a:off x="2043488" y="609"/>
        <a:ext cx="5788546" cy="1039969"/>
      </dsp:txXfrm>
    </dsp:sp>
    <dsp:sp modelId="{25C2F671-B725-40A9-8B77-9EAADCC57221}">
      <dsp:nvSpPr>
        <dsp:cNvPr id="0" name=""/>
        <dsp:cNvSpPr/>
      </dsp:nvSpPr>
      <dsp:spPr>
        <a:xfrm>
          <a:off x="1263511" y="609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9EA82-300F-4534-B289-EE801224948F}">
      <dsp:nvSpPr>
        <dsp:cNvPr id="0" name=""/>
        <dsp:cNvSpPr/>
      </dsp:nvSpPr>
      <dsp:spPr>
        <a:xfrm rot="10800000">
          <a:off x="1783496" y="1351018"/>
          <a:ext cx="6048538" cy="103996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数据库介绍</a:t>
          </a:r>
        </a:p>
      </dsp:txBody>
      <dsp:txXfrm rot="10800000">
        <a:off x="2043488" y="1351018"/>
        <a:ext cx="5788546" cy="1039969"/>
      </dsp:txXfrm>
    </dsp:sp>
    <dsp:sp modelId="{FA56056B-3606-41E5-BEB2-E8CA1C9C10F9}">
      <dsp:nvSpPr>
        <dsp:cNvPr id="0" name=""/>
        <dsp:cNvSpPr/>
      </dsp:nvSpPr>
      <dsp:spPr>
        <a:xfrm>
          <a:off x="1263511" y="1351018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1DB67-05FE-4E3E-9AE6-716945D98659}">
      <dsp:nvSpPr>
        <dsp:cNvPr id="0" name=""/>
        <dsp:cNvSpPr/>
      </dsp:nvSpPr>
      <dsp:spPr>
        <a:xfrm rot="10800000">
          <a:off x="1783496" y="2701427"/>
          <a:ext cx="6048538" cy="1039969"/>
        </a:xfrm>
        <a:prstGeom prst="homePlat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大赛题目解析及平台操作</a:t>
          </a:r>
        </a:p>
      </dsp:txBody>
      <dsp:txXfrm rot="10800000">
        <a:off x="2043488" y="2701427"/>
        <a:ext cx="5788546" cy="1039969"/>
      </dsp:txXfrm>
    </dsp:sp>
    <dsp:sp modelId="{6B15C49B-AB5F-4CB2-B41D-9E24082A918A}">
      <dsp:nvSpPr>
        <dsp:cNvPr id="0" name=""/>
        <dsp:cNvSpPr/>
      </dsp:nvSpPr>
      <dsp:spPr>
        <a:xfrm>
          <a:off x="1263511" y="2701427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8F642-BD1C-44E9-BCA1-FD7F72DF3F54}">
      <dsp:nvSpPr>
        <dsp:cNvPr id="0" name=""/>
        <dsp:cNvSpPr/>
      </dsp:nvSpPr>
      <dsp:spPr>
        <a:xfrm rot="10800000">
          <a:off x="1783496" y="609"/>
          <a:ext cx="6048538" cy="1039969"/>
        </a:xfrm>
        <a:prstGeom prst="homePlat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数据平台介绍</a:t>
          </a:r>
        </a:p>
      </dsp:txBody>
      <dsp:txXfrm rot="10800000">
        <a:off x="2043488" y="609"/>
        <a:ext cx="5788546" cy="1039969"/>
      </dsp:txXfrm>
    </dsp:sp>
    <dsp:sp modelId="{25C2F671-B725-40A9-8B77-9EAADCC57221}">
      <dsp:nvSpPr>
        <dsp:cNvPr id="0" name=""/>
        <dsp:cNvSpPr/>
      </dsp:nvSpPr>
      <dsp:spPr>
        <a:xfrm>
          <a:off x="1263511" y="609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9EA82-300F-4534-B289-EE801224948F}">
      <dsp:nvSpPr>
        <dsp:cNvPr id="0" name=""/>
        <dsp:cNvSpPr/>
      </dsp:nvSpPr>
      <dsp:spPr>
        <a:xfrm rot="10800000">
          <a:off x="1783496" y="1351018"/>
          <a:ext cx="6048538" cy="1039969"/>
        </a:xfrm>
        <a:prstGeom prst="homePlat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数据库介绍</a:t>
          </a:r>
        </a:p>
      </dsp:txBody>
      <dsp:txXfrm rot="10800000">
        <a:off x="2043488" y="1351018"/>
        <a:ext cx="5788546" cy="1039969"/>
      </dsp:txXfrm>
    </dsp:sp>
    <dsp:sp modelId="{FA56056B-3606-41E5-BEB2-E8CA1C9C10F9}">
      <dsp:nvSpPr>
        <dsp:cNvPr id="0" name=""/>
        <dsp:cNvSpPr/>
      </dsp:nvSpPr>
      <dsp:spPr>
        <a:xfrm>
          <a:off x="1263511" y="1351018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1DB67-05FE-4E3E-9AE6-716945D98659}">
      <dsp:nvSpPr>
        <dsp:cNvPr id="0" name=""/>
        <dsp:cNvSpPr/>
      </dsp:nvSpPr>
      <dsp:spPr>
        <a:xfrm rot="10800000">
          <a:off x="1783496" y="2701427"/>
          <a:ext cx="6048538" cy="103996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大赛题目解析及平台操作</a:t>
          </a:r>
        </a:p>
      </dsp:txBody>
      <dsp:txXfrm rot="10800000">
        <a:off x="2043488" y="2701427"/>
        <a:ext cx="5788546" cy="1039969"/>
      </dsp:txXfrm>
    </dsp:sp>
    <dsp:sp modelId="{6B15C49B-AB5F-4CB2-B41D-9E24082A918A}">
      <dsp:nvSpPr>
        <dsp:cNvPr id="0" name=""/>
        <dsp:cNvSpPr/>
      </dsp:nvSpPr>
      <dsp:spPr>
        <a:xfrm>
          <a:off x="1263511" y="2701427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8F642-BD1C-44E9-BCA1-FD7F72DF3F54}">
      <dsp:nvSpPr>
        <dsp:cNvPr id="0" name=""/>
        <dsp:cNvSpPr/>
      </dsp:nvSpPr>
      <dsp:spPr>
        <a:xfrm rot="10800000">
          <a:off x="1783496" y="609"/>
          <a:ext cx="6048538" cy="1039969"/>
        </a:xfrm>
        <a:prstGeom prst="homePlat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数据平台介绍</a:t>
          </a:r>
        </a:p>
      </dsp:txBody>
      <dsp:txXfrm rot="10800000">
        <a:off x="2043488" y="609"/>
        <a:ext cx="5788546" cy="1039969"/>
      </dsp:txXfrm>
    </dsp:sp>
    <dsp:sp modelId="{25C2F671-B725-40A9-8B77-9EAADCC57221}">
      <dsp:nvSpPr>
        <dsp:cNvPr id="0" name=""/>
        <dsp:cNvSpPr/>
      </dsp:nvSpPr>
      <dsp:spPr>
        <a:xfrm>
          <a:off x="1263511" y="609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9EA82-300F-4534-B289-EE801224948F}">
      <dsp:nvSpPr>
        <dsp:cNvPr id="0" name=""/>
        <dsp:cNvSpPr/>
      </dsp:nvSpPr>
      <dsp:spPr>
        <a:xfrm rot="10800000">
          <a:off x="1783496" y="1351018"/>
          <a:ext cx="6048538" cy="1039969"/>
        </a:xfrm>
        <a:prstGeom prst="homePlat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EPS</a:t>
          </a: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数据库介绍</a:t>
          </a:r>
        </a:p>
      </dsp:txBody>
      <dsp:txXfrm rot="10800000">
        <a:off x="2043488" y="1351018"/>
        <a:ext cx="5788546" cy="1039969"/>
      </dsp:txXfrm>
    </dsp:sp>
    <dsp:sp modelId="{FA56056B-3606-41E5-BEB2-E8CA1C9C10F9}">
      <dsp:nvSpPr>
        <dsp:cNvPr id="0" name=""/>
        <dsp:cNvSpPr/>
      </dsp:nvSpPr>
      <dsp:spPr>
        <a:xfrm>
          <a:off x="1263511" y="1351018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1DB67-05FE-4E3E-9AE6-716945D98659}">
      <dsp:nvSpPr>
        <dsp:cNvPr id="0" name=""/>
        <dsp:cNvSpPr/>
      </dsp:nvSpPr>
      <dsp:spPr>
        <a:xfrm rot="10800000">
          <a:off x="1783496" y="2701427"/>
          <a:ext cx="6048538" cy="1039969"/>
        </a:xfrm>
        <a:prstGeom prst="homePlat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598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大赛题目解析及平台操作</a:t>
          </a:r>
        </a:p>
      </dsp:txBody>
      <dsp:txXfrm rot="10800000">
        <a:off x="2043488" y="2701427"/>
        <a:ext cx="5788546" cy="1039969"/>
      </dsp:txXfrm>
    </dsp:sp>
    <dsp:sp modelId="{6B15C49B-AB5F-4CB2-B41D-9E24082A918A}">
      <dsp:nvSpPr>
        <dsp:cNvPr id="0" name=""/>
        <dsp:cNvSpPr/>
      </dsp:nvSpPr>
      <dsp:spPr>
        <a:xfrm>
          <a:off x="1263511" y="2701427"/>
          <a:ext cx="1039969" cy="1039969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8B28A-54C9-4A0A-8C88-1A9D313FE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752EC-5F30-4B8A-A66B-D31CE934398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656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normAutofit fontScale="25000" lnSpcReduction="20000"/>
          </a:bodyPr>
          <a:lstStyle/>
          <a:p>
            <a:endParaRPr lang="zh-CN" altLang="en-US" dirty="0"/>
          </a:p>
        </p:txBody>
      </p:sp>
      <p:sp>
        <p:nvSpPr>
          <p:cNvPr id="665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fld id="{B5124345-CB39-4A7C-BA9C-78F90ED2B2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861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6861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fld id="{6B45E7A5-6DC4-49B2-944A-773BF192A4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7065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06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fld id="{405E5DC0-F549-4C2C-9564-AA273B92E3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F40D5-DBC1-4287-8118-96F38FCF3D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94FF4-6E8D-4348-84AC-0CBC87FDD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4413" cy="3429000"/>
          </a:xfrm>
        </p:spPr>
      </p:sp>
      <p:sp>
        <p:nvSpPr>
          <p:cNvPr id="635906" name="备注占位符 2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63590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>
              <a:buClr>
                <a:srgbClr val="000000"/>
              </a:buClr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632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632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fld id="{D4764694-D1C5-4D73-9A5B-E04B498DC9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47D9C-6624-4CD7-B6FE-335847D06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7D4F8-8B86-4B76-BE61-1CBE0E93F04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1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52130" y="4985214"/>
            <a:ext cx="464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贺静静     </a:t>
            </a:r>
            <a:endParaRPr lang="zh-CN" altLang="en-US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北京福卡斯特信息技术有限公司</a:t>
            </a:r>
            <a:endParaRPr lang="zh-CN" altLang="en-US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  www.epsnet.com.cn</a:t>
            </a:r>
            <a:endParaRPr lang="zh-CN" altLang="en-US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endParaRPr lang="zh-CN" altLang="en-US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87967" y="2588452"/>
            <a:ext cx="52495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387725" y="1824990"/>
            <a:ext cx="5426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EPS</a:t>
            </a: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全球统计数据</a:t>
            </a:r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分析平台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43067" y="2598148"/>
            <a:ext cx="5305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助力大赛，实证分析</a:t>
            </a:r>
            <a:endParaRPr lang="zh-CN" altLang="en-US" sz="44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内容占位符 3" descr="全库8块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27831" y="606057"/>
            <a:ext cx="7351813" cy="5220587"/>
          </a:xfrm>
          <a:prstGeom prst="rect">
            <a:avLst/>
          </a:prstGeom>
        </p:spPr>
      </p:pic>
      <p:sp>
        <p:nvSpPr>
          <p:cNvPr id="20483" name="文本框 20482"/>
          <p:cNvSpPr txBox="1"/>
          <p:nvPr/>
        </p:nvSpPr>
        <p:spPr>
          <a:xfrm>
            <a:off x="4079776" y="2273213"/>
            <a:ext cx="1367200" cy="65174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txBody>
          <a:bodyPr wrap="square" lIns="73263" tIns="38179" rIns="73263" bIns="38179" anchor="t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数据来源</a:t>
            </a:r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的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  </a:t>
            </a:r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权威性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484" name="文本框 20483"/>
          <p:cNvSpPr txBox="1"/>
          <p:nvPr/>
        </p:nvSpPr>
        <p:spPr>
          <a:xfrm>
            <a:off x="4109855" y="3490257"/>
            <a:ext cx="1337572" cy="65174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txBody>
          <a:bodyPr wrap="square" lIns="73263" tIns="38179" rIns="73263" bIns="38179" anchor="t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数据录入的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 准确性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502" name="文本框 20501"/>
          <p:cNvSpPr txBox="1"/>
          <p:nvPr/>
        </p:nvSpPr>
        <p:spPr>
          <a:xfrm>
            <a:off x="6706857" y="2239021"/>
            <a:ext cx="1369019" cy="65174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txBody>
          <a:bodyPr wrap="square" lIns="73263" tIns="38179" rIns="73263" bIns="38179" anchor="t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数据更新</a:t>
            </a:r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的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 </a:t>
            </a:r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及时性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503" name="文本框 20502"/>
          <p:cNvSpPr txBox="1"/>
          <p:nvPr/>
        </p:nvSpPr>
        <p:spPr>
          <a:xfrm>
            <a:off x="6678642" y="3429000"/>
            <a:ext cx="1337572" cy="65174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3263" tIns="38179" rIns="73263" bIns="38179" anchor="t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数据查询的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便捷性</a:t>
            </a:r>
            <a:endParaRPr lang="zh-CN" altLang="en-US" sz="18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77" name="Text Box 117"/>
          <p:cNvSpPr txBox="1">
            <a:spLocks noChangeArrowheads="1"/>
          </p:cNvSpPr>
          <p:nvPr/>
        </p:nvSpPr>
        <p:spPr bwMode="auto">
          <a:xfrm>
            <a:off x="9247851" y="760226"/>
            <a:ext cx="1932283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联合国统计司、中国海关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78" name="Text Box 117"/>
          <p:cNvSpPr txBox="1">
            <a:spLocks noChangeArrowheads="1"/>
          </p:cNvSpPr>
          <p:nvPr/>
        </p:nvSpPr>
        <p:spPr bwMode="auto">
          <a:xfrm>
            <a:off x="8911249" y="951022"/>
            <a:ext cx="1861288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      </a:t>
            </a:r>
            <a:r>
              <a:rPr lang="zh-CN" altLang="en-US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国际货币基金组织</a:t>
            </a:r>
            <a:endParaRPr lang="zh-CN" altLang="en-US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79" name="Text Box 121"/>
          <p:cNvSpPr txBox="1">
            <a:spLocks noChangeArrowheads="1"/>
          </p:cNvSpPr>
          <p:nvPr/>
        </p:nvSpPr>
        <p:spPr bwMode="auto">
          <a:xfrm>
            <a:off x="9128073" y="1187861"/>
            <a:ext cx="1920929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经济合作与发展组织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0" name="Text Box 145"/>
          <p:cNvSpPr txBox="1">
            <a:spLocks noChangeArrowheads="1"/>
          </p:cNvSpPr>
          <p:nvPr/>
        </p:nvSpPr>
        <p:spPr bwMode="auto">
          <a:xfrm>
            <a:off x="9085789" y="1388641"/>
            <a:ext cx="1133689" cy="3416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  </a:t>
            </a: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世界银行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1" name="Text Box 117"/>
          <p:cNvSpPr txBox="1">
            <a:spLocks noChangeArrowheads="1"/>
          </p:cNvSpPr>
          <p:nvPr/>
        </p:nvSpPr>
        <p:spPr bwMode="auto">
          <a:xfrm>
            <a:off x="9099589" y="1816763"/>
            <a:ext cx="2173287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世界能源组织、英国</a:t>
            </a:r>
            <a:r>
              <a: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BP</a:t>
            </a:r>
            <a:endParaRPr lang="en-US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2" name="Text Box 144"/>
          <p:cNvSpPr txBox="1">
            <a:spLocks noChangeArrowheads="1"/>
          </p:cNvSpPr>
          <p:nvPr/>
        </p:nvSpPr>
        <p:spPr bwMode="auto">
          <a:xfrm>
            <a:off x="9122667" y="2046028"/>
            <a:ext cx="1756212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</a:t>
            </a: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联合国教科文组织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3" name="Text Box 144"/>
          <p:cNvSpPr txBox="1">
            <a:spLocks noChangeArrowheads="1"/>
          </p:cNvSpPr>
          <p:nvPr/>
        </p:nvSpPr>
        <p:spPr bwMode="auto">
          <a:xfrm>
            <a:off x="9180348" y="2273213"/>
            <a:ext cx="1496376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</a:t>
            </a: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联合国粮农组织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4" name="Text Box 144"/>
          <p:cNvSpPr txBox="1">
            <a:spLocks noChangeArrowheads="1"/>
          </p:cNvSpPr>
          <p:nvPr/>
        </p:nvSpPr>
        <p:spPr bwMode="auto">
          <a:xfrm>
            <a:off x="9308527" y="2504998"/>
            <a:ext cx="1214887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世界卫生组织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7" name="Text Box 133"/>
          <p:cNvSpPr txBox="1">
            <a:spLocks noChangeArrowheads="1"/>
          </p:cNvSpPr>
          <p:nvPr/>
        </p:nvSpPr>
        <p:spPr bwMode="auto">
          <a:xfrm>
            <a:off x="1387548" y="726301"/>
            <a:ext cx="1225715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8" name="Text Box 161"/>
          <p:cNvSpPr txBox="1">
            <a:spLocks noChangeArrowheads="1"/>
          </p:cNvSpPr>
          <p:nvPr/>
        </p:nvSpPr>
        <p:spPr bwMode="auto">
          <a:xfrm>
            <a:off x="1153633" y="904510"/>
            <a:ext cx="1567523" cy="371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国家统计局、人力资源和社会保障部</a:t>
            </a:r>
            <a:endParaRPr lang="zh-CN" altLang="zh-CN" sz="1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89" name="Text Box 138"/>
          <p:cNvSpPr txBox="1">
            <a:spLocks noChangeArrowheads="1"/>
          </p:cNvSpPr>
          <p:nvPr/>
        </p:nvSpPr>
        <p:spPr bwMode="auto">
          <a:xfrm>
            <a:off x="898455" y="1217280"/>
            <a:ext cx="2170712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中国财政部、中国税务总局</a:t>
            </a:r>
            <a:endParaRPr lang="zh-CN" altLang="zh-CN" sz="10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190" name="Text Box 137"/>
          <p:cNvSpPr txBox="1">
            <a:spLocks noChangeArrowheads="1"/>
          </p:cNvSpPr>
          <p:nvPr/>
        </p:nvSpPr>
        <p:spPr bwMode="auto">
          <a:xfrm>
            <a:off x="1143000" y="1391942"/>
            <a:ext cx="1819624" cy="371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36195" tIns="46991" rIns="3619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中行、中国保监会、证监会、银监会、国家外管局</a:t>
            </a:r>
            <a:endParaRPr lang="zh-CN" altLang="zh-CN" sz="10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191" name="Text Box 139"/>
          <p:cNvSpPr txBox="1">
            <a:spLocks noChangeArrowheads="1"/>
          </p:cNvSpPr>
          <p:nvPr/>
        </p:nvSpPr>
        <p:spPr bwMode="auto">
          <a:xfrm>
            <a:off x="1143001" y="1670086"/>
            <a:ext cx="1775545" cy="371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36195" tIns="46991" rIns="3619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中国证监会、上市公司协会、上交所、深交所</a:t>
            </a:r>
            <a:endParaRPr lang="zh-CN" altLang="zh-CN" sz="10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192" name="Text Box 133"/>
          <p:cNvSpPr txBox="1">
            <a:spLocks noChangeArrowheads="1"/>
          </p:cNvSpPr>
          <p:nvPr/>
        </p:nvSpPr>
        <p:spPr bwMode="auto">
          <a:xfrm>
            <a:off x="1539948" y="2005799"/>
            <a:ext cx="1225715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93" name="Text Box 131"/>
          <p:cNvSpPr txBox="1">
            <a:spLocks noChangeArrowheads="1"/>
          </p:cNvSpPr>
          <p:nvPr/>
        </p:nvSpPr>
        <p:spPr bwMode="auto">
          <a:xfrm>
            <a:off x="1143000" y="2173659"/>
            <a:ext cx="14847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中国住建部、中国指数研究院等</a:t>
            </a:r>
            <a:endParaRPr lang="zh-CN" altLang="zh-CN" sz="1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194" name="Text Box 151"/>
          <p:cNvSpPr txBox="1">
            <a:spLocks noChangeArrowheads="1"/>
          </p:cNvSpPr>
          <p:nvPr/>
        </p:nvSpPr>
        <p:spPr bwMode="auto">
          <a:xfrm>
            <a:off x="1568303" y="2581665"/>
            <a:ext cx="987531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中国海关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95" name="Text Box 151"/>
          <p:cNvSpPr txBox="1">
            <a:spLocks noChangeArrowheads="1"/>
          </p:cNvSpPr>
          <p:nvPr/>
        </p:nvSpPr>
        <p:spPr bwMode="auto">
          <a:xfrm>
            <a:off x="1571841" y="2840395"/>
            <a:ext cx="987531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中国海关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96" name="Text Box 151"/>
          <p:cNvSpPr txBox="1">
            <a:spLocks noChangeArrowheads="1"/>
          </p:cNvSpPr>
          <p:nvPr/>
        </p:nvSpPr>
        <p:spPr bwMode="auto">
          <a:xfrm>
            <a:off x="1561208" y="3084953"/>
            <a:ext cx="987531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中国海关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97" name="Text Box 151"/>
          <p:cNvSpPr txBox="1">
            <a:spLocks noChangeArrowheads="1"/>
          </p:cNvSpPr>
          <p:nvPr/>
        </p:nvSpPr>
        <p:spPr bwMode="auto">
          <a:xfrm>
            <a:off x="1539944" y="3318881"/>
            <a:ext cx="987531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中国海关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98" name="Text Box 153"/>
          <p:cNvSpPr txBox="1">
            <a:spLocks noChangeArrowheads="1"/>
          </p:cNvSpPr>
          <p:nvPr/>
        </p:nvSpPr>
        <p:spPr bwMode="auto">
          <a:xfrm>
            <a:off x="1196166" y="3485267"/>
            <a:ext cx="155235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国家统计局、商务部、中商联会</a:t>
            </a:r>
            <a:endParaRPr lang="zh-CN" altLang="zh-CN" sz="1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199" name="Text Box 135"/>
          <p:cNvSpPr txBox="1">
            <a:spLocks noChangeArrowheads="1"/>
          </p:cNvSpPr>
          <p:nvPr/>
        </p:nvSpPr>
        <p:spPr bwMode="auto">
          <a:xfrm>
            <a:off x="1143001" y="3785229"/>
            <a:ext cx="192788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中国商务部、国家统计局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0" name="Text Box 140"/>
          <p:cNvSpPr txBox="1">
            <a:spLocks noChangeArrowheads="1"/>
          </p:cNvSpPr>
          <p:nvPr/>
        </p:nvSpPr>
        <p:spPr bwMode="auto">
          <a:xfrm>
            <a:off x="1367859" y="4152661"/>
            <a:ext cx="12991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1" name="Text Box 140"/>
          <p:cNvSpPr txBox="1">
            <a:spLocks noChangeArrowheads="1"/>
          </p:cNvSpPr>
          <p:nvPr/>
        </p:nvSpPr>
        <p:spPr bwMode="auto">
          <a:xfrm>
            <a:off x="1392663" y="4400757"/>
            <a:ext cx="12991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2" name="Text Box 155"/>
          <p:cNvSpPr txBox="1">
            <a:spLocks noChangeArrowheads="1"/>
          </p:cNvSpPr>
          <p:nvPr/>
        </p:nvSpPr>
        <p:spPr bwMode="auto">
          <a:xfrm>
            <a:off x="1334609" y="4636097"/>
            <a:ext cx="13919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中国住建部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03" name="Text Box 142"/>
          <p:cNvSpPr txBox="1">
            <a:spLocks noChangeArrowheads="1"/>
          </p:cNvSpPr>
          <p:nvPr/>
        </p:nvSpPr>
        <p:spPr bwMode="auto">
          <a:xfrm>
            <a:off x="1249331" y="4843645"/>
            <a:ext cx="1496376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北京统计局</a:t>
            </a:r>
            <a:endParaRPr lang="zh-CN" altLang="zh-CN" sz="11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4" name="Text Box 143"/>
          <p:cNvSpPr txBox="1">
            <a:spLocks noChangeArrowheads="1"/>
          </p:cNvSpPr>
          <p:nvPr/>
        </p:nvSpPr>
        <p:spPr bwMode="auto">
          <a:xfrm>
            <a:off x="1408459" y="5100199"/>
            <a:ext cx="1198648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重庆统计局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5" name="Text Box 157"/>
          <p:cNvSpPr txBox="1">
            <a:spLocks noChangeArrowheads="1"/>
          </p:cNvSpPr>
          <p:nvPr/>
        </p:nvSpPr>
        <p:spPr bwMode="auto">
          <a:xfrm>
            <a:off x="1352005" y="5351361"/>
            <a:ext cx="13919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内蒙古统计局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06" name="Text Box 140"/>
          <p:cNvSpPr txBox="1">
            <a:spLocks noChangeArrowheads="1"/>
          </p:cNvSpPr>
          <p:nvPr/>
        </p:nvSpPr>
        <p:spPr bwMode="auto">
          <a:xfrm>
            <a:off x="9250129" y="3826596"/>
            <a:ext cx="12991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7" name="Text Box 140"/>
          <p:cNvSpPr txBox="1">
            <a:spLocks noChangeArrowheads="1"/>
          </p:cNvSpPr>
          <p:nvPr/>
        </p:nvSpPr>
        <p:spPr bwMode="auto">
          <a:xfrm>
            <a:off x="9243041" y="4074687"/>
            <a:ext cx="12991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08" name="Text Box 140"/>
          <p:cNvSpPr txBox="1">
            <a:spLocks noChangeArrowheads="1"/>
          </p:cNvSpPr>
          <p:nvPr/>
        </p:nvSpPr>
        <p:spPr bwMode="auto">
          <a:xfrm>
            <a:off x="9264305" y="4319237"/>
            <a:ext cx="12991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10" name="Text Box 140"/>
          <p:cNvSpPr txBox="1">
            <a:spLocks noChangeArrowheads="1"/>
          </p:cNvSpPr>
          <p:nvPr/>
        </p:nvSpPr>
        <p:spPr bwMode="auto">
          <a:xfrm>
            <a:off x="9257213" y="4524803"/>
            <a:ext cx="12991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11" name="Text Box 146"/>
          <p:cNvSpPr txBox="1">
            <a:spLocks noChangeArrowheads="1"/>
          </p:cNvSpPr>
          <p:nvPr/>
        </p:nvSpPr>
        <p:spPr bwMode="auto">
          <a:xfrm rot="5400000">
            <a:off x="5237771" y="278961"/>
            <a:ext cx="943850" cy="2020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vert270" wrap="square" lIns="90171" tIns="46991" rIns="90171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国土资源部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12" name="Text Box 132"/>
          <p:cNvSpPr txBox="1">
            <a:spLocks noChangeArrowheads="1"/>
          </p:cNvSpPr>
          <p:nvPr/>
        </p:nvSpPr>
        <p:spPr bwMode="auto">
          <a:xfrm rot="16200000">
            <a:off x="5851933" y="255168"/>
            <a:ext cx="946413" cy="2446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ver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中国水利部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grpSp>
        <p:nvGrpSpPr>
          <p:cNvPr id="220" name="组合 219"/>
          <p:cNvGrpSpPr/>
          <p:nvPr/>
        </p:nvGrpSpPr>
        <p:grpSpPr>
          <a:xfrm>
            <a:off x="6436393" y="-92156"/>
            <a:ext cx="418686" cy="958416"/>
            <a:chOff x="5335923" y="-92157"/>
            <a:chExt cx="418686" cy="958416"/>
          </a:xfrm>
        </p:grpSpPr>
        <p:sp>
          <p:nvSpPr>
            <p:cNvPr id="216" name="Text Box 148"/>
            <p:cNvSpPr txBox="1">
              <a:spLocks noChangeArrowheads="1"/>
            </p:cNvSpPr>
            <p:nvPr/>
          </p:nvSpPr>
          <p:spPr bwMode="auto">
            <a:xfrm rot="16200000">
              <a:off x="5003020" y="255312"/>
              <a:ext cx="943850" cy="2780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square" lIns="90171" tIns="46991" rIns="90171" bIns="46991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中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国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环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保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部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  <p:sp>
          <p:nvSpPr>
            <p:cNvPr id="219" name="Text Box 132"/>
            <p:cNvSpPr txBox="1">
              <a:spLocks noChangeArrowheads="1"/>
            </p:cNvSpPr>
            <p:nvPr/>
          </p:nvSpPr>
          <p:spPr bwMode="auto">
            <a:xfrm rot="16200000">
              <a:off x="5159061" y="258708"/>
              <a:ext cx="946413" cy="2446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ver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国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家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统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zh-CN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计局</a:t>
              </a:r>
              <a:endPara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</p:grpSp>
      <p:sp>
        <p:nvSpPr>
          <p:cNvPr id="221" name="Text Box 132"/>
          <p:cNvSpPr txBox="1">
            <a:spLocks noChangeArrowheads="1"/>
          </p:cNvSpPr>
          <p:nvPr/>
        </p:nvSpPr>
        <p:spPr bwMode="auto">
          <a:xfrm rot="16200000">
            <a:off x="4987172" y="265801"/>
            <a:ext cx="946413" cy="2446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ver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国</a:t>
            </a:r>
            <a:endParaRPr lang="en-US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家</a:t>
            </a:r>
            <a:endParaRPr lang="en-US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统</a:t>
            </a:r>
            <a:endParaRPr lang="en-US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22" name="Text Box 132"/>
          <p:cNvSpPr txBox="1">
            <a:spLocks noChangeArrowheads="1"/>
          </p:cNvSpPr>
          <p:nvPr/>
        </p:nvSpPr>
        <p:spPr bwMode="auto">
          <a:xfrm rot="16200000">
            <a:off x="5579653" y="269977"/>
            <a:ext cx="946413" cy="2292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vert"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国</a:t>
            </a:r>
            <a:endParaRPr lang="en-US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家</a:t>
            </a:r>
            <a:endParaRPr lang="en-US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海洋局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23" name="Text Box 126"/>
          <p:cNvSpPr txBox="1">
            <a:spLocks noChangeArrowheads="1"/>
          </p:cNvSpPr>
          <p:nvPr/>
        </p:nvSpPr>
        <p:spPr bwMode="auto">
          <a:xfrm>
            <a:off x="9416896" y="3584862"/>
            <a:ext cx="1738427" cy="3995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36195" tIns="46991" rIns="3619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国家统计局、国家粮食局      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                          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24" name="Text Box 158"/>
          <p:cNvSpPr txBox="1">
            <a:spLocks noChangeArrowheads="1"/>
          </p:cNvSpPr>
          <p:nvPr/>
        </p:nvSpPr>
        <p:spPr bwMode="auto">
          <a:xfrm>
            <a:off x="9357189" y="3369460"/>
            <a:ext cx="1229580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国家发改委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25" name="Text Box 126"/>
          <p:cNvSpPr txBox="1">
            <a:spLocks noChangeArrowheads="1"/>
          </p:cNvSpPr>
          <p:nvPr/>
        </p:nvSpPr>
        <p:spPr bwMode="auto">
          <a:xfrm>
            <a:off x="9310573" y="3031970"/>
            <a:ext cx="1738427" cy="371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36195" tIns="46991" rIns="3619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农业部、国家林业局、国家统计局、水利部等</a:t>
            </a:r>
            <a:endParaRPr lang="zh-CN" altLang="zh-CN" sz="1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26" name="Text Box 136"/>
          <p:cNvSpPr txBox="1">
            <a:spLocks noChangeArrowheads="1"/>
          </p:cNvSpPr>
          <p:nvPr/>
        </p:nvSpPr>
        <p:spPr bwMode="auto">
          <a:xfrm rot="16200000">
            <a:off x="5824293" y="5962776"/>
            <a:ext cx="946413" cy="2446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ver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中国民政部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27" name="Text Box 136"/>
          <p:cNvSpPr txBox="1">
            <a:spLocks noChangeArrowheads="1"/>
          </p:cNvSpPr>
          <p:nvPr/>
        </p:nvSpPr>
        <p:spPr bwMode="auto">
          <a:xfrm rot="16200000">
            <a:off x="6040490" y="5966313"/>
            <a:ext cx="946413" cy="2446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ver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国家旅游局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6620687" y="5587598"/>
            <a:ext cx="418686" cy="1096200"/>
            <a:chOff x="5335923" y="-248422"/>
            <a:chExt cx="418686" cy="1285510"/>
          </a:xfrm>
        </p:grpSpPr>
        <p:sp>
          <p:nvSpPr>
            <p:cNvPr id="230" name="Text Box 148"/>
            <p:cNvSpPr txBox="1">
              <a:spLocks noChangeArrowheads="1"/>
            </p:cNvSpPr>
            <p:nvPr/>
          </p:nvSpPr>
          <p:spPr bwMode="auto">
            <a:xfrm rot="16200000">
              <a:off x="4832190" y="255311"/>
              <a:ext cx="1285510" cy="2780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square" lIns="90171" tIns="46991" rIns="90171" bIns="46991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发改委、交通部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  <p:sp>
          <p:nvSpPr>
            <p:cNvPr id="231" name="Text Box 132"/>
            <p:cNvSpPr txBox="1">
              <a:spLocks noChangeArrowheads="1"/>
            </p:cNvSpPr>
            <p:nvPr/>
          </p:nvSpPr>
          <p:spPr bwMode="auto">
            <a:xfrm rot="16200000">
              <a:off x="5077340" y="258709"/>
              <a:ext cx="1109855" cy="2446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ver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11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工信部等</a:t>
              </a:r>
              <a:endParaRPr lang="en-US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endPara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5841706" y="5667158"/>
            <a:ext cx="33049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国家卫计委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33" name="Text Box 156"/>
          <p:cNvSpPr txBox="1">
            <a:spLocks noChangeArrowheads="1"/>
          </p:cNvSpPr>
          <p:nvPr/>
        </p:nvSpPr>
        <p:spPr bwMode="auto">
          <a:xfrm>
            <a:off x="9170581" y="4728048"/>
            <a:ext cx="1878419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中国建筑业协会</a:t>
            </a:r>
            <a:r>
              <a:rPr lang="zh-CN" altLang="en-US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、</a:t>
            </a:r>
            <a:r>
              <a: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 国家统计局</a:t>
            </a:r>
            <a:endParaRPr lang="zh-CN" altLang="zh-CN" sz="1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34" name="Text Box 140"/>
          <p:cNvSpPr txBox="1">
            <a:spLocks noChangeArrowheads="1"/>
          </p:cNvSpPr>
          <p:nvPr/>
        </p:nvSpPr>
        <p:spPr bwMode="auto">
          <a:xfrm>
            <a:off x="9282019" y="4996180"/>
            <a:ext cx="1299179" cy="244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国家统计局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35" name="Text Box 127"/>
          <p:cNvSpPr txBox="1">
            <a:spLocks noChangeArrowheads="1"/>
          </p:cNvSpPr>
          <p:nvPr/>
        </p:nvSpPr>
        <p:spPr bwMode="auto">
          <a:xfrm>
            <a:off x="9361065" y="5209144"/>
            <a:ext cx="1151475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3975" tIns="46991" rIns="53975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中国科技部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36" name="Text Box 129"/>
          <p:cNvSpPr txBox="1">
            <a:spLocks noChangeArrowheads="1"/>
          </p:cNvSpPr>
          <p:nvPr/>
        </p:nvSpPr>
        <p:spPr bwMode="auto">
          <a:xfrm>
            <a:off x="9317549" y="5479897"/>
            <a:ext cx="1482456" cy="2472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0171" tIns="46991" rIns="90171" bIns="46991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科技部、发改委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sp>
        <p:nvSpPr>
          <p:cNvPr id="237" name="矩形 236"/>
          <p:cNvSpPr/>
          <p:nvPr/>
        </p:nvSpPr>
        <p:spPr>
          <a:xfrm>
            <a:off x="5249834" y="5677786"/>
            <a:ext cx="33049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中国教育部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</p:txBody>
      </p:sp>
      <p:grpSp>
        <p:nvGrpSpPr>
          <p:cNvPr id="240" name="组合 239"/>
          <p:cNvGrpSpPr/>
          <p:nvPr/>
        </p:nvGrpSpPr>
        <p:grpSpPr>
          <a:xfrm>
            <a:off x="5546856" y="5390075"/>
            <a:ext cx="338287" cy="1571964"/>
            <a:chOff x="5394707" y="-386902"/>
            <a:chExt cx="267381" cy="1180285"/>
          </a:xfrm>
        </p:grpSpPr>
        <p:sp>
          <p:nvSpPr>
            <p:cNvPr id="241" name="Text Box 148"/>
            <p:cNvSpPr txBox="1">
              <a:spLocks noChangeArrowheads="1"/>
            </p:cNvSpPr>
            <p:nvPr/>
          </p:nvSpPr>
          <p:spPr bwMode="auto">
            <a:xfrm rot="16200000">
              <a:off x="4937466" y="177983"/>
              <a:ext cx="1072641" cy="1581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 wrap="square" lIns="90171" tIns="46991" rIns="90171" bIns="46991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10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文化部、国家统计局</a:t>
              </a:r>
              <a:endParaRPr lang="en-US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  <p:sp>
          <p:nvSpPr>
            <p:cNvPr id="242" name="Text Box 132"/>
            <p:cNvSpPr txBox="1">
              <a:spLocks noChangeArrowheads="1"/>
            </p:cNvSpPr>
            <p:nvPr/>
          </p:nvSpPr>
          <p:spPr bwMode="auto">
            <a:xfrm rot="16200000">
              <a:off x="5000901" y="130466"/>
              <a:ext cx="1178555" cy="1438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vert" wrap="square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0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新闻出版广电总局等</a:t>
              </a:r>
              <a:endParaRPr lang="zh-CN" altLang="zh-CN" sz="10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</p:grpSp>
      <p:sp>
        <p:nvSpPr>
          <p:cNvPr id="243" name="Text Box 145"/>
          <p:cNvSpPr txBox="1">
            <a:spLocks noChangeArrowheads="1"/>
          </p:cNvSpPr>
          <p:nvPr/>
        </p:nvSpPr>
        <p:spPr bwMode="auto">
          <a:xfrm>
            <a:off x="9089326" y="1583573"/>
            <a:ext cx="1133689" cy="3416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    </a:t>
            </a:r>
            <a:r>
              <a:rPr lang="zh-CN" altLang="zh-CN" sz="11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世界银行</a:t>
            </a:r>
            <a:endParaRPr lang="zh-CN" altLang="zh-CN" sz="11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ldLvl="0" animBg="1"/>
      <p:bldP spid="20484" grpId="0" animBg="1"/>
      <p:bldP spid="20502" grpId="0" animBg="1"/>
      <p:bldP spid="20503" grpId="0" animBg="1"/>
      <p:bldP spid="177" grpId="0" bldLvl="0"/>
      <p:bldP spid="178" grpId="0" bldLvl="0"/>
      <p:bldP spid="179" grpId="0"/>
      <p:bldP spid="180" grpId="0"/>
      <p:bldP spid="181" grpId="0" bldLvl="0"/>
      <p:bldP spid="182" grpId="0"/>
      <p:bldP spid="183" grpId="0"/>
      <p:bldP spid="184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10" grpId="0"/>
      <p:bldP spid="211" grpId="0"/>
      <p:bldP spid="212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32" grpId="0"/>
      <p:bldP spid="233" grpId="0"/>
      <p:bldP spid="234" grpId="0"/>
      <p:bldP spid="235" grpId="0"/>
      <p:bldP spid="236" grpId="0"/>
      <p:bldP spid="237" grpId="0"/>
      <p:bldP spid="2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1548227" y="815926"/>
          <a:ext cx="9095546" cy="3742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331723" y="4822230"/>
            <a:ext cx="6048538" cy="1039969"/>
            <a:chOff x="1783496" y="2701427"/>
            <a:chExt cx="6048538" cy="1039969"/>
          </a:xfrm>
        </p:grpSpPr>
        <p:sp>
          <p:nvSpPr>
            <p:cNvPr id="7" name="箭头: 五边形 6"/>
            <p:cNvSpPr/>
            <p:nvPr/>
          </p:nvSpPr>
          <p:spPr>
            <a:xfrm rot="10800000">
              <a:off x="1783496" y="2701427"/>
              <a:ext cx="6048538" cy="1039969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箭头: 五边形 4"/>
            <p:cNvSpPr txBox="1"/>
            <p:nvPr/>
          </p:nvSpPr>
          <p:spPr>
            <a:xfrm rot="21600000">
              <a:off x="2043488" y="2701427"/>
              <a:ext cx="5788546" cy="1039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8598" tIns="137160" rIns="256032" bIns="137160" numCol="1" spcCol="1270" anchor="ctr" anchorCtr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EPS</a:t>
              </a:r>
              <a:r>
                <a:rPr lang="zh-CN" altLang="en-US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数据平台特色服务</a:t>
              </a:r>
              <a:endParaRPr lang="zh-CN" altLang="en-US" sz="36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方正大黑简体" pitchFamily="2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811738" y="4822230"/>
            <a:ext cx="1039969" cy="103996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文本框 8"/>
          <p:cNvSpPr txBox="1"/>
          <p:nvPr/>
        </p:nvSpPr>
        <p:spPr>
          <a:xfrm>
            <a:off x="2904100" y="798217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1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19093" y="2118231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2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99404" y="3453294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3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88609" y="4786453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4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275965"/>
            <a:ext cx="4673600" cy="59200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332912" y="242099"/>
            <a:ext cx="4430283" cy="752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登录方式</a:t>
            </a:r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Freeform 6"/>
          <p:cNvSpPr/>
          <p:nvPr/>
        </p:nvSpPr>
        <p:spPr bwMode="auto">
          <a:xfrm>
            <a:off x="2226734" y="1693333"/>
            <a:ext cx="7478607" cy="680720"/>
          </a:xfrm>
          <a:custGeom>
            <a:avLst/>
            <a:gdLst/>
            <a:ahLst/>
            <a:cxnLst>
              <a:cxn ang="0">
                <a:pos x="2317" y="149"/>
              </a:cxn>
              <a:cxn ang="0">
                <a:pos x="2203" y="0"/>
              </a:cxn>
              <a:cxn ang="0">
                <a:pos x="2202" y="0"/>
              </a:cxn>
              <a:cxn ang="0">
                <a:pos x="1" y="0"/>
              </a:cxn>
              <a:cxn ang="0">
                <a:pos x="0" y="1"/>
              </a:cxn>
              <a:cxn ang="0">
                <a:pos x="0" y="149"/>
              </a:cxn>
              <a:cxn ang="0">
                <a:pos x="2317" y="149"/>
              </a:cxn>
            </a:cxnLst>
            <a:rect l="0" t="0" r="r" b="b"/>
            <a:pathLst>
              <a:path w="2317" h="149">
                <a:moveTo>
                  <a:pt x="2317" y="149"/>
                </a:moveTo>
                <a:cubicBezTo>
                  <a:pt x="2203" y="0"/>
                  <a:pt x="2203" y="0"/>
                  <a:pt x="2203" y="0"/>
                </a:cubicBezTo>
                <a:cubicBezTo>
                  <a:pt x="2203" y="0"/>
                  <a:pt x="2202" y="0"/>
                  <a:pt x="220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49"/>
                  <a:pt x="0" y="149"/>
                  <a:pt x="0" y="149"/>
                </a:cubicBezTo>
                <a:lnTo>
                  <a:pt x="2317" y="149"/>
                </a:lnTo>
                <a:close/>
              </a:path>
            </a:pathLst>
          </a:custGeom>
          <a:solidFill>
            <a:srgbClr val="FF6200"/>
          </a:soli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>
              <a:defRPr/>
            </a:pPr>
            <a:endParaRPr lang="en-US" sz="1865" kern="0" dirty="0">
              <a:solidFill>
                <a:srgbClr val="383838"/>
              </a:solidFill>
            </a:endParaRPr>
          </a:p>
        </p:txBody>
      </p:sp>
      <p:sp>
        <p:nvSpPr>
          <p:cNvPr id="34" name="Text Box 394"/>
          <p:cNvSpPr txBox="1">
            <a:spLocks noChangeArrowheads="1"/>
          </p:cNvSpPr>
          <p:nvPr/>
        </p:nvSpPr>
        <p:spPr bwMode="auto">
          <a:xfrm>
            <a:off x="7337100" y="1742254"/>
            <a:ext cx="2024704" cy="57971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20" tIns="121920" anchor="ctr" anchorCtr="0">
            <a:spAutoFit/>
          </a:bodyPr>
          <a:lstStyle/>
          <a:p>
            <a:pPr algn="ctr">
              <a:defRPr/>
            </a:pPr>
            <a:r>
              <a:rPr lang="zh-CN" altLang="en-US" sz="2665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第二种</a:t>
            </a:r>
            <a:endParaRPr lang="zh-CN" altLang="en-US" sz="2665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11493" y="2418081"/>
            <a:ext cx="3996267" cy="3208612"/>
            <a:chOff x="1299904" y="1670297"/>
            <a:chExt cx="2271813" cy="2406459"/>
          </a:xfrm>
        </p:grpSpPr>
        <p:sp>
          <p:nvSpPr>
            <p:cNvPr id="22" name="Pentagon 107"/>
            <p:cNvSpPr/>
            <p:nvPr/>
          </p:nvSpPr>
          <p:spPr>
            <a:xfrm>
              <a:off x="1299904" y="1670297"/>
              <a:ext cx="2271813" cy="2406459"/>
            </a:xfrm>
            <a:prstGeom prst="homePlate">
              <a:avLst>
                <a:gd name="adj" fmla="val 38327"/>
              </a:avLst>
            </a:prstGeom>
            <a:solidFill>
              <a:schemeClr val="bg1"/>
            </a:solidFill>
            <a:ln w="12700" cap="flat" cmpd="sng" algn="ctr">
              <a:solidFill>
                <a:srgbClr val="383838">
                  <a:lumMod val="75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65" kern="0">
                <a:solidFill>
                  <a:prstClr val="white"/>
                </a:solidFill>
              </a:endParaRPr>
            </a:p>
          </p:txBody>
        </p:sp>
        <p:sp>
          <p:nvSpPr>
            <p:cNvPr id="40" name="Text Box 394"/>
            <p:cNvSpPr txBox="1">
              <a:spLocks noChangeArrowheads="1"/>
            </p:cNvSpPr>
            <p:nvPr/>
          </p:nvSpPr>
          <p:spPr bwMode="auto">
            <a:xfrm>
              <a:off x="1463071" y="2017642"/>
              <a:ext cx="1619148" cy="173124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2400" b="1" noProof="1">
                  <a:latin typeface="华文中宋" panose="02010600040101010101" charset="-122"/>
                  <a:ea typeface="华文中宋" panose="02010600040101010101" charset="-122"/>
                  <a:sym typeface="宋体" panose="02010600030101010101" pitchFamily="2" charset="-122"/>
                </a:rPr>
                <a:t>通过</a:t>
              </a:r>
              <a:r>
                <a:rPr lang="zh-CN" altLang="en-US" sz="2400" b="1" noProof="1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宋体" panose="02010600030101010101" pitchFamily="2" charset="-122"/>
                </a:rPr>
                <a:t>学校图书馆链接</a:t>
              </a:r>
              <a:r>
                <a:rPr lang="zh-CN" altLang="en-US" sz="2400" b="1" noProof="1">
                  <a:latin typeface="华文中宋" panose="02010600040101010101" charset="-122"/>
                  <a:ea typeface="华文中宋" panose="02010600040101010101" charset="-122"/>
                  <a:sym typeface="宋体" panose="02010600030101010101" pitchFamily="2" charset="-122"/>
                </a:rPr>
                <a:t>进入</a:t>
              </a:r>
              <a:r>
                <a:rPr lang="en-US" altLang="zh-CN" sz="2400" b="1" noProof="1">
                  <a:latin typeface="华文中宋" panose="02010600040101010101" charset="-122"/>
                  <a:ea typeface="华文中宋" panose="02010600040101010101" charset="-122"/>
                  <a:sym typeface="宋体" panose="02010600030101010101" pitchFamily="2" charset="-122"/>
                </a:rPr>
                <a:t>EPS</a:t>
              </a:r>
              <a:r>
                <a:rPr lang="zh-CN" altLang="en-US" sz="2400" b="1" noProof="1">
                  <a:latin typeface="华文中宋" panose="02010600040101010101" charset="-122"/>
                  <a:ea typeface="华文中宋" panose="02010600040101010101" charset="-122"/>
                  <a:sym typeface="宋体" panose="02010600030101010101" pitchFamily="2" charset="-122"/>
                </a:rPr>
                <a:t>网站</a:t>
              </a:r>
              <a:r>
                <a:rPr lang="zh-CN" altLang="en-US" sz="2400" b="1" dirty="0">
                  <a:latin typeface="华文中宋" panose="02010600040101010101" charset="-122"/>
                  <a:ea typeface="华文中宋" panose="02010600040101010101" charset="-122"/>
                  <a:sym typeface="宋体" panose="02010600030101010101" pitchFamily="2" charset="-122"/>
                </a:rPr>
                <a:t>，无需账号密码，直接点击进入</a:t>
              </a:r>
              <a:endParaRPr lang="zh-CN" altLang="en-US" sz="2665" b="1" kern="0" dirty="0"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18674" y="2418080"/>
            <a:ext cx="4608407" cy="3208867"/>
            <a:chOff x="5025791" y="1670297"/>
            <a:chExt cx="2820527" cy="2406459"/>
          </a:xfrm>
        </p:grpSpPr>
        <p:sp>
          <p:nvSpPr>
            <p:cNvPr id="39" name="Chevron 44"/>
            <p:cNvSpPr/>
            <p:nvPr/>
          </p:nvSpPr>
          <p:spPr>
            <a:xfrm>
              <a:off x="5025791" y="1670297"/>
              <a:ext cx="2820527" cy="2406459"/>
            </a:xfrm>
            <a:prstGeom prst="chevron">
              <a:avLst>
                <a:gd name="adj" fmla="val 38110"/>
              </a:avLst>
            </a:prstGeom>
            <a:solidFill>
              <a:schemeClr val="bg1"/>
            </a:solidFill>
            <a:ln w="12700" cap="flat" cmpd="sng" algn="ctr">
              <a:solidFill>
                <a:srgbClr val="383838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65" kern="0">
                <a:solidFill>
                  <a:srgbClr val="383838"/>
                </a:solidFill>
              </a:endParaRPr>
            </a:p>
          </p:txBody>
        </p:sp>
        <p:sp>
          <p:nvSpPr>
            <p:cNvPr id="54" name="Text Box 394"/>
            <p:cNvSpPr txBox="1">
              <a:spLocks noChangeArrowheads="1"/>
            </p:cNvSpPr>
            <p:nvPr/>
          </p:nvSpPr>
          <p:spPr bwMode="auto">
            <a:xfrm>
              <a:off x="5707734" y="2130635"/>
              <a:ext cx="1774813" cy="145412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sz="2400" b="1" dirty="0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直接在浏览器地址栏输入：  </a:t>
              </a:r>
              <a:endParaRPr lang="zh-CN" altLang="en-US" sz="2400" b="1" dirty="0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  <a:p>
              <a:pPr algn="just">
                <a:defRPr/>
              </a:pPr>
              <a:r>
                <a:rPr lang="zh-CN" altLang="en-US" sz="24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宋体" panose="02010600030101010101" pitchFamily="2" charset="-122"/>
                </a:rPr>
                <a:t>olap.epsnet.com.cn</a:t>
              </a:r>
              <a:r>
                <a:rPr lang="zh-CN" altLang="en-US" sz="24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 </a:t>
              </a:r>
              <a:r>
                <a:rPr lang="zh-CN" altLang="en-US" sz="24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  </a:t>
              </a:r>
              <a:endPara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 algn="just">
                <a:defRPr/>
              </a:pPr>
              <a:endParaRPr lang="zh-CN" altLang="en-US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sp>
        <p:nvSpPr>
          <p:cNvPr id="59" name="Text Box 394"/>
          <p:cNvSpPr txBox="1">
            <a:spLocks noChangeArrowheads="1"/>
          </p:cNvSpPr>
          <p:nvPr/>
        </p:nvSpPr>
        <p:spPr bwMode="auto">
          <a:xfrm>
            <a:off x="2226524" y="1752414"/>
            <a:ext cx="2415297" cy="579710"/>
          </a:xfrm>
          <a:prstGeom prst="rect">
            <a:avLst/>
          </a:prstGeom>
          <a:solidFill>
            <a:srgbClr val="FF6200"/>
          </a:solidFill>
          <a:ln w="9525" algn="ctr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20" tIns="121920" anchor="ctr" anchorCtr="0">
            <a:spAutoFit/>
          </a:bodyPr>
          <a:lstStyle/>
          <a:p>
            <a:pPr algn="ctr">
              <a:defRPr/>
            </a:pPr>
            <a:r>
              <a:rPr lang="zh-CN" altLang="en-US" sz="2665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第一种</a:t>
            </a:r>
            <a:endParaRPr lang="zh-CN" altLang="en-US" sz="2665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5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" y="506095"/>
            <a:ext cx="12029440" cy="6334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87440" y="850265"/>
            <a:ext cx="902335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506095"/>
            <a:ext cx="12155170" cy="61398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730" y="582295"/>
            <a:ext cx="9570720" cy="6181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210" y="549275"/>
            <a:ext cx="9355455" cy="625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38947"/>
            <a:ext cx="12207240" cy="692573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252982" y="2468892"/>
            <a:ext cx="6043505" cy="1661378"/>
            <a:chOff x="2355957" y="530012"/>
            <a:chExt cx="5929738" cy="1331871"/>
          </a:xfrm>
        </p:grpSpPr>
        <p:sp>
          <p:nvSpPr>
            <p:cNvPr id="31" name="文本框 30"/>
            <p:cNvSpPr txBox="1"/>
            <p:nvPr/>
          </p:nvSpPr>
          <p:spPr>
            <a:xfrm>
              <a:off x="2355957" y="1491782"/>
              <a:ext cx="1521894" cy="3701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400" dirty="0"/>
            </a:p>
          </p:txBody>
        </p:sp>
        <p:sp>
          <p:nvSpPr>
            <p:cNvPr id="32" name="矩形标注 16"/>
            <p:cNvSpPr/>
            <p:nvPr/>
          </p:nvSpPr>
          <p:spPr>
            <a:xfrm>
              <a:off x="4829866" y="530012"/>
              <a:ext cx="3455829" cy="874891"/>
            </a:xfrm>
            <a:prstGeom prst="wedgeRectCallout">
              <a:avLst>
                <a:gd name="adj1" fmla="val -78663"/>
                <a:gd name="adj2" fmla="val 46775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2">
                  <a:lumMod val="25000"/>
                </a:schemeClr>
              </a:solidFill>
            </a:ln>
          </p:spPr>
          <p:txBody>
            <a:bodyPr wrap="none" anchor="ctr"/>
            <a:lstStyle/>
            <a:p>
              <a:r>
                <a:rPr lang="zh-CN" altLang="en-US" sz="2665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点击任何一个已购买的</a:t>
              </a:r>
              <a:endParaRPr lang="en-US" altLang="zh-CN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r>
                <a:rPr lang="zh-CN" altLang="en-US" sz="2665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数据库，都可进入</a:t>
              </a:r>
              <a:endParaRPr lang="zh-CN" altLang="en-US" sz="1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06900" y="-38947"/>
            <a:ext cx="3889587" cy="1009227"/>
            <a:chOff x="6599465" y="-113796"/>
            <a:chExt cx="4679271" cy="1327638"/>
          </a:xfrm>
        </p:grpSpPr>
        <p:sp>
          <p:nvSpPr>
            <p:cNvPr id="7" name="文本框 6"/>
            <p:cNvSpPr txBox="1"/>
            <p:nvPr/>
          </p:nvSpPr>
          <p:spPr>
            <a:xfrm>
              <a:off x="10198617" y="-92634"/>
              <a:ext cx="1080119" cy="6073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400" dirty="0"/>
            </a:p>
          </p:txBody>
        </p:sp>
        <p:sp>
          <p:nvSpPr>
            <p:cNvPr id="30" name="矩形标注 14"/>
            <p:cNvSpPr/>
            <p:nvPr/>
          </p:nvSpPr>
          <p:spPr>
            <a:xfrm>
              <a:off x="6599465" y="-113796"/>
              <a:ext cx="2281578" cy="1327638"/>
            </a:xfrm>
            <a:prstGeom prst="wedgeRectCallout">
              <a:avLst>
                <a:gd name="adj1" fmla="val 116326"/>
                <a:gd name="adj2" fmla="val -17718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2">
                  <a:lumMod val="25000"/>
                </a:schemeClr>
              </a:solidFill>
            </a:ln>
          </p:spPr>
          <p:txBody>
            <a:bodyPr wrap="none" anchor="ctr"/>
            <a:lstStyle/>
            <a:p>
              <a:r>
                <a:rPr lang="en-US" altLang="zh-CN" sz="2665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 </a:t>
              </a:r>
              <a:r>
                <a:rPr lang="zh-CN" altLang="en-US" sz="2665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直接点击</a:t>
              </a:r>
              <a:endParaRPr lang="en-US" altLang="zh-CN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r>
                <a:rPr lang="zh-CN" altLang="en-US" sz="2665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进入数据库 </a:t>
              </a:r>
              <a:endParaRPr lang="zh-CN" altLang="en-US" sz="1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71966"/>
            <a:ext cx="12163213" cy="60782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-10159" y="1116754"/>
            <a:ext cx="2303780" cy="489627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下箭头 36"/>
          <p:cNvSpPr/>
          <p:nvPr/>
        </p:nvSpPr>
        <p:spPr>
          <a:xfrm>
            <a:off x="893234" y="6006253"/>
            <a:ext cx="306493" cy="30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文本框 37"/>
          <p:cNvSpPr txBox="1"/>
          <p:nvPr/>
        </p:nvSpPr>
        <p:spPr>
          <a:xfrm>
            <a:off x="38947" y="6358467"/>
            <a:ext cx="250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数据库显示区</a:t>
            </a:r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408767" y="1116754"/>
            <a:ext cx="1851660" cy="489627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下箭头 39"/>
          <p:cNvSpPr/>
          <p:nvPr/>
        </p:nvSpPr>
        <p:spPr>
          <a:xfrm>
            <a:off x="3263054" y="5984240"/>
            <a:ext cx="306493" cy="30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文本框 40"/>
          <p:cNvSpPr txBox="1"/>
          <p:nvPr/>
        </p:nvSpPr>
        <p:spPr>
          <a:xfrm>
            <a:off x="2408767" y="6309361"/>
            <a:ext cx="250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维度设置区</a:t>
            </a:r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348480" y="1846581"/>
            <a:ext cx="7108613" cy="416644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3" name="矩形 42"/>
          <p:cNvSpPr/>
          <p:nvPr/>
        </p:nvSpPr>
        <p:spPr>
          <a:xfrm>
            <a:off x="4348481" y="999067"/>
            <a:ext cx="7009553" cy="57065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6" name="下箭头 45"/>
          <p:cNvSpPr/>
          <p:nvPr/>
        </p:nvSpPr>
        <p:spPr>
          <a:xfrm>
            <a:off x="6303434" y="648547"/>
            <a:ext cx="306493" cy="30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文本框 46"/>
          <p:cNvSpPr txBox="1"/>
          <p:nvPr/>
        </p:nvSpPr>
        <p:spPr>
          <a:xfrm>
            <a:off x="5841154" y="253154"/>
            <a:ext cx="250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工具栏</a:t>
            </a:r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8" name="下箭头 47"/>
          <p:cNvSpPr/>
          <p:nvPr/>
        </p:nvSpPr>
        <p:spPr>
          <a:xfrm>
            <a:off x="7089987" y="5957147"/>
            <a:ext cx="306493" cy="30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9" name="文本框 48"/>
          <p:cNvSpPr txBox="1"/>
          <p:nvPr/>
        </p:nvSpPr>
        <p:spPr>
          <a:xfrm>
            <a:off x="6235701" y="6309361"/>
            <a:ext cx="250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数据显示区</a:t>
            </a:r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45680" y="23708"/>
            <a:ext cx="4807373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8442114" y="76201"/>
            <a:ext cx="131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搜索框</a:t>
            </a:r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39371" y="923336"/>
            <a:ext cx="10513257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例题：</a:t>
            </a:r>
            <a:endParaRPr lang="en-US" altLang="zh-CN" sz="2800" b="1" kern="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</a:endParaRPr>
          </a:p>
          <a:p>
            <a:pPr marR="2540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利用</a:t>
            </a:r>
            <a:r>
              <a:rPr lang="en-US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EPS</a:t>
            </a:r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中国上市公司数据库，查出</a:t>
            </a:r>
            <a:r>
              <a:rPr lang="en-US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rPr>
              <a:t>2014</a:t>
            </a:r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年度全国新上市公司数量最多的前三个省份：（</a:t>
            </a:r>
            <a:r>
              <a:rPr lang="en-US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    </a:t>
            </a:r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Arial" panose="020B0604020202020204" pitchFamily="34" charset="0"/>
              </a:rPr>
              <a:t>）</a:t>
            </a:r>
            <a:endParaRPr lang="en-US" altLang="zh-CN" sz="2800" b="1" kern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</a:endParaRPr>
          </a:p>
          <a:p>
            <a:pPr marR="2540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A.</a:t>
            </a:r>
            <a:r>
              <a:rPr lang="zh-CN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江苏、北京、广东</a:t>
            </a:r>
            <a:endParaRPr lang="zh-CN" altLang="zh-CN" sz="28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  <a:p>
            <a:pPr marR="2540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B.</a:t>
            </a:r>
            <a:r>
              <a:rPr lang="zh-CN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江苏、北京、天津</a:t>
            </a:r>
            <a:endParaRPr lang="zh-CN" altLang="zh-CN" sz="28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  <a:p>
            <a:pPr marR="2540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C.</a:t>
            </a:r>
            <a:r>
              <a:rPr lang="zh-CN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江苏、北京、浙江</a:t>
            </a:r>
            <a:endParaRPr lang="zh-CN" altLang="zh-CN" sz="28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  <a:p>
            <a:pPr marR="2540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D.</a:t>
            </a:r>
            <a:r>
              <a:rPr lang="zh-CN" altLang="zh-CN" sz="28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江苏、北京、重庆</a:t>
            </a:r>
            <a:endParaRPr lang="zh-CN" altLang="zh-CN" sz="28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659988" y="2363372"/>
            <a:ext cx="4051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724357" y="1744393"/>
            <a:ext cx="1012874" cy="6189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435339" y="1744393"/>
            <a:ext cx="1793632" cy="6189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389162" y="2405575"/>
            <a:ext cx="1012874" cy="6189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23"/>
          <p:cNvSpPr/>
          <p:nvPr/>
        </p:nvSpPr>
        <p:spPr>
          <a:xfrm>
            <a:off x="0" y="276014"/>
            <a:ext cx="3882683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51492"/>
            <a:ext cx="12192000" cy="5706508"/>
          </a:xfrm>
          <a:prstGeom prst="rect">
            <a:avLst/>
          </a:prstGeom>
        </p:spPr>
      </p:pic>
      <p:sp>
        <p:nvSpPr>
          <p:cNvPr id="7" name="对话气泡: 圆角矩形 6"/>
          <p:cNvSpPr/>
          <p:nvPr/>
        </p:nvSpPr>
        <p:spPr>
          <a:xfrm>
            <a:off x="2363372" y="4972134"/>
            <a:ext cx="1519311" cy="900333"/>
          </a:xfrm>
          <a:prstGeom prst="wedgeRoundRectCallout">
            <a:avLst>
              <a:gd name="adj1" fmla="val -40277"/>
              <a:gd name="adj2" fmla="val -8209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找到对应数据库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178105"/>
            <a:ext cx="2363372" cy="492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72" y="2679896"/>
            <a:ext cx="3363341" cy="31925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44344" y="4250997"/>
            <a:ext cx="1238156" cy="275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0331" y="193336"/>
            <a:ext cx="2772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库内检索</a:t>
            </a:r>
            <a:endParaRPr lang="zh-CN" altLang="en-US" sz="4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对话气泡: 圆角矩形 10"/>
          <p:cNvSpPr/>
          <p:nvPr/>
        </p:nvSpPr>
        <p:spPr>
          <a:xfrm>
            <a:off x="3446337" y="2664917"/>
            <a:ext cx="2306245" cy="1363466"/>
          </a:xfrm>
          <a:prstGeom prst="wedgeRoundRectCallout">
            <a:avLst>
              <a:gd name="adj1" fmla="val -9997"/>
              <a:gd name="adj2" fmla="val 65016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右击鼠标，点击取消全选，取消默认项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477" y="2664917"/>
            <a:ext cx="3278931" cy="419308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492477" y="3052913"/>
            <a:ext cx="1847888" cy="404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对话气泡: 圆角矩形 9"/>
          <p:cNvSpPr/>
          <p:nvPr/>
        </p:nvSpPr>
        <p:spPr>
          <a:xfrm>
            <a:off x="4119589" y="4158986"/>
            <a:ext cx="1519311" cy="1101592"/>
          </a:xfrm>
          <a:prstGeom prst="wedgeRoundRectCallout">
            <a:avLst>
              <a:gd name="adj1" fmla="val -43414"/>
              <a:gd name="adj2" fmla="val -108420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可以指标内进行关键字搜索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373" y="2717494"/>
            <a:ext cx="3285260" cy="414050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30327" y="4043362"/>
            <a:ext cx="2626576" cy="357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62" y="2633356"/>
            <a:ext cx="3261438" cy="41930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789" y="2728829"/>
            <a:ext cx="3025114" cy="40976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23836"/>
            <a:ext cx="9828627" cy="57065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2" y="1123836"/>
            <a:ext cx="9828627" cy="58236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813755" y="2728829"/>
            <a:ext cx="840658" cy="530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 228"/>
          <p:cNvSpPr/>
          <p:nvPr/>
        </p:nvSpPr>
        <p:spPr>
          <a:xfrm>
            <a:off x="8215888" y="2606190"/>
            <a:ext cx="2845402" cy="1363466"/>
          </a:xfrm>
          <a:prstGeom prst="wedgeRectCallout">
            <a:avLst>
              <a:gd name="adj1" fmla="val -64921"/>
              <a:gd name="adj2" fmla="val 6118"/>
            </a:avLst>
          </a:prstGeom>
          <a:solidFill>
            <a:srgbClr val="FF6200"/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strike="noStrike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点击△可进行排序，由此可以看出排在前三位的省份</a:t>
            </a:r>
            <a:endParaRPr lang="zh-CN" altLang="en-US" sz="2400" b="1" strike="noStrike" noProof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  <p:bldP spid="11" grpId="0" animBg="1"/>
      <p:bldP spid="9" grpId="0" animBg="1"/>
      <p:bldP spid="10" grpId="0" animBg="1"/>
      <p:bldP spid="13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429" y="835146"/>
            <a:ext cx="11242431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例题：</a:t>
            </a:r>
            <a:endParaRPr lang="en-US" altLang="zh-CN" sz="2800" b="1" kern="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2017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年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6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月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14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日，在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2017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中国环保产业投融资论坛上，环保部政策法规司司长别涛在谈到环境现状时说：“我们的发展与保护的矛盾依然十分突出，环境承载能力已经达到或接近上限，像京津冀地区超过上限，环境污染重，污染排放大，生态损失大，还有一个环境风险高，造成的结果是生态产品的供需矛盾突出。”</a:t>
            </a:r>
            <a:endParaRPr lang="en-US" altLang="zh-CN" sz="2400" kern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zh-CN" sz="24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（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1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）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2006-2015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年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我国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环境污染治理投资额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和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环境污染治理投资占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GDP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比重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。</a:t>
            </a:r>
            <a:endParaRPr lang="zh-CN" altLang="zh-CN" sz="24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zh-CN" sz="24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23"/>
          <p:cNvSpPr/>
          <p:nvPr/>
        </p:nvSpPr>
        <p:spPr>
          <a:xfrm>
            <a:off x="1" y="276014"/>
            <a:ext cx="3840480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23" y="1194213"/>
            <a:ext cx="12192000" cy="5663787"/>
          </a:xfrm>
          <a:prstGeom prst="rect">
            <a:avLst/>
          </a:prstGeom>
        </p:spPr>
      </p:pic>
      <p:sp>
        <p:nvSpPr>
          <p:cNvPr id="10" name="对话气泡: 圆角矩形 9"/>
          <p:cNvSpPr/>
          <p:nvPr/>
        </p:nvSpPr>
        <p:spPr>
          <a:xfrm>
            <a:off x="7880251" y="2111634"/>
            <a:ext cx="1842868" cy="1069144"/>
          </a:xfrm>
          <a:prstGeom prst="wedgeRoundRectCallout">
            <a:avLst>
              <a:gd name="adj1" fmla="val -16675"/>
              <a:gd name="adj2" fmla="val -78347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输入关键字，点击搜索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581" y="1194213"/>
            <a:ext cx="12192000" cy="568778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79145" y="4901386"/>
            <a:ext cx="2309446" cy="556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对话气泡: 圆角矩形 12"/>
          <p:cNvSpPr/>
          <p:nvPr/>
        </p:nvSpPr>
        <p:spPr>
          <a:xfrm>
            <a:off x="7540284" y="4584640"/>
            <a:ext cx="1547446" cy="869497"/>
          </a:xfrm>
          <a:prstGeom prst="wedgeRoundRectCallout">
            <a:avLst>
              <a:gd name="adj1" fmla="val -67425"/>
              <a:gd name="adj2" fmla="val 36201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点击所需指标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16478" y="2111634"/>
            <a:ext cx="1720949" cy="47463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183814" y="2111634"/>
            <a:ext cx="954259" cy="516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对话气泡: 圆角矩形 15"/>
          <p:cNvSpPr/>
          <p:nvPr/>
        </p:nvSpPr>
        <p:spPr>
          <a:xfrm>
            <a:off x="10240109" y="2994251"/>
            <a:ext cx="1547446" cy="869497"/>
          </a:xfrm>
          <a:prstGeom prst="wedgeRoundRectCallout">
            <a:avLst>
              <a:gd name="adj1" fmla="val 36211"/>
              <a:gd name="adj2" fmla="val -80289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点击显示数据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6436" y="211880"/>
            <a:ext cx="353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跨库检索</a:t>
            </a:r>
            <a:endParaRPr lang="zh-CN" altLang="en-US" sz="4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7174"/>
            <a:ext cx="12192000" cy="566186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835" y="3428999"/>
            <a:ext cx="2309446" cy="34342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27" y="1224505"/>
            <a:ext cx="12192000" cy="561390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050302" y="2369971"/>
            <a:ext cx="414995" cy="258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话气泡: 圆角矩形 7"/>
          <p:cNvSpPr/>
          <p:nvPr/>
        </p:nvSpPr>
        <p:spPr>
          <a:xfrm>
            <a:off x="5502810" y="1199360"/>
            <a:ext cx="2377441" cy="869497"/>
          </a:xfrm>
          <a:prstGeom prst="wedgeRoundRectCallout">
            <a:avLst>
              <a:gd name="adj1" fmla="val -46516"/>
              <a:gd name="adj2" fmla="val 831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点击下载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</a:rPr>
              <a:t>Excel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文档即可下载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67808" y="197071"/>
            <a:ext cx="3456384" cy="1293028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信息素养</a:t>
            </a:r>
            <a:endParaRPr lang="zh-CN" altLang="en-US" sz="4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3472" y="1490099"/>
            <a:ext cx="98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信息素养是一种信息能力，信息技术是它的一种工具。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775519" y="2712302"/>
          <a:ext cx="9025003" cy="3649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5003"/>
              </a:tblGrid>
              <a:tr h="608201">
                <a:tc>
                  <a:txBody>
                    <a:bodyPr/>
                    <a:lstStyle/>
                    <a:p>
                      <a:r>
                        <a:rPr lang="zh-CN" altLang="en-US" sz="2400" b="0" dirty="0">
                          <a:solidFill>
                            <a:schemeClr val="bg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确认：能够辨识哪些信息是需要的，哪些是不需要的</a:t>
                      </a:r>
                      <a:endParaRPr lang="zh-CN" altLang="en-US" sz="2400" b="0" dirty="0">
                        <a:solidFill>
                          <a:schemeClr val="bg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121920" marR="121920" marT="60960" marB="60960">
                    <a:gradFill flip="none" rotWithShape="1">
                      <a:gsLst>
                        <a:gs pos="100000">
                          <a:schemeClr val="accent2">
                            <a:lumMod val="89000"/>
                          </a:schemeClr>
                        </a:gs>
                        <a:gs pos="23000">
                          <a:schemeClr val="accent2">
                            <a:lumMod val="89000"/>
                          </a:schemeClr>
                        </a:gs>
                        <a:gs pos="69000">
                          <a:schemeClr val="accent2">
                            <a:lumMod val="75000"/>
                          </a:schemeClr>
                        </a:gs>
                        <a:gs pos="97000">
                          <a:schemeClr val="accent2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08201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bg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表达：能够清楚、有条理地将自己的信息需求传递出去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121920" marR="121920" marT="60960" marB="60960">
                    <a:gradFill flip="none" rotWithShape="1">
                      <a:gsLst>
                        <a:gs pos="100000">
                          <a:schemeClr val="accent2">
                            <a:lumMod val="89000"/>
                          </a:schemeClr>
                        </a:gs>
                        <a:gs pos="23000">
                          <a:schemeClr val="accent2">
                            <a:lumMod val="89000"/>
                          </a:schemeClr>
                        </a:gs>
                        <a:gs pos="69000">
                          <a:schemeClr val="accent2">
                            <a:lumMod val="75000"/>
                          </a:schemeClr>
                        </a:gs>
                        <a:gs pos="97000">
                          <a:schemeClr val="accent2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08201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bg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寻获：针对信息需求选择合适的获取途径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121920" marR="121920" marT="60960" marB="60960">
                    <a:gradFill flip="none" rotWithShape="1">
                      <a:gsLst>
                        <a:gs pos="100000">
                          <a:schemeClr val="accent2">
                            <a:lumMod val="89000"/>
                          </a:schemeClr>
                        </a:gs>
                        <a:gs pos="23000">
                          <a:schemeClr val="accent2">
                            <a:lumMod val="89000"/>
                          </a:schemeClr>
                        </a:gs>
                        <a:gs pos="69000">
                          <a:schemeClr val="accent2">
                            <a:lumMod val="75000"/>
                          </a:schemeClr>
                        </a:gs>
                        <a:gs pos="97000">
                          <a:schemeClr val="accent2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08201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bg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评估：对所获信息的反馈思考，以便下次更好地获取信息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121920" marR="121920" marT="60960" marB="60960">
                    <a:gradFill flip="none" rotWithShape="1">
                      <a:gsLst>
                        <a:gs pos="100000">
                          <a:schemeClr val="accent2">
                            <a:lumMod val="89000"/>
                          </a:schemeClr>
                        </a:gs>
                        <a:gs pos="23000">
                          <a:schemeClr val="accent2">
                            <a:lumMod val="89000"/>
                          </a:schemeClr>
                        </a:gs>
                        <a:gs pos="69000">
                          <a:schemeClr val="accent2">
                            <a:lumMod val="75000"/>
                          </a:schemeClr>
                        </a:gs>
                        <a:gs pos="97000">
                          <a:schemeClr val="accent2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08201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bg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判断：判读信息的真伪，抵制不良信息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121920" marR="121920" marT="60960" marB="60960">
                    <a:gradFill flip="none" rotWithShape="1">
                      <a:gsLst>
                        <a:gs pos="100000">
                          <a:schemeClr val="accent2">
                            <a:lumMod val="89000"/>
                          </a:schemeClr>
                        </a:gs>
                        <a:gs pos="23000">
                          <a:schemeClr val="accent2">
                            <a:lumMod val="89000"/>
                          </a:schemeClr>
                        </a:gs>
                        <a:gs pos="69000">
                          <a:schemeClr val="accent2">
                            <a:lumMod val="75000"/>
                          </a:schemeClr>
                        </a:gs>
                        <a:gs pos="97000">
                          <a:schemeClr val="accent2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08201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bg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运用：主动积极地将所获得的信息应用到实践中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marL="121920" marR="121920" marT="60960" marB="60960">
                    <a:gradFill flip="none" rotWithShape="1">
                      <a:gsLst>
                        <a:gs pos="100000">
                          <a:schemeClr val="accent2">
                            <a:lumMod val="89000"/>
                          </a:schemeClr>
                        </a:gs>
                        <a:gs pos="23000">
                          <a:schemeClr val="accent2">
                            <a:lumMod val="89000"/>
                          </a:schemeClr>
                        </a:gs>
                        <a:gs pos="69000">
                          <a:schemeClr val="accent2">
                            <a:lumMod val="75000"/>
                          </a:schemeClr>
                        </a:gs>
                        <a:gs pos="97000">
                          <a:schemeClr val="accent2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7932" y="680300"/>
            <a:ext cx="109493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（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2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）别涛表示，环保投入占同期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GDP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的比重，跟环境状况的变化有一个关联数据，环保投入占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GDP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比重低于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1.5%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，环境质量将持续恶化。比重大于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1.5%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可能会逐步好转或者出现平衡，但仍然解决不了历史遗留问题，只有在环保投入占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GDP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大于或等于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3%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的时候，才能使遗留的环境问题逐步得以解决，环境质量状况才会得以好转。</a:t>
            </a:r>
            <a:endParaRPr lang="en-US" altLang="zh-CN" sz="2400" kern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请查找数据并从中找出哪些省份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从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2011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年起至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2015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年环境污染治理投资占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GDP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的比重</a:t>
            </a:r>
            <a:r>
              <a:rPr lang="zh-CN" altLang="zh-CN" sz="32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一直是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大于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1.5%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？</a:t>
            </a:r>
            <a:endParaRPr lang="en-US" altLang="zh-CN" sz="2400" kern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哪些省份在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2015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年时环境污染治理投资占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GDP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的比重</a:t>
            </a:r>
            <a:r>
              <a:rPr lang="zh-CN" altLang="zh-CN" sz="32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大于或等于</a:t>
            </a:r>
            <a:r>
              <a:rPr lang="en-US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3%</a:t>
            </a:r>
            <a:r>
              <a:rPr lang="zh-CN" altLang="zh-CN" sz="2400" b="1" kern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？</a:t>
            </a:r>
            <a:endParaRPr lang="zh-CN" altLang="zh-CN" sz="2400" b="1" kern="1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44394" y="4203897"/>
            <a:ext cx="1266092" cy="562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072509" y="4856494"/>
            <a:ext cx="2028093" cy="703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23"/>
          <p:cNvSpPr/>
          <p:nvPr/>
        </p:nvSpPr>
        <p:spPr>
          <a:xfrm>
            <a:off x="1" y="276014"/>
            <a:ext cx="3610394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57611"/>
            <a:ext cx="12192000" cy="5700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429"/>
            <a:ext cx="12192000" cy="566057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81823" y="2335237"/>
            <a:ext cx="337624" cy="309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对话气泡: 圆角矩形 6"/>
          <p:cNvSpPr/>
          <p:nvPr/>
        </p:nvSpPr>
        <p:spPr>
          <a:xfrm>
            <a:off x="6414869" y="2430918"/>
            <a:ext cx="1209820" cy="837434"/>
          </a:xfrm>
          <a:prstGeom prst="wedgeRoundRectCallout">
            <a:avLst>
              <a:gd name="adj1" fmla="val -70329"/>
              <a:gd name="adj2" fmla="val -34201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华文中宋" panose="02010600040101010101" charset="-122"/>
                <a:ea typeface="华文中宋" panose="02010600040101010101" charset="-122"/>
              </a:rPr>
              <a:t>点击筛选</a:t>
            </a:r>
            <a:endParaRPr lang="zh-CN" altLang="en-US" sz="28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394" y="1981380"/>
            <a:ext cx="5350726" cy="3567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7611"/>
            <a:ext cx="12192000" cy="567153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2709" y="217981"/>
            <a:ext cx="3488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数据筛选</a:t>
            </a:r>
            <a:endParaRPr lang="zh-CN" altLang="en-US" sz="4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对话气泡: 圆角矩形 11"/>
          <p:cNvSpPr/>
          <p:nvPr/>
        </p:nvSpPr>
        <p:spPr>
          <a:xfrm>
            <a:off x="4543866" y="3564314"/>
            <a:ext cx="1871003" cy="858129"/>
          </a:xfrm>
          <a:prstGeom prst="wedgeRoundRectCallout">
            <a:avLst>
              <a:gd name="adj1" fmla="val 42079"/>
              <a:gd name="adj2" fmla="val 87090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筛选后剩下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</a:rPr>
              <a:t>20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个省份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495692" y="3443067"/>
            <a:ext cx="492369" cy="3359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标注 12"/>
          <p:cNvSpPr/>
          <p:nvPr/>
        </p:nvSpPr>
        <p:spPr>
          <a:xfrm>
            <a:off x="8060787" y="1402016"/>
            <a:ext cx="3854547" cy="1447619"/>
          </a:xfrm>
          <a:prstGeom prst="wedgeRoundRectCallout">
            <a:avLst>
              <a:gd name="adj1" fmla="val 1607"/>
              <a:gd name="adj2" fmla="val 8307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筛选是整行整列的，如果在一行或一列里，有任何一个数小于</a:t>
            </a: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1.5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，那这整行和整列就都留下了。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3"/>
          <p:cNvSpPr/>
          <p:nvPr/>
        </p:nvSpPr>
        <p:spPr>
          <a:xfrm>
            <a:off x="0" y="276014"/>
            <a:ext cx="3938955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7116" y="195446"/>
            <a:ext cx="3938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高亮显示</a:t>
            </a:r>
            <a:endParaRPr lang="zh-CN" altLang="en-US" sz="4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59369"/>
            <a:ext cx="12192000" cy="569863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964702" y="2307102"/>
            <a:ext cx="365760" cy="323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话气泡: 圆角矩形 7"/>
          <p:cNvSpPr/>
          <p:nvPr/>
        </p:nvSpPr>
        <p:spPr>
          <a:xfrm>
            <a:off x="5613011" y="1280160"/>
            <a:ext cx="1406767" cy="737338"/>
          </a:xfrm>
          <a:prstGeom prst="wedgeRoundRectCallout">
            <a:avLst>
              <a:gd name="adj1" fmla="val -21079"/>
              <a:gd name="adj2" fmla="val 7561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点击高亮显示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17" y="1332914"/>
            <a:ext cx="4965273" cy="41921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636"/>
            <a:ext cx="12192000" cy="567636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330462" y="3305908"/>
            <a:ext cx="3601329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330462" y="4185240"/>
            <a:ext cx="3601329" cy="302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356250" y="4638872"/>
            <a:ext cx="3601329" cy="268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356250" y="5328177"/>
            <a:ext cx="3601329" cy="2684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37893"/>
            <a:ext cx="12192000" cy="58911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758"/>
            <a:ext cx="12192000" cy="58060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92686" y="2657907"/>
            <a:ext cx="618978" cy="505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对话气泡: 圆角矩形 6"/>
          <p:cNvSpPr/>
          <p:nvPr/>
        </p:nvSpPr>
        <p:spPr>
          <a:xfrm>
            <a:off x="8412480" y="1964630"/>
            <a:ext cx="1575581" cy="794599"/>
          </a:xfrm>
          <a:prstGeom prst="wedgeRoundRectCallout">
            <a:avLst>
              <a:gd name="adj1" fmla="val -50298"/>
              <a:gd name="adj2" fmla="val 77084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点击△进行排序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8472"/>
            <a:ext cx="12192002" cy="584995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344527" y="3177630"/>
            <a:ext cx="1997613" cy="657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67970" y="164465"/>
            <a:ext cx="11135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哪些省份在</a:t>
            </a:r>
            <a:r>
              <a:rPr lang="en-US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2015</a:t>
            </a:r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年时环境污染治理投资占</a:t>
            </a:r>
            <a:r>
              <a:rPr lang="en-US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GDP</a:t>
            </a:r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的比重大于或等于</a:t>
            </a:r>
            <a:r>
              <a:rPr lang="en-US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3%</a:t>
            </a:r>
            <a:r>
              <a:rPr lang="zh-CN" altLang="zh-CN" sz="2800" b="1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？</a:t>
            </a:r>
            <a:endParaRPr lang="zh-CN" altLang="zh-CN" sz="2800" b="1" kern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83214" y="1069146"/>
            <a:ext cx="9031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（</a:t>
            </a:r>
            <a:r>
              <a:rPr lang="en-US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3</a:t>
            </a:r>
            <a:r>
              <a:rPr lang="zh-CN" altLang="zh-CN" sz="2400" kern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）试分析造成“京津冀”地区大气环境严重污染的原因，并给出相应措施。</a:t>
            </a:r>
            <a:endParaRPr lang="zh-CN" altLang="zh-CN" sz="2400" kern="1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pitchFamily="18" charset="0"/>
            </a:endParaRPr>
          </a:p>
          <a:p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1828803" y="2474893"/>
            <a:ext cx="754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能源消耗、产业结构、主要污染物排放量、机动车保有量等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03564" y="678786"/>
            <a:ext cx="482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EPS</a:t>
            </a:r>
            <a:r>
              <a:rPr lang="zh-CN" altLang="en-US" sz="4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其他特色功能</a:t>
            </a:r>
            <a:endParaRPr lang="zh-CN" altLang="en-US" sz="4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774180" y="2723515"/>
            <a:ext cx="2957195" cy="92837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华文中宋" panose="02010600040101010101" charset="-122"/>
                <a:ea typeface="华文中宋" panose="02010600040101010101" charset="-122"/>
              </a:rPr>
              <a:t>数字地图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2304415" y="4412615"/>
            <a:ext cx="2956560" cy="92837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华文中宋" panose="02010600040101010101" charset="-122"/>
                <a:ea typeface="华文中宋" panose="02010600040101010101" charset="-122"/>
              </a:rPr>
              <a:t>80/20</a:t>
            </a:r>
            <a:r>
              <a:rPr lang="zh-CN" altLang="en-US" sz="3200" b="1" dirty="0">
                <a:latin typeface="华文中宋" panose="02010600040101010101" charset="-122"/>
                <a:ea typeface="华文中宋" panose="02010600040101010101" charset="-122"/>
              </a:rPr>
              <a:t>分析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773883" y="4412616"/>
            <a:ext cx="2956559" cy="92846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华文中宋" panose="02010600040101010101" charset="-122"/>
                <a:ea typeface="华文中宋" panose="02010600040101010101" charset="-122"/>
              </a:rPr>
              <a:t>趋势分析预测等等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矩形: 圆角 6"/>
          <p:cNvSpPr/>
          <p:nvPr/>
        </p:nvSpPr>
        <p:spPr>
          <a:xfrm>
            <a:off x="2303780" y="2723515"/>
            <a:ext cx="2957195" cy="92837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latin typeface="华文中宋" panose="02010600040101010101" charset="-122"/>
                <a:ea typeface="华文中宋" panose="02010600040101010101" charset="-122"/>
              </a:rPr>
              <a:t>多种图表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275965"/>
            <a:ext cx="4673600" cy="59200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332912" y="242099"/>
            <a:ext cx="4430283" cy="752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多种图表</a:t>
            </a:r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53160"/>
            <a:ext cx="12165753" cy="57353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807287" y="2095500"/>
            <a:ext cx="406400" cy="287867"/>
          </a:xfrm>
          <a:prstGeom prst="rect">
            <a:avLst/>
          </a:prstGeom>
          <a:noFill/>
          <a:ln w="381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圆角矩形标注 10"/>
          <p:cNvSpPr/>
          <p:nvPr/>
        </p:nvSpPr>
        <p:spPr>
          <a:xfrm>
            <a:off x="6213687" y="1317413"/>
            <a:ext cx="1130300" cy="671407"/>
          </a:xfrm>
          <a:prstGeom prst="wedgeRoundRectCallout">
            <a:avLst>
              <a:gd name="adj1" fmla="val -43033"/>
              <a:gd name="adj2" fmla="val 80390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点击图表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60" y="1057487"/>
            <a:ext cx="9628293" cy="58259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33" y="1077807"/>
            <a:ext cx="9627447" cy="57903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60" y="1097280"/>
            <a:ext cx="9639300" cy="584792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427" y="1031240"/>
            <a:ext cx="9750213" cy="58843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520" y="1113367"/>
            <a:ext cx="9627447" cy="5770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checker/>
      </p:transition>
    </mc:Choice>
    <mc:Fallback>
      <p:transition spd="slow" advTm="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10" grpId="0" bldLvl="0" animBg="1"/>
      <p:bldP spid="11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1" y="276014"/>
            <a:ext cx="9498753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141394" y="242147"/>
            <a:ext cx="8875607" cy="752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数字地图：</a:t>
            </a:r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以我国各省蔬菜园艺产值为例</a:t>
            </a:r>
            <a:endParaRPr lang="zh-CN" altLang="en-US" sz="373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1126914"/>
            <a:ext cx="12128500" cy="57471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91674" y="2084493"/>
            <a:ext cx="576580" cy="38438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圆角矩形标注 4"/>
          <p:cNvSpPr/>
          <p:nvPr/>
        </p:nvSpPr>
        <p:spPr>
          <a:xfrm>
            <a:off x="6950287" y="1230207"/>
            <a:ext cx="1082887" cy="671407"/>
          </a:xfrm>
          <a:prstGeom prst="wedgeRoundRectCallout">
            <a:avLst>
              <a:gd name="adj1" fmla="val -55627"/>
              <a:gd name="adj2" fmla="val 90100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点击地图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15060"/>
            <a:ext cx="12128500" cy="5770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76981" y="6123941"/>
            <a:ext cx="7238153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/>
          </a:p>
        </p:txBody>
      </p:sp>
      <p:sp>
        <p:nvSpPr>
          <p:cNvPr id="10" name="圆角矩形标注 9"/>
          <p:cNvSpPr/>
          <p:nvPr/>
        </p:nvSpPr>
        <p:spPr>
          <a:xfrm>
            <a:off x="3385820" y="4834467"/>
            <a:ext cx="2805853" cy="904240"/>
          </a:xfrm>
          <a:prstGeom prst="wedgeRoundRectCallout">
            <a:avLst>
              <a:gd name="adj1" fmla="val -4678"/>
              <a:gd name="adj2" fmla="val 8567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下方为时间轴，点击选择所需年份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77807"/>
            <a:ext cx="12079393" cy="58081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751667" y="4343401"/>
            <a:ext cx="124290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/>
          </a:p>
        </p:txBody>
      </p:sp>
      <p:sp>
        <p:nvSpPr>
          <p:cNvPr id="14" name="圆角矩形标注 13"/>
          <p:cNvSpPr/>
          <p:nvPr/>
        </p:nvSpPr>
        <p:spPr>
          <a:xfrm>
            <a:off x="3701627" y="5102014"/>
            <a:ext cx="2827020" cy="1021927"/>
          </a:xfrm>
          <a:prstGeom prst="wedgeRoundRectCallout">
            <a:avLst>
              <a:gd name="adj1" fmla="val -38170"/>
              <a:gd name="adj2" fmla="val -72618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鼠标点击某一区间，对应地区高亮突显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63414"/>
            <a:ext cx="12128500" cy="5810673"/>
          </a:xfrm>
          <a:prstGeom prst="rect">
            <a:avLst/>
          </a:prstGeom>
        </p:spPr>
      </p:pic>
      <p:sp>
        <p:nvSpPr>
          <p:cNvPr id="16" name="圆角矩形标注 15"/>
          <p:cNvSpPr/>
          <p:nvPr/>
        </p:nvSpPr>
        <p:spPr>
          <a:xfrm>
            <a:off x="9607127" y="1561254"/>
            <a:ext cx="2472267" cy="1431713"/>
          </a:xfrm>
          <a:prstGeom prst="wedgeRoundRectCallout">
            <a:avLst>
              <a:gd name="adj1" fmla="val -78055"/>
              <a:gd name="adj2" fmla="val 87927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鼠标点击地图上任意地区，该地区名称和数据随时呈现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46480"/>
            <a:ext cx="12078588" cy="575143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00735" y="4944375"/>
            <a:ext cx="2904832" cy="1734289"/>
            <a:chOff x="1619672" y="3561498"/>
            <a:chExt cx="2178624" cy="1300717"/>
          </a:xfrm>
        </p:grpSpPr>
        <p:sp>
          <p:nvSpPr>
            <p:cNvPr id="7" name="文本框 6"/>
            <p:cNvSpPr txBox="1"/>
            <p:nvPr/>
          </p:nvSpPr>
          <p:spPr>
            <a:xfrm>
              <a:off x="1619672" y="4515966"/>
              <a:ext cx="1584176" cy="3462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400" dirty="0"/>
            </a:p>
          </p:txBody>
        </p:sp>
        <p:sp>
          <p:nvSpPr>
            <p:cNvPr id="17" name="对话气泡: 圆角矩形 16"/>
            <p:cNvSpPr/>
            <p:nvPr/>
          </p:nvSpPr>
          <p:spPr bwMode="auto">
            <a:xfrm>
              <a:off x="2555139" y="3561498"/>
              <a:ext cx="1243157" cy="648234"/>
            </a:xfrm>
            <a:prstGeom prst="wedgeRoundRectCallout">
              <a:avLst>
                <a:gd name="adj1" fmla="val -24864"/>
                <a:gd name="adj2" fmla="val 79015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</a:ln>
          </p:spPr>
          <p:txBody>
            <a:bodyPr wrap="none" lIns="120227" tIns="62653" rIns="120227" bIns="62653" rtlCol="0" anchor="ctr"/>
            <a:lstStyle/>
            <a:p>
              <a:pPr algn="ctr" eaLnBrk="0" hangingPunct="0"/>
              <a:r>
                <a:rPr lang="zh-CN" altLang="en-US" sz="2400" b="1" dirty="0">
                  <a:solidFill>
                    <a:srgbClr val="FFFFFF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自定义颜</a:t>
              </a:r>
              <a:endParaRPr lang="zh-CN" altLang="en-US" sz="2400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  <a:p>
              <a:pPr algn="ctr" eaLnBrk="0" hangingPunct="0"/>
              <a:r>
                <a:rPr lang="zh-CN" altLang="en-US" sz="2400" b="1" dirty="0">
                  <a:solidFill>
                    <a:srgbClr val="FFFFFF"/>
                  </a:solidFill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色选择区</a:t>
              </a:r>
              <a:endParaRPr lang="zh-CN" altLang="en-US" sz="2400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</p:grpSp>
    </p:spTree>
  </p:cSld>
  <p:clrMapOvr>
    <a:masterClrMapping/>
  </p:clrMapOvr>
  <p:transition spd="slow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4" grpId="0" animBg="1"/>
      <p:bldP spid="5" grpId="0" animBg="1"/>
      <p:bldP spid="9" grpId="0" animBg="1"/>
      <p:bldP spid="10" grpId="0" animBg="1"/>
      <p:bldP spid="13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3"/>
          <p:cNvSpPr/>
          <p:nvPr/>
        </p:nvSpPr>
        <p:spPr>
          <a:xfrm>
            <a:off x="0" y="276014"/>
            <a:ext cx="9456373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54187" y="195579"/>
            <a:ext cx="9348000" cy="752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80/20</a:t>
            </a:r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分析：以我国煤炭消费量为例</a:t>
            </a:r>
            <a:endParaRPr lang="zh-CN" altLang="en-US" sz="373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85208"/>
            <a:ext cx="12192000" cy="56727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768075" y="2372883"/>
            <a:ext cx="288032" cy="288032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对话气泡: 矩形 8"/>
          <p:cNvSpPr/>
          <p:nvPr/>
        </p:nvSpPr>
        <p:spPr>
          <a:xfrm>
            <a:off x="7056107" y="1265641"/>
            <a:ext cx="1920213" cy="870300"/>
          </a:xfrm>
          <a:prstGeom prst="wedgeRectCallout">
            <a:avLst>
              <a:gd name="adj1" fmla="val -42982"/>
              <a:gd name="adj2" fmla="val 8218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点击</a:t>
            </a:r>
            <a:r>
              <a:rPr lang="en-US" altLang="zh-CN" sz="2400" b="1" dirty="0">
                <a:latin typeface="华文中宋" panose="02010600040101010101" charset="-122"/>
                <a:ea typeface="华文中宋" panose="02010600040101010101" charset="-122"/>
              </a:rPr>
              <a:t>80/20</a:t>
            </a:r>
            <a:r>
              <a:rPr lang="zh-CN" altLang="en-US" sz="2400" b="1" dirty="0">
                <a:latin typeface="华文中宋" panose="02010600040101010101" charset="-122"/>
                <a:ea typeface="华文中宋" panose="02010600040101010101" charset="-122"/>
              </a:rPr>
              <a:t>分析</a:t>
            </a:r>
            <a:endParaRPr lang="zh-CN" altLang="en-US" sz="24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861" y="1583509"/>
            <a:ext cx="5892064" cy="48761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563" y="1143903"/>
            <a:ext cx="10032437" cy="5837492"/>
          </a:xfrm>
          <a:prstGeom prst="rect">
            <a:avLst/>
          </a:prstGeom>
        </p:spPr>
      </p:pic>
      <p:sp>
        <p:nvSpPr>
          <p:cNvPr id="12" name=" 228"/>
          <p:cNvSpPr/>
          <p:nvPr/>
        </p:nvSpPr>
        <p:spPr>
          <a:xfrm>
            <a:off x="7303516" y="1024341"/>
            <a:ext cx="3459480" cy="1247987"/>
          </a:xfrm>
          <a:prstGeom prst="wedgeRectCallout">
            <a:avLst>
              <a:gd name="adj1" fmla="val 71511"/>
              <a:gd name="adj2" fmla="val 50000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指标数据加起来总和占</a:t>
            </a:r>
            <a:r>
              <a:rPr lang="en-US" altLang="zh-CN" sz="2400" b="1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80%</a:t>
            </a:r>
            <a:r>
              <a:rPr lang="zh-CN" altLang="en-US" sz="2400" b="1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的省份，正常显示，并从多到少依次排序。</a:t>
            </a:r>
            <a:endParaRPr lang="zh-CN" altLang="en-US" sz="2400" b="1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3" name=" 228"/>
          <p:cNvSpPr/>
          <p:nvPr/>
        </p:nvSpPr>
        <p:spPr>
          <a:xfrm>
            <a:off x="1007435" y="4581128"/>
            <a:ext cx="2617893" cy="1176867"/>
          </a:xfrm>
          <a:prstGeom prst="wedgeRectCallout">
            <a:avLst>
              <a:gd name="adj1" fmla="val 53530"/>
              <a:gd name="adj2" fmla="val 103187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指标数据加起来</a:t>
            </a:r>
            <a:endParaRPr lang="zh-CN" altLang="en-US" sz="2400" b="1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总和占</a:t>
            </a:r>
            <a:r>
              <a:rPr lang="en-US" altLang="zh-CN" sz="2400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20%</a:t>
            </a:r>
            <a:r>
              <a:rPr lang="zh-CN" altLang="en-US" sz="2400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的省份，合并显示。</a:t>
            </a:r>
            <a:endParaRPr lang="zh-CN" altLang="en-US" sz="2400" b="1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5" name="圆角矩形 11"/>
          <p:cNvSpPr/>
          <p:nvPr/>
        </p:nvSpPr>
        <p:spPr>
          <a:xfrm>
            <a:off x="4728187" y="2978290"/>
            <a:ext cx="5562600" cy="246126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山东、山西等省份的煤炭消费量约占80%，其余各省份总和才占20%。</a:t>
            </a:r>
            <a:endParaRPr lang="zh-CN" altLang="en-US" sz="2400" b="1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  <a:p>
            <a:pPr algn="ctr"/>
            <a:endParaRPr lang="zh-CN" altLang="en-US" sz="2400" b="1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rPr>
              <a:t>这就为我们应该在哪些地区严控用煤提供了明确的方向。</a:t>
            </a:r>
            <a:endParaRPr lang="zh-CN" altLang="en-US" sz="2400" b="1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  <a:sym typeface="Arial" panose="020B0604020202020204" pitchFamily="34" charset="0"/>
            </a:endParaRPr>
          </a:p>
          <a:p>
            <a:pPr algn="ctr"/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animBg="1"/>
      <p:bldP spid="9" grpId="0" animBg="1"/>
      <p:bldP spid="12" grpId="0" animBg="1"/>
      <p:bldP spid="13" grpId="0" animBg="1"/>
      <p:bldP spid="1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276014"/>
            <a:ext cx="5999480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332740" y="242147"/>
            <a:ext cx="5310293" cy="752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分析预测登陆方式</a:t>
            </a:r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88" y="1079501"/>
            <a:ext cx="12160673" cy="57514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280141" y="1573108"/>
            <a:ext cx="864447" cy="51223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圆角矩形标注 5"/>
          <p:cNvSpPr/>
          <p:nvPr/>
        </p:nvSpPr>
        <p:spPr>
          <a:xfrm>
            <a:off x="9165168" y="2085340"/>
            <a:ext cx="2224193" cy="741680"/>
          </a:xfrm>
          <a:prstGeom prst="wedgeRoundRectCallout">
            <a:avLst>
              <a:gd name="adj1" fmla="val 35877"/>
              <a:gd name="adj2" fmla="val -85616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点击旧版入口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833"/>
            <a:ext cx="12144587" cy="583692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99150" y="2742353"/>
            <a:ext cx="5448300" cy="192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大数据时代</a:t>
            </a:r>
            <a:endParaRPr lang="en-US" altLang="zh-CN" sz="36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33940" y="967654"/>
            <a:ext cx="7310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从信息素养到数据素养</a:t>
            </a:r>
            <a:endParaRPr lang="zh-CN" altLang="en-US" sz="4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1" y="276014"/>
            <a:ext cx="12192847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1026161"/>
            <a:ext cx="12192847" cy="5885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5146956" y="1779390"/>
            <a:ext cx="261824" cy="30051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84605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sp>
        <p:nvSpPr>
          <p:cNvPr id="228" name=" 228"/>
          <p:cNvSpPr/>
          <p:nvPr/>
        </p:nvSpPr>
        <p:spPr>
          <a:xfrm>
            <a:off x="5154467" y="2433812"/>
            <a:ext cx="2312563" cy="986677"/>
          </a:xfrm>
          <a:prstGeom prst="wedgeRectCallout">
            <a:avLst>
              <a:gd name="adj1" fmla="val -34455"/>
              <a:gd name="adj2" fmla="val -90324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75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点击分析预测  功能按钮</a:t>
            </a:r>
            <a:endParaRPr lang="zh-CN" altLang="en-US" sz="2275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08" y="1049867"/>
            <a:ext cx="12094633" cy="5838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3462867" y="1678094"/>
            <a:ext cx="5013960" cy="9474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84605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2851" y="3420550"/>
            <a:ext cx="1266557" cy="224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84605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sp>
        <p:nvSpPr>
          <p:cNvPr id="5" name=" 16"/>
          <p:cNvSpPr/>
          <p:nvPr/>
        </p:nvSpPr>
        <p:spPr>
          <a:xfrm>
            <a:off x="4101959" y="3486032"/>
            <a:ext cx="2527956" cy="966040"/>
          </a:xfrm>
          <a:prstGeom prst="wedgeRectCallout">
            <a:avLst>
              <a:gd name="adj1" fmla="val -59852"/>
              <a:gd name="adj2" fmla="val -77851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先选中序列；</a:t>
            </a:r>
            <a:endParaRPr lang="zh-CN" altLang="en-US" sz="2400" b="1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再点击建模方式</a:t>
            </a:r>
            <a:endParaRPr lang="zh-CN" altLang="en-US" sz="2400" b="1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7" name="图片 6" descr="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7487"/>
            <a:ext cx="12193693" cy="58538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 18"/>
          <p:cNvSpPr/>
          <p:nvPr/>
        </p:nvSpPr>
        <p:spPr>
          <a:xfrm>
            <a:off x="7150373" y="3932015"/>
            <a:ext cx="2272580" cy="1265268"/>
          </a:xfrm>
          <a:prstGeom prst="wedgeRectCallout">
            <a:avLst>
              <a:gd name="adj1" fmla="val -78117"/>
              <a:gd name="adj2" fmla="val 57547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趋势分析的</a:t>
            </a:r>
            <a:endParaRPr lang="zh-CN" altLang="en-US" sz="2400" b="1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 defTabSz="12846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原理是什么呢？</a:t>
            </a:r>
            <a:endParaRPr lang="zh-CN" altLang="en-US" sz="2400" b="1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356447" y="197273"/>
            <a:ext cx="12342707" cy="6667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defTabSz="1284605"/>
            <a:r>
              <a:rPr lang="zh-CN" altLang="en-US" sz="37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趋势</a:t>
            </a:r>
            <a:r>
              <a:rPr lang="zh-CN" altLang="zh-CN" sz="37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分析</a:t>
            </a:r>
            <a:r>
              <a:rPr lang="zh-CN" altLang="en-US" sz="37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预测</a:t>
            </a:r>
            <a:r>
              <a:rPr lang="en-US" altLang="zh-CN" sz="37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:</a:t>
            </a:r>
            <a:r>
              <a:rPr lang="zh-CN" altLang="en-US" sz="2135" b="1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以湖北省</a:t>
            </a:r>
            <a:r>
              <a:rPr lang="en-US" altLang="zh-CN" sz="2135" b="1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2005-2014</a:t>
            </a:r>
            <a:r>
              <a:rPr lang="zh-CN" altLang="en-US" sz="2135" b="1" dirty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年的国内生产总值数据，对未来两年进行趋势预测</a:t>
            </a:r>
            <a:endParaRPr lang="zh-CN" altLang="en-US" sz="2135" b="1" noProof="1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28" grpId="0" bldLvl="0" animBg="1"/>
      <p:bldP spid="14" grpId="0" bldLvl="0" animBg="1"/>
      <p:bldP spid="15" grpId="0" bldLvl="0" animBg="1"/>
      <p:bldP spid="5" grpId="0" bldLvl="0" animBg="1"/>
      <p:bldP spid="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1760" y="930487"/>
            <a:ext cx="11989647" cy="5916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760" y="1606127"/>
            <a:ext cx="3282527" cy="5306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 228"/>
          <p:cNvSpPr/>
          <p:nvPr/>
        </p:nvSpPr>
        <p:spPr>
          <a:xfrm>
            <a:off x="3815080" y="3922607"/>
            <a:ext cx="2593340" cy="1308100"/>
          </a:xfrm>
          <a:prstGeom prst="wedgeRectCallout">
            <a:avLst>
              <a:gd name="adj1" fmla="val -80172"/>
              <a:gd name="adj2" fmla="val 61036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我们接下来</a:t>
            </a:r>
            <a:endParaRPr lang="zh-CN" altLang="en-US" sz="2400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要做的就是</a:t>
            </a:r>
            <a:r>
              <a:rPr lang="en-US" altLang="zh-CN" sz="2400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——</a:t>
            </a:r>
            <a:endParaRPr lang="en-US" altLang="zh-CN" sz="2400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algn="ctr" defTabSz="9639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noProof="1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设置相关的参数</a:t>
            </a:r>
            <a:endParaRPr lang="zh-CN" altLang="en-US" sz="2400" noProof="1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760" y="4748107"/>
            <a:ext cx="2807547" cy="16975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8196" y="6590701"/>
            <a:ext cx="1434228" cy="22313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pic>
        <p:nvPicPr>
          <p:cNvPr id="13" name="图片 12" descr="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27" y="967740"/>
            <a:ext cx="12057380" cy="58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295296" y="2929941"/>
            <a:ext cx="1092439" cy="34179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pic>
        <p:nvPicPr>
          <p:cNvPr id="23" name="图片 22" descr="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760" y="967740"/>
            <a:ext cx="11137053" cy="5913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矩形 23"/>
          <p:cNvSpPr/>
          <p:nvPr/>
        </p:nvSpPr>
        <p:spPr>
          <a:xfrm>
            <a:off x="238660" y="967435"/>
            <a:ext cx="1204648" cy="48753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pic>
        <p:nvPicPr>
          <p:cNvPr id="25" name="图片 24" descr="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9620" y="867833"/>
            <a:ext cx="4594860" cy="5979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 25"/>
          <p:cNvSpPr/>
          <p:nvPr/>
        </p:nvSpPr>
        <p:spPr>
          <a:xfrm>
            <a:off x="7265076" y="867996"/>
            <a:ext cx="1204648" cy="33921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27713" y="3922607"/>
            <a:ext cx="3071707" cy="5427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27713" y="1540087"/>
            <a:ext cx="2996353" cy="51223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63930">
              <a:defRPr/>
            </a:pPr>
            <a:endParaRPr lang="zh-CN" altLang="en-US" sz="1465">
              <a:solidFill>
                <a:prstClr val="white"/>
              </a:solidFill>
              <a:latin typeface="Book Antiqua" panose="02040602050305030304"/>
              <a:ea typeface="宋体" panose="02010600030101010101" pitchFamily="2" charset="-122"/>
            </a:endParaRPr>
          </a:p>
        </p:txBody>
      </p:sp>
      <p:sp>
        <p:nvSpPr>
          <p:cNvPr id="32" name="矩形 23"/>
          <p:cNvSpPr/>
          <p:nvPr/>
        </p:nvSpPr>
        <p:spPr>
          <a:xfrm>
            <a:off x="44027" y="276013"/>
            <a:ext cx="4788747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760" y="234527"/>
            <a:ext cx="328252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趋势分析预测</a:t>
            </a:r>
            <a:endParaRPr lang="zh-CN" altLang="en-US" sz="3735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矩形标注 11"/>
          <p:cNvSpPr/>
          <p:nvPr/>
        </p:nvSpPr>
        <p:spPr>
          <a:xfrm rot="10800000" flipV="1">
            <a:off x="3978487" y="4295140"/>
            <a:ext cx="3141133" cy="1609513"/>
          </a:xfrm>
          <a:prstGeom prst="wedgeRectCallout">
            <a:avLst>
              <a:gd name="adj1" fmla="val -63090"/>
              <a:gd name="adj2" fmla="val -5959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F统计量，</a:t>
            </a:r>
            <a:r>
              <a:rPr lang="en-US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864.24</a:t>
            </a:r>
            <a:r>
              <a:rPr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，对应的概率小于0.05，即在0.05显著水平下，该方程显著。</a:t>
            </a:r>
            <a:endParaRPr lang="zh-CN" altLang="en-US" sz="24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3131820" y="1374987"/>
            <a:ext cx="3857413" cy="1993053"/>
          </a:xfrm>
          <a:prstGeom prst="wedgeRectCallout">
            <a:avLst>
              <a:gd name="adj1" fmla="val 64852"/>
              <a:gd name="adj2" fmla="val -3412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13335" indent="-13335" defTabSz="963930" eaLnBrk="0" hangingPunct="0">
              <a:lnSpc>
                <a:spcPct val="110000"/>
              </a:lnSpc>
            </a:pPr>
            <a:r>
              <a:rPr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R^2越大，则表明，模型拟合程度越好。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此</a:t>
            </a:r>
            <a:r>
              <a:rPr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多项</a:t>
            </a:r>
            <a:r>
              <a:rPr lang="zh-CN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式模</a:t>
            </a:r>
            <a:r>
              <a:rPr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型R^2的值接近于1（等号为系统近似结果）</a:t>
            </a:r>
            <a:endParaRPr lang="zh-CN" altLang="en-US" sz="24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7" grpId="0" bldLvl="0" animBg="1"/>
      <p:bldP spid="24" grpId="0" bldLvl="0" animBg="1"/>
      <p:bldP spid="26" grpId="0" bldLvl="0" animBg="1"/>
      <p:bldP spid="2" grpId="0" bldLvl="0" animBg="1"/>
      <p:bldP spid="20" grpId="0" bldLvl="0" animBg="1"/>
      <p:bldP spid="12" grpId="0" bldLvl="0" animBg="1"/>
      <p:bldP spid="1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306494"/>
            <a:ext cx="4788747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267" name="矩形 11266"/>
          <p:cNvSpPr/>
          <p:nvPr/>
        </p:nvSpPr>
        <p:spPr>
          <a:xfrm>
            <a:off x="1510454" y="1283547"/>
            <a:ext cx="9691793" cy="1041400"/>
          </a:xfrm>
          <a:prstGeom prst="rect">
            <a:avLst/>
          </a:prstGeom>
          <a:solidFill>
            <a:srgbClr val="F8F6F0"/>
          </a:solidFill>
          <a:ln w="9525">
            <a:noFill/>
          </a:ln>
          <a:effectLst>
            <a:outerShdw dist="17961" dir="2699999" algn="ctr" rotWithShape="0">
              <a:srgbClr val="808080"/>
            </a:outerShdw>
          </a:effectLst>
        </p:spPr>
        <p:txBody>
          <a:bodyPr tIns="74291" bIns="74291" anchor="ctr"/>
          <a:lstStyle/>
          <a:p>
            <a:pPr defTabSz="1284605"/>
            <a:r>
              <a:rPr lang="en-US" altLang="zh-CN" sz="2135" noProof="1">
                <a:solidFill>
                  <a:srgbClr val="091D5D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</a:t>
            </a:r>
            <a:r>
              <a:rPr lang="en-US" altLang="zh-CN" sz="2135" b="1" noProof="1">
                <a:solidFill>
                  <a:srgbClr val="091D5D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</a:t>
            </a:r>
            <a:r>
              <a:rPr lang="zh-CN" altLang="en-US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通过以湖北省</a:t>
            </a:r>
            <a:r>
              <a:rPr lang="en-US" altLang="zh-CN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2005</a:t>
            </a:r>
            <a:r>
              <a:rPr lang="zh-CN" altLang="en-US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年到</a:t>
            </a:r>
            <a:r>
              <a:rPr lang="en-US" altLang="zh-CN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2014</a:t>
            </a:r>
            <a:r>
              <a:rPr lang="zh-CN" altLang="en-US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年的国内生产总值数据，对</a:t>
            </a:r>
            <a:r>
              <a:rPr lang="en-US" altLang="zh-CN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2015</a:t>
            </a:r>
            <a:r>
              <a:rPr lang="zh-CN" altLang="en-US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、</a:t>
            </a:r>
            <a:r>
              <a:rPr lang="en-US" altLang="zh-CN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2016</a:t>
            </a:r>
            <a:r>
              <a:rPr lang="zh-CN" altLang="en-US" sz="2135" b="1" noProof="1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年的国内生产总值进行预测分析，选择多项式趋势分析，可以看出：</a:t>
            </a:r>
            <a:endParaRPr lang="zh-CN" altLang="en-US" sz="2135" b="1" noProof="1">
              <a:solidFill>
                <a:srgbClr val="0A1D84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74818" name="矩形 11268"/>
          <p:cNvSpPr/>
          <p:nvPr/>
        </p:nvSpPr>
        <p:spPr>
          <a:xfrm>
            <a:off x="2360507" y="2269914"/>
            <a:ext cx="8840047" cy="1184487"/>
          </a:xfrm>
          <a:prstGeom prst="rect">
            <a:avLst/>
          </a:prstGeom>
          <a:solidFill>
            <a:srgbClr val="F8F6F0"/>
          </a:solidFill>
          <a:ln w="9525">
            <a:noFill/>
          </a:ln>
          <a:effectLst>
            <a:outerShdw dist="17961" dir="2699999" algn="ctr" rotWithShape="0">
              <a:srgbClr val="808080"/>
            </a:outerShdw>
          </a:effectLst>
        </p:spPr>
        <p:txBody>
          <a:bodyPr tIns="74291" bIns="74291" anchor="ctr"/>
          <a:lstStyle/>
          <a:p>
            <a:pPr defTabSz="1284605" eaLnBrk="0" hangingPunct="0"/>
            <a:r>
              <a:rPr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F统计量，</a:t>
            </a:r>
            <a:r>
              <a:rPr 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864.24</a:t>
            </a:r>
            <a:r>
              <a:rPr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，对应的概率小于0.05，即在0.05显著水平下，该方程显著。  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另外，通过源序列与模型序列的图形重合度比较高，</a:t>
            </a:r>
            <a:r>
              <a:rPr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表明该模型的拟合程度可能比较理想。</a:t>
            </a:r>
            <a:endParaRPr sz="2135" b="1" dirty="0">
              <a:solidFill>
                <a:srgbClr val="0A1D84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defTabSz="1284605" eaLnBrk="0" hangingPunct="0"/>
            <a:endParaRPr lang="zh-CN" altLang="en-US" sz="2135" b="1" dirty="0">
              <a:solidFill>
                <a:srgbClr val="0A1D84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74819" name="矩形 11269"/>
          <p:cNvSpPr/>
          <p:nvPr/>
        </p:nvSpPr>
        <p:spPr>
          <a:xfrm>
            <a:off x="1505373" y="2324947"/>
            <a:ext cx="873760" cy="935567"/>
          </a:xfrm>
          <a:prstGeom prst="rect">
            <a:avLst/>
          </a:prstGeom>
          <a:solidFill>
            <a:srgbClr val="549CB5"/>
          </a:solidFill>
          <a:ln w="9525">
            <a:noFill/>
          </a:ln>
          <a:effectLst>
            <a:outerShdw dist="17961" dir="2699999" algn="ctr" rotWithShape="0">
              <a:srgbClr val="808080"/>
            </a:outerShdw>
          </a:effectLst>
        </p:spPr>
        <p:txBody>
          <a:bodyPr tIns="74291" bIns="74291" anchor="ctr"/>
          <a:lstStyle/>
          <a:p>
            <a:pPr algn="ctr" defTabSz="1284605" eaLnBrk="0" hangingPunct="0"/>
            <a:r>
              <a:rPr lang="en-US" altLang="nl-NL" sz="1140" b="1" dirty="0">
                <a:solidFill>
                  <a:srgbClr val="FFFFFF"/>
                </a:solidFill>
                <a:latin typeface="Verdana" panose="020B0604030504040204" pitchFamily="34" charset="0"/>
              </a:rPr>
              <a:t>1</a:t>
            </a:r>
            <a:endParaRPr lang="en-US" altLang="nl-NL" sz="1140" b="1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74820" name="矩形 11270"/>
          <p:cNvSpPr/>
          <p:nvPr/>
        </p:nvSpPr>
        <p:spPr>
          <a:xfrm>
            <a:off x="2360507" y="3238501"/>
            <a:ext cx="8840893" cy="1639993"/>
          </a:xfrm>
          <a:prstGeom prst="rect">
            <a:avLst/>
          </a:prstGeom>
          <a:solidFill>
            <a:srgbClr val="F8F6F0"/>
          </a:solidFill>
          <a:ln w="9525">
            <a:noFill/>
          </a:ln>
          <a:effectLst>
            <a:outerShdw dist="17961" dir="2699999" algn="ctr" rotWithShape="0">
              <a:srgbClr val="808080"/>
            </a:outerShdw>
          </a:effectLst>
        </p:spPr>
        <p:txBody>
          <a:bodyPr tIns="74291" bIns="74291" anchor="ctr"/>
          <a:lstStyle/>
          <a:p>
            <a:pPr marL="17780" indent="-17780" defTabSz="1284605" eaLnBrk="0" hangingPunct="0">
              <a:lnSpc>
                <a:spcPct val="110000"/>
              </a:lnSpc>
            </a:pPr>
            <a:r>
              <a:rPr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模型拟合优劣可以参考</a:t>
            </a:r>
            <a:r>
              <a:rPr sz="21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R^2</a:t>
            </a:r>
            <a:r>
              <a:rPr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。</a:t>
            </a:r>
            <a:r>
              <a:rPr sz="21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R^2越大，则表明，模型拟合程度越好</a:t>
            </a:r>
            <a:r>
              <a:rPr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。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此</a:t>
            </a:r>
            <a:r>
              <a:rPr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多项式模型R^2的值接近于1（等号为系统近似结果），</a:t>
            </a:r>
            <a:r>
              <a:rPr sz="21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表明该模型的拟合程度可能比较理想。</a:t>
            </a:r>
            <a:endParaRPr sz="2135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74821" name="矩形 11273"/>
          <p:cNvSpPr/>
          <p:nvPr/>
        </p:nvSpPr>
        <p:spPr>
          <a:xfrm>
            <a:off x="1504726" y="4740134"/>
            <a:ext cx="855297" cy="1887116"/>
          </a:xfrm>
          <a:prstGeom prst="rect">
            <a:avLst/>
          </a:prstGeom>
          <a:solidFill>
            <a:srgbClr val="577D3D"/>
          </a:solidFill>
          <a:ln w="9525">
            <a:noFill/>
          </a:ln>
          <a:effectLst>
            <a:outerShdw dist="17961" dir="2699999" algn="ctr" rotWithShape="0">
              <a:srgbClr val="808080"/>
            </a:outerShdw>
          </a:effectLst>
        </p:spPr>
        <p:txBody>
          <a:bodyPr tIns="74291" bIns="74291" anchor="ctr"/>
          <a:lstStyle/>
          <a:p>
            <a:pPr algn="ctr" defTabSz="1284605" eaLnBrk="0" hangingPunct="0"/>
            <a:r>
              <a:rPr lang="en-US" altLang="nl-NL" sz="1140" b="1" dirty="0">
                <a:solidFill>
                  <a:srgbClr val="FFFFFF"/>
                </a:solidFill>
                <a:latin typeface="Verdana" panose="020B0604030504040204" pitchFamily="34" charset="0"/>
              </a:rPr>
              <a:t>3</a:t>
            </a:r>
            <a:endParaRPr lang="en-US" altLang="nl-NL" sz="1140" b="1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74822" name="矩形 11271"/>
          <p:cNvSpPr/>
          <p:nvPr/>
        </p:nvSpPr>
        <p:spPr>
          <a:xfrm>
            <a:off x="1504726" y="3238100"/>
            <a:ext cx="855297" cy="1492168"/>
          </a:xfrm>
          <a:prstGeom prst="rect">
            <a:avLst/>
          </a:prstGeom>
          <a:solidFill>
            <a:srgbClr val="9773AE"/>
          </a:solidFill>
          <a:ln w="9525">
            <a:noFill/>
          </a:ln>
          <a:effectLst>
            <a:outerShdw dist="17961" dir="2699999" algn="ctr" rotWithShape="0">
              <a:srgbClr val="808080"/>
            </a:outerShdw>
          </a:effectLst>
        </p:spPr>
        <p:txBody>
          <a:bodyPr tIns="74291" bIns="74291" anchor="ctr"/>
          <a:lstStyle/>
          <a:p>
            <a:pPr algn="ctr" defTabSz="1284605" eaLnBrk="0" hangingPunct="0"/>
            <a:r>
              <a:rPr lang="en-US" altLang="nl-NL" sz="1140" b="1" dirty="0">
                <a:solidFill>
                  <a:srgbClr val="FFFFFF"/>
                </a:solidFill>
                <a:latin typeface="Verdana" panose="020B0604030504040204" pitchFamily="34" charset="0"/>
              </a:rPr>
              <a:t>2</a:t>
            </a:r>
            <a:endParaRPr lang="en-US" altLang="nl-NL" sz="1140" b="1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74823" name="矩形 11272"/>
          <p:cNvSpPr/>
          <p:nvPr/>
        </p:nvSpPr>
        <p:spPr>
          <a:xfrm>
            <a:off x="2359660" y="4740487"/>
            <a:ext cx="8842587" cy="1893147"/>
          </a:xfrm>
          <a:prstGeom prst="rect">
            <a:avLst/>
          </a:prstGeom>
          <a:solidFill>
            <a:srgbClr val="F8F6F0"/>
          </a:solidFill>
          <a:ln w="9525">
            <a:noFill/>
          </a:ln>
          <a:effectLst>
            <a:outerShdw dist="17961" dir="2699999" algn="ctr" rotWithShape="0">
              <a:srgbClr val="808080"/>
            </a:outerShdw>
          </a:effectLst>
        </p:spPr>
        <p:txBody>
          <a:bodyPr tIns="74291" bIns="74291" anchor="ctr"/>
          <a:lstStyle/>
          <a:p>
            <a:pPr defTabSz="1284605" eaLnBrk="0" hangingPunct="0"/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综上，选择多项式模型对湖北地区国内生产总值进行预测。模型表达式为S0=-21.93*t3+469.57*t²- 431.01*t+6710.20  ， 湖北省国内生产总值201</a:t>
            </a:r>
            <a:r>
              <a:rPr lang="en-US" altLang="zh-CN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5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年</a:t>
            </a:r>
            <a:r>
              <a:rPr lang="zh-CN" altLang="en-US" sz="21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预测值是</a:t>
            </a:r>
            <a:r>
              <a:rPr lang="en-US" altLang="zh-CN" sz="21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29602</a:t>
            </a:r>
            <a:r>
              <a:rPr lang="zh-CN" altLang="en-US" sz="21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.</a:t>
            </a:r>
            <a:r>
              <a:rPr lang="en-US" altLang="zh-CN" sz="21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43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亿元，【95%】置信区间上限为</a:t>
            </a:r>
            <a:r>
              <a:rPr lang="en-US" altLang="zh-CN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30175.20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亿元，下限为29</a:t>
            </a:r>
            <a:r>
              <a:rPr lang="en-US" altLang="zh-CN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029.66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亿元；201</a:t>
            </a:r>
            <a:r>
              <a:rPr lang="en-US" altLang="zh-CN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6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年预测值是</a:t>
            </a:r>
            <a:r>
              <a:rPr lang="en-US" altLang="zh-CN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31266.55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亿元，【95%】置信区间上限为</a:t>
            </a:r>
            <a:r>
              <a:rPr lang="en-US" altLang="zh-CN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31839.31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亿元，下限为</a:t>
            </a:r>
            <a:r>
              <a:rPr lang="en-US" altLang="zh-CN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30693.78</a:t>
            </a:r>
            <a:r>
              <a:rPr lang="zh-CN" altLang="en-US" sz="2135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亿元</a:t>
            </a:r>
            <a:r>
              <a:rPr lang="zh-CN" altLang="en-US" b="1" dirty="0">
                <a:solidFill>
                  <a:srgbClr val="0A1D84"/>
                </a:solidFill>
                <a:latin typeface="华文中宋" panose="02010600040101010101" charset="-122"/>
                <a:ea typeface="华文中宋" panose="02010600040101010101" charset="-122"/>
              </a:rPr>
              <a:t>。</a:t>
            </a:r>
            <a:endParaRPr lang="zh-CN" altLang="en-US" b="1" dirty="0">
              <a:solidFill>
                <a:srgbClr val="0A1D84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3684" y="306633"/>
            <a:ext cx="3103073" cy="6175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defTabSz="1284605"/>
            <a:r>
              <a:rPr lang="zh-CN" altLang="en-US" sz="341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趋势分析预测</a:t>
            </a:r>
            <a:endParaRPr lang="zh-CN" altLang="en-US" sz="3415" b="1" noProof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87489" y="998667"/>
            <a:ext cx="9791700" cy="447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275965"/>
            <a:ext cx="4673600" cy="59200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332912" y="242099"/>
            <a:ext cx="4430283" cy="752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EPS</a:t>
            </a:r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功能总结</a:t>
            </a:r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cxnSp>
        <p:nvCxnSpPr>
          <p:cNvPr id="6" name="肘形连接符 5"/>
          <p:cNvCxnSpPr/>
          <p:nvPr/>
        </p:nvCxnSpPr>
        <p:spPr>
          <a:xfrm flipH="1">
            <a:off x="3791744" y="2947377"/>
            <a:ext cx="3072344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1744134" y="1565175"/>
            <a:ext cx="2009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842F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跨库检索、库内检索</a:t>
            </a:r>
            <a:endParaRPr lang="zh-CN" altLang="en-US" sz="2400" b="1" dirty="0">
              <a:solidFill>
                <a:srgbClr val="F842F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44" name="肘形连接符 43"/>
          <p:cNvCxnSpPr/>
          <p:nvPr/>
        </p:nvCxnSpPr>
        <p:spPr>
          <a:xfrm flipH="1">
            <a:off x="3730784" y="3797479"/>
            <a:ext cx="2521683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肘形连接符 44"/>
          <p:cNvCxnSpPr/>
          <p:nvPr/>
        </p:nvCxnSpPr>
        <p:spPr>
          <a:xfrm flipH="1" flipV="1">
            <a:off x="3887755" y="5106392"/>
            <a:ext cx="2652607" cy="5080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/>
          <p:nvPr/>
        </p:nvSpPr>
        <p:spPr>
          <a:xfrm>
            <a:off x="1774613" y="2510367"/>
            <a:ext cx="2009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数据筛选、高亮显示</a:t>
            </a:r>
            <a:endParaRPr lang="zh-CN" altLang="en-US" sz="2400" b="1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744134" y="3521287"/>
            <a:ext cx="1944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62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多种图表、数字地图</a:t>
            </a:r>
            <a:endParaRPr lang="zh-CN" altLang="en-US" sz="2400" b="1" dirty="0">
              <a:solidFill>
                <a:srgbClr val="FF62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81" name="肘形连接符 57"/>
          <p:cNvCxnSpPr/>
          <p:nvPr/>
        </p:nvCxnSpPr>
        <p:spPr>
          <a:xfrm flipH="1">
            <a:off x="3791744" y="2082489"/>
            <a:ext cx="3936440" cy="0"/>
          </a:xfrm>
          <a:prstGeom prst="straightConnector1">
            <a:avLst/>
          </a:prstGeom>
          <a:ln w="158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1690061" y="4739869"/>
            <a:ext cx="192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80/20</a:t>
            </a:r>
            <a:r>
              <a:rPr lang="zh-CN" alt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分析，趋势分析预测等等</a:t>
            </a:r>
            <a:endParaRPr lang="zh-CN" altLang="en-US" sz="24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147" name="Picture 3" descr="C:\Users\Administrator\Desktop\1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5451916" y="1131725"/>
            <a:ext cx="5908323" cy="5465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00029" y="1988840"/>
            <a:ext cx="182614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842F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数据查询</a:t>
            </a:r>
            <a:endParaRPr lang="zh-CN" altLang="en-US" sz="3200" b="1" dirty="0">
              <a:solidFill>
                <a:srgbClr val="F842F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endParaRPr lang="zh-CN" altLang="en-US" sz="3200" b="1" dirty="0">
              <a:solidFill>
                <a:srgbClr val="F842F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00029" y="2911178"/>
            <a:ext cx="182614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数据处理</a:t>
            </a:r>
            <a:endParaRPr lang="zh-CN" altLang="en-US" sz="3200" b="1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40150" y="3869565"/>
            <a:ext cx="223651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数据可视化</a:t>
            </a:r>
            <a:endParaRPr lang="zh-CN" altLang="en-US" sz="3200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32171" y="4927402"/>
            <a:ext cx="182614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分析预测</a:t>
            </a:r>
            <a:endParaRPr lang="zh-CN" altLang="en-US" sz="3200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3" grpId="0"/>
      <p:bldP spid="77" grpId="0"/>
      <p:bldP spid="78" grpId="0"/>
      <p:bldP spid="83" grpId="0"/>
      <p:bldP spid="3" grpId="0" bldLvl="0" animBg="1"/>
      <p:bldP spid="36" grpId="0" bldLvl="0" animBg="1"/>
      <p:bldP spid="37" grpId="0" bldLvl="0" animBg="1"/>
      <p:bldP spid="4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5833" y="1953720"/>
            <a:ext cx="7791711" cy="1143000"/>
          </a:xfrm>
        </p:spPr>
        <p:txBody>
          <a:bodyPr>
            <a:normAutofit/>
          </a:bodyPr>
          <a:lstStyle/>
          <a:p>
            <a:r>
              <a:rPr lang="en-US" altLang="zh-CN" sz="5335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EPS</a:t>
            </a:r>
            <a:r>
              <a:rPr lang="zh-CN" altLang="en-US" sz="5335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知识服务平台</a:t>
            </a:r>
            <a:endParaRPr lang="zh-CN" altLang="en-US" sz="5335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24790" y="3429000"/>
            <a:ext cx="5952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http://kdd.epsnet.com.cn/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" y="1161923"/>
            <a:ext cx="12048661" cy="567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圆角矩形标注 14"/>
          <p:cNvSpPr>
            <a:spLocks noChangeArrowheads="1"/>
          </p:cNvSpPr>
          <p:nvPr/>
        </p:nvSpPr>
        <p:spPr bwMode="auto">
          <a:xfrm>
            <a:off x="2808289" y="3952875"/>
            <a:ext cx="2733675" cy="1143000"/>
          </a:xfrm>
          <a:prstGeom prst="wedgeRoundRectCallout">
            <a:avLst>
              <a:gd name="adj1" fmla="val -62731"/>
              <a:gd name="adj2" fmla="val -105815"/>
              <a:gd name="adj3" fmla="val 16667"/>
            </a:avLst>
          </a:prstGeom>
          <a:solidFill>
            <a:srgbClr val="2E75B6"/>
          </a:solidFill>
          <a:ln w="25400">
            <a:solidFill>
              <a:srgbClr val="385320"/>
            </a:solidFill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可以输入任何你想要的关键词：关于指标的，主题的，领域的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" y="1179117"/>
            <a:ext cx="12077236" cy="57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2974977" y="1877918"/>
            <a:ext cx="5133975" cy="427037"/>
          </a:xfrm>
          <a:prstGeom prst="rect">
            <a:avLst/>
          </a:prstGeom>
          <a:solidFill>
            <a:srgbClr val="50742F">
              <a:alpha val="0"/>
            </a:srgbClr>
          </a:solidFill>
          <a:ln w="28575">
            <a:solidFill>
              <a:srgbClr val="FF0000"/>
            </a:solidFill>
            <a:rou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0" hangingPunct="0"/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7536160" y="2792299"/>
            <a:ext cx="2226005" cy="673232"/>
          </a:xfrm>
          <a:prstGeom prst="wedgeRoundRectCallout">
            <a:avLst>
              <a:gd name="adj1" fmla="val -55609"/>
              <a:gd name="adj2" fmla="val -100707"/>
              <a:gd name="adj3" fmla="val 16667"/>
            </a:avLst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50742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/>
            <a:endParaRPr lang="en-US" altLang="zh-CN" sz="36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/>
            <a:r>
              <a:rPr lang="zh-CN" altLang="en-US" sz="36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四大模块</a:t>
            </a:r>
            <a:endParaRPr lang="zh-CN" altLang="en-US" sz="36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/>
            <a:endParaRPr lang="zh-CN" altLang="en-US" sz="20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Wingdings" panose="05000000000000000000" pitchFamily="2" charset="2"/>
            </a:endParaRPr>
          </a:p>
        </p:txBody>
      </p:sp>
      <p:sp>
        <p:nvSpPr>
          <p:cNvPr id="8" name="矩形 22"/>
          <p:cNvSpPr>
            <a:spLocks noChangeArrowheads="1"/>
          </p:cNvSpPr>
          <p:nvPr/>
        </p:nvSpPr>
        <p:spPr bwMode="auto">
          <a:xfrm>
            <a:off x="43600" y="-25542"/>
            <a:ext cx="3311691" cy="1079500"/>
          </a:xfrm>
          <a:prstGeom prst="rect">
            <a:avLst/>
          </a:prstGeom>
          <a:solidFill>
            <a:srgbClr val="0A43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80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检索</a:t>
            </a:r>
            <a:endParaRPr lang="zh-CN" altLang="en-US" sz="480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4" grpId="0" bldLvl="0" animBg="1"/>
      <p:bldP spid="5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760717"/>
            <a:ext cx="11603095" cy="59483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125083" y="1378603"/>
            <a:ext cx="879340" cy="4064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  <p:sp>
        <p:nvSpPr>
          <p:cNvPr id="26630" name="文本框 23"/>
          <p:cNvSpPr txBox="1">
            <a:spLocks noChangeArrowheads="1"/>
          </p:cNvSpPr>
          <p:nvPr/>
        </p:nvSpPr>
        <p:spPr bwMode="auto">
          <a:xfrm>
            <a:off x="4238626" y="52364"/>
            <a:ext cx="60515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文 献 计 量</a:t>
            </a:r>
            <a:endParaRPr lang="zh-CN" altLang="en-US" sz="373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6652144" y="760717"/>
            <a:ext cx="3108325" cy="719137"/>
          </a:xfrm>
          <a:prstGeom prst="wedgeRoundRectCallout">
            <a:avLst>
              <a:gd name="adj1" fmla="val -64653"/>
              <a:gd name="adj2" fmla="val 53515"/>
              <a:gd name="adj3" fmla="val 16667"/>
            </a:avLst>
          </a:prstGeom>
          <a:solidFill>
            <a:srgbClr val="629728"/>
          </a:solidFill>
          <a:ln w="25400" cap="flat" cmpd="sng" algn="ctr">
            <a:solidFill>
              <a:srgbClr val="50742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sz="21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200</a:t>
            </a:r>
            <a:r>
              <a:rPr lang="zh-CN" altLang="en-US" sz="21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多种核心期刊，</a:t>
            </a:r>
            <a:r>
              <a:rPr lang="en-US" altLang="zh-CN" sz="21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100</a:t>
            </a:r>
            <a:r>
              <a:rPr lang="zh-CN" altLang="en-US" sz="2135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万余篇文献元数据</a:t>
            </a:r>
            <a:endParaRPr lang="zh-CN" altLang="en-US" sz="2135" b="1" noProof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+mn-ea"/>
            </a:endParaRPr>
          </a:p>
        </p:txBody>
      </p:sp>
      <p:sp>
        <p:nvSpPr>
          <p:cNvPr id="55298" name="TextBox 13"/>
          <p:cNvSpPr txBox="1">
            <a:spLocks noChangeArrowheads="1"/>
          </p:cNvSpPr>
          <p:nvPr/>
        </p:nvSpPr>
        <p:spPr bwMode="auto">
          <a:xfrm>
            <a:off x="7977188" y="2757489"/>
            <a:ext cx="189865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13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单击编辑标题</a:t>
            </a:r>
            <a:endParaRPr lang="en-US" altLang="zh-CN" sz="13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71747" name="TextBox 13"/>
          <p:cNvSpPr txBox="1"/>
          <p:nvPr/>
        </p:nvSpPr>
        <p:spPr>
          <a:xfrm>
            <a:off x="8262938" y="3035300"/>
            <a:ext cx="1327151" cy="4491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ctr" defTabSz="1215390">
              <a:spcBef>
                <a:spcPct val="20000"/>
              </a:spcBef>
            </a:pPr>
            <a:r>
              <a:rPr lang="zh-CN" altLang="en-US" sz="975" noProof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x-none" sz="975" noProof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" y="766842"/>
            <a:ext cx="11986256" cy="63105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95" y="791128"/>
            <a:ext cx="12192000" cy="6140209"/>
          </a:xfrm>
          <a:prstGeom prst="rect">
            <a:avLst/>
          </a:prstGeom>
        </p:spPr>
      </p:pic>
      <p:pic>
        <p:nvPicPr>
          <p:cNvPr id="19" name="图片 18" descr="QQ截图201702171602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039" y="2109789"/>
            <a:ext cx="231616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8822276" y="2592232"/>
            <a:ext cx="998539" cy="290512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65" y="1123292"/>
            <a:ext cx="12192000" cy="571075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5787" y="164637"/>
            <a:ext cx="316835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文献计量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1583" y="1602761"/>
            <a:ext cx="576065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0465" y="1477877"/>
            <a:ext cx="72973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7" name="对话气泡: 圆角矩形 6"/>
          <p:cNvSpPr/>
          <p:nvPr/>
        </p:nvSpPr>
        <p:spPr>
          <a:xfrm>
            <a:off x="1015358" y="1149190"/>
            <a:ext cx="1336225" cy="642348"/>
          </a:xfrm>
          <a:prstGeom prst="wedgeRoundRectCallout">
            <a:avLst>
              <a:gd name="adj1" fmla="val -65019"/>
              <a:gd name="adj2" fmla="val 26054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65" b="1" dirty="0">
                <a:latin typeface="华文中宋" panose="02010600040101010101" charset="-122"/>
                <a:ea typeface="华文中宋" panose="02010600040101010101" charset="-122"/>
              </a:rPr>
              <a:t>记得点击同步数据</a:t>
            </a:r>
            <a:endParaRPr lang="zh-CN" altLang="en-US" sz="1865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65" y="1987754"/>
            <a:ext cx="57606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341" y="1149192"/>
            <a:ext cx="12192000" cy="57088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5913" y="2001065"/>
            <a:ext cx="653543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-24342" y="3621022"/>
            <a:ext cx="187153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559830" y="164637"/>
            <a:ext cx="33603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文献计量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35960"/>
            <a:ext cx="12192000" cy="57220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59830" y="164637"/>
            <a:ext cx="33603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文献计量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9631" y="609629"/>
            <a:ext cx="3628292" cy="1293028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数据素养</a:t>
            </a:r>
            <a:endParaRPr lang="zh-CN" altLang="en-US" sz="48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902656"/>
            <a:ext cx="10972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数据素养是对媒介素养、信息素养等的一种延续和扩展，至少包括以下五个方面的维度：对数据的敏感性；数据的收集能力；数据的分析、处理能力；利用数据进行决策的能力；对数据的批判性思维。</a:t>
            </a:r>
            <a:endParaRPr lang="zh-CN" altLang="en-US" sz="32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文本框 23"/>
          <p:cNvSpPr txBox="1">
            <a:spLocks noChangeArrowheads="1"/>
          </p:cNvSpPr>
          <p:nvPr/>
        </p:nvSpPr>
        <p:spPr bwMode="auto">
          <a:xfrm>
            <a:off x="4363350" y="54651"/>
            <a:ext cx="3802063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主  题 发 现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5540" name="图片 4" descr="11111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880408"/>
            <a:ext cx="11233248" cy="59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23157" y="6020712"/>
            <a:ext cx="7373111" cy="782637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  <p:sp>
        <p:nvSpPr>
          <p:cNvPr id="7" name="矩形 6"/>
          <p:cNvSpPr/>
          <p:nvPr/>
        </p:nvSpPr>
        <p:spPr>
          <a:xfrm>
            <a:off x="6999835" y="1483950"/>
            <a:ext cx="754063" cy="3429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  <p:sp>
        <p:nvSpPr>
          <p:cNvPr id="8" name="矩形 7"/>
          <p:cNvSpPr/>
          <p:nvPr/>
        </p:nvSpPr>
        <p:spPr>
          <a:xfrm>
            <a:off x="7671865" y="1988840"/>
            <a:ext cx="754063" cy="212725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文本框 23"/>
          <p:cNvSpPr txBox="1">
            <a:spLocks noChangeArrowheads="1"/>
          </p:cNvSpPr>
          <p:nvPr/>
        </p:nvSpPr>
        <p:spPr bwMode="auto">
          <a:xfrm>
            <a:off x="4397376" y="40111"/>
            <a:ext cx="380047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主  题 发 现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6" name="图片 15" descr="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2" y="879021"/>
            <a:ext cx="11334728" cy="59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2927648" y="1924049"/>
            <a:ext cx="492125" cy="26828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6" y="2192337"/>
            <a:ext cx="259238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23392" y="2468893"/>
            <a:ext cx="1920213" cy="384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17" grpId="0" bldLvl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文本框 23"/>
          <p:cNvSpPr txBox="1">
            <a:spLocks noChangeArrowheads="1"/>
          </p:cNvSpPr>
          <p:nvPr/>
        </p:nvSpPr>
        <p:spPr bwMode="auto">
          <a:xfrm>
            <a:off x="4195762" y="143975"/>
            <a:ext cx="380047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   主  题 发 现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9" name="图片 18" descr="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4" y="1049534"/>
            <a:ext cx="11070655" cy="576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3023659" y="2234668"/>
            <a:ext cx="480053" cy="318261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  <p:sp>
        <p:nvSpPr>
          <p:cNvPr id="21" name="矩形 20"/>
          <p:cNvSpPr/>
          <p:nvPr/>
        </p:nvSpPr>
        <p:spPr>
          <a:xfrm>
            <a:off x="560674" y="3386796"/>
            <a:ext cx="1118836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sz="975" noProof="1"/>
          </a:p>
        </p:txBody>
      </p:sp>
      <p:sp>
        <p:nvSpPr>
          <p:cNvPr id="4" name="圆角矩形标注 3"/>
          <p:cNvSpPr/>
          <p:nvPr/>
        </p:nvSpPr>
        <p:spPr>
          <a:xfrm>
            <a:off x="2073277" y="4699660"/>
            <a:ext cx="1910488" cy="1183413"/>
          </a:xfrm>
          <a:prstGeom prst="wedgeRoundRectCallout">
            <a:avLst>
              <a:gd name="adj1" fmla="val -61939"/>
              <a:gd name="adj2" fmla="val -121454"/>
              <a:gd name="adj3" fmla="val 16667"/>
            </a:avLst>
          </a:prstGeom>
          <a:solidFill>
            <a:schemeClr val="tx2"/>
          </a:solidFill>
          <a:ln w="25400" cap="flat" cmpd="sng" algn="ctr">
            <a:solidFill>
              <a:srgbClr val="50742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zh-CN" altLang="en-US" sz="1955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主题里出现频次前十的指标，默认在</a:t>
            </a:r>
            <a:r>
              <a:rPr lang="zh-CN" altLang="en-US" sz="1955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共现应用指标。</a:t>
            </a:r>
            <a:endParaRPr lang="zh-CN" altLang="en-US" sz="1955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70" y="1049533"/>
            <a:ext cx="11076165" cy="576626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20" grpId="0" bldLvl="0" animBg="1"/>
      <p:bldP spid="21" grpId="0" bldLvl="0" animBg="1"/>
      <p:bldP spid="4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1424" y="836713"/>
            <a:ext cx="10081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例题：</a:t>
            </a:r>
            <a:endParaRPr lang="en-US" altLang="zh-CN" sz="32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利用</a:t>
            </a:r>
            <a:r>
              <a:rPr lang="en-US" altLang="zh-CN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EPS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知识服务平台的“主题发现”模块，发现在共同研究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“金融危机”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和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“对外贸易”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的文献中，最常用到哪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10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个统计指标</a:t>
            </a:r>
            <a:r>
              <a:rPr lang="zh-CN" altLang="en-US" sz="3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？</a:t>
            </a:r>
            <a:endParaRPr lang="zh-CN" altLang="en-US" sz="32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387" y="930580"/>
            <a:ext cx="11041227" cy="591763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75787" y="125148"/>
            <a:ext cx="451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第一步：搜索金融危机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3" y="930580"/>
            <a:ext cx="11472597" cy="591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87755" y="260648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第二步：搜索关联研究主题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27" y="1124744"/>
            <a:ext cx="11952651" cy="562197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3339" y="2468893"/>
            <a:ext cx="1536171" cy="384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对话气泡: 矩形 6"/>
          <p:cNvSpPr/>
          <p:nvPr/>
        </p:nvSpPr>
        <p:spPr>
          <a:xfrm>
            <a:off x="1391477" y="3209256"/>
            <a:ext cx="1824203" cy="826137"/>
          </a:xfrm>
          <a:prstGeom prst="wedgeRectCallout">
            <a:avLst>
              <a:gd name="adj1" fmla="val -51761"/>
              <a:gd name="adj2" fmla="val -963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b="1" dirty="0">
                <a:latin typeface="华文中宋" panose="02010600040101010101" charset="-122"/>
                <a:ea typeface="华文中宋" panose="02010600040101010101" charset="-122"/>
              </a:rPr>
              <a:t>输入文字，点击</a:t>
            </a:r>
            <a:r>
              <a:rPr lang="en-US" altLang="zh-CN" sz="2135" b="1" dirty="0">
                <a:latin typeface="华文中宋" panose="02010600040101010101" charset="-122"/>
                <a:ea typeface="华文中宋" panose="02010600040101010101" charset="-122"/>
              </a:rPr>
              <a:t>Enter</a:t>
            </a:r>
            <a:r>
              <a:rPr lang="zh-CN" altLang="en-US" sz="2135" b="1" dirty="0">
                <a:latin typeface="华文中宋" panose="02010600040101010101" charset="-122"/>
                <a:ea typeface="华文中宋" panose="02010600040101010101" charset="-122"/>
              </a:rPr>
              <a:t>键</a:t>
            </a:r>
            <a:endParaRPr lang="zh-CN" altLang="en-US" sz="2135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778">
            <a:off x="2353935" y="4524736"/>
            <a:ext cx="2833047" cy="9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366" y="839792"/>
            <a:ext cx="11425269" cy="60182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59830" y="39645"/>
            <a:ext cx="30723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时间序列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5568" y="1899140"/>
            <a:ext cx="2584917" cy="4909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65979"/>
            <a:ext cx="12192000" cy="56920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47862" y="260649"/>
            <a:ext cx="30723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时间序列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7435" y="2564905"/>
            <a:ext cx="86409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871531" y="1508788"/>
            <a:ext cx="259228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0" y="5964702"/>
            <a:ext cx="1871531" cy="893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39" y="888957"/>
            <a:ext cx="11852412" cy="59690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47862" y="37047"/>
            <a:ext cx="30723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统计表格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圆角矩形标注 7"/>
          <p:cNvSpPr/>
          <p:nvPr/>
        </p:nvSpPr>
        <p:spPr>
          <a:xfrm>
            <a:off x="5903979" y="1028734"/>
            <a:ext cx="2880319" cy="1145116"/>
          </a:xfrm>
          <a:prstGeom prst="wedgeRoundRectCallout">
            <a:avLst>
              <a:gd name="adj1" fmla="val -64590"/>
              <a:gd name="adj2" fmla="val 724"/>
              <a:gd name="adj3" fmla="val 16667"/>
            </a:avLst>
          </a:prstGeom>
          <a:solidFill>
            <a:schemeClr val="tx2"/>
          </a:solidFill>
          <a:ln w="25400" cap="flat" cmpd="sng" algn="ctr">
            <a:solidFill>
              <a:srgbClr val="50742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altLang="zh-CN" sz="2400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60</a:t>
            </a:r>
            <a:r>
              <a:rPr lang="zh-CN" altLang="en-US" sz="2400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多万张数据表格，</a:t>
            </a:r>
            <a:r>
              <a:rPr lang="en-US" altLang="zh-CN" sz="2400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2500</a:t>
            </a:r>
            <a:r>
              <a:rPr lang="zh-CN" altLang="en-US" sz="2400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</a:rPr>
              <a:t>册统计刊物</a:t>
            </a:r>
            <a:endParaRPr lang="zh-CN" altLang="en-US" sz="2400" b="1" noProof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31637" y="2276772"/>
            <a:ext cx="451250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31119"/>
            <a:ext cx="12192000" cy="56103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47862" y="260649"/>
            <a:ext cx="30723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统计表格</a:t>
            </a:r>
            <a:endParaRPr lang="zh-CN" altLang="en-US" sz="42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32037" y="6241863"/>
            <a:ext cx="297633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201"/>
            <a:ext cx="12192000" cy="57372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67808" y="1892830"/>
            <a:ext cx="672075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8925"/>
            <a:ext cx="12192000" cy="57290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55574" y="2911929"/>
            <a:ext cx="1344149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255573" y="4773150"/>
            <a:ext cx="144016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991" y="2662391"/>
            <a:ext cx="9726984" cy="39365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1548227" y="808306"/>
          <a:ext cx="9095546" cy="3742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331723" y="4822230"/>
            <a:ext cx="6048538" cy="1039969"/>
            <a:chOff x="1783496" y="2701427"/>
            <a:chExt cx="6048538" cy="1039969"/>
          </a:xfrm>
        </p:grpSpPr>
        <p:sp>
          <p:nvSpPr>
            <p:cNvPr id="7" name="箭头: 五边形 6"/>
            <p:cNvSpPr/>
            <p:nvPr/>
          </p:nvSpPr>
          <p:spPr>
            <a:xfrm rot="10800000">
              <a:off x="1783496" y="2701427"/>
              <a:ext cx="6048538" cy="1039969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箭头: 五边形 4"/>
            <p:cNvSpPr txBox="1"/>
            <p:nvPr/>
          </p:nvSpPr>
          <p:spPr>
            <a:xfrm rot="21600000">
              <a:off x="2043488" y="2701427"/>
              <a:ext cx="5788546" cy="1039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8598" tIns="137160" rIns="256032" bIns="137160" numCol="1" spcCol="1270" anchor="ctr" anchorCtr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EPS</a:t>
              </a:r>
              <a:r>
                <a:rPr lang="zh-CN" altLang="en-US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数据平台特色服务</a:t>
              </a:r>
              <a:endParaRPr lang="zh-CN" altLang="en-US" sz="36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方正大黑简体" pitchFamily="2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811738" y="4822230"/>
            <a:ext cx="1039969" cy="103996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文本框 8"/>
          <p:cNvSpPr txBox="1"/>
          <p:nvPr/>
        </p:nvSpPr>
        <p:spPr>
          <a:xfrm>
            <a:off x="2914895" y="787422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1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08933" y="2118231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2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10199" y="3464089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3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04484" y="4783278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4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1548227" y="815926"/>
          <a:ext cx="9095546" cy="3742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331723" y="4822230"/>
            <a:ext cx="6048538" cy="1039969"/>
            <a:chOff x="1783496" y="2701427"/>
            <a:chExt cx="6048538" cy="1039969"/>
          </a:xfrm>
        </p:grpSpPr>
        <p:sp>
          <p:nvSpPr>
            <p:cNvPr id="7" name="箭头: 五边形 6"/>
            <p:cNvSpPr/>
            <p:nvPr/>
          </p:nvSpPr>
          <p:spPr>
            <a:xfrm rot="10800000">
              <a:off x="1783496" y="2701427"/>
              <a:ext cx="6048538" cy="1039969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箭头: 五边形 4"/>
            <p:cNvSpPr txBox="1"/>
            <p:nvPr/>
          </p:nvSpPr>
          <p:spPr>
            <a:xfrm rot="21600000">
              <a:off x="2043488" y="2701427"/>
              <a:ext cx="5788546" cy="10399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8598" tIns="137160" rIns="256032" bIns="137160" numCol="1" spcCol="1270" anchor="ctr" anchorCtr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EPS</a:t>
              </a:r>
              <a:r>
                <a:rPr lang="zh-CN" altLang="en-US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数据平台特色服务</a:t>
              </a:r>
              <a:endParaRPr lang="zh-CN" altLang="en-US" sz="36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方正大黑简体" pitchFamily="2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811738" y="4822230"/>
            <a:ext cx="1039969" cy="103996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文本框 8"/>
          <p:cNvSpPr txBox="1"/>
          <p:nvPr/>
        </p:nvSpPr>
        <p:spPr>
          <a:xfrm>
            <a:off x="2893305" y="787422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1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86708" y="2129026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2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88609" y="3474884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3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77814" y="4764863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4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275965"/>
            <a:ext cx="4673600" cy="59200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332912" y="242099"/>
            <a:ext cx="4430283" cy="752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特色售后服务</a:t>
            </a:r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47777" y="1431473"/>
            <a:ext cx="6439479" cy="4166785"/>
            <a:chOff x="3754" y="1767"/>
            <a:chExt cx="6453" cy="4411"/>
          </a:xfrm>
        </p:grpSpPr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4163" y="3056"/>
              <a:ext cx="979" cy="312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rgbClr val="8A69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en-US" sz="2400" kern="0">
                <a:solidFill>
                  <a:srgbClr val="383838"/>
                </a:solidFill>
              </a:endParaRP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5688" y="3056"/>
              <a:ext cx="974" cy="312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rgbClr val="8A69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en-US" sz="2400" kern="0">
                <a:solidFill>
                  <a:srgbClr val="383838"/>
                </a:solidFill>
              </a:endParaRP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7183" y="3056"/>
              <a:ext cx="974" cy="312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rgbClr val="8A69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en-US" sz="2400" kern="0">
                <a:solidFill>
                  <a:srgbClr val="383838"/>
                </a:solidFill>
              </a:endParaRPr>
            </a:p>
          </p:txBody>
        </p:sp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>
              <a:off x="8752" y="3056"/>
              <a:ext cx="979" cy="312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>
              <a:solidFill>
                <a:srgbClr val="8A6900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en-US" sz="2400" kern="0">
                <a:solidFill>
                  <a:srgbClr val="383838"/>
                </a:solidFill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3754" y="1767"/>
              <a:ext cx="6453" cy="1082"/>
            </a:xfrm>
            <a:custGeom>
              <a:avLst/>
              <a:gdLst/>
              <a:ahLst/>
              <a:cxnLst>
                <a:cxn ang="0">
                  <a:pos x="1440" y="0"/>
                </a:cxn>
                <a:cxn ang="0">
                  <a:pos x="0" y="410"/>
                </a:cxn>
                <a:cxn ang="0">
                  <a:pos x="2879" y="410"/>
                </a:cxn>
                <a:cxn ang="0">
                  <a:pos x="1440" y="0"/>
                </a:cxn>
              </a:cxnLst>
              <a:rect l="0" t="0" r="r" b="b"/>
              <a:pathLst>
                <a:path w="2879" h="410">
                  <a:moveTo>
                    <a:pt x="1440" y="0"/>
                  </a:moveTo>
                  <a:lnTo>
                    <a:pt x="0" y="410"/>
                  </a:lnTo>
                  <a:lnTo>
                    <a:pt x="2879" y="410"/>
                  </a:lnTo>
                  <a:lnTo>
                    <a:pt x="144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en-US" sz="2400" kern="0">
                <a:solidFill>
                  <a:srgbClr val="383838"/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339" y="3441"/>
              <a:ext cx="642" cy="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华文中宋" panose="02010600040101010101" charset="-122"/>
                  <a:ea typeface="华文中宋" panose="02010600040101010101" charset="-122"/>
                </a:rPr>
                <a:t>客服在线</a:t>
              </a:r>
              <a:endParaRPr lang="zh-CN" altLang="en-US" sz="32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360" y="3476"/>
              <a:ext cx="702" cy="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华文中宋" panose="02010600040101010101" charset="-122"/>
                  <a:ea typeface="华文中宋" panose="02010600040101010101" charset="-122"/>
                </a:rPr>
                <a:t>数据定制</a:t>
              </a:r>
              <a:endParaRPr lang="zh-CN" altLang="en-US" sz="32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872" y="3450"/>
              <a:ext cx="342" cy="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华文中宋" panose="02010600040101010101" charset="-122"/>
                  <a:ea typeface="华文中宋" panose="02010600040101010101" charset="-122"/>
                </a:rPr>
                <a:t>视频教程</a:t>
              </a:r>
              <a:endParaRPr lang="zh-CN" altLang="en-US" sz="32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786" y="3408"/>
              <a:ext cx="795" cy="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华文中宋" panose="02010600040101010101" charset="-122"/>
                  <a:ea typeface="华文中宋" panose="02010600040101010101" charset="-122"/>
                </a:rPr>
                <a:t>项目研发</a:t>
              </a:r>
              <a:endParaRPr lang="zh-CN" altLang="en-US" sz="32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p:transition spd="slow" advTm="1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-16087" y="276014"/>
            <a:ext cx="5891107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208281" y="195581"/>
            <a:ext cx="5190913" cy="752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客服在线、视频教程</a:t>
            </a:r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54" y="1087121"/>
            <a:ext cx="12076853" cy="5768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84081" y="1764454"/>
            <a:ext cx="82380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/>
          </a:p>
        </p:txBody>
      </p:sp>
      <p:sp>
        <p:nvSpPr>
          <p:cNvPr id="8" name="圆角矩形标注 7"/>
          <p:cNvSpPr/>
          <p:nvPr/>
        </p:nvSpPr>
        <p:spPr>
          <a:xfrm>
            <a:off x="7324514" y="1173480"/>
            <a:ext cx="1748367" cy="851747"/>
          </a:xfrm>
          <a:prstGeom prst="wedgeRoundRectCallout">
            <a:avLst>
              <a:gd name="adj1" fmla="val 83394"/>
              <a:gd name="adj2" fmla="val 59001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点击帮助中心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87" y="1087120"/>
            <a:ext cx="12168293" cy="4191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23067" y="2025227"/>
            <a:ext cx="3284220" cy="26526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矩形 11"/>
          <p:cNvSpPr/>
          <p:nvPr/>
        </p:nvSpPr>
        <p:spPr>
          <a:xfrm>
            <a:off x="6219614" y="2025227"/>
            <a:ext cx="3284220" cy="26526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圆角矩形标注 12"/>
          <p:cNvSpPr/>
          <p:nvPr/>
        </p:nvSpPr>
        <p:spPr>
          <a:xfrm>
            <a:off x="374227" y="1959187"/>
            <a:ext cx="1638300" cy="963507"/>
          </a:xfrm>
          <a:prstGeom prst="wedgeRoundRectCallout">
            <a:avLst>
              <a:gd name="adj1" fmla="val 76459"/>
              <a:gd name="adj2" fmla="val 4094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与客服联系或留言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圆角矩形标注 23"/>
          <p:cNvSpPr/>
          <p:nvPr/>
        </p:nvSpPr>
        <p:spPr>
          <a:xfrm>
            <a:off x="10093114" y="2487507"/>
            <a:ext cx="1789853" cy="1104053"/>
          </a:xfrm>
          <a:prstGeom prst="wedgeRoundRectCallout">
            <a:avLst>
              <a:gd name="adj1" fmla="val -78888"/>
              <a:gd name="adj2" fmla="val -43760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可通过视频学习使用操作</a:t>
            </a:r>
            <a:endParaRPr lang="en-US" altLang="zh-CN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6" grpId="0" animBg="1"/>
      <p:bldP spid="8" grpId="0" animBg="1"/>
      <p:bldP spid="11" grpId="0" animBg="1"/>
      <p:bldP spid="12" grpId="0" animBg="1"/>
      <p:bldP spid="1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275965"/>
            <a:ext cx="4673600" cy="59200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3" name="标题 3"/>
          <p:cNvSpPr txBox="1"/>
          <p:nvPr/>
        </p:nvSpPr>
        <p:spPr>
          <a:xfrm>
            <a:off x="332912" y="242099"/>
            <a:ext cx="4430283" cy="752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735" b="1" dirty="0">
                <a:solidFill>
                  <a:prstClr val="white"/>
                </a:solidFill>
                <a:latin typeface="华文中宋" panose="02010600040101010101" charset="-122"/>
                <a:ea typeface="华文中宋" panose="02010600040101010101" charset="-122"/>
              </a:rPr>
              <a:t>数据定制</a:t>
            </a:r>
            <a:endParaRPr lang="zh-CN" altLang="en-US" sz="3735" b="1" dirty="0">
              <a:solidFill>
                <a:prstClr val="white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74" y="1076961"/>
            <a:ext cx="12076853" cy="57683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646833" y="1707728"/>
            <a:ext cx="81280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1" y="1076960"/>
            <a:ext cx="12106487" cy="5467773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7675034" y="2115820"/>
            <a:ext cx="1632373" cy="695960"/>
          </a:xfrm>
          <a:prstGeom prst="wedgeRoundRectCallout">
            <a:avLst>
              <a:gd name="adj1" fmla="val 41804"/>
              <a:gd name="adj2" fmla="val -12048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</a:rPr>
              <a:t>点击数据定制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" y="1060027"/>
            <a:ext cx="12105640" cy="5784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:diamond/>
      </p:transition>
    </mc:Choice>
    <mc:Fallback>
      <p:transition spd="slow" advTm="1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9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23"/>
          <p:cNvSpPr/>
          <p:nvPr/>
        </p:nvSpPr>
        <p:spPr>
          <a:xfrm>
            <a:off x="0" y="276013"/>
            <a:ext cx="5662507" cy="591820"/>
          </a:xfrm>
          <a:custGeom>
            <a:avLst/>
            <a:gdLst>
              <a:gd name="connsiteX0" fmla="*/ 0 w 3505200"/>
              <a:gd name="connsiteY0" fmla="*/ 0 h 444000"/>
              <a:gd name="connsiteX1" fmla="*/ 3505200 w 3505200"/>
              <a:gd name="connsiteY1" fmla="*/ 0 h 444000"/>
              <a:gd name="connsiteX2" fmla="*/ 3505200 w 3505200"/>
              <a:gd name="connsiteY2" fmla="*/ 444000 h 444000"/>
              <a:gd name="connsiteX3" fmla="*/ 0 w 3505200"/>
              <a:gd name="connsiteY3" fmla="*/ 444000 h 444000"/>
              <a:gd name="connsiteX4" fmla="*/ 0 w 3505200"/>
              <a:gd name="connsiteY4" fmla="*/ 0 h 444000"/>
              <a:gd name="connsiteX0-1" fmla="*/ 0 w 3505200"/>
              <a:gd name="connsiteY0-2" fmla="*/ 0 h 444000"/>
              <a:gd name="connsiteX1-3" fmla="*/ 3505200 w 3505200"/>
              <a:gd name="connsiteY1-4" fmla="*/ 0 h 444000"/>
              <a:gd name="connsiteX2-5" fmla="*/ 3253740 w 3505200"/>
              <a:gd name="connsiteY2-6" fmla="*/ 257846 h 444000"/>
              <a:gd name="connsiteX3-7" fmla="*/ 3505200 w 3505200"/>
              <a:gd name="connsiteY3-8" fmla="*/ 444000 h 444000"/>
              <a:gd name="connsiteX4-9" fmla="*/ 0 w 3505200"/>
              <a:gd name="connsiteY4-10" fmla="*/ 444000 h 444000"/>
              <a:gd name="connsiteX5" fmla="*/ 0 w 3505200"/>
              <a:gd name="connsiteY5" fmla="*/ 0 h 444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3505200" h="444000">
                <a:moveTo>
                  <a:pt x="0" y="0"/>
                </a:moveTo>
                <a:lnTo>
                  <a:pt x="3505200" y="0"/>
                </a:lnTo>
                <a:cubicBezTo>
                  <a:pt x="3502660" y="75789"/>
                  <a:pt x="3256280" y="182057"/>
                  <a:pt x="3253740" y="257846"/>
                </a:cubicBezTo>
                <a:lnTo>
                  <a:pt x="3505200" y="444000"/>
                </a:lnTo>
                <a:lnTo>
                  <a:pt x="0" y="444000"/>
                </a:lnTo>
                <a:lnTo>
                  <a:pt x="0" y="0"/>
                </a:lnTo>
                <a:close/>
              </a:path>
            </a:pathLst>
          </a:custGeom>
          <a:solidFill>
            <a:srgbClr val="FF62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5459" y="260985"/>
            <a:ext cx="4937760" cy="664845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lvl="0" defTabSz="963930">
              <a:defRPr/>
            </a:pPr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微信公众号</a:t>
            </a:r>
            <a:r>
              <a:rPr lang="en-US" altLang="zh-CN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——</a:t>
            </a:r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数据狗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ea"/>
              <a:sym typeface="Calibri" panose="020F0502020204030204" charset="0"/>
            </a:endParaRPr>
          </a:p>
        </p:txBody>
      </p:sp>
      <p:pic>
        <p:nvPicPr>
          <p:cNvPr id="13" name="图片 12" descr="QQ图片2016092714133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89144" y="1449047"/>
            <a:ext cx="4713637" cy="42012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8740" y="-847"/>
            <a:ext cx="12253807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7435" y="1028733"/>
            <a:ext cx="10177131" cy="1939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随着电子商务的快速发展，快递业务也随之发展很快。</a:t>
            </a:r>
            <a:r>
              <a:rPr lang="en-US" altLang="zh-CN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2017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年</a:t>
            </a:r>
            <a:r>
              <a:rPr lang="en-US" altLang="zh-CN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9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月份</a:t>
            </a:r>
            <a:r>
              <a:rPr lang="zh-CN" altLang="en-US" sz="2665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，下面哪些省份的规模以上快递服务企业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快递业务量排名前三？</a:t>
            </a:r>
            <a:endParaRPr lang="zh-CN" altLang="en-US" sz="2665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665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7745" y="383540"/>
            <a:ext cx="2599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练习题：</a:t>
            </a:r>
            <a:endParaRPr lang="zh-CN" altLang="en-US" sz="36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67892"/>
            <a:ext cx="12192000" cy="5364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40149" y="1484893"/>
            <a:ext cx="1056117" cy="460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  <p:sp>
        <p:nvSpPr>
          <p:cNvPr id="6" name="对话气泡: 矩形 5"/>
          <p:cNvSpPr/>
          <p:nvPr/>
        </p:nvSpPr>
        <p:spPr>
          <a:xfrm>
            <a:off x="8880309" y="1753452"/>
            <a:ext cx="1536171" cy="696800"/>
          </a:xfrm>
          <a:prstGeom prst="wedgeRectCallout">
            <a:avLst>
              <a:gd name="adj1" fmla="val -76204"/>
              <a:gd name="adj2" fmla="val -423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b="1" dirty="0">
                <a:latin typeface="华文中宋" panose="02010600040101010101" charset="-122"/>
                <a:ea typeface="华文中宋" panose="02010600040101010101" charset="-122"/>
              </a:rPr>
              <a:t>输入文字，点击搜索</a:t>
            </a:r>
            <a:endParaRPr lang="zh-CN" altLang="en-US" sz="2135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" y="1497880"/>
            <a:ext cx="12192000" cy="53601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51851" y="4005064"/>
            <a:ext cx="1920213" cy="384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对话气泡: 矩形 8"/>
          <p:cNvSpPr/>
          <p:nvPr/>
        </p:nvSpPr>
        <p:spPr>
          <a:xfrm>
            <a:off x="6960096" y="3332989"/>
            <a:ext cx="1248139" cy="710877"/>
          </a:xfrm>
          <a:prstGeom prst="wedgeRectCallout">
            <a:avLst>
              <a:gd name="adj1" fmla="val -66266"/>
              <a:gd name="adj2" fmla="val 5265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b="1" dirty="0">
                <a:latin typeface="华文中宋" panose="02010600040101010101" charset="-122"/>
                <a:ea typeface="华文中宋" panose="02010600040101010101" charset="-122"/>
              </a:rPr>
              <a:t>点击所需指标</a:t>
            </a:r>
            <a:endParaRPr lang="zh-CN" altLang="en-US" sz="2135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376587" y="2468893"/>
            <a:ext cx="768085" cy="384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对话气泡: 矩形 10"/>
          <p:cNvSpPr/>
          <p:nvPr/>
        </p:nvSpPr>
        <p:spPr>
          <a:xfrm>
            <a:off x="10032437" y="2948947"/>
            <a:ext cx="1152128" cy="768085"/>
          </a:xfrm>
          <a:prstGeom prst="wedgeRectCallout">
            <a:avLst>
              <a:gd name="adj1" fmla="val 56687"/>
              <a:gd name="adj2" fmla="val -9254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b="1" dirty="0">
                <a:latin typeface="华文中宋" panose="02010600040101010101" charset="-122"/>
                <a:ea typeface="华文中宋" panose="02010600040101010101" charset="-122"/>
              </a:rPr>
              <a:t>点击显示数据</a:t>
            </a:r>
            <a:endParaRPr lang="zh-CN" altLang="en-US" sz="2135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1129"/>
            <a:ext cx="12192000" cy="56644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541" y="2948947"/>
            <a:ext cx="2374603" cy="366984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4" y="1142201"/>
            <a:ext cx="12192000" cy="57257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1" y="1162579"/>
            <a:ext cx="12192000" cy="5705347"/>
          </a:xfrm>
          <a:prstGeom prst="rect">
            <a:avLst/>
          </a:prstGeom>
        </p:spPr>
      </p:pic>
      <p:sp>
        <p:nvSpPr>
          <p:cNvPr id="17" name=" 228"/>
          <p:cNvSpPr/>
          <p:nvPr/>
        </p:nvSpPr>
        <p:spPr>
          <a:xfrm>
            <a:off x="7193276" y="1212313"/>
            <a:ext cx="3758108" cy="1191260"/>
          </a:xfrm>
          <a:prstGeom prst="wedgeRectCallout">
            <a:avLst>
              <a:gd name="adj1" fmla="val 9381"/>
              <a:gd name="adj2" fmla="val 78750"/>
            </a:avLst>
          </a:prstGeom>
          <a:solidFill>
            <a:srgbClr val="FF6200"/>
          </a:solidFill>
          <a:ln w="25400" cap="flat" cmpd="sng" algn="ctr">
            <a:solidFill>
              <a:schemeClr val="bg2">
                <a:lumMod val="2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135" b="1" strike="noStrike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点击△可进行排序，由此可以看出</a:t>
            </a:r>
            <a:r>
              <a:rPr lang="en-US" altLang="zh-CN" sz="2135" b="1" strike="noStrike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9</a:t>
            </a:r>
            <a:r>
              <a:rPr lang="zh-CN" altLang="en-US" sz="2135" b="1" strike="noStrike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月份的快递业务量排名。</a:t>
            </a:r>
            <a:endParaRPr lang="zh-CN" altLang="en-US" sz="2135" b="1" strike="noStrike" noProof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68341" y="2948947"/>
            <a:ext cx="576064" cy="384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>
            <a:off x="9072245" y="3333115"/>
            <a:ext cx="736600" cy="708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7" grpId="0" bldLvl="0" animBg="1"/>
      <p:bldP spid="20" grpId="0" bldLvl="0" animBg="1"/>
      <p:bldP spid="21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518661" y="1051560"/>
            <a:ext cx="6503247" cy="3378200"/>
          </a:xfrm>
          <a:prstGeom prst="roundRect">
            <a:avLst>
              <a:gd name="adj" fmla="val 16667"/>
            </a:avLst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zh-CN" altLang="en-US" sz="1865" dirty="0"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 eaLnBrk="1" hangingPunct="1"/>
            <a:endParaRPr lang="zh-CN" altLang="en-US" sz="1865" dirty="0"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 eaLnBrk="1" hangingPunct="1"/>
            <a:r>
              <a:rPr lang="zh-CN" altLang="en-US" sz="1865" dirty="0"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        </a:t>
            </a:r>
            <a:endParaRPr lang="zh-CN" altLang="en-US" sz="1865" b="1" kern="0" dirty="0">
              <a:solidFill>
                <a:prstClr val="white"/>
              </a:solidFill>
            </a:endParaRPr>
          </a:p>
        </p:txBody>
      </p:sp>
      <p:sp>
        <p:nvSpPr>
          <p:cNvPr id="10" name="标题 1"/>
          <p:cNvSpPr txBox="1">
            <a:spLocks noChangeArrowheads="1"/>
          </p:cNvSpPr>
          <p:nvPr/>
        </p:nvSpPr>
        <p:spPr bwMode="auto">
          <a:xfrm>
            <a:off x="402167" y="2109047"/>
            <a:ext cx="4421293" cy="1343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bevel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/>
            <a:r>
              <a:rPr lang="zh-CN" altLang="en-US" sz="4265" b="0" dirty="0">
                <a:solidFill>
                  <a:srgbClr val="FFFFFF"/>
                </a:solidFill>
                <a:latin typeface="方正兰亭粗黑简体" pitchFamily="2" charset="-122"/>
                <a:ea typeface="方正兰亭粗黑简体" pitchFamily="2" charset="-122"/>
                <a:sym typeface="方正大黑简体" pitchFamily="2" charset="-122"/>
              </a:rPr>
              <a:t>谢谢观看！</a:t>
            </a:r>
            <a:endParaRPr lang="zh-CN" altLang="en-US" sz="4265" b="0" dirty="0">
              <a:solidFill>
                <a:srgbClr val="FFFFFF"/>
              </a:solidFill>
              <a:latin typeface="方正兰亭粗黑简体" pitchFamily="2" charset="-122"/>
              <a:ea typeface="方正兰亭粗黑简体" pitchFamily="2" charset="-122"/>
              <a:sym typeface="方正大黑简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48487" y="1051561"/>
            <a:ext cx="523748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联系我们：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Rockwell Std" pitchFamily="2" charset="0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客服电话：</a:t>
            </a:r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010-8578602</a:t>
            </a: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1</a:t>
            </a:r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  </a:t>
            </a:r>
            <a:endParaRPr lang="en-US" altLang="zh-CN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Rockwell Std" pitchFamily="2" charset="0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客服邮箱：</a:t>
            </a:r>
            <a:r>
              <a:rPr lang="en-US" altLang="zh-CN" sz="3200" b="1" dirty="0" err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service@epsnet.c</a:t>
            </a: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o</a:t>
            </a:r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Rockwell Std" pitchFamily="2" charset="0"/>
              </a:rPr>
              <a:t>m.cn </a:t>
            </a:r>
            <a:endParaRPr lang="en-US" altLang="zh-CN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Rockwell Std" pitchFamily="2" charset="0"/>
            </a:endParaRPr>
          </a:p>
        </p:txBody>
      </p:sp>
      <p:pic>
        <p:nvPicPr>
          <p:cNvPr id="4098" name="Picture 2" descr="C:\Users\Administrator\Desktop\SW-0038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8984949" y="4027620"/>
            <a:ext cx="3114872" cy="276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ripple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424940" y="496994"/>
            <a:ext cx="9701107" cy="273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EPS</a:t>
            </a:r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是一个兼具</a:t>
            </a:r>
            <a:r>
              <a:rPr lang="zh-CN" altLang="en-US" sz="37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海量数据</a:t>
            </a:r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和</a:t>
            </a:r>
            <a:r>
              <a:rPr lang="zh-CN" altLang="en-US" sz="373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分析预测系统</a:t>
            </a:r>
            <a:r>
              <a:rPr lang="zh-CN" altLang="en-US" sz="373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rPr>
              <a:t>的经济性数据平台。</a:t>
            </a:r>
            <a:endParaRPr lang="zh-CN" altLang="en-US" sz="373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Calibri" panose="020F0502020204030204" charset="0"/>
            </a:endParaRPr>
          </a:p>
          <a:p>
            <a:pPr algn="just" defTabSz="12185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73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Calibri" panose="020F0502020204030204" charset="0"/>
            </a:endParaRPr>
          </a:p>
          <a:p>
            <a:endParaRPr lang="zh-CN" altLang="en-US" sz="373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Calibri" panose="020F05020202040302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39053" y="2926927"/>
            <a:ext cx="87765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使用</a:t>
            </a:r>
            <a:r>
              <a:rPr lang="en-US" altLang="zh-CN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EPS</a:t>
            </a:r>
            <a:r>
              <a:rPr lang="zh-CN" altLang="en-US" sz="32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数据平台，能使全方位多学科的数据：</a:t>
            </a:r>
            <a:endParaRPr lang="zh-CN" altLang="en-US" sz="32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dirty="0">
                <a:solidFill>
                  <a:schemeClr val="bg1"/>
                </a:solidFill>
                <a:sym typeface="+mn-ea"/>
              </a:rPr>
              <a:t>                         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查询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更加轻松</a:t>
            </a:r>
            <a:endParaRPr lang="zh-CN" altLang="en-US" sz="32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      显示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更加直观</a:t>
            </a:r>
            <a:endParaRPr lang="zh-CN" altLang="en-US" sz="32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      分析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更加简单</a:t>
            </a:r>
            <a:endParaRPr lang="zh-CN" altLang="en-US" sz="32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           预测</a:t>
            </a:r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更加科学</a:t>
            </a:r>
            <a:endParaRPr lang="zh-CN" altLang="en-US" sz="32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endParaRPr lang="zh-CN" altLang="en-US" sz="32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1424940" y="423333"/>
            <a:ext cx="9697720" cy="18237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圆角矩形 35"/>
          <p:cNvSpPr/>
          <p:nvPr/>
        </p:nvSpPr>
        <p:spPr>
          <a:xfrm>
            <a:off x="1518920" y="2804161"/>
            <a:ext cx="9697720" cy="29658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960034" y="1225127"/>
            <a:ext cx="3964093" cy="3864187"/>
            <a:chOff x="4304" y="1570"/>
            <a:chExt cx="6300" cy="6350"/>
          </a:xfrm>
          <a:solidFill>
            <a:schemeClr val="accent2"/>
          </a:solidFill>
        </p:grpSpPr>
        <p:sp>
          <p:nvSpPr>
            <p:cNvPr id="8196" name="AutoShape 3"/>
            <p:cNvSpPr/>
            <p:nvPr/>
          </p:nvSpPr>
          <p:spPr>
            <a:xfrm>
              <a:off x="4304" y="1570"/>
              <a:ext cx="6300" cy="6350"/>
            </a:xfrm>
            <a:prstGeom prst="rightArrow">
              <a:avLst>
                <a:gd name="adj1" fmla="val 79287"/>
                <a:gd name="adj2" fmla="val 24625"/>
              </a:avLst>
            </a:prstGeom>
            <a:grpFill/>
            <a:ln w="9525">
              <a:noFill/>
            </a:ln>
          </p:spPr>
          <p:txBody>
            <a:bodyPr wrap="none" anchor="ctr"/>
            <a:lstStyle/>
            <a:p>
              <a:pPr algn="ctr" eaLnBrk="1" hangingPunct="1"/>
              <a:endParaRPr lang="zh-CN" altLang="en-US" sz="4265" b="1" dirty="0">
                <a:solidFill>
                  <a:schemeClr val="accent2"/>
                </a:solidFill>
                <a:latin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8197" name="AutoShape 4"/>
            <p:cNvSpPr/>
            <p:nvPr/>
          </p:nvSpPr>
          <p:spPr>
            <a:xfrm>
              <a:off x="5003" y="2419"/>
              <a:ext cx="3937" cy="2553"/>
            </a:xfrm>
            <a:prstGeom prst="roundRect">
              <a:avLst>
                <a:gd name="adj" fmla="val 9106"/>
              </a:avLst>
            </a:prstGeom>
            <a:grpFill/>
            <a:ln w="254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/>
              <a:r>
                <a:rPr lang="zh-CN" altLang="en-US" sz="3200" b="1" dirty="0"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专业数据库</a:t>
              </a:r>
              <a:endParaRPr lang="zh-CN" altLang="en-US" sz="3200" b="1" dirty="0"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  <p:sp>
          <p:nvSpPr>
            <p:cNvPr id="8198" name="AutoShape 5"/>
            <p:cNvSpPr/>
            <p:nvPr/>
          </p:nvSpPr>
          <p:spPr>
            <a:xfrm>
              <a:off x="5023" y="4678"/>
              <a:ext cx="3937" cy="2303"/>
            </a:xfrm>
            <a:prstGeom prst="roundRect">
              <a:avLst>
                <a:gd name="adj" fmla="val 9106"/>
              </a:avLst>
            </a:prstGeom>
            <a:grpFill/>
            <a:ln w="254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/>
              <a:r>
                <a:rPr lang="zh-CN" altLang="en-US" sz="3200" b="1" dirty="0">
                  <a:latin typeface="华文中宋" panose="02010600040101010101" charset="-122"/>
                  <a:ea typeface="华文中宋" panose="02010600040101010101" charset="-122"/>
                  <a:sym typeface="Calibri" panose="020F0502020204030204" charset="0"/>
                </a:rPr>
                <a:t>分析预测软件</a:t>
              </a:r>
              <a:endParaRPr lang="zh-CN" altLang="en-US" sz="3200" b="1" dirty="0">
                <a:latin typeface="华文中宋" panose="02010600040101010101" charset="-122"/>
                <a:ea typeface="华文中宋" panose="02010600040101010101" charset="-122"/>
                <a:sym typeface="Calibri" panose="020F050202020403020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450754" y="1391921"/>
            <a:ext cx="3218180" cy="3694007"/>
            <a:chOff x="12957" y="1672"/>
            <a:chExt cx="4763" cy="5763"/>
          </a:xfrm>
          <a:solidFill>
            <a:schemeClr val="accent2"/>
          </a:solidFill>
        </p:grpSpPr>
        <p:sp>
          <p:nvSpPr>
            <p:cNvPr id="582664" name="Oval 7"/>
            <p:cNvSpPr/>
            <p:nvPr/>
          </p:nvSpPr>
          <p:spPr>
            <a:xfrm>
              <a:off x="13315" y="6385"/>
              <a:ext cx="4045" cy="1050"/>
            </a:xfrm>
            <a:prstGeom prst="ellipse">
              <a:avLst/>
            </a:prstGeom>
            <a:grpFill/>
            <a:ln w="9525">
              <a:noFill/>
            </a:ln>
          </p:spPr>
          <p:txBody>
            <a:bodyPr wrap="none" anchor="ctr"/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noProof="1"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grpSp>
          <p:nvGrpSpPr>
            <p:cNvPr id="582665" name="组合 8200"/>
            <p:cNvGrpSpPr/>
            <p:nvPr/>
          </p:nvGrpSpPr>
          <p:grpSpPr>
            <a:xfrm>
              <a:off x="12957" y="1672"/>
              <a:ext cx="4763" cy="4565"/>
              <a:chOff x="83" y="44"/>
              <a:chExt cx="3403" cy="3260"/>
            </a:xfrm>
            <a:grpFill/>
          </p:grpSpPr>
          <p:sp>
            <p:nvSpPr>
              <p:cNvPr id="582666" name="Oval 9"/>
              <p:cNvSpPr/>
              <p:nvPr/>
            </p:nvSpPr>
            <p:spPr>
              <a:xfrm>
                <a:off x="83" y="44"/>
                <a:ext cx="3403" cy="3260"/>
              </a:xfrm>
              <a:prstGeom prst="ellipse">
                <a:avLst/>
              </a:prstGeom>
              <a:grpFill/>
              <a:ln w="9525">
                <a:noFill/>
              </a:ln>
            </p:spPr>
            <p:txBody>
              <a:bodyPr wrap="none" anchor="ctr"/>
              <a:lstStyle/>
              <a:p>
                <a:pPr defTabSz="12185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 noProof="1">
                  <a:latin typeface="Arial" panose="020B0604020202020204" pitchFamily="34" charset="0"/>
                  <a:ea typeface="宋体" panose="02010600030101010101" pitchFamily="2" charset="-122"/>
                  <a:sym typeface="Calibri" panose="020F0502020204030204" charset="0"/>
                </a:endParaRPr>
              </a:p>
            </p:txBody>
          </p:sp>
          <p:sp>
            <p:nvSpPr>
              <p:cNvPr id="582667" name="Text Box 11"/>
              <p:cNvSpPr txBox="1"/>
              <p:nvPr/>
            </p:nvSpPr>
            <p:spPr>
              <a:xfrm>
                <a:off x="342" y="951"/>
                <a:ext cx="2769" cy="1291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12185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200" b="1" noProof="1">
                    <a:latin typeface="华文中宋" panose="02010600040101010101" charset="-122"/>
                    <a:ea typeface="华文中宋" panose="02010600040101010101" charset="-122"/>
                    <a:cs typeface="+mn-ea"/>
                    <a:sym typeface="Calibri" panose="020F0502020204030204" charset="0"/>
                  </a:rPr>
                  <a:t>EPS</a:t>
                </a:r>
                <a:endParaRPr lang="zh-CN" altLang="en-US" sz="3200" b="1" noProof="1">
                  <a:latin typeface="华文中宋" panose="02010600040101010101" charset="-122"/>
                  <a:ea typeface="华文中宋" panose="02010600040101010101" charset="-122"/>
                  <a:cs typeface="+mn-ea"/>
                  <a:sym typeface="Calibri" panose="020F0502020204030204" charset="0"/>
                </a:endParaRPr>
              </a:p>
              <a:p>
                <a:pPr algn="ctr" defTabSz="12185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735" b="1" noProof="1">
                    <a:latin typeface="华文中宋" panose="02010600040101010101" charset="-122"/>
                    <a:ea typeface="华文中宋" panose="02010600040101010101" charset="-122"/>
                    <a:cs typeface="+mn-ea"/>
                    <a:sym typeface="Calibri" panose="020F0502020204030204" charset="0"/>
                  </a:rPr>
                  <a:t>数据平台</a:t>
                </a:r>
                <a:endParaRPr lang="zh-CN" altLang="en-US" sz="3735" b="1" noProof="1">
                  <a:latin typeface="华文中宋" panose="02010600040101010101" charset="-122"/>
                  <a:ea typeface="华文中宋" panose="02010600040101010101" charset="-122"/>
                  <a:cs typeface="+mn-ea"/>
                  <a:sym typeface="Calibri" panose="020F0502020204030204" charset="0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1548227" y="815926"/>
          <a:ext cx="9095546" cy="3742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331723" y="4822230"/>
            <a:ext cx="6048538" cy="1039969"/>
            <a:chOff x="1783496" y="2701427"/>
            <a:chExt cx="6048538" cy="1039969"/>
          </a:xfrm>
        </p:grpSpPr>
        <p:sp>
          <p:nvSpPr>
            <p:cNvPr id="7" name="箭头: 五边形 6"/>
            <p:cNvSpPr/>
            <p:nvPr/>
          </p:nvSpPr>
          <p:spPr>
            <a:xfrm rot="10800000">
              <a:off x="1783496" y="2701427"/>
              <a:ext cx="6048538" cy="1039969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箭头: 五边形 4"/>
            <p:cNvSpPr txBox="1"/>
            <p:nvPr/>
          </p:nvSpPr>
          <p:spPr>
            <a:xfrm rot="21600000">
              <a:off x="2043488" y="2701427"/>
              <a:ext cx="5788546" cy="1039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8598" tIns="137160" rIns="256032" bIns="137160" numCol="1" spcCol="1270" anchor="ctr" anchorCtr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EPS</a:t>
              </a:r>
              <a:r>
                <a:rPr lang="zh-CN" altLang="en-US" sz="36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方正大黑简体" pitchFamily="2" charset="-122"/>
                </a:rPr>
                <a:t>数据平台特色服务</a:t>
              </a:r>
              <a:endParaRPr lang="zh-CN" altLang="en-US" sz="36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方正大黑简体" pitchFamily="2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2811738" y="4822230"/>
            <a:ext cx="1039969" cy="103996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文本框 8"/>
          <p:cNvSpPr txBox="1"/>
          <p:nvPr/>
        </p:nvSpPr>
        <p:spPr>
          <a:xfrm>
            <a:off x="2914895" y="798217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1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97503" y="2139821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2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14644" y="3453294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3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77814" y="4775658"/>
            <a:ext cx="74729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atin typeface="华文隶书" panose="02010800040101010101" charset="-122"/>
                <a:ea typeface="华文隶书" panose="02010800040101010101" charset="-122"/>
                <a:sym typeface="Arial" panose="020B0604020202020204" pitchFamily="34" charset="0"/>
              </a:rPr>
              <a:t>4</a:t>
            </a:r>
            <a:endParaRPr lang="en-US" altLang="zh-CN" sz="4800" b="1" dirty="0">
              <a:latin typeface="华文隶书" panose="02010800040101010101" charset="-122"/>
              <a:ea typeface="华文隶书" panose="020108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"/>
          <p:cNvSpPr>
            <a:spLocks noChangeArrowheads="1"/>
          </p:cNvSpPr>
          <p:nvPr/>
        </p:nvSpPr>
        <p:spPr bwMode="auto">
          <a:xfrm>
            <a:off x="915135" y="2299675"/>
            <a:ext cx="1771448" cy="177144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0000" tIns="90576" rIns="120000" bIns="60000" anchor="ctr"/>
          <a:lstStyle>
            <a:lvl1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5981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3735" b="1" kern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EPS</a:t>
            </a:r>
            <a:endParaRPr lang="en-US" sz="3735" b="1" kern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3832993" y="1112048"/>
            <a:ext cx="7449820" cy="1479537"/>
          </a:xfrm>
          <a:prstGeom prst="roundRect">
            <a:avLst>
              <a:gd name="adj" fmla="val 8153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80000" tIns="-24000" rIns="120000" bIns="-2400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5981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涉及</a:t>
            </a:r>
            <a:r>
              <a:rPr lang="en-US" altLang="zh-CN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40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多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个领域、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30多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个一级学科</a:t>
            </a:r>
            <a:r>
              <a:rPr lang="zh-CN" altLang="en-US" sz="2665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、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200多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个二级学科及国民经济行业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大中小类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；</a:t>
            </a:r>
            <a:endParaRPr lang="zh-CN" altLang="en-US" sz="2665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5" name="AutoShape 6"/>
          <p:cNvCxnSpPr>
            <a:cxnSpLocks noChangeShapeType="1"/>
          </p:cNvCxnSpPr>
          <p:nvPr/>
        </p:nvCxnSpPr>
        <p:spPr bwMode="auto">
          <a:xfrm flipV="1">
            <a:off x="2522915" y="1545730"/>
            <a:ext cx="1007491" cy="101249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7"/>
          <p:cNvCxnSpPr>
            <a:cxnSpLocks noChangeShapeType="1"/>
          </p:cNvCxnSpPr>
          <p:nvPr/>
        </p:nvCxnSpPr>
        <p:spPr bwMode="auto">
          <a:xfrm>
            <a:off x="2522915" y="3907434"/>
            <a:ext cx="1007491" cy="102250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8"/>
          <p:cNvCxnSpPr>
            <a:cxnSpLocks noChangeShapeType="1"/>
          </p:cNvCxnSpPr>
          <p:nvPr/>
        </p:nvCxnSpPr>
        <p:spPr bwMode="auto">
          <a:xfrm>
            <a:off x="2782289" y="3185399"/>
            <a:ext cx="1012495" cy="667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AutoShape 9"/>
          <p:cNvSpPr>
            <a:spLocks noChangeArrowheads="1"/>
          </p:cNvSpPr>
          <p:nvPr/>
        </p:nvSpPr>
        <p:spPr bwMode="auto">
          <a:xfrm>
            <a:off x="3847058" y="2661925"/>
            <a:ext cx="7444740" cy="1479538"/>
          </a:xfrm>
          <a:prstGeom prst="roundRect">
            <a:avLst>
              <a:gd name="adj" fmla="val 8153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80000" tIns="-24000" rIns="120000" bIns="-2400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5981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26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defTabSz="5981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覆盖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全国各省、400多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个市、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2000多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个县和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港澳台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地区及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全球200多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个国家与国际组织；</a:t>
            </a:r>
            <a:endParaRPr lang="zh-CN" altLang="en-US" sz="2665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defTabSz="5981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2665" b="1" dirty="0">
              <a:solidFill>
                <a:srgbClr val="0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3836988" y="4225871"/>
            <a:ext cx="7444740" cy="1512496"/>
          </a:xfrm>
          <a:prstGeom prst="roundRect">
            <a:avLst>
              <a:gd name="adj" fmla="val 8153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80000" tIns="-24000" rIns="120000" bIns="-2400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894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59817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拥有</a:t>
            </a:r>
            <a:r>
              <a:rPr lang="en-US" altLang="zh-CN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20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多万</a:t>
            </a:r>
            <a:r>
              <a:rPr lang="zh-CN" altLang="en-US" sz="2665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个统计指标的时间序列，数据量超过</a:t>
            </a:r>
            <a:r>
              <a:rPr lang="zh-CN" altLang="en-US" sz="2665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40亿条。。。</a:t>
            </a:r>
            <a:endParaRPr lang="zh-CN" altLang="en-US" sz="2665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4" grpId="0" bldLvl="0" animBg="1"/>
      <p:bldP spid="28" grpId="0" bldLvl="0" animBg="1"/>
      <p:bldP spid="29" grpId="0" bldLvl="0" animBg="1"/>
    </p:bldLst>
  </p:timing>
</p:sld>
</file>

<file path=ppt/tags/tag1.xml><?xml version="1.0" encoding="utf-8"?>
<p:tagLst xmlns:p="http://schemas.openxmlformats.org/presentationml/2006/main">
  <p:tag name="KSO_WM_SLIDE_ID" val="diagram160531_3"/>
  <p:tag name="KSO_WM_SLIDE_INDEX" val="3"/>
  <p:tag name="KSO_WM_SLIDE_ITEM_CNT" val="4"/>
  <p:tag name="KSO_WM_SLIDE_LAYOUT" val="a_m"/>
  <p:tag name="KSO_WM_SLIDE_LAYOUT_CNT" val="1_1"/>
  <p:tag name="KSO_WM_SLIDE_TYPE" val="text"/>
  <p:tag name="KSO_WM_BEAUTIFY_FLAG" val="#wm#"/>
  <p:tag name="KSO_WM_SLIDE_POSITION" val="187*112"/>
  <p:tag name="KSO_WM_SLIDE_SIZE" val="582*385"/>
  <p:tag name="KSO_WM_TEMPLATE_CATEGORY" val="diagram"/>
  <p:tag name="KSO_WM_TEMPLATE_INDEX" val="160531"/>
  <p:tag name="KSO_WM_TAG_VERSION" val="1.0"/>
  <p:tag name="KSO_WM_DIAGRAM_GROUP_CODE" val="m1-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3696</Words>
  <Application>WPS 演示</Application>
  <PresentationFormat>宽屏</PresentationFormat>
  <Paragraphs>520</Paragraphs>
  <Slides>58</Slides>
  <Notes>12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77" baseType="lpstr">
      <vt:lpstr>Arial</vt:lpstr>
      <vt:lpstr>宋体</vt:lpstr>
      <vt:lpstr>Wingdings</vt:lpstr>
      <vt:lpstr>华文中宋</vt:lpstr>
      <vt:lpstr>方正大黑简体</vt:lpstr>
      <vt:lpstr>华文隶书</vt:lpstr>
      <vt:lpstr>Calibri</vt:lpstr>
      <vt:lpstr>Times New Roman</vt:lpstr>
      <vt:lpstr>微软雅黑</vt:lpstr>
      <vt:lpstr>Arial Unicode MS</vt:lpstr>
      <vt:lpstr>等线 Light</vt:lpstr>
      <vt:lpstr>等线</vt:lpstr>
      <vt:lpstr>Book Antiqua</vt:lpstr>
      <vt:lpstr>Verdana</vt:lpstr>
      <vt:lpstr>方正兰亭粗黑简体</vt:lpstr>
      <vt:lpstr>Rockwell Std</vt:lpstr>
      <vt:lpstr>黑体</vt:lpstr>
      <vt:lpstr>Segoe Print</vt:lpstr>
      <vt:lpstr>Office 主题​​</vt:lpstr>
      <vt:lpstr>PowerPoint 演示文稿</vt:lpstr>
      <vt:lpstr>信息素养</vt:lpstr>
      <vt:lpstr>PowerPoint 演示文稿</vt:lpstr>
      <vt:lpstr>数据素养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EPS知识服务平台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</dc:creator>
  <cp:lastModifiedBy>贺静静</cp:lastModifiedBy>
  <cp:revision>57</cp:revision>
  <dcterms:created xsi:type="dcterms:W3CDTF">2017-11-13T08:29:00Z</dcterms:created>
  <dcterms:modified xsi:type="dcterms:W3CDTF">2017-11-25T00:17:08Z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