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6" r:id="rId3"/>
    <p:sldId id="393" r:id="rId5"/>
    <p:sldId id="262" r:id="rId6"/>
    <p:sldId id="261" r:id="rId7"/>
    <p:sldId id="270" r:id="rId8"/>
    <p:sldId id="268" r:id="rId9"/>
    <p:sldId id="328" r:id="rId10"/>
    <p:sldId id="280" r:id="rId11"/>
    <p:sldId id="284" r:id="rId12"/>
    <p:sldId id="265" r:id="rId13"/>
    <p:sldId id="271" r:id="rId14"/>
    <p:sldId id="292" r:id="rId15"/>
    <p:sldId id="295" r:id="rId16"/>
    <p:sldId id="296" r:id="rId17"/>
    <p:sldId id="343" r:id="rId18"/>
    <p:sldId id="298" r:id="rId19"/>
    <p:sldId id="288" r:id="rId20"/>
    <p:sldId id="299" r:id="rId21"/>
    <p:sldId id="300" r:id="rId22"/>
    <p:sldId id="301" r:id="rId23"/>
    <p:sldId id="302" r:id="rId24"/>
    <p:sldId id="345" r:id="rId25"/>
    <p:sldId id="303" r:id="rId26"/>
    <p:sldId id="289" r:id="rId27"/>
    <p:sldId id="304" r:id="rId28"/>
    <p:sldId id="305" r:id="rId29"/>
    <p:sldId id="306" r:id="rId30"/>
    <p:sldId id="324" r:id="rId31"/>
    <p:sldId id="308" r:id="rId32"/>
    <p:sldId id="290" r:id="rId33"/>
    <p:sldId id="307" r:id="rId34"/>
    <p:sldId id="309" r:id="rId35"/>
    <p:sldId id="310" r:id="rId36"/>
    <p:sldId id="311" r:id="rId37"/>
    <p:sldId id="329" r:id="rId38"/>
    <p:sldId id="322" r:id="rId39"/>
    <p:sldId id="330" r:id="rId40"/>
    <p:sldId id="342" r:id="rId41"/>
    <p:sldId id="334" r:id="rId42"/>
    <p:sldId id="338" r:id="rId43"/>
    <p:sldId id="331" r:id="rId44"/>
    <p:sldId id="335" r:id="rId45"/>
    <p:sldId id="339" r:id="rId46"/>
    <p:sldId id="332" r:id="rId47"/>
    <p:sldId id="336" r:id="rId48"/>
    <p:sldId id="333" r:id="rId49"/>
    <p:sldId id="337" r:id="rId50"/>
    <p:sldId id="323" r:id="rId51"/>
    <p:sldId id="283" r:id="rId52"/>
    <p:sldId id="275" r:id="rId53"/>
    <p:sldId id="313" r:id="rId54"/>
    <p:sldId id="314" r:id="rId55"/>
    <p:sldId id="282" r:id="rId56"/>
    <p:sldId id="269" r:id="rId57"/>
    <p:sldId id="315" r:id="rId58"/>
    <p:sldId id="325" r:id="rId59"/>
    <p:sldId id="327" r:id="rId60"/>
    <p:sldId id="326" r:id="rId61"/>
    <p:sldId id="316" r:id="rId62"/>
    <p:sldId id="317" r:id="rId63"/>
    <p:sldId id="318" r:id="rId64"/>
    <p:sldId id="319" r:id="rId65"/>
    <p:sldId id="320" r:id="rId66"/>
    <p:sldId id="285" r:id="rId67"/>
  </p:sldIdLst>
  <p:sldSz cx="12192000" cy="6858000"/>
  <p:notesSz cx="6858000" cy="9144000"/>
  <p:custDataLst>
    <p:tags r:id="rId7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AF606853-7671-496A-8E4F-DF71F8EC918B}" styleName="深色样式 1 - 强调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4" autoAdjust="0"/>
    <p:restoredTop sz="94660"/>
  </p:normalViewPr>
  <p:slideViewPr>
    <p:cSldViewPr snapToGrid="0">
      <p:cViewPr varScale="1">
        <p:scale>
          <a:sx n="113" d="100"/>
          <a:sy n="113" d="100"/>
        </p:scale>
        <p:origin x="678" y="102"/>
      </p:cViewPr>
      <p:guideLst>
        <p:guide orient="horz" pos="2179"/>
        <p:guide pos="382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1" Type="http://schemas.openxmlformats.org/officeDocument/2006/relationships/tags" Target="tags/tag18.xml"/><Relationship Id="rId70" Type="http://schemas.openxmlformats.org/officeDocument/2006/relationships/tableStyles" Target="tableStyles.xml"/><Relationship Id="rId7" Type="http://schemas.openxmlformats.org/officeDocument/2006/relationships/slide" Target="slides/slide4.xml"/><Relationship Id="rId69" Type="http://schemas.openxmlformats.org/officeDocument/2006/relationships/viewProps" Target="viewProps.xml"/><Relationship Id="rId68" Type="http://schemas.openxmlformats.org/officeDocument/2006/relationships/presProps" Target="presProps.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fld>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fld>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fld>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fld>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fld>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fld>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fld>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fld>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fld>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fld>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fld>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fld>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fld>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fld>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fld>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fld>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fld>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fld>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fld>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fld>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259E10-905C-4DDE-A988-B340C461ABE8}" type="slidenum">
              <a:rPr lang="zh-CN" altLang="en-US" smtClean="0"/>
            </a:fld>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8C9409-DB53-4385-842B-71105F4B9447}"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AC3F-EC54-4562-95FA-EAB001225A81}" type="slidenum">
              <a:rPr lang="zh-CN" altLang="en-US" smtClean="0"/>
            </a:fld>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8C9409-DB53-4385-842B-71105F4B9447}" type="slidenum">
              <a:rPr lang="zh-CN" altLang="en-US" smtClean="0"/>
            </a:fld>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8C9409-DB53-4385-842B-71105F4B9447}" type="slidenum">
              <a:rPr lang="zh-CN" altLang="en-US" smtClean="0"/>
            </a:fld>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AC3F-EC54-4562-95FA-EAB001225A81}" type="slidenum">
              <a:rPr lang="zh-CN" altLang="en-US" smtClean="0"/>
            </a:fld>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18346"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496384"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274422"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9052459"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343472" y="2101308"/>
            <a:ext cx="2376264" cy="1705156"/>
          </a:xfrm>
          <a:custGeom>
            <a:avLst/>
            <a:gdLst>
              <a:gd name="connsiteX0" fmla="*/ 0 w 2376264"/>
              <a:gd name="connsiteY0" fmla="*/ 0 h 1705156"/>
              <a:gd name="connsiteX1" fmla="*/ 2376264 w 2376264"/>
              <a:gd name="connsiteY1" fmla="*/ 0 h 1705156"/>
              <a:gd name="connsiteX2" fmla="*/ 2376264 w 2376264"/>
              <a:gd name="connsiteY2" fmla="*/ 1705156 h 1705156"/>
              <a:gd name="connsiteX3" fmla="*/ 0 w 2376264"/>
              <a:gd name="connsiteY3" fmla="*/ 1705156 h 1705156"/>
            </a:gdLst>
            <a:ahLst/>
            <a:cxnLst>
              <a:cxn ang="0">
                <a:pos x="connsiteX0" y="connsiteY0"/>
              </a:cxn>
              <a:cxn ang="0">
                <a:pos x="connsiteX1" y="connsiteY1"/>
              </a:cxn>
              <a:cxn ang="0">
                <a:pos x="connsiteX2" y="connsiteY2"/>
              </a:cxn>
              <a:cxn ang="0">
                <a:pos x="connsiteX3" y="connsiteY3"/>
              </a:cxn>
            </a:cxnLst>
            <a:rect l="l" t="t" r="r" b="b"/>
            <a:pathLst>
              <a:path w="2376264" h="1705156">
                <a:moveTo>
                  <a:pt x="0" y="0"/>
                </a:moveTo>
                <a:lnTo>
                  <a:pt x="2376264" y="0"/>
                </a:lnTo>
                <a:lnTo>
                  <a:pt x="2376264" y="1705156"/>
                </a:lnTo>
                <a:lnTo>
                  <a:pt x="0" y="1705156"/>
                </a:lnTo>
                <a:close/>
              </a:path>
            </a:pathLst>
          </a:custGeom>
          <a:ln w="12700">
            <a:solidFill>
              <a:schemeClr val="bg1"/>
            </a:solidFill>
          </a:ln>
        </p:spPr>
        <p:txBody>
          <a:bodyPr wrap="square">
            <a:noAutofit/>
          </a:bodyPr>
          <a:lstStyle/>
          <a:p>
            <a:endParaRPr lang="zh-CN" altLang="en-US"/>
          </a:p>
        </p:txBody>
      </p:sp>
      <p:sp>
        <p:nvSpPr>
          <p:cNvPr id="14" name="图片占位符 13"/>
          <p:cNvSpPr>
            <a:spLocks noGrp="1"/>
          </p:cNvSpPr>
          <p:nvPr>
            <p:ph type="pic" sz="quarter" idx="11"/>
          </p:nvPr>
        </p:nvSpPr>
        <p:spPr>
          <a:xfrm>
            <a:off x="3719736" y="3806464"/>
            <a:ext cx="2376264" cy="1705158"/>
          </a:xfrm>
          <a:custGeom>
            <a:avLst/>
            <a:gdLst>
              <a:gd name="connsiteX0" fmla="*/ 0 w 2376264"/>
              <a:gd name="connsiteY0" fmla="*/ 0 h 1705158"/>
              <a:gd name="connsiteX1" fmla="*/ 2376264 w 2376264"/>
              <a:gd name="connsiteY1" fmla="*/ 0 h 1705158"/>
              <a:gd name="connsiteX2" fmla="*/ 2376264 w 2376264"/>
              <a:gd name="connsiteY2" fmla="*/ 1705158 h 1705158"/>
              <a:gd name="connsiteX3" fmla="*/ 0 w 2376264"/>
              <a:gd name="connsiteY3" fmla="*/ 1705158 h 1705158"/>
            </a:gdLst>
            <a:ahLst/>
            <a:cxnLst>
              <a:cxn ang="0">
                <a:pos x="connsiteX0" y="connsiteY0"/>
              </a:cxn>
              <a:cxn ang="0">
                <a:pos x="connsiteX1" y="connsiteY1"/>
              </a:cxn>
              <a:cxn ang="0">
                <a:pos x="connsiteX2" y="connsiteY2"/>
              </a:cxn>
              <a:cxn ang="0">
                <a:pos x="connsiteX3" y="connsiteY3"/>
              </a:cxn>
            </a:cxnLst>
            <a:rect l="l" t="t" r="r" b="b"/>
            <a:pathLst>
              <a:path w="2376264" h="1705158">
                <a:moveTo>
                  <a:pt x="0" y="0"/>
                </a:moveTo>
                <a:lnTo>
                  <a:pt x="2376264" y="0"/>
                </a:lnTo>
                <a:lnTo>
                  <a:pt x="2376264" y="1705158"/>
                </a:lnTo>
                <a:lnTo>
                  <a:pt x="0" y="1705158"/>
                </a:lnTo>
                <a:close/>
              </a:path>
            </a:pathLst>
          </a:custGeom>
          <a:ln w="12700">
            <a:solidFill>
              <a:schemeClr val="bg1"/>
            </a:solidFill>
          </a:ln>
        </p:spPr>
        <p:txBody>
          <a:bodyPr wrap="square">
            <a:noAutofit/>
          </a:bodyPr>
          <a:lstStyle/>
          <a:p>
            <a:endParaRPr lang="zh-CN" altLang="en-US"/>
          </a:p>
        </p:txBody>
      </p:sp>
      <p:sp>
        <p:nvSpPr>
          <p:cNvPr id="13" name="图片占位符 12"/>
          <p:cNvSpPr>
            <a:spLocks noGrp="1"/>
          </p:cNvSpPr>
          <p:nvPr>
            <p:ph type="pic" sz="quarter" idx="12"/>
          </p:nvPr>
        </p:nvSpPr>
        <p:spPr>
          <a:xfrm>
            <a:off x="6096000" y="2101308"/>
            <a:ext cx="2376264" cy="1705156"/>
          </a:xfrm>
          <a:custGeom>
            <a:avLst/>
            <a:gdLst>
              <a:gd name="connsiteX0" fmla="*/ 0 w 2376264"/>
              <a:gd name="connsiteY0" fmla="*/ 0 h 1705156"/>
              <a:gd name="connsiteX1" fmla="*/ 2376264 w 2376264"/>
              <a:gd name="connsiteY1" fmla="*/ 0 h 1705156"/>
              <a:gd name="connsiteX2" fmla="*/ 2376264 w 2376264"/>
              <a:gd name="connsiteY2" fmla="*/ 1705156 h 1705156"/>
              <a:gd name="connsiteX3" fmla="*/ 0 w 2376264"/>
              <a:gd name="connsiteY3" fmla="*/ 1705156 h 1705156"/>
            </a:gdLst>
            <a:ahLst/>
            <a:cxnLst>
              <a:cxn ang="0">
                <a:pos x="connsiteX0" y="connsiteY0"/>
              </a:cxn>
              <a:cxn ang="0">
                <a:pos x="connsiteX1" y="connsiteY1"/>
              </a:cxn>
              <a:cxn ang="0">
                <a:pos x="connsiteX2" y="connsiteY2"/>
              </a:cxn>
              <a:cxn ang="0">
                <a:pos x="connsiteX3" y="connsiteY3"/>
              </a:cxn>
            </a:cxnLst>
            <a:rect l="l" t="t" r="r" b="b"/>
            <a:pathLst>
              <a:path w="2376264" h="1705156">
                <a:moveTo>
                  <a:pt x="0" y="0"/>
                </a:moveTo>
                <a:lnTo>
                  <a:pt x="2376264" y="0"/>
                </a:lnTo>
                <a:lnTo>
                  <a:pt x="2376264" y="1705156"/>
                </a:lnTo>
                <a:lnTo>
                  <a:pt x="0" y="1705156"/>
                </a:lnTo>
                <a:close/>
              </a:path>
            </a:pathLst>
          </a:custGeom>
          <a:ln w="12700">
            <a:solidFill>
              <a:schemeClr val="bg1"/>
            </a:solidFill>
          </a:ln>
        </p:spPr>
        <p:txBody>
          <a:bodyPr wrap="square">
            <a:noAutofit/>
          </a:bodyPr>
          <a:lstStyle/>
          <a:p>
            <a:endParaRPr lang="zh-CN" altLang="en-US"/>
          </a:p>
        </p:txBody>
      </p:sp>
      <p:sp>
        <p:nvSpPr>
          <p:cNvPr id="15" name="图片占位符 14"/>
          <p:cNvSpPr>
            <a:spLocks noGrp="1"/>
          </p:cNvSpPr>
          <p:nvPr>
            <p:ph type="pic" sz="quarter" idx="13"/>
          </p:nvPr>
        </p:nvSpPr>
        <p:spPr>
          <a:xfrm>
            <a:off x="8472264" y="3806464"/>
            <a:ext cx="2376264" cy="1705158"/>
          </a:xfrm>
          <a:custGeom>
            <a:avLst/>
            <a:gdLst>
              <a:gd name="connsiteX0" fmla="*/ 0 w 2376264"/>
              <a:gd name="connsiteY0" fmla="*/ 0 h 1705158"/>
              <a:gd name="connsiteX1" fmla="*/ 2376264 w 2376264"/>
              <a:gd name="connsiteY1" fmla="*/ 0 h 1705158"/>
              <a:gd name="connsiteX2" fmla="*/ 2376264 w 2376264"/>
              <a:gd name="connsiteY2" fmla="*/ 1705158 h 1705158"/>
              <a:gd name="connsiteX3" fmla="*/ 0 w 2376264"/>
              <a:gd name="connsiteY3" fmla="*/ 1705158 h 1705158"/>
            </a:gdLst>
            <a:ahLst/>
            <a:cxnLst>
              <a:cxn ang="0">
                <a:pos x="connsiteX0" y="connsiteY0"/>
              </a:cxn>
              <a:cxn ang="0">
                <a:pos x="connsiteX1" y="connsiteY1"/>
              </a:cxn>
              <a:cxn ang="0">
                <a:pos x="connsiteX2" y="connsiteY2"/>
              </a:cxn>
              <a:cxn ang="0">
                <a:pos x="connsiteX3" y="connsiteY3"/>
              </a:cxn>
            </a:cxnLst>
            <a:rect l="l" t="t" r="r" b="b"/>
            <a:pathLst>
              <a:path w="2376264" h="1705158">
                <a:moveTo>
                  <a:pt x="0" y="0"/>
                </a:moveTo>
                <a:lnTo>
                  <a:pt x="2376264" y="0"/>
                </a:lnTo>
                <a:lnTo>
                  <a:pt x="2376264" y="1705158"/>
                </a:lnTo>
                <a:lnTo>
                  <a:pt x="0" y="1705158"/>
                </a:lnTo>
                <a:close/>
              </a:path>
            </a:pathLst>
          </a:custGeom>
          <a:ln w="12700">
            <a:solidFill>
              <a:schemeClr val="bg1"/>
            </a:solidFill>
          </a:ln>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dirty="0">
              <a:solidFill>
                <a:schemeClr val="bg1">
                  <a:alpha val="0"/>
                </a:schemeClr>
              </a:solidFill>
              <a:latin typeface="微软雅黑" panose="020B0503020204020204" pitchFamily="34" charset="-122"/>
              <a:ea typeface="微软雅黑" panose="020B0503020204020204" pitchFamily="34"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3.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3.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3.xml"/><Relationship Id="rId2" Type="http://schemas.openxmlformats.org/officeDocument/2006/relationships/image" Target="../media/image6.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3.xml"/><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3.xml"/><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3.xml"/><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1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3.xml"/><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3.xml"/><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3.xml"/><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slideLayout" Target="../slideLayouts/slideLayout3.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44.xml"/><Relationship Id="rId4" Type="http://schemas.openxmlformats.org/officeDocument/2006/relationships/slideLayout" Target="../slideLayouts/slideLayout3.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slideLayout" Target="../slideLayouts/slideLayout3.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8.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notesSlide" Target="../notesSlides/notesSlide47.xml"/><Relationship Id="rId13" Type="http://schemas.openxmlformats.org/officeDocument/2006/relationships/slideLayout" Target="../slideLayouts/slideLayout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12.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7" Type="http://schemas.openxmlformats.org/officeDocument/2006/relationships/notesSlide" Target="../notesSlides/notesSlide49.xml"/><Relationship Id="rId6" Type="http://schemas.openxmlformats.org/officeDocument/2006/relationships/slideLayout" Target="../slideLayouts/slideLayout6.xml"/><Relationship Id="rId5" Type="http://schemas.openxmlformats.org/officeDocument/2006/relationships/tags" Target="../tags/tag13.xml"/><Relationship Id="rId4" Type="http://schemas.openxmlformats.org/officeDocument/2006/relationships/image" Target="../media/image15.png"/><Relationship Id="rId3" Type="http://schemas.openxmlformats.org/officeDocument/2006/relationships/tags" Target="../tags/tag12.xml"/><Relationship Id="rId2" Type="http://schemas.openxmlformats.org/officeDocument/2006/relationships/image" Target="../media/image14.png"/><Relationship Id="rId1" Type="http://schemas.openxmlformats.org/officeDocument/2006/relationships/image" Target="../media/image13.jpeg"/></Relationships>
</file>

<file path=ppt/slides/_rels/slide51.xml.rels><?xml version="1.0" encoding="UTF-8" standalone="yes"?>
<Relationships xmlns="http://schemas.openxmlformats.org/package/2006/relationships"><Relationship Id="rId7" Type="http://schemas.openxmlformats.org/officeDocument/2006/relationships/notesSlide" Target="../notesSlides/notesSlide50.xml"/><Relationship Id="rId6" Type="http://schemas.openxmlformats.org/officeDocument/2006/relationships/slideLayout" Target="../slideLayouts/slideLayout6.xml"/><Relationship Id="rId5" Type="http://schemas.openxmlformats.org/officeDocument/2006/relationships/tags" Target="../tags/tag15.xml"/><Relationship Id="rId4" Type="http://schemas.openxmlformats.org/officeDocument/2006/relationships/image" Target="../media/image15.png"/><Relationship Id="rId3" Type="http://schemas.openxmlformats.org/officeDocument/2006/relationships/tags" Target="../tags/tag14.xml"/><Relationship Id="rId2" Type="http://schemas.openxmlformats.org/officeDocument/2006/relationships/image" Target="../media/image14.png"/><Relationship Id="rId1" Type="http://schemas.openxmlformats.org/officeDocument/2006/relationships/image" Target="../media/image16.jpeg"/></Relationships>
</file>

<file path=ppt/slides/_rels/slide52.xml.rels><?xml version="1.0" encoding="UTF-8" standalone="yes"?>
<Relationships xmlns="http://schemas.openxmlformats.org/package/2006/relationships"><Relationship Id="rId8" Type="http://schemas.openxmlformats.org/officeDocument/2006/relationships/notesSlide" Target="../notesSlides/notesSlide51.xml"/><Relationship Id="rId7" Type="http://schemas.openxmlformats.org/officeDocument/2006/relationships/slideLayout" Target="../slideLayouts/slideLayout6.xml"/><Relationship Id="rId6" Type="http://schemas.openxmlformats.org/officeDocument/2006/relationships/tags" Target="../tags/tag17.xml"/><Relationship Id="rId5" Type="http://schemas.openxmlformats.org/officeDocument/2006/relationships/image" Target="../media/image18.png"/><Relationship Id="rId4" Type="http://schemas.openxmlformats.org/officeDocument/2006/relationships/image" Target="../media/image15.png"/><Relationship Id="rId3" Type="http://schemas.openxmlformats.org/officeDocument/2006/relationships/tags" Target="../tags/tag16.xml"/><Relationship Id="rId2" Type="http://schemas.openxmlformats.org/officeDocument/2006/relationships/image" Target="../media/image14.png"/><Relationship Id="rId1" Type="http://schemas.openxmlformats.org/officeDocument/2006/relationships/image" Target="../media/image17.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notesSlide" Target="../notesSlides/notesSlide53.xml"/><Relationship Id="rId7"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55.xml.rels><?xml version="1.0" encoding="UTF-8" standalone="yes"?>
<Relationships xmlns="http://schemas.openxmlformats.org/package/2006/relationships"><Relationship Id="rId6" Type="http://schemas.openxmlformats.org/officeDocument/2006/relationships/notesSlide" Target="../notesSlides/notesSlide54.xml"/><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56.xml.rels><?xml version="1.0" encoding="UTF-8" standalone="yes"?>
<Relationships xmlns="http://schemas.openxmlformats.org/package/2006/relationships"><Relationship Id="rId6" Type="http://schemas.openxmlformats.org/officeDocument/2006/relationships/notesSlide" Target="../notesSlides/notesSlide55.xml"/><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58.xml.rels><?xml version="1.0" encoding="UTF-8" standalone="yes"?>
<Relationships xmlns="http://schemas.openxmlformats.org/package/2006/relationships"><Relationship Id="rId9" Type="http://schemas.openxmlformats.org/officeDocument/2006/relationships/hyperlink" Target="http://www.airitilibrary.cn/Publication/alPublicationJournal?PublicationID=10183833" TargetMode="External"/><Relationship Id="rId8" Type="http://schemas.openxmlformats.org/officeDocument/2006/relationships/hyperlink" Target="https://www.ipress.tw/J0186" TargetMode="External"/><Relationship Id="rId7" Type="http://schemas.openxmlformats.org/officeDocument/2006/relationships/hyperlink" Target="http://www.airitilibrary.cn/Publication/alPublicationJournal?PublicationID=1023280X" TargetMode="External"/><Relationship Id="rId6" Type="http://schemas.openxmlformats.org/officeDocument/2006/relationships/hyperlink" Target="http://www.ipress.tw/J0138" TargetMode="External"/><Relationship Id="rId5" Type="http://schemas.openxmlformats.org/officeDocument/2006/relationships/hyperlink" Target="http://www.airitilibrary.cn/Publication/PublicationIndex/10247297" TargetMode="External"/><Relationship Id="rId4" Type="http://schemas.openxmlformats.org/officeDocument/2006/relationships/hyperlink" Target="http://www.ipress.tw/J0154" TargetMode="External"/><Relationship Id="rId3" Type="http://schemas.openxmlformats.org/officeDocument/2006/relationships/hyperlink" Target="http://www.airitilibrary.cn/Publication/PublicationIndex/16818822" TargetMode="External"/><Relationship Id="rId2" Type="http://schemas.openxmlformats.org/officeDocument/2006/relationships/hyperlink" Target="http://www.ipress.tw/J0102" TargetMode="External"/><Relationship Id="rId12" Type="http://schemas.openxmlformats.org/officeDocument/2006/relationships/notesSlide" Target="../notesSlides/notesSlide57.xml"/><Relationship Id="rId11" Type="http://schemas.openxmlformats.org/officeDocument/2006/relationships/slideLayout" Target="../slideLayouts/slideLayout2.xml"/><Relationship Id="rId10" Type="http://schemas.openxmlformats.org/officeDocument/2006/relationships/hyperlink" Target="https://www.ipress.tw/J0179" TargetMode="External"/><Relationship Id="rId1" Type="http://schemas.openxmlformats.org/officeDocument/2006/relationships/hyperlink" Target="http://www.airitilibrary.cn/Publication/PublicationIndex/a0000482" TargetMode="External"/></Relationships>
</file>

<file path=ppt/slides/_rels/slide59.xml.rels><?xml version="1.0" encoding="UTF-8" standalone="yes"?>
<Relationships xmlns="http://schemas.openxmlformats.org/package/2006/relationships"><Relationship Id="rId6" Type="http://schemas.openxmlformats.org/officeDocument/2006/relationships/notesSlide" Target="../notesSlides/notesSlide58.xml"/><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6" Type="http://schemas.openxmlformats.org/officeDocument/2006/relationships/notesSlide" Target="../notesSlides/notesSlide59.xml"/><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image" Target="../media/image30.png"/></Relationships>
</file>

<file path=ppt/slides/_rels/slide61.xml.rels><?xml version="1.0" encoding="UTF-8" standalone="yes"?>
<Relationships xmlns="http://schemas.openxmlformats.org/package/2006/relationships"><Relationship Id="rId5" Type="http://schemas.openxmlformats.org/officeDocument/2006/relationships/notesSlide" Target="../notesSlides/notesSlide60.xml"/><Relationship Id="rId4" Type="http://schemas.openxmlformats.org/officeDocument/2006/relationships/slideLayout" Target="../slideLayouts/slideLayout2.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31.png"/></Relationships>
</file>

<file path=ppt/slides/_rels/slide62.xml.rels><?xml version="1.0" encoding="UTF-8" standalone="yes"?>
<Relationships xmlns="http://schemas.openxmlformats.org/package/2006/relationships"><Relationship Id="rId5" Type="http://schemas.openxmlformats.org/officeDocument/2006/relationships/notesSlide" Target="../notesSlides/notesSlide61.xml"/><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image" Target="../media/image32.png"/></Relationships>
</file>

<file path=ppt/slides/_rels/slide63.xml.rels><?xml version="1.0" encoding="UTF-8" standalone="yes"?>
<Relationships xmlns="http://schemas.openxmlformats.org/package/2006/relationships"><Relationship Id="rId6" Type="http://schemas.openxmlformats.org/officeDocument/2006/relationships/notesSlide" Target="../notesSlides/notesSlide62.xml"/><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image" Target="../media/image33.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253"/>
            <a:ext cx="12192000" cy="2820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3518115" y="752528"/>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711485" y="1061270"/>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096000" y="1370012"/>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平行四边形 9"/>
          <p:cNvSpPr/>
          <p:nvPr/>
        </p:nvSpPr>
        <p:spPr>
          <a:xfrm>
            <a:off x="874713" y="1920551"/>
            <a:ext cx="3058658" cy="399404"/>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9362328"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9784960"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10207593"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10630227"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9208610"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909702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898544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87385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876227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65068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853910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842751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31593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820434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809276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798117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786959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775800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764642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753483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742325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731166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720008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708849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697691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686532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675374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664215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653057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641898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630740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619581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a:off x="608423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a:off x="597264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176691" y="1758480"/>
            <a:ext cx="1106331" cy="254302"/>
            <a:chOff x="-115731" y="1766100"/>
            <a:chExt cx="1106331" cy="254302"/>
          </a:xfrm>
          <a:solidFill>
            <a:schemeClr val="accent1"/>
          </a:solidFill>
        </p:grpSpPr>
        <p:sp>
          <p:nvSpPr>
            <p:cNvPr id="54" name="任意多边形 53"/>
            <p:cNvSpPr/>
            <p:nvPr/>
          </p:nvSpPr>
          <p:spPr>
            <a:xfrm>
              <a:off x="359221"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a:off x="299852"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40483"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a:off x="181114"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a:off x="121745"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62376"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a:off x="3007"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a:off x="-56362"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a:off x="-115731"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a:off x="893538"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834173"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774804"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15435"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656066"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596697"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537328"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477959"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418590"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矩形 74"/>
          <p:cNvSpPr/>
          <p:nvPr/>
        </p:nvSpPr>
        <p:spPr>
          <a:xfrm>
            <a:off x="799154" y="2685545"/>
            <a:ext cx="8779581" cy="1015663"/>
          </a:xfrm>
          <a:prstGeom prst="rect">
            <a:avLst/>
          </a:prstGeom>
          <a:ln>
            <a:noFill/>
          </a:ln>
        </p:spPr>
        <p:txBody>
          <a:bodyPr wrap="square">
            <a:spAutoFit/>
            <a:scene3d>
              <a:camera prst="orthographicFront"/>
              <a:lightRig rig="threePt" dir="t"/>
            </a:scene3d>
            <a:sp3d contourW="12700"/>
          </a:bodyPr>
          <a:lstStyle/>
          <a:p>
            <a:r>
              <a:rPr lang="zh-CN" altLang="en-US" sz="6000" dirty="0">
                <a:solidFill>
                  <a:schemeClr val="bg1"/>
                </a:solidFill>
                <a:latin typeface="+mj-ea"/>
                <a:ea typeface="+mj-ea"/>
                <a:cs typeface="Arial" panose="020B0604020202020204" pitchFamily="34" charset="0"/>
              </a:rPr>
              <a:t>华艺学术文献数据库</a:t>
            </a:r>
            <a:endParaRPr lang="zh-CN" altLang="en-US" sz="8800" dirty="0">
              <a:solidFill>
                <a:schemeClr val="bg1"/>
              </a:solidFill>
              <a:latin typeface="+mj-ea"/>
              <a:ea typeface="+mj-ea"/>
              <a:cs typeface="Arial" panose="020B0604020202020204" pitchFamily="34" charset="0"/>
            </a:endParaRPr>
          </a:p>
        </p:txBody>
      </p:sp>
      <p:sp>
        <p:nvSpPr>
          <p:cNvPr id="76" name="矩形 75"/>
          <p:cNvSpPr/>
          <p:nvPr/>
        </p:nvSpPr>
        <p:spPr>
          <a:xfrm>
            <a:off x="756122" y="3889669"/>
            <a:ext cx="7193778" cy="523220"/>
          </a:xfrm>
          <a:prstGeom prst="rect">
            <a:avLst/>
          </a:prstGeom>
          <a:ln>
            <a:noFill/>
          </a:ln>
        </p:spPr>
        <p:txBody>
          <a:bodyPr wrap="square">
            <a:spAutoFit/>
            <a:scene3d>
              <a:camera prst="orthographicFront"/>
              <a:lightRig rig="threePt" dir="t"/>
            </a:scene3d>
            <a:sp3d contourW="12700"/>
          </a:bodyPr>
          <a:lstStyle/>
          <a:p>
            <a:pPr algn="ctr"/>
            <a:r>
              <a:rPr lang="zh-CN" altLang="en-US" sz="2800" dirty="0">
                <a:solidFill>
                  <a:schemeClr val="accent1">
                    <a:lumMod val="60000"/>
                    <a:lumOff val="40000"/>
                  </a:schemeClr>
                </a:solidFill>
                <a:latin typeface="+mj-ea"/>
                <a:ea typeface="+mj-ea"/>
                <a:cs typeface="Arial" panose="020B0604020202020204" pitchFamily="34" charset="0"/>
              </a:rPr>
              <a:t>牛津、剑桥、哈佛、</a:t>
            </a:r>
            <a:r>
              <a:rPr lang="zh-TW" altLang="en-US" sz="2800" dirty="0">
                <a:solidFill>
                  <a:schemeClr val="accent1">
                    <a:lumMod val="60000"/>
                    <a:lumOff val="40000"/>
                  </a:schemeClr>
                </a:solidFill>
                <a:latin typeface="+mj-ea"/>
                <a:ea typeface="+mj-ea"/>
                <a:cs typeface="Arial" panose="020B0604020202020204" pitchFamily="34" charset="0"/>
              </a:rPr>
              <a:t>斯坦福</a:t>
            </a:r>
            <a:r>
              <a:rPr lang="zh-CN" altLang="en-US" sz="2800" dirty="0">
                <a:solidFill>
                  <a:schemeClr val="accent1">
                    <a:lumMod val="60000"/>
                    <a:lumOff val="40000"/>
                  </a:schemeClr>
                </a:solidFill>
                <a:latin typeface="+mj-ea"/>
                <a:ea typeface="+mj-ea"/>
                <a:cs typeface="Arial" panose="020B0604020202020204" pitchFamily="34" charset="0"/>
              </a:rPr>
              <a:t>大学的共同选择</a:t>
            </a:r>
            <a:endParaRPr lang="zh-CN" altLang="en-US" sz="2800" dirty="0">
              <a:solidFill>
                <a:schemeClr val="accent1">
                  <a:lumMod val="60000"/>
                  <a:lumOff val="40000"/>
                </a:schemeClr>
              </a:solidFill>
              <a:latin typeface="+mj-ea"/>
              <a:ea typeface="+mj-ea"/>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additive="base">
                                        <p:cTn id="23" dur="500" fill="hold"/>
                                        <p:tgtEl>
                                          <p:spTgt spid="74"/>
                                        </p:tgtEl>
                                        <p:attrNameLst>
                                          <p:attrName>ppt_x</p:attrName>
                                        </p:attrNameLst>
                                      </p:cBhvr>
                                      <p:tavLst>
                                        <p:tav tm="0">
                                          <p:val>
                                            <p:strVal val="0-#ppt_w/2"/>
                                          </p:val>
                                        </p:tav>
                                        <p:tav tm="100000">
                                          <p:val>
                                            <p:strVal val="#ppt_x"/>
                                          </p:val>
                                        </p:tav>
                                      </p:tavLst>
                                    </p:anim>
                                    <p:anim calcmode="lin" valueType="num">
                                      <p:cBhvr additive="base">
                                        <p:cTn id="24" dur="500" fill="hold"/>
                                        <p:tgtEl>
                                          <p:spTgt spid="7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2"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1+#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1+#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1+#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1+#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1+#ppt_w/2"/>
                                          </p:val>
                                        </p:tav>
                                        <p:tav tm="100000">
                                          <p:val>
                                            <p:strVal val="#ppt_x"/>
                                          </p:val>
                                        </p:tav>
                                      </p:tavLst>
                                    </p:anim>
                                    <p:anim calcmode="lin" valueType="num">
                                      <p:cBhvr additive="base">
                                        <p:cTn id="53" dur="500" fill="hold"/>
                                        <p:tgtEl>
                                          <p:spTgt spid="25"/>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1+#ppt_w/2"/>
                                          </p:val>
                                        </p:tav>
                                        <p:tav tm="100000">
                                          <p:val>
                                            <p:strVal val="#ppt_x"/>
                                          </p:val>
                                        </p:tav>
                                      </p:tavLst>
                                    </p:anim>
                                    <p:anim calcmode="lin" valueType="num">
                                      <p:cBhvr additive="base">
                                        <p:cTn id="57" dur="500" fill="hold"/>
                                        <p:tgtEl>
                                          <p:spTgt spid="26"/>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1+#ppt_w/2"/>
                                          </p:val>
                                        </p:tav>
                                        <p:tav tm="100000">
                                          <p:val>
                                            <p:strVal val="#ppt_x"/>
                                          </p:val>
                                        </p:tav>
                                      </p:tavLst>
                                    </p:anim>
                                    <p:anim calcmode="lin" valueType="num">
                                      <p:cBhvr additive="base">
                                        <p:cTn id="61" dur="500" fill="hold"/>
                                        <p:tgtEl>
                                          <p:spTgt spid="27"/>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1+#ppt_w/2"/>
                                          </p:val>
                                        </p:tav>
                                        <p:tav tm="100000">
                                          <p:val>
                                            <p:strVal val="#ppt_x"/>
                                          </p:val>
                                        </p:tav>
                                      </p:tavLst>
                                    </p:anim>
                                    <p:anim calcmode="lin" valueType="num">
                                      <p:cBhvr additive="base">
                                        <p:cTn id="65" dur="500" fill="hold"/>
                                        <p:tgtEl>
                                          <p:spTgt spid="2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fill="hold"/>
                                        <p:tgtEl>
                                          <p:spTgt spid="29"/>
                                        </p:tgtEl>
                                        <p:attrNameLst>
                                          <p:attrName>ppt_x</p:attrName>
                                        </p:attrNameLst>
                                      </p:cBhvr>
                                      <p:tavLst>
                                        <p:tav tm="0">
                                          <p:val>
                                            <p:strVal val="1+#ppt_w/2"/>
                                          </p:val>
                                        </p:tav>
                                        <p:tav tm="100000">
                                          <p:val>
                                            <p:strVal val="#ppt_x"/>
                                          </p:val>
                                        </p:tav>
                                      </p:tavLst>
                                    </p:anim>
                                    <p:anim calcmode="lin" valueType="num">
                                      <p:cBhvr additive="base">
                                        <p:cTn id="69" dur="500" fill="hold"/>
                                        <p:tgtEl>
                                          <p:spTgt spid="29"/>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500" fill="hold"/>
                                        <p:tgtEl>
                                          <p:spTgt spid="30"/>
                                        </p:tgtEl>
                                        <p:attrNameLst>
                                          <p:attrName>ppt_x</p:attrName>
                                        </p:attrNameLst>
                                      </p:cBhvr>
                                      <p:tavLst>
                                        <p:tav tm="0">
                                          <p:val>
                                            <p:strVal val="1+#ppt_w/2"/>
                                          </p:val>
                                        </p:tav>
                                        <p:tav tm="100000">
                                          <p:val>
                                            <p:strVal val="#ppt_x"/>
                                          </p:val>
                                        </p:tav>
                                      </p:tavLst>
                                    </p:anim>
                                    <p:anim calcmode="lin" valueType="num">
                                      <p:cBhvr additive="base">
                                        <p:cTn id="73" dur="500" fill="hold"/>
                                        <p:tgtEl>
                                          <p:spTgt spid="30"/>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additive="base">
                                        <p:cTn id="76" dur="500" fill="hold"/>
                                        <p:tgtEl>
                                          <p:spTgt spid="31"/>
                                        </p:tgtEl>
                                        <p:attrNameLst>
                                          <p:attrName>ppt_x</p:attrName>
                                        </p:attrNameLst>
                                      </p:cBhvr>
                                      <p:tavLst>
                                        <p:tav tm="0">
                                          <p:val>
                                            <p:strVal val="1+#ppt_w/2"/>
                                          </p:val>
                                        </p:tav>
                                        <p:tav tm="100000">
                                          <p:val>
                                            <p:strVal val="#ppt_x"/>
                                          </p:val>
                                        </p:tav>
                                      </p:tavLst>
                                    </p:anim>
                                    <p:anim calcmode="lin" valueType="num">
                                      <p:cBhvr additive="base">
                                        <p:cTn id="77" dur="500" fill="hold"/>
                                        <p:tgtEl>
                                          <p:spTgt spid="31"/>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 calcmode="lin" valueType="num">
                                      <p:cBhvr additive="base">
                                        <p:cTn id="80" dur="500" fill="hold"/>
                                        <p:tgtEl>
                                          <p:spTgt spid="32"/>
                                        </p:tgtEl>
                                        <p:attrNameLst>
                                          <p:attrName>ppt_x</p:attrName>
                                        </p:attrNameLst>
                                      </p:cBhvr>
                                      <p:tavLst>
                                        <p:tav tm="0">
                                          <p:val>
                                            <p:strVal val="1+#ppt_w/2"/>
                                          </p:val>
                                        </p:tav>
                                        <p:tav tm="100000">
                                          <p:val>
                                            <p:strVal val="#ppt_x"/>
                                          </p:val>
                                        </p:tav>
                                      </p:tavLst>
                                    </p:anim>
                                    <p:anim calcmode="lin" valueType="num">
                                      <p:cBhvr additive="base">
                                        <p:cTn id="81" dur="500" fill="hold"/>
                                        <p:tgtEl>
                                          <p:spTgt spid="32"/>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additive="base">
                                        <p:cTn id="84" dur="500" fill="hold"/>
                                        <p:tgtEl>
                                          <p:spTgt spid="33"/>
                                        </p:tgtEl>
                                        <p:attrNameLst>
                                          <p:attrName>ppt_x</p:attrName>
                                        </p:attrNameLst>
                                      </p:cBhvr>
                                      <p:tavLst>
                                        <p:tav tm="0">
                                          <p:val>
                                            <p:strVal val="1+#ppt_w/2"/>
                                          </p:val>
                                        </p:tav>
                                        <p:tav tm="100000">
                                          <p:val>
                                            <p:strVal val="#ppt_x"/>
                                          </p:val>
                                        </p:tav>
                                      </p:tavLst>
                                    </p:anim>
                                    <p:anim calcmode="lin" valueType="num">
                                      <p:cBhvr additive="base">
                                        <p:cTn id="85" dur="500" fill="hold"/>
                                        <p:tgtEl>
                                          <p:spTgt spid="33"/>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additive="base">
                                        <p:cTn id="88" dur="500" fill="hold"/>
                                        <p:tgtEl>
                                          <p:spTgt spid="34"/>
                                        </p:tgtEl>
                                        <p:attrNameLst>
                                          <p:attrName>ppt_x</p:attrName>
                                        </p:attrNameLst>
                                      </p:cBhvr>
                                      <p:tavLst>
                                        <p:tav tm="0">
                                          <p:val>
                                            <p:strVal val="1+#ppt_w/2"/>
                                          </p:val>
                                        </p:tav>
                                        <p:tav tm="100000">
                                          <p:val>
                                            <p:strVal val="#ppt_x"/>
                                          </p:val>
                                        </p:tav>
                                      </p:tavLst>
                                    </p:anim>
                                    <p:anim calcmode="lin" valueType="num">
                                      <p:cBhvr additive="base">
                                        <p:cTn id="89" dur="500" fill="hold"/>
                                        <p:tgtEl>
                                          <p:spTgt spid="34"/>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 calcmode="lin" valueType="num">
                                      <p:cBhvr additive="base">
                                        <p:cTn id="92" dur="500" fill="hold"/>
                                        <p:tgtEl>
                                          <p:spTgt spid="35"/>
                                        </p:tgtEl>
                                        <p:attrNameLst>
                                          <p:attrName>ppt_x</p:attrName>
                                        </p:attrNameLst>
                                      </p:cBhvr>
                                      <p:tavLst>
                                        <p:tav tm="0">
                                          <p:val>
                                            <p:strVal val="1+#ppt_w/2"/>
                                          </p:val>
                                        </p:tav>
                                        <p:tav tm="100000">
                                          <p:val>
                                            <p:strVal val="#ppt_x"/>
                                          </p:val>
                                        </p:tav>
                                      </p:tavLst>
                                    </p:anim>
                                    <p:anim calcmode="lin" valueType="num">
                                      <p:cBhvr additive="base">
                                        <p:cTn id="93" dur="500" fill="hold"/>
                                        <p:tgtEl>
                                          <p:spTgt spid="35"/>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 calcmode="lin" valueType="num">
                                      <p:cBhvr additive="base">
                                        <p:cTn id="96" dur="500" fill="hold"/>
                                        <p:tgtEl>
                                          <p:spTgt spid="36"/>
                                        </p:tgtEl>
                                        <p:attrNameLst>
                                          <p:attrName>ppt_x</p:attrName>
                                        </p:attrNameLst>
                                      </p:cBhvr>
                                      <p:tavLst>
                                        <p:tav tm="0">
                                          <p:val>
                                            <p:strVal val="1+#ppt_w/2"/>
                                          </p:val>
                                        </p:tav>
                                        <p:tav tm="100000">
                                          <p:val>
                                            <p:strVal val="#ppt_x"/>
                                          </p:val>
                                        </p:tav>
                                      </p:tavLst>
                                    </p:anim>
                                    <p:anim calcmode="lin" valueType="num">
                                      <p:cBhvr additive="base">
                                        <p:cTn id="97" dur="500" fill="hold"/>
                                        <p:tgtEl>
                                          <p:spTgt spid="36"/>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additive="base">
                                        <p:cTn id="100" dur="500" fill="hold"/>
                                        <p:tgtEl>
                                          <p:spTgt spid="37"/>
                                        </p:tgtEl>
                                        <p:attrNameLst>
                                          <p:attrName>ppt_x</p:attrName>
                                        </p:attrNameLst>
                                      </p:cBhvr>
                                      <p:tavLst>
                                        <p:tav tm="0">
                                          <p:val>
                                            <p:strVal val="1+#ppt_w/2"/>
                                          </p:val>
                                        </p:tav>
                                        <p:tav tm="100000">
                                          <p:val>
                                            <p:strVal val="#ppt_x"/>
                                          </p:val>
                                        </p:tav>
                                      </p:tavLst>
                                    </p:anim>
                                    <p:anim calcmode="lin" valueType="num">
                                      <p:cBhvr additive="base">
                                        <p:cTn id="101" dur="500" fill="hold"/>
                                        <p:tgtEl>
                                          <p:spTgt spid="3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38"/>
                                        </p:tgtEl>
                                        <p:attrNameLst>
                                          <p:attrName>style.visibility</p:attrName>
                                        </p:attrNameLst>
                                      </p:cBhvr>
                                      <p:to>
                                        <p:strVal val="visible"/>
                                      </p:to>
                                    </p:set>
                                    <p:anim calcmode="lin" valueType="num">
                                      <p:cBhvr additive="base">
                                        <p:cTn id="104" dur="500" fill="hold"/>
                                        <p:tgtEl>
                                          <p:spTgt spid="38"/>
                                        </p:tgtEl>
                                        <p:attrNameLst>
                                          <p:attrName>ppt_x</p:attrName>
                                        </p:attrNameLst>
                                      </p:cBhvr>
                                      <p:tavLst>
                                        <p:tav tm="0">
                                          <p:val>
                                            <p:strVal val="1+#ppt_w/2"/>
                                          </p:val>
                                        </p:tav>
                                        <p:tav tm="100000">
                                          <p:val>
                                            <p:strVal val="#ppt_x"/>
                                          </p:val>
                                        </p:tav>
                                      </p:tavLst>
                                    </p:anim>
                                    <p:anim calcmode="lin" valueType="num">
                                      <p:cBhvr additive="base">
                                        <p:cTn id="105" dur="500" fill="hold"/>
                                        <p:tgtEl>
                                          <p:spTgt spid="38"/>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 calcmode="lin" valueType="num">
                                      <p:cBhvr additive="base">
                                        <p:cTn id="108" dur="500" fill="hold"/>
                                        <p:tgtEl>
                                          <p:spTgt spid="39"/>
                                        </p:tgtEl>
                                        <p:attrNameLst>
                                          <p:attrName>ppt_x</p:attrName>
                                        </p:attrNameLst>
                                      </p:cBhvr>
                                      <p:tavLst>
                                        <p:tav tm="0">
                                          <p:val>
                                            <p:strVal val="1+#ppt_w/2"/>
                                          </p:val>
                                        </p:tav>
                                        <p:tav tm="100000">
                                          <p:val>
                                            <p:strVal val="#ppt_x"/>
                                          </p:val>
                                        </p:tav>
                                      </p:tavLst>
                                    </p:anim>
                                    <p:anim calcmode="lin" valueType="num">
                                      <p:cBhvr additive="base">
                                        <p:cTn id="109" dur="500" fill="hold"/>
                                        <p:tgtEl>
                                          <p:spTgt spid="39"/>
                                        </p:tgtEl>
                                        <p:attrNameLst>
                                          <p:attrName>ppt_y</p:attrName>
                                        </p:attrNameLst>
                                      </p:cBhvr>
                                      <p:tavLst>
                                        <p:tav tm="0">
                                          <p:val>
                                            <p:strVal val="#ppt_y"/>
                                          </p:val>
                                        </p:tav>
                                        <p:tav tm="100000">
                                          <p:val>
                                            <p:strVal val="#ppt_y"/>
                                          </p:val>
                                        </p:tav>
                                      </p:tavLst>
                                    </p:anim>
                                  </p:childTnLst>
                                </p:cTn>
                              </p:par>
                              <p:par>
                                <p:cTn id="110" presetID="2" presetClass="entr" presetSubtype="2" fill="hold" grpId="0" nodeType="withEffect">
                                  <p:stCondLst>
                                    <p:cond delay="0"/>
                                  </p:stCondLst>
                                  <p:childTnLst>
                                    <p:set>
                                      <p:cBhvr>
                                        <p:cTn id="111" dur="1" fill="hold">
                                          <p:stCondLst>
                                            <p:cond delay="0"/>
                                          </p:stCondLst>
                                        </p:cTn>
                                        <p:tgtEl>
                                          <p:spTgt spid="40"/>
                                        </p:tgtEl>
                                        <p:attrNameLst>
                                          <p:attrName>style.visibility</p:attrName>
                                        </p:attrNameLst>
                                      </p:cBhvr>
                                      <p:to>
                                        <p:strVal val="visible"/>
                                      </p:to>
                                    </p:set>
                                    <p:anim calcmode="lin" valueType="num">
                                      <p:cBhvr additive="base">
                                        <p:cTn id="112" dur="500" fill="hold"/>
                                        <p:tgtEl>
                                          <p:spTgt spid="40"/>
                                        </p:tgtEl>
                                        <p:attrNameLst>
                                          <p:attrName>ppt_x</p:attrName>
                                        </p:attrNameLst>
                                      </p:cBhvr>
                                      <p:tavLst>
                                        <p:tav tm="0">
                                          <p:val>
                                            <p:strVal val="1+#ppt_w/2"/>
                                          </p:val>
                                        </p:tav>
                                        <p:tav tm="100000">
                                          <p:val>
                                            <p:strVal val="#ppt_x"/>
                                          </p:val>
                                        </p:tav>
                                      </p:tavLst>
                                    </p:anim>
                                    <p:anim calcmode="lin" valueType="num">
                                      <p:cBhvr additive="base">
                                        <p:cTn id="113" dur="500" fill="hold"/>
                                        <p:tgtEl>
                                          <p:spTgt spid="40"/>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500" fill="hold"/>
                                        <p:tgtEl>
                                          <p:spTgt spid="41"/>
                                        </p:tgtEl>
                                        <p:attrNameLst>
                                          <p:attrName>ppt_x</p:attrName>
                                        </p:attrNameLst>
                                      </p:cBhvr>
                                      <p:tavLst>
                                        <p:tav tm="0">
                                          <p:val>
                                            <p:strVal val="1+#ppt_w/2"/>
                                          </p:val>
                                        </p:tav>
                                        <p:tav tm="100000">
                                          <p:val>
                                            <p:strVal val="#ppt_x"/>
                                          </p:val>
                                        </p:tav>
                                      </p:tavLst>
                                    </p:anim>
                                    <p:anim calcmode="lin" valueType="num">
                                      <p:cBhvr additive="base">
                                        <p:cTn id="117" dur="500" fill="hold"/>
                                        <p:tgtEl>
                                          <p:spTgt spid="41"/>
                                        </p:tgtEl>
                                        <p:attrNameLst>
                                          <p:attrName>ppt_y</p:attrName>
                                        </p:attrNameLst>
                                      </p:cBhvr>
                                      <p:tavLst>
                                        <p:tav tm="0">
                                          <p:val>
                                            <p:strVal val="#ppt_y"/>
                                          </p:val>
                                        </p:tav>
                                        <p:tav tm="100000">
                                          <p:val>
                                            <p:strVal val="#ppt_y"/>
                                          </p:val>
                                        </p:tav>
                                      </p:tavLst>
                                    </p:anim>
                                  </p:childTnLst>
                                </p:cTn>
                              </p:par>
                              <p:par>
                                <p:cTn id="118" presetID="2" presetClass="entr" presetSubtype="2" fill="hold" grpId="0" nodeType="withEffect">
                                  <p:stCondLst>
                                    <p:cond delay="0"/>
                                  </p:stCondLst>
                                  <p:childTnLst>
                                    <p:set>
                                      <p:cBhvr>
                                        <p:cTn id="119" dur="1" fill="hold">
                                          <p:stCondLst>
                                            <p:cond delay="0"/>
                                          </p:stCondLst>
                                        </p:cTn>
                                        <p:tgtEl>
                                          <p:spTgt spid="42"/>
                                        </p:tgtEl>
                                        <p:attrNameLst>
                                          <p:attrName>style.visibility</p:attrName>
                                        </p:attrNameLst>
                                      </p:cBhvr>
                                      <p:to>
                                        <p:strVal val="visible"/>
                                      </p:to>
                                    </p:set>
                                    <p:anim calcmode="lin" valueType="num">
                                      <p:cBhvr additive="base">
                                        <p:cTn id="120" dur="500" fill="hold"/>
                                        <p:tgtEl>
                                          <p:spTgt spid="42"/>
                                        </p:tgtEl>
                                        <p:attrNameLst>
                                          <p:attrName>ppt_x</p:attrName>
                                        </p:attrNameLst>
                                      </p:cBhvr>
                                      <p:tavLst>
                                        <p:tav tm="0">
                                          <p:val>
                                            <p:strVal val="1+#ppt_w/2"/>
                                          </p:val>
                                        </p:tav>
                                        <p:tav tm="100000">
                                          <p:val>
                                            <p:strVal val="#ppt_x"/>
                                          </p:val>
                                        </p:tav>
                                      </p:tavLst>
                                    </p:anim>
                                    <p:anim calcmode="lin" valueType="num">
                                      <p:cBhvr additive="base">
                                        <p:cTn id="121" dur="500" fill="hold"/>
                                        <p:tgtEl>
                                          <p:spTgt spid="42"/>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43"/>
                                        </p:tgtEl>
                                        <p:attrNameLst>
                                          <p:attrName>style.visibility</p:attrName>
                                        </p:attrNameLst>
                                      </p:cBhvr>
                                      <p:to>
                                        <p:strVal val="visible"/>
                                      </p:to>
                                    </p:set>
                                    <p:anim calcmode="lin" valueType="num">
                                      <p:cBhvr additive="base">
                                        <p:cTn id="124" dur="500" fill="hold"/>
                                        <p:tgtEl>
                                          <p:spTgt spid="43"/>
                                        </p:tgtEl>
                                        <p:attrNameLst>
                                          <p:attrName>ppt_x</p:attrName>
                                        </p:attrNameLst>
                                      </p:cBhvr>
                                      <p:tavLst>
                                        <p:tav tm="0">
                                          <p:val>
                                            <p:strVal val="1+#ppt_w/2"/>
                                          </p:val>
                                        </p:tav>
                                        <p:tav tm="100000">
                                          <p:val>
                                            <p:strVal val="#ppt_x"/>
                                          </p:val>
                                        </p:tav>
                                      </p:tavLst>
                                    </p:anim>
                                    <p:anim calcmode="lin" valueType="num">
                                      <p:cBhvr additive="base">
                                        <p:cTn id="125" dur="500" fill="hold"/>
                                        <p:tgtEl>
                                          <p:spTgt spid="43"/>
                                        </p:tgtEl>
                                        <p:attrNameLst>
                                          <p:attrName>ppt_y</p:attrName>
                                        </p:attrNameLst>
                                      </p:cBhvr>
                                      <p:tavLst>
                                        <p:tav tm="0">
                                          <p:val>
                                            <p:strVal val="#ppt_y"/>
                                          </p:val>
                                        </p:tav>
                                        <p:tav tm="100000">
                                          <p:val>
                                            <p:strVal val="#ppt_y"/>
                                          </p:val>
                                        </p:tav>
                                      </p:tavLst>
                                    </p:anim>
                                  </p:childTnLst>
                                </p:cTn>
                              </p:par>
                              <p:par>
                                <p:cTn id="126" presetID="2" presetClass="entr" presetSubtype="2" fill="hold" grpId="0" nodeType="with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additive="base">
                                        <p:cTn id="128" dur="500" fill="hold"/>
                                        <p:tgtEl>
                                          <p:spTgt spid="44"/>
                                        </p:tgtEl>
                                        <p:attrNameLst>
                                          <p:attrName>ppt_x</p:attrName>
                                        </p:attrNameLst>
                                      </p:cBhvr>
                                      <p:tavLst>
                                        <p:tav tm="0">
                                          <p:val>
                                            <p:strVal val="1+#ppt_w/2"/>
                                          </p:val>
                                        </p:tav>
                                        <p:tav tm="100000">
                                          <p:val>
                                            <p:strVal val="#ppt_x"/>
                                          </p:val>
                                        </p:tav>
                                      </p:tavLst>
                                    </p:anim>
                                    <p:anim calcmode="lin" valueType="num">
                                      <p:cBhvr additive="base">
                                        <p:cTn id="129" dur="500" fill="hold"/>
                                        <p:tgtEl>
                                          <p:spTgt spid="44"/>
                                        </p:tgtEl>
                                        <p:attrNameLst>
                                          <p:attrName>ppt_y</p:attrName>
                                        </p:attrNameLst>
                                      </p:cBhvr>
                                      <p:tavLst>
                                        <p:tav tm="0">
                                          <p:val>
                                            <p:strVal val="#ppt_y"/>
                                          </p:val>
                                        </p:tav>
                                        <p:tav tm="100000">
                                          <p:val>
                                            <p:strVal val="#ppt_y"/>
                                          </p:val>
                                        </p:tav>
                                      </p:tavLst>
                                    </p:anim>
                                  </p:childTnLst>
                                </p:cTn>
                              </p:par>
                              <p:par>
                                <p:cTn id="130" presetID="2" presetClass="entr" presetSubtype="2" fill="hold" grpId="0" nodeType="withEffect">
                                  <p:stCondLst>
                                    <p:cond delay="0"/>
                                  </p:stCondLst>
                                  <p:childTnLst>
                                    <p:set>
                                      <p:cBhvr>
                                        <p:cTn id="131" dur="1" fill="hold">
                                          <p:stCondLst>
                                            <p:cond delay="0"/>
                                          </p:stCondLst>
                                        </p:cTn>
                                        <p:tgtEl>
                                          <p:spTgt spid="45"/>
                                        </p:tgtEl>
                                        <p:attrNameLst>
                                          <p:attrName>style.visibility</p:attrName>
                                        </p:attrNameLst>
                                      </p:cBhvr>
                                      <p:to>
                                        <p:strVal val="visible"/>
                                      </p:to>
                                    </p:set>
                                    <p:anim calcmode="lin" valueType="num">
                                      <p:cBhvr additive="base">
                                        <p:cTn id="132" dur="500" fill="hold"/>
                                        <p:tgtEl>
                                          <p:spTgt spid="45"/>
                                        </p:tgtEl>
                                        <p:attrNameLst>
                                          <p:attrName>ppt_x</p:attrName>
                                        </p:attrNameLst>
                                      </p:cBhvr>
                                      <p:tavLst>
                                        <p:tav tm="0">
                                          <p:val>
                                            <p:strVal val="1+#ppt_w/2"/>
                                          </p:val>
                                        </p:tav>
                                        <p:tav tm="100000">
                                          <p:val>
                                            <p:strVal val="#ppt_x"/>
                                          </p:val>
                                        </p:tav>
                                      </p:tavLst>
                                    </p:anim>
                                    <p:anim calcmode="lin" valueType="num">
                                      <p:cBhvr additive="base">
                                        <p:cTn id="133" dur="500" fill="hold"/>
                                        <p:tgtEl>
                                          <p:spTgt spid="45"/>
                                        </p:tgtEl>
                                        <p:attrNameLst>
                                          <p:attrName>ppt_y</p:attrName>
                                        </p:attrNameLst>
                                      </p:cBhvr>
                                      <p:tavLst>
                                        <p:tav tm="0">
                                          <p:val>
                                            <p:strVal val="#ppt_y"/>
                                          </p:val>
                                        </p:tav>
                                        <p:tav tm="100000">
                                          <p:val>
                                            <p:strVal val="#ppt_y"/>
                                          </p:val>
                                        </p:tav>
                                      </p:tavLst>
                                    </p:anim>
                                  </p:childTnLst>
                                </p:cTn>
                              </p:par>
                              <p:par>
                                <p:cTn id="134" presetID="2" presetClass="entr" presetSubtype="2" fill="hold" grpId="0" nodeType="with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additive="base">
                                        <p:cTn id="136" dur="500" fill="hold"/>
                                        <p:tgtEl>
                                          <p:spTgt spid="46"/>
                                        </p:tgtEl>
                                        <p:attrNameLst>
                                          <p:attrName>ppt_x</p:attrName>
                                        </p:attrNameLst>
                                      </p:cBhvr>
                                      <p:tavLst>
                                        <p:tav tm="0">
                                          <p:val>
                                            <p:strVal val="1+#ppt_w/2"/>
                                          </p:val>
                                        </p:tav>
                                        <p:tav tm="100000">
                                          <p:val>
                                            <p:strVal val="#ppt_x"/>
                                          </p:val>
                                        </p:tav>
                                      </p:tavLst>
                                    </p:anim>
                                    <p:anim calcmode="lin" valueType="num">
                                      <p:cBhvr additive="base">
                                        <p:cTn id="137" dur="500" fill="hold"/>
                                        <p:tgtEl>
                                          <p:spTgt spid="46"/>
                                        </p:tgtEl>
                                        <p:attrNameLst>
                                          <p:attrName>ppt_y</p:attrName>
                                        </p:attrNameLst>
                                      </p:cBhvr>
                                      <p:tavLst>
                                        <p:tav tm="0">
                                          <p:val>
                                            <p:strVal val="#ppt_y"/>
                                          </p:val>
                                        </p:tav>
                                        <p:tav tm="100000">
                                          <p:val>
                                            <p:strVal val="#ppt_y"/>
                                          </p:val>
                                        </p:tav>
                                      </p:tavLst>
                                    </p:anim>
                                  </p:childTnLst>
                                </p:cTn>
                              </p:par>
                              <p:par>
                                <p:cTn id="138" presetID="2" presetClass="entr" presetSubtype="2" fill="hold" grpId="0" nodeType="withEffect">
                                  <p:stCondLst>
                                    <p:cond delay="0"/>
                                  </p:stCondLst>
                                  <p:childTnLst>
                                    <p:set>
                                      <p:cBhvr>
                                        <p:cTn id="139" dur="1" fill="hold">
                                          <p:stCondLst>
                                            <p:cond delay="0"/>
                                          </p:stCondLst>
                                        </p:cTn>
                                        <p:tgtEl>
                                          <p:spTgt spid="47"/>
                                        </p:tgtEl>
                                        <p:attrNameLst>
                                          <p:attrName>style.visibility</p:attrName>
                                        </p:attrNameLst>
                                      </p:cBhvr>
                                      <p:to>
                                        <p:strVal val="visible"/>
                                      </p:to>
                                    </p:set>
                                    <p:anim calcmode="lin" valueType="num">
                                      <p:cBhvr additive="base">
                                        <p:cTn id="140" dur="500" fill="hold"/>
                                        <p:tgtEl>
                                          <p:spTgt spid="47"/>
                                        </p:tgtEl>
                                        <p:attrNameLst>
                                          <p:attrName>ppt_x</p:attrName>
                                        </p:attrNameLst>
                                      </p:cBhvr>
                                      <p:tavLst>
                                        <p:tav tm="0">
                                          <p:val>
                                            <p:strVal val="1+#ppt_w/2"/>
                                          </p:val>
                                        </p:tav>
                                        <p:tav tm="100000">
                                          <p:val>
                                            <p:strVal val="#ppt_x"/>
                                          </p:val>
                                        </p:tav>
                                      </p:tavLst>
                                    </p:anim>
                                    <p:anim calcmode="lin" valueType="num">
                                      <p:cBhvr additive="base">
                                        <p:cTn id="141" dur="500" fill="hold"/>
                                        <p:tgtEl>
                                          <p:spTgt spid="47"/>
                                        </p:tgtEl>
                                        <p:attrNameLst>
                                          <p:attrName>ppt_y</p:attrName>
                                        </p:attrNameLst>
                                      </p:cBhvr>
                                      <p:tavLst>
                                        <p:tav tm="0">
                                          <p:val>
                                            <p:strVal val="#ppt_y"/>
                                          </p:val>
                                        </p:tav>
                                        <p:tav tm="100000">
                                          <p:val>
                                            <p:strVal val="#ppt_y"/>
                                          </p:val>
                                        </p:tav>
                                      </p:tavLst>
                                    </p:anim>
                                  </p:childTnLst>
                                </p:cTn>
                              </p:par>
                              <p:par>
                                <p:cTn id="142" presetID="2" presetClass="entr" presetSubtype="2" fill="hold" grpId="0" nodeType="withEffect">
                                  <p:stCondLst>
                                    <p:cond delay="0"/>
                                  </p:stCondLst>
                                  <p:childTnLst>
                                    <p:set>
                                      <p:cBhvr>
                                        <p:cTn id="143" dur="1" fill="hold">
                                          <p:stCondLst>
                                            <p:cond delay="0"/>
                                          </p:stCondLst>
                                        </p:cTn>
                                        <p:tgtEl>
                                          <p:spTgt spid="48"/>
                                        </p:tgtEl>
                                        <p:attrNameLst>
                                          <p:attrName>style.visibility</p:attrName>
                                        </p:attrNameLst>
                                      </p:cBhvr>
                                      <p:to>
                                        <p:strVal val="visible"/>
                                      </p:to>
                                    </p:set>
                                    <p:anim calcmode="lin" valueType="num">
                                      <p:cBhvr additive="base">
                                        <p:cTn id="144" dur="500" fill="hold"/>
                                        <p:tgtEl>
                                          <p:spTgt spid="48"/>
                                        </p:tgtEl>
                                        <p:attrNameLst>
                                          <p:attrName>ppt_x</p:attrName>
                                        </p:attrNameLst>
                                      </p:cBhvr>
                                      <p:tavLst>
                                        <p:tav tm="0">
                                          <p:val>
                                            <p:strVal val="1+#ppt_w/2"/>
                                          </p:val>
                                        </p:tav>
                                        <p:tav tm="100000">
                                          <p:val>
                                            <p:strVal val="#ppt_x"/>
                                          </p:val>
                                        </p:tav>
                                      </p:tavLst>
                                    </p:anim>
                                    <p:anim calcmode="lin" valueType="num">
                                      <p:cBhvr additive="base">
                                        <p:cTn id="145" dur="500" fill="hold"/>
                                        <p:tgtEl>
                                          <p:spTgt spid="48"/>
                                        </p:tgtEl>
                                        <p:attrNameLst>
                                          <p:attrName>ppt_y</p:attrName>
                                        </p:attrNameLst>
                                      </p:cBhvr>
                                      <p:tavLst>
                                        <p:tav tm="0">
                                          <p:val>
                                            <p:strVal val="#ppt_y"/>
                                          </p:val>
                                        </p:tav>
                                        <p:tav tm="100000">
                                          <p:val>
                                            <p:strVal val="#ppt_y"/>
                                          </p:val>
                                        </p:tav>
                                      </p:tavLst>
                                    </p:anim>
                                  </p:childTnLst>
                                </p:cTn>
                              </p:par>
                              <p:par>
                                <p:cTn id="146" presetID="2" presetClass="entr" presetSubtype="2" fill="hold" grpId="0" nodeType="withEffect">
                                  <p:stCondLst>
                                    <p:cond delay="0"/>
                                  </p:stCondLst>
                                  <p:childTnLst>
                                    <p:set>
                                      <p:cBhvr>
                                        <p:cTn id="147" dur="1" fill="hold">
                                          <p:stCondLst>
                                            <p:cond delay="0"/>
                                          </p:stCondLst>
                                        </p:cTn>
                                        <p:tgtEl>
                                          <p:spTgt spid="49"/>
                                        </p:tgtEl>
                                        <p:attrNameLst>
                                          <p:attrName>style.visibility</p:attrName>
                                        </p:attrNameLst>
                                      </p:cBhvr>
                                      <p:to>
                                        <p:strVal val="visible"/>
                                      </p:to>
                                    </p:set>
                                    <p:anim calcmode="lin" valueType="num">
                                      <p:cBhvr additive="base">
                                        <p:cTn id="148" dur="500" fill="hold"/>
                                        <p:tgtEl>
                                          <p:spTgt spid="49"/>
                                        </p:tgtEl>
                                        <p:attrNameLst>
                                          <p:attrName>ppt_x</p:attrName>
                                        </p:attrNameLst>
                                      </p:cBhvr>
                                      <p:tavLst>
                                        <p:tav tm="0">
                                          <p:val>
                                            <p:strVal val="1+#ppt_w/2"/>
                                          </p:val>
                                        </p:tav>
                                        <p:tav tm="100000">
                                          <p:val>
                                            <p:strVal val="#ppt_x"/>
                                          </p:val>
                                        </p:tav>
                                      </p:tavLst>
                                    </p:anim>
                                    <p:anim calcmode="lin" valueType="num">
                                      <p:cBhvr additive="base">
                                        <p:cTn id="149" dur="500" fill="hold"/>
                                        <p:tgtEl>
                                          <p:spTgt spid="49"/>
                                        </p:tgtEl>
                                        <p:attrNameLst>
                                          <p:attrName>ppt_y</p:attrName>
                                        </p:attrNameLst>
                                      </p:cBhvr>
                                      <p:tavLst>
                                        <p:tav tm="0">
                                          <p:val>
                                            <p:strVal val="#ppt_y"/>
                                          </p:val>
                                        </p:tav>
                                        <p:tav tm="100000">
                                          <p:val>
                                            <p:strVal val="#ppt_y"/>
                                          </p:val>
                                        </p:tav>
                                      </p:tavLst>
                                    </p:anim>
                                  </p:childTnLst>
                                </p:cTn>
                              </p:par>
                              <p:par>
                                <p:cTn id="150" presetID="2" presetClass="entr" presetSubtype="2" fill="hold" grpId="0" nodeType="withEffect">
                                  <p:stCondLst>
                                    <p:cond delay="0"/>
                                  </p:stCondLst>
                                  <p:childTnLst>
                                    <p:set>
                                      <p:cBhvr>
                                        <p:cTn id="151" dur="1" fill="hold">
                                          <p:stCondLst>
                                            <p:cond delay="0"/>
                                          </p:stCondLst>
                                        </p:cTn>
                                        <p:tgtEl>
                                          <p:spTgt spid="50"/>
                                        </p:tgtEl>
                                        <p:attrNameLst>
                                          <p:attrName>style.visibility</p:attrName>
                                        </p:attrNameLst>
                                      </p:cBhvr>
                                      <p:to>
                                        <p:strVal val="visible"/>
                                      </p:to>
                                    </p:set>
                                    <p:anim calcmode="lin" valueType="num">
                                      <p:cBhvr additive="base">
                                        <p:cTn id="152" dur="500" fill="hold"/>
                                        <p:tgtEl>
                                          <p:spTgt spid="50"/>
                                        </p:tgtEl>
                                        <p:attrNameLst>
                                          <p:attrName>ppt_x</p:attrName>
                                        </p:attrNameLst>
                                      </p:cBhvr>
                                      <p:tavLst>
                                        <p:tav tm="0">
                                          <p:val>
                                            <p:strVal val="1+#ppt_w/2"/>
                                          </p:val>
                                        </p:tav>
                                        <p:tav tm="100000">
                                          <p:val>
                                            <p:strVal val="#ppt_x"/>
                                          </p:val>
                                        </p:tav>
                                      </p:tavLst>
                                    </p:anim>
                                    <p:anim calcmode="lin" valueType="num">
                                      <p:cBhvr additive="base">
                                        <p:cTn id="153" dur="500" fill="hold"/>
                                        <p:tgtEl>
                                          <p:spTgt spid="50"/>
                                        </p:tgtEl>
                                        <p:attrNameLst>
                                          <p:attrName>ppt_y</p:attrName>
                                        </p:attrNameLst>
                                      </p:cBhvr>
                                      <p:tavLst>
                                        <p:tav tm="0">
                                          <p:val>
                                            <p:strVal val="#ppt_y"/>
                                          </p:val>
                                        </p:tav>
                                        <p:tav tm="100000">
                                          <p:val>
                                            <p:strVal val="#ppt_y"/>
                                          </p:val>
                                        </p:tav>
                                      </p:tavLst>
                                    </p:anim>
                                  </p:childTnLst>
                                </p:cTn>
                              </p:par>
                              <p:par>
                                <p:cTn id="154" presetID="2" presetClass="entr" presetSubtype="2" fill="hold" grpId="0" nodeType="withEffect">
                                  <p:stCondLst>
                                    <p:cond delay="0"/>
                                  </p:stCondLst>
                                  <p:childTnLst>
                                    <p:set>
                                      <p:cBhvr>
                                        <p:cTn id="155" dur="1" fill="hold">
                                          <p:stCondLst>
                                            <p:cond delay="0"/>
                                          </p:stCondLst>
                                        </p:cTn>
                                        <p:tgtEl>
                                          <p:spTgt spid="51"/>
                                        </p:tgtEl>
                                        <p:attrNameLst>
                                          <p:attrName>style.visibility</p:attrName>
                                        </p:attrNameLst>
                                      </p:cBhvr>
                                      <p:to>
                                        <p:strVal val="visible"/>
                                      </p:to>
                                    </p:set>
                                    <p:anim calcmode="lin" valueType="num">
                                      <p:cBhvr additive="base">
                                        <p:cTn id="156" dur="500" fill="hold"/>
                                        <p:tgtEl>
                                          <p:spTgt spid="51"/>
                                        </p:tgtEl>
                                        <p:attrNameLst>
                                          <p:attrName>ppt_x</p:attrName>
                                        </p:attrNameLst>
                                      </p:cBhvr>
                                      <p:tavLst>
                                        <p:tav tm="0">
                                          <p:val>
                                            <p:strVal val="1+#ppt_w/2"/>
                                          </p:val>
                                        </p:tav>
                                        <p:tav tm="100000">
                                          <p:val>
                                            <p:strVal val="#ppt_x"/>
                                          </p:val>
                                        </p:tav>
                                      </p:tavLst>
                                    </p:anim>
                                    <p:anim calcmode="lin" valueType="num">
                                      <p:cBhvr additive="base">
                                        <p:cTn id="157" dur="500" fill="hold"/>
                                        <p:tgtEl>
                                          <p:spTgt spid="51"/>
                                        </p:tgtEl>
                                        <p:attrNameLst>
                                          <p:attrName>ppt_y</p:attrName>
                                        </p:attrNameLst>
                                      </p:cBhvr>
                                      <p:tavLst>
                                        <p:tav tm="0">
                                          <p:val>
                                            <p:strVal val="#ppt_y"/>
                                          </p:val>
                                        </p:tav>
                                        <p:tav tm="100000">
                                          <p:val>
                                            <p:strVal val="#ppt_y"/>
                                          </p:val>
                                        </p:tav>
                                      </p:tavLst>
                                    </p:anim>
                                  </p:childTnLst>
                                </p:cTn>
                              </p:par>
                              <p:par>
                                <p:cTn id="158" presetID="2" presetClass="entr" presetSubtype="2" fill="hold" grpId="0" nodeType="withEffect">
                                  <p:stCondLst>
                                    <p:cond delay="0"/>
                                  </p:stCondLst>
                                  <p:childTnLst>
                                    <p:set>
                                      <p:cBhvr>
                                        <p:cTn id="159" dur="1" fill="hold">
                                          <p:stCondLst>
                                            <p:cond delay="0"/>
                                          </p:stCondLst>
                                        </p:cTn>
                                        <p:tgtEl>
                                          <p:spTgt spid="52"/>
                                        </p:tgtEl>
                                        <p:attrNameLst>
                                          <p:attrName>style.visibility</p:attrName>
                                        </p:attrNameLst>
                                      </p:cBhvr>
                                      <p:to>
                                        <p:strVal val="visible"/>
                                      </p:to>
                                    </p:set>
                                    <p:anim calcmode="lin" valueType="num">
                                      <p:cBhvr additive="base">
                                        <p:cTn id="160" dur="500" fill="hold"/>
                                        <p:tgtEl>
                                          <p:spTgt spid="52"/>
                                        </p:tgtEl>
                                        <p:attrNameLst>
                                          <p:attrName>ppt_x</p:attrName>
                                        </p:attrNameLst>
                                      </p:cBhvr>
                                      <p:tavLst>
                                        <p:tav tm="0">
                                          <p:val>
                                            <p:strVal val="1+#ppt_w/2"/>
                                          </p:val>
                                        </p:tav>
                                        <p:tav tm="100000">
                                          <p:val>
                                            <p:strVal val="#ppt_x"/>
                                          </p:val>
                                        </p:tav>
                                      </p:tavLst>
                                    </p:anim>
                                    <p:anim calcmode="lin" valueType="num">
                                      <p:cBhvr additive="base">
                                        <p:cTn id="161" dur="500" fill="hold"/>
                                        <p:tgtEl>
                                          <p:spTgt spid="52"/>
                                        </p:tgtEl>
                                        <p:attrNameLst>
                                          <p:attrName>ppt_y</p:attrName>
                                        </p:attrNameLst>
                                      </p:cBhvr>
                                      <p:tavLst>
                                        <p:tav tm="0">
                                          <p:val>
                                            <p:strVal val="#ppt_y"/>
                                          </p:val>
                                        </p:tav>
                                        <p:tav tm="100000">
                                          <p:val>
                                            <p:strVal val="#ppt_y"/>
                                          </p:val>
                                        </p:tav>
                                      </p:tavLst>
                                    </p:anim>
                                  </p:childTnLst>
                                </p:cTn>
                              </p:par>
                              <p:par>
                                <p:cTn id="162" presetID="2" presetClass="entr" presetSubtype="2" fill="hold" grpId="0" nodeType="withEffect">
                                  <p:stCondLst>
                                    <p:cond delay="0"/>
                                  </p:stCondLst>
                                  <p:childTnLst>
                                    <p:set>
                                      <p:cBhvr>
                                        <p:cTn id="163" dur="1" fill="hold">
                                          <p:stCondLst>
                                            <p:cond delay="0"/>
                                          </p:stCondLst>
                                        </p:cTn>
                                        <p:tgtEl>
                                          <p:spTgt spid="53"/>
                                        </p:tgtEl>
                                        <p:attrNameLst>
                                          <p:attrName>style.visibility</p:attrName>
                                        </p:attrNameLst>
                                      </p:cBhvr>
                                      <p:to>
                                        <p:strVal val="visible"/>
                                      </p:to>
                                    </p:set>
                                    <p:anim calcmode="lin" valueType="num">
                                      <p:cBhvr additive="base">
                                        <p:cTn id="164" dur="500" fill="hold"/>
                                        <p:tgtEl>
                                          <p:spTgt spid="53"/>
                                        </p:tgtEl>
                                        <p:attrNameLst>
                                          <p:attrName>ppt_x</p:attrName>
                                        </p:attrNameLst>
                                      </p:cBhvr>
                                      <p:tavLst>
                                        <p:tav tm="0">
                                          <p:val>
                                            <p:strVal val="1+#ppt_w/2"/>
                                          </p:val>
                                        </p:tav>
                                        <p:tav tm="100000">
                                          <p:val>
                                            <p:strVal val="#ppt_x"/>
                                          </p:val>
                                        </p:tav>
                                      </p:tavLst>
                                    </p:anim>
                                    <p:anim calcmode="lin" valueType="num">
                                      <p:cBhvr additive="base">
                                        <p:cTn id="165" dur="500" fill="hold"/>
                                        <p:tgtEl>
                                          <p:spTgt spid="53"/>
                                        </p:tgtEl>
                                        <p:attrNameLst>
                                          <p:attrName>ppt_y</p:attrName>
                                        </p:attrNameLst>
                                      </p:cBhvr>
                                      <p:tavLst>
                                        <p:tav tm="0">
                                          <p:val>
                                            <p:strVal val="#ppt_y"/>
                                          </p:val>
                                        </p:tav>
                                        <p:tav tm="100000">
                                          <p:val>
                                            <p:strVal val="#ppt_y"/>
                                          </p:val>
                                        </p:tav>
                                      </p:tavLst>
                                    </p:anim>
                                  </p:childTnLst>
                                </p:cTn>
                              </p:par>
                            </p:childTnLst>
                          </p:cTn>
                        </p:par>
                        <p:par>
                          <p:cTn id="166" fill="hold">
                            <p:stCondLst>
                              <p:cond delay="1500"/>
                            </p:stCondLst>
                            <p:childTnLst>
                              <p:par>
                                <p:cTn id="167" presetID="22" presetClass="entr" presetSubtype="8" fill="hold" grpId="0" nodeType="afterEffect">
                                  <p:stCondLst>
                                    <p:cond delay="0"/>
                                  </p:stCondLst>
                                  <p:childTnLst>
                                    <p:set>
                                      <p:cBhvr>
                                        <p:cTn id="168" dur="1" fill="hold">
                                          <p:stCondLst>
                                            <p:cond delay="0"/>
                                          </p:stCondLst>
                                        </p:cTn>
                                        <p:tgtEl>
                                          <p:spTgt spid="75"/>
                                        </p:tgtEl>
                                        <p:attrNameLst>
                                          <p:attrName>style.visibility</p:attrName>
                                        </p:attrNameLst>
                                      </p:cBhvr>
                                      <p:to>
                                        <p:strVal val="visible"/>
                                      </p:to>
                                    </p:set>
                                    <p:animEffect transition="in" filter="wipe(left)">
                                      <p:cBhvr>
                                        <p:cTn id="169" dur="500"/>
                                        <p:tgtEl>
                                          <p:spTgt spid="75"/>
                                        </p:tgtEl>
                                      </p:cBhvr>
                                    </p:animEffect>
                                  </p:childTnLst>
                                </p:cTn>
                              </p:par>
                            </p:childTnLst>
                          </p:cTn>
                        </p:par>
                        <p:par>
                          <p:cTn id="170" fill="hold">
                            <p:stCondLst>
                              <p:cond delay="2000"/>
                            </p:stCondLst>
                            <p:childTnLst>
                              <p:par>
                                <p:cTn id="171" presetID="10" presetClass="entr" presetSubtype="0" fill="hold" grpId="0" nodeType="afterEffect">
                                  <p:stCondLst>
                                    <p:cond delay="0"/>
                                  </p:stCondLst>
                                  <p:childTnLst>
                                    <p:set>
                                      <p:cBhvr>
                                        <p:cTn id="172" dur="1" fill="hold">
                                          <p:stCondLst>
                                            <p:cond delay="0"/>
                                          </p:stCondLst>
                                        </p:cTn>
                                        <p:tgtEl>
                                          <p:spTgt spid="76"/>
                                        </p:tgtEl>
                                        <p:attrNameLst>
                                          <p:attrName>style.visibility</p:attrName>
                                        </p:attrNameLst>
                                      </p:cBhvr>
                                      <p:to>
                                        <p:strVal val="visible"/>
                                      </p:to>
                                    </p:set>
                                    <p:animEffect transition="in" filter="fade">
                                      <p:cBhvr>
                                        <p:cTn id="17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3" grpId="0" animBg="1"/>
      <p:bldP spid="14" grpId="0" animBg="1"/>
      <p:bldP spid="15" grpId="0" animBg="1"/>
      <p:bldP spid="16"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75" grpId="0"/>
      <p:bldP spid="7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3707235" y="2841077"/>
            <a:ext cx="4717277" cy="1196486"/>
            <a:chOff x="3707235" y="2841077"/>
            <a:chExt cx="4717277" cy="1196486"/>
          </a:xfrm>
        </p:grpSpPr>
        <p:cxnSp>
          <p:nvCxnSpPr>
            <p:cNvPr id="12" name="直接连接符 11"/>
            <p:cNvCxnSpPr/>
            <p:nvPr/>
          </p:nvCxnSpPr>
          <p:spPr>
            <a:xfrm>
              <a:off x="3707235" y="3740717"/>
              <a:ext cx="847725" cy="27620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5723511" y="3720080"/>
              <a:ext cx="744978" cy="317483"/>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679534" y="2841077"/>
              <a:ext cx="744978" cy="317483"/>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8" name="燕尾形 17"/>
          <p:cNvSpPr/>
          <p:nvPr/>
        </p:nvSpPr>
        <p:spPr>
          <a:xfrm rot="1234549">
            <a:off x="4234201" y="3372327"/>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燕尾形 18"/>
          <p:cNvSpPr/>
          <p:nvPr/>
        </p:nvSpPr>
        <p:spPr>
          <a:xfrm rot="20150452">
            <a:off x="5853015" y="3486504"/>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燕尾形 19"/>
          <p:cNvSpPr/>
          <p:nvPr/>
        </p:nvSpPr>
        <p:spPr>
          <a:xfrm rot="20150452">
            <a:off x="7853264" y="2645595"/>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六边形 5"/>
          <p:cNvSpPr/>
          <p:nvPr/>
        </p:nvSpPr>
        <p:spPr>
          <a:xfrm>
            <a:off x="2651769" y="3025234"/>
            <a:ext cx="1008558" cy="869446"/>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a:off x="4607790" y="3904237"/>
            <a:ext cx="1008558" cy="86944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a:off x="6569733" y="3025234"/>
            <a:ext cx="1008558" cy="86944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a:off x="8531675" y="2146231"/>
            <a:ext cx="1008558" cy="86944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391195" y="-1"/>
            <a:ext cx="1417774" cy="723901"/>
            <a:chOff x="-391195" y="-1"/>
            <a:chExt cx="1697596" cy="866775"/>
          </a:xfrm>
        </p:grpSpPr>
        <p:sp>
          <p:nvSpPr>
            <p:cNvPr id="35" name="任意多边形 3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0" name="直接连接符 4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3" name="组合 60"/>
          <p:cNvGrpSpPr/>
          <p:nvPr/>
        </p:nvGrpSpPr>
        <p:grpSpPr>
          <a:xfrm>
            <a:off x="6567725" y="4147299"/>
            <a:ext cx="3634172" cy="866354"/>
            <a:chOff x="937749" y="5016378"/>
            <a:chExt cx="3248027" cy="866354"/>
          </a:xfrm>
        </p:grpSpPr>
        <p:sp>
          <p:nvSpPr>
            <p:cNvPr id="54" name="矩形 53"/>
            <p:cNvSpPr/>
            <p:nvPr/>
          </p:nvSpPr>
          <p:spPr>
            <a:xfrm>
              <a:off x="937749" y="5369002"/>
              <a:ext cx="3248027" cy="513730"/>
            </a:xfrm>
            <a:prstGeom prst="rect">
              <a:avLst/>
            </a:prstGeom>
          </p:spPr>
          <p:txBody>
            <a:bodyPr wrap="square">
              <a:spAutoFit/>
            </a:bodyPr>
            <a:lstStyle/>
            <a:p>
              <a:pPr>
                <a:lnSpc>
                  <a:spcPct val="120000"/>
                </a:lnSpc>
              </a:pPr>
              <a:r>
                <a:rPr lang="zh-CN" altLang="en-US" sz="1200" b="1" dirty="0">
                  <a:solidFill>
                    <a:schemeClr val="tx2">
                      <a:lumMod val="75000"/>
                    </a:schemeClr>
                  </a:solidFill>
                  <a:latin typeface="Century Gothic" panose="020B0502020202020204" pitchFamily="34" charset="0"/>
                </a:rPr>
                <a:t>同根同源，发展出的台湾地区特色人社内容</a:t>
              </a:r>
              <a:endParaRPr lang="zh-CN" altLang="en-US" sz="1200" b="1" dirty="0">
                <a:solidFill>
                  <a:schemeClr val="tx2">
                    <a:lumMod val="75000"/>
                  </a:schemeClr>
                </a:solidFill>
                <a:latin typeface="Century Gothic" panose="020B0502020202020204" pitchFamily="34" charset="0"/>
              </a:endParaRPr>
            </a:p>
            <a:p>
              <a:pPr>
                <a:lnSpc>
                  <a:spcPct val="120000"/>
                </a:lnSpc>
              </a:pPr>
              <a:endParaRPr lang="en-US" altLang="zh-CN" sz="1200" b="1" dirty="0">
                <a:solidFill>
                  <a:schemeClr val="tx2">
                    <a:lumMod val="75000"/>
                  </a:schemeClr>
                </a:solidFill>
                <a:latin typeface="Century Gothic" panose="020B0502020202020204" pitchFamily="34" charset="0"/>
              </a:endParaRPr>
            </a:p>
          </p:txBody>
        </p:sp>
        <p:sp>
          <p:nvSpPr>
            <p:cNvPr id="55" name="矩形 54"/>
            <p:cNvSpPr/>
            <p:nvPr/>
          </p:nvSpPr>
          <p:spPr>
            <a:xfrm>
              <a:off x="937750" y="5016378"/>
              <a:ext cx="3197456" cy="757130"/>
            </a:xfrm>
            <a:prstGeom prst="rect">
              <a:avLst/>
            </a:prstGeom>
          </p:spPr>
          <p:txBody>
            <a:bodyPr wrap="square">
              <a:spAutoFit/>
            </a:bodyPr>
            <a:lstStyle/>
            <a:p>
              <a:pPr>
                <a:lnSpc>
                  <a:spcPct val="120000"/>
                </a:lnSpc>
              </a:pPr>
              <a:r>
                <a:rPr lang="zh-TW" altLang="en-US" b="1" dirty="0">
                  <a:solidFill>
                    <a:schemeClr val="tx2">
                      <a:lumMod val="75000"/>
                    </a:schemeClr>
                  </a:solidFill>
                </a:rPr>
                <a:t>子库</a:t>
              </a:r>
              <a:r>
                <a:rPr lang="en-US" altLang="zh-TW" b="1" dirty="0">
                  <a:solidFill>
                    <a:schemeClr val="tx2">
                      <a:lumMod val="75000"/>
                    </a:schemeClr>
                  </a:solidFill>
                </a:rPr>
                <a:t>-</a:t>
              </a:r>
              <a:r>
                <a:rPr lang="zh-TW" altLang="en-US" b="1" dirty="0">
                  <a:solidFill>
                    <a:schemeClr val="tx2">
                      <a:lumMod val="75000"/>
                    </a:schemeClr>
                  </a:solidFill>
                </a:rPr>
                <a:t>人社</a:t>
              </a:r>
              <a:r>
                <a:rPr lang="zh-CN" altLang="en-US" b="1" dirty="0">
                  <a:solidFill>
                    <a:schemeClr val="tx2">
                      <a:lumMod val="75000"/>
                    </a:schemeClr>
                  </a:solidFill>
                </a:rPr>
                <a:t>学术文献数据库</a:t>
              </a:r>
              <a:endParaRPr lang="en-US" altLang="zh-CN" b="1" dirty="0">
                <a:solidFill>
                  <a:schemeClr val="tx2">
                    <a:lumMod val="75000"/>
                  </a:schemeClr>
                </a:solidFill>
              </a:endParaRPr>
            </a:p>
            <a:p>
              <a:pPr>
                <a:lnSpc>
                  <a:spcPct val="120000"/>
                </a:lnSpc>
              </a:pPr>
              <a:endParaRPr lang="zh-CN" altLang="en-US" b="1" dirty="0">
                <a:solidFill>
                  <a:schemeClr val="tx2">
                    <a:lumMod val="75000"/>
                  </a:schemeClr>
                </a:solidFill>
              </a:endParaRPr>
            </a:p>
          </p:txBody>
        </p:sp>
      </p:grpSp>
      <p:grpSp>
        <p:nvGrpSpPr>
          <p:cNvPr id="56" name="组合 63"/>
          <p:cNvGrpSpPr/>
          <p:nvPr/>
        </p:nvGrpSpPr>
        <p:grpSpPr>
          <a:xfrm>
            <a:off x="8531675" y="1400388"/>
            <a:ext cx="3734381" cy="866354"/>
            <a:chOff x="937750" y="5016378"/>
            <a:chExt cx="2710228" cy="866354"/>
          </a:xfrm>
        </p:grpSpPr>
        <p:sp>
          <p:nvSpPr>
            <p:cNvPr id="57" name="矩形 56"/>
            <p:cNvSpPr/>
            <p:nvPr/>
          </p:nvSpPr>
          <p:spPr>
            <a:xfrm>
              <a:off x="937750" y="5369002"/>
              <a:ext cx="2710228" cy="513730"/>
            </a:xfrm>
            <a:prstGeom prst="rect">
              <a:avLst/>
            </a:prstGeom>
          </p:spPr>
          <p:txBody>
            <a:bodyPr wrap="square">
              <a:spAutoFit/>
            </a:bodyPr>
            <a:lstStyle/>
            <a:p>
              <a:pPr>
                <a:lnSpc>
                  <a:spcPct val="120000"/>
                </a:lnSpc>
              </a:pPr>
              <a:r>
                <a:rPr lang="zh-CN" altLang="en-US" sz="1200" b="1" dirty="0">
                  <a:solidFill>
                    <a:schemeClr val="tx2">
                      <a:lumMod val="75000"/>
                    </a:schemeClr>
                  </a:solidFill>
                  <a:latin typeface="Century Gothic" panose="020B0502020202020204" pitchFamily="34" charset="0"/>
                </a:rPr>
                <a:t>去芜存菁，看台湾的医学护理发展</a:t>
              </a:r>
              <a:endParaRPr lang="zh-CN" altLang="en-US" sz="1200" b="1" dirty="0">
                <a:solidFill>
                  <a:schemeClr val="tx2">
                    <a:lumMod val="75000"/>
                  </a:schemeClr>
                </a:solidFill>
                <a:latin typeface="Century Gothic" panose="020B0502020202020204" pitchFamily="34" charset="0"/>
              </a:endParaRPr>
            </a:p>
            <a:p>
              <a:pPr>
                <a:lnSpc>
                  <a:spcPct val="120000"/>
                </a:lnSpc>
              </a:pPr>
              <a:endParaRPr lang="en-US" altLang="zh-CN" sz="1200" b="1" dirty="0">
                <a:solidFill>
                  <a:schemeClr val="tx2">
                    <a:lumMod val="75000"/>
                  </a:schemeClr>
                </a:solidFill>
                <a:latin typeface="Century Gothic" panose="020B0502020202020204" pitchFamily="34" charset="0"/>
              </a:endParaRPr>
            </a:p>
          </p:txBody>
        </p:sp>
        <p:sp>
          <p:nvSpPr>
            <p:cNvPr id="58" name="矩形 57"/>
            <p:cNvSpPr/>
            <p:nvPr/>
          </p:nvSpPr>
          <p:spPr>
            <a:xfrm>
              <a:off x="937750" y="5016378"/>
              <a:ext cx="2660361" cy="757130"/>
            </a:xfrm>
            <a:prstGeom prst="rect">
              <a:avLst/>
            </a:prstGeom>
          </p:spPr>
          <p:txBody>
            <a:bodyPr wrap="square">
              <a:spAutoFit/>
            </a:bodyPr>
            <a:lstStyle/>
            <a:p>
              <a:pPr>
                <a:lnSpc>
                  <a:spcPct val="120000"/>
                </a:lnSpc>
              </a:pPr>
              <a:r>
                <a:rPr lang="zh-TW" altLang="en-US" b="1" dirty="0">
                  <a:solidFill>
                    <a:schemeClr val="tx2">
                      <a:lumMod val="75000"/>
                    </a:schemeClr>
                  </a:solidFill>
                </a:rPr>
                <a:t>子库</a:t>
              </a:r>
              <a:r>
                <a:rPr lang="en-US" altLang="zh-TW" b="1" dirty="0">
                  <a:solidFill>
                    <a:schemeClr val="tx2">
                      <a:lumMod val="75000"/>
                    </a:schemeClr>
                  </a:solidFill>
                </a:rPr>
                <a:t>-</a:t>
              </a:r>
              <a:r>
                <a:rPr lang="zh-TW" altLang="en-US" b="1" dirty="0">
                  <a:solidFill>
                    <a:schemeClr val="tx2">
                      <a:lumMod val="75000"/>
                    </a:schemeClr>
                  </a:solidFill>
                </a:rPr>
                <a:t>医学</a:t>
              </a:r>
              <a:r>
                <a:rPr lang="zh-CN" altLang="en-US" b="1" dirty="0">
                  <a:solidFill>
                    <a:schemeClr val="tx2">
                      <a:lumMod val="75000"/>
                    </a:schemeClr>
                  </a:solidFill>
                </a:rPr>
                <a:t>学术文献数据库</a:t>
              </a:r>
              <a:endParaRPr lang="en-US" altLang="zh-CN" b="1" dirty="0">
                <a:solidFill>
                  <a:schemeClr val="tx2">
                    <a:lumMod val="75000"/>
                  </a:schemeClr>
                </a:solidFill>
              </a:endParaRPr>
            </a:p>
            <a:p>
              <a:pPr>
                <a:lnSpc>
                  <a:spcPct val="120000"/>
                </a:lnSpc>
              </a:pPr>
              <a:endParaRPr lang="zh-CN" altLang="en-US" b="1" dirty="0">
                <a:solidFill>
                  <a:schemeClr val="tx2">
                    <a:lumMod val="75000"/>
                  </a:schemeClr>
                </a:solidFill>
              </a:endParaRPr>
            </a:p>
          </p:txBody>
        </p:sp>
      </p:grpSp>
      <p:grpSp>
        <p:nvGrpSpPr>
          <p:cNvPr id="59" name="组合 66"/>
          <p:cNvGrpSpPr/>
          <p:nvPr/>
        </p:nvGrpSpPr>
        <p:grpSpPr>
          <a:xfrm>
            <a:off x="2555378" y="4972721"/>
            <a:ext cx="3508373" cy="866354"/>
            <a:chOff x="937750" y="5016378"/>
            <a:chExt cx="2710228" cy="866354"/>
          </a:xfrm>
        </p:grpSpPr>
        <p:sp>
          <p:nvSpPr>
            <p:cNvPr id="60" name="矩形 59"/>
            <p:cNvSpPr/>
            <p:nvPr/>
          </p:nvSpPr>
          <p:spPr>
            <a:xfrm>
              <a:off x="937750" y="5369002"/>
              <a:ext cx="2710228" cy="513730"/>
            </a:xfrm>
            <a:prstGeom prst="rect">
              <a:avLst/>
            </a:prstGeom>
          </p:spPr>
          <p:txBody>
            <a:bodyPr wrap="square">
              <a:spAutoFit/>
            </a:bodyPr>
            <a:lstStyle/>
            <a:p>
              <a:pPr>
                <a:lnSpc>
                  <a:spcPct val="120000"/>
                </a:lnSpc>
              </a:pPr>
              <a:r>
                <a:rPr lang="zh-CN" altLang="en-US" sz="1200" b="1" dirty="0">
                  <a:solidFill>
                    <a:schemeClr val="tx2">
                      <a:lumMod val="75000"/>
                    </a:schemeClr>
                  </a:solidFill>
                  <a:latin typeface="Century Gothic" panose="020B0502020202020204" pitchFamily="34" charset="0"/>
                </a:rPr>
                <a:t>接轨世界，重要科学学术研究</a:t>
              </a:r>
              <a:endParaRPr lang="zh-CN" altLang="en-US" sz="1200" b="1" dirty="0">
                <a:solidFill>
                  <a:schemeClr val="tx2">
                    <a:lumMod val="75000"/>
                  </a:schemeClr>
                </a:solidFill>
                <a:latin typeface="Century Gothic" panose="020B0502020202020204" pitchFamily="34" charset="0"/>
              </a:endParaRPr>
            </a:p>
            <a:p>
              <a:pPr>
                <a:lnSpc>
                  <a:spcPct val="120000"/>
                </a:lnSpc>
              </a:pPr>
              <a:endParaRPr lang="en-US" altLang="zh-CN" sz="1200" b="1" dirty="0">
                <a:solidFill>
                  <a:schemeClr val="tx2">
                    <a:lumMod val="75000"/>
                  </a:schemeClr>
                </a:solidFill>
                <a:latin typeface="Century Gothic" panose="020B0502020202020204" pitchFamily="34" charset="0"/>
              </a:endParaRPr>
            </a:p>
          </p:txBody>
        </p:sp>
        <p:sp>
          <p:nvSpPr>
            <p:cNvPr id="61" name="矩形 60"/>
            <p:cNvSpPr/>
            <p:nvPr/>
          </p:nvSpPr>
          <p:spPr>
            <a:xfrm>
              <a:off x="937750" y="5016378"/>
              <a:ext cx="2648982" cy="757130"/>
            </a:xfrm>
            <a:prstGeom prst="rect">
              <a:avLst/>
            </a:prstGeom>
          </p:spPr>
          <p:txBody>
            <a:bodyPr wrap="square">
              <a:spAutoFit/>
            </a:bodyPr>
            <a:lstStyle/>
            <a:p>
              <a:pPr>
                <a:lnSpc>
                  <a:spcPct val="120000"/>
                </a:lnSpc>
              </a:pPr>
              <a:r>
                <a:rPr lang="zh-TW" altLang="en-US" b="1" dirty="0">
                  <a:solidFill>
                    <a:schemeClr val="tx2">
                      <a:lumMod val="75000"/>
                    </a:schemeClr>
                  </a:solidFill>
                </a:rPr>
                <a:t>子库</a:t>
              </a:r>
              <a:r>
                <a:rPr lang="en-US" altLang="zh-TW" b="1" dirty="0">
                  <a:solidFill>
                    <a:schemeClr val="tx2">
                      <a:lumMod val="75000"/>
                    </a:schemeClr>
                  </a:solidFill>
                </a:rPr>
                <a:t>-</a:t>
              </a:r>
              <a:r>
                <a:rPr lang="zh-TW" altLang="en-US" b="1" dirty="0">
                  <a:solidFill>
                    <a:schemeClr val="tx2">
                      <a:lumMod val="75000"/>
                    </a:schemeClr>
                  </a:solidFill>
                </a:rPr>
                <a:t>科学</a:t>
              </a:r>
              <a:r>
                <a:rPr lang="zh-CN" altLang="en-US" b="1" dirty="0">
                  <a:solidFill>
                    <a:schemeClr val="tx2">
                      <a:lumMod val="75000"/>
                    </a:schemeClr>
                  </a:solidFill>
                </a:rPr>
                <a:t>学术文献数据库</a:t>
              </a:r>
              <a:endParaRPr lang="en-US" altLang="zh-CN" b="1" dirty="0">
                <a:solidFill>
                  <a:schemeClr val="tx2">
                    <a:lumMod val="75000"/>
                  </a:schemeClr>
                </a:solidFill>
              </a:endParaRPr>
            </a:p>
            <a:p>
              <a:pPr>
                <a:lnSpc>
                  <a:spcPct val="120000"/>
                </a:lnSpc>
              </a:pPr>
              <a:endParaRPr lang="zh-CN" altLang="en-US" b="1" dirty="0">
                <a:solidFill>
                  <a:schemeClr val="tx2">
                    <a:lumMod val="75000"/>
                  </a:schemeClr>
                </a:solidFill>
              </a:endParaRPr>
            </a:p>
          </p:txBody>
        </p:sp>
      </p:grpSp>
      <p:grpSp>
        <p:nvGrpSpPr>
          <p:cNvPr id="62" name="组合 69"/>
          <p:cNvGrpSpPr/>
          <p:nvPr/>
        </p:nvGrpSpPr>
        <p:grpSpPr>
          <a:xfrm>
            <a:off x="535520" y="2225474"/>
            <a:ext cx="3678742" cy="680855"/>
            <a:chOff x="937749" y="5016378"/>
            <a:chExt cx="2712329" cy="680855"/>
          </a:xfrm>
        </p:grpSpPr>
        <p:sp>
          <p:nvSpPr>
            <p:cNvPr id="63" name="矩形 62"/>
            <p:cNvSpPr/>
            <p:nvPr/>
          </p:nvSpPr>
          <p:spPr>
            <a:xfrm>
              <a:off x="937750" y="5369002"/>
              <a:ext cx="2710228" cy="328231"/>
            </a:xfrm>
            <a:prstGeom prst="rect">
              <a:avLst/>
            </a:prstGeom>
          </p:spPr>
          <p:txBody>
            <a:bodyPr wrap="square">
              <a:spAutoFit/>
            </a:bodyPr>
            <a:lstStyle/>
            <a:p>
              <a:pPr>
                <a:lnSpc>
                  <a:spcPct val="120000"/>
                </a:lnSpc>
              </a:pPr>
              <a:r>
                <a:rPr lang="zh-CN" altLang="en-US" sz="1400" b="1" dirty="0">
                  <a:solidFill>
                    <a:schemeClr val="tx2">
                      <a:lumMod val="75000"/>
                    </a:schemeClr>
                  </a:solidFill>
                  <a:latin typeface="Century Gothic" panose="020B0502020202020204" pitchFamily="34" charset="0"/>
                </a:rPr>
                <a:t>一站式完整收录，最精华的台湾学术文献</a:t>
              </a:r>
              <a:endParaRPr lang="zh-CN" altLang="en-US" sz="1400" b="1" dirty="0">
                <a:solidFill>
                  <a:schemeClr val="tx2">
                    <a:lumMod val="75000"/>
                  </a:schemeClr>
                </a:solidFill>
                <a:latin typeface="Century Gothic" panose="020B0502020202020204" pitchFamily="34" charset="0"/>
              </a:endParaRPr>
            </a:p>
          </p:txBody>
        </p:sp>
        <p:sp>
          <p:nvSpPr>
            <p:cNvPr id="64" name="矩形 63"/>
            <p:cNvSpPr/>
            <p:nvPr/>
          </p:nvSpPr>
          <p:spPr>
            <a:xfrm>
              <a:off x="937749" y="5016378"/>
              <a:ext cx="2712329" cy="461665"/>
            </a:xfrm>
            <a:prstGeom prst="rect">
              <a:avLst/>
            </a:prstGeom>
          </p:spPr>
          <p:txBody>
            <a:bodyPr wrap="square">
              <a:spAutoFit/>
            </a:bodyPr>
            <a:lstStyle/>
            <a:p>
              <a:pPr>
                <a:lnSpc>
                  <a:spcPct val="120000"/>
                </a:lnSpc>
              </a:pPr>
              <a:r>
                <a:rPr lang="zh-TW" altLang="en-US" sz="2000" b="1" dirty="0">
                  <a:solidFill>
                    <a:schemeClr val="tx2">
                      <a:lumMod val="75000"/>
                    </a:schemeClr>
                  </a:solidFill>
                  <a:latin typeface="+mn-ea"/>
                </a:rPr>
                <a:t>总</a:t>
              </a:r>
              <a:r>
                <a:rPr lang="zh-TW" altLang="en-US" sz="2000" b="1">
                  <a:solidFill>
                    <a:schemeClr val="tx2">
                      <a:lumMod val="75000"/>
                    </a:schemeClr>
                  </a:solidFill>
                  <a:latin typeface="+mn-ea"/>
                </a:rPr>
                <a:t>库</a:t>
              </a:r>
              <a:r>
                <a:rPr lang="en-US" altLang="zh-TW" sz="2000" b="1">
                  <a:solidFill>
                    <a:schemeClr val="tx2">
                      <a:lumMod val="75000"/>
                    </a:schemeClr>
                  </a:solidFill>
                  <a:latin typeface="+mn-ea"/>
                </a:rPr>
                <a:t>-</a:t>
              </a:r>
              <a:r>
                <a:rPr lang="zh-CN" altLang="en-US" sz="2000" b="1">
                  <a:solidFill>
                    <a:schemeClr val="tx2">
                      <a:lumMod val="75000"/>
                    </a:schemeClr>
                  </a:solidFill>
                  <a:latin typeface="+mn-ea"/>
                </a:rPr>
                <a:t>华艺学术文献数据库</a:t>
              </a:r>
              <a:endParaRPr lang="en-US" altLang="zh-CN" sz="2000" b="1" dirty="0">
                <a:solidFill>
                  <a:schemeClr val="tx2">
                    <a:lumMod val="75000"/>
                  </a:schemeClr>
                </a:solidFill>
                <a:latin typeface="+mn-ea"/>
              </a:endParaRPr>
            </a:p>
          </p:txBody>
        </p:sp>
      </p:grpSp>
      <p:grpSp>
        <p:nvGrpSpPr>
          <p:cNvPr id="65" name="组合 257"/>
          <p:cNvGrpSpPr>
            <a:grpSpLocks noChangeAspect="1"/>
          </p:cNvGrpSpPr>
          <p:nvPr/>
        </p:nvGrpSpPr>
        <p:grpSpPr>
          <a:xfrm>
            <a:off x="2957826" y="3196025"/>
            <a:ext cx="396443" cy="540000"/>
            <a:chOff x="10698163" y="5157414"/>
            <a:chExt cx="661988" cy="901701"/>
          </a:xfrm>
        </p:grpSpPr>
        <p:sp>
          <p:nvSpPr>
            <p:cNvPr id="66" name="Rectangle 78"/>
            <p:cNvSpPr>
              <a:spLocks noChangeArrowheads="1"/>
            </p:cNvSpPr>
            <p:nvPr/>
          </p:nvSpPr>
          <p:spPr bwMode="auto">
            <a:xfrm>
              <a:off x="10788651" y="5849564"/>
              <a:ext cx="571500" cy="179388"/>
            </a:xfrm>
            <a:prstGeom prst="rect">
              <a:avLst/>
            </a:prstGeom>
            <a:solidFill>
              <a:srgbClr val="3A55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Oval 79"/>
            <p:cNvSpPr>
              <a:spLocks noChangeArrowheads="1"/>
            </p:cNvSpPr>
            <p:nvPr/>
          </p:nvSpPr>
          <p:spPr bwMode="auto">
            <a:xfrm>
              <a:off x="10698163" y="5157414"/>
              <a:ext cx="180975" cy="180975"/>
            </a:xfrm>
            <a:prstGeom prst="ellipse">
              <a:avLst/>
            </a:prstGeom>
            <a:solidFill>
              <a:srgbClr val="3A55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Oval 80"/>
            <p:cNvSpPr>
              <a:spLocks noChangeArrowheads="1"/>
            </p:cNvSpPr>
            <p:nvPr/>
          </p:nvSpPr>
          <p:spPr bwMode="auto">
            <a:xfrm>
              <a:off x="10698163" y="5849564"/>
              <a:ext cx="180975" cy="179388"/>
            </a:xfrm>
            <a:prstGeom prst="ellipse">
              <a:avLst/>
            </a:prstGeom>
            <a:solidFill>
              <a:srgbClr val="3A55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Rectangle 81"/>
            <p:cNvSpPr>
              <a:spLocks noChangeArrowheads="1"/>
            </p:cNvSpPr>
            <p:nvPr/>
          </p:nvSpPr>
          <p:spPr bwMode="auto">
            <a:xfrm>
              <a:off x="10788651" y="5157414"/>
              <a:ext cx="571500" cy="692150"/>
            </a:xfrm>
            <a:prstGeom prst="rect">
              <a:avLst/>
            </a:prstGeom>
            <a:solidFill>
              <a:srgbClr val="27A2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82"/>
            <p:cNvSpPr>
              <a:spLocks noChangeArrowheads="1"/>
            </p:cNvSpPr>
            <p:nvPr/>
          </p:nvSpPr>
          <p:spPr bwMode="auto">
            <a:xfrm>
              <a:off x="10698163" y="5247902"/>
              <a:ext cx="90488" cy="692150"/>
            </a:xfrm>
            <a:prstGeom prst="rect">
              <a:avLst/>
            </a:prstGeom>
            <a:solidFill>
              <a:srgbClr val="3A55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Oval 83"/>
            <p:cNvSpPr>
              <a:spLocks noChangeArrowheads="1"/>
            </p:cNvSpPr>
            <p:nvPr/>
          </p:nvSpPr>
          <p:spPr bwMode="auto">
            <a:xfrm>
              <a:off x="10728326" y="5879727"/>
              <a:ext cx="120650" cy="120650"/>
            </a:xfrm>
            <a:prstGeom prst="ellipse">
              <a:avLst/>
            </a:pr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Rectangle 84"/>
            <p:cNvSpPr>
              <a:spLocks noChangeArrowheads="1"/>
            </p:cNvSpPr>
            <p:nvPr/>
          </p:nvSpPr>
          <p:spPr bwMode="auto">
            <a:xfrm>
              <a:off x="11299826" y="5879727"/>
              <a:ext cx="60325" cy="120650"/>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 name="Freeform 85"/>
            <p:cNvSpPr/>
            <p:nvPr/>
          </p:nvSpPr>
          <p:spPr bwMode="auto">
            <a:xfrm>
              <a:off x="10788651" y="5879727"/>
              <a:ext cx="571500" cy="120650"/>
            </a:xfrm>
            <a:custGeom>
              <a:avLst/>
              <a:gdLst>
                <a:gd name="T0" fmla="*/ 136 w 152"/>
                <a:gd name="T1" fmla="*/ 16 h 32"/>
                <a:gd name="T2" fmla="*/ 152 w 152"/>
                <a:gd name="T3" fmla="*/ 0 h 32"/>
                <a:gd name="T4" fmla="*/ 0 w 152"/>
                <a:gd name="T5" fmla="*/ 0 h 32"/>
                <a:gd name="T6" fmla="*/ 0 w 152"/>
                <a:gd name="T7" fmla="*/ 32 h 32"/>
                <a:gd name="T8" fmla="*/ 152 w 152"/>
                <a:gd name="T9" fmla="*/ 32 h 32"/>
                <a:gd name="T10" fmla="*/ 136 w 152"/>
                <a:gd name="T11" fmla="*/ 16 h 32"/>
              </a:gdLst>
              <a:ahLst/>
              <a:cxnLst>
                <a:cxn ang="0">
                  <a:pos x="T0" y="T1"/>
                </a:cxn>
                <a:cxn ang="0">
                  <a:pos x="T2" y="T3"/>
                </a:cxn>
                <a:cxn ang="0">
                  <a:pos x="T4" y="T5"/>
                </a:cxn>
                <a:cxn ang="0">
                  <a:pos x="T6" y="T7"/>
                </a:cxn>
                <a:cxn ang="0">
                  <a:pos x="T8" y="T9"/>
                </a:cxn>
                <a:cxn ang="0">
                  <a:pos x="T10" y="T11"/>
                </a:cxn>
              </a:cxnLst>
              <a:rect l="0" t="0" r="r" b="b"/>
              <a:pathLst>
                <a:path w="152" h="32">
                  <a:moveTo>
                    <a:pt x="136" y="16"/>
                  </a:moveTo>
                  <a:cubicBezTo>
                    <a:pt x="136" y="7"/>
                    <a:pt x="143" y="0"/>
                    <a:pt x="152" y="0"/>
                  </a:cubicBezTo>
                  <a:cubicBezTo>
                    <a:pt x="0" y="0"/>
                    <a:pt x="0" y="0"/>
                    <a:pt x="0" y="0"/>
                  </a:cubicBezTo>
                  <a:cubicBezTo>
                    <a:pt x="0" y="32"/>
                    <a:pt x="0" y="32"/>
                    <a:pt x="0" y="32"/>
                  </a:cubicBezTo>
                  <a:cubicBezTo>
                    <a:pt x="152" y="32"/>
                    <a:pt x="152" y="32"/>
                    <a:pt x="152" y="32"/>
                  </a:cubicBezTo>
                  <a:cubicBezTo>
                    <a:pt x="143" y="32"/>
                    <a:pt x="136" y="25"/>
                    <a:pt x="136" y="16"/>
                  </a:cubicBezTo>
                  <a:close/>
                </a:path>
              </a:pathLst>
            </a:cu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86"/>
            <p:cNvSpPr/>
            <p:nvPr/>
          </p:nvSpPr>
          <p:spPr bwMode="auto">
            <a:xfrm>
              <a:off x="10788651" y="5940052"/>
              <a:ext cx="120650" cy="119063"/>
            </a:xfrm>
            <a:custGeom>
              <a:avLst/>
              <a:gdLst>
                <a:gd name="T0" fmla="*/ 76 w 76"/>
                <a:gd name="T1" fmla="*/ 75 h 75"/>
                <a:gd name="T2" fmla="*/ 38 w 76"/>
                <a:gd name="T3" fmla="*/ 56 h 75"/>
                <a:gd name="T4" fmla="*/ 0 w 76"/>
                <a:gd name="T5" fmla="*/ 75 h 75"/>
                <a:gd name="T6" fmla="*/ 0 w 76"/>
                <a:gd name="T7" fmla="*/ 0 h 75"/>
                <a:gd name="T8" fmla="*/ 76 w 76"/>
                <a:gd name="T9" fmla="*/ 0 h 75"/>
                <a:gd name="T10" fmla="*/ 76 w 76"/>
                <a:gd name="T11" fmla="*/ 75 h 75"/>
              </a:gdLst>
              <a:ahLst/>
              <a:cxnLst>
                <a:cxn ang="0">
                  <a:pos x="T0" y="T1"/>
                </a:cxn>
                <a:cxn ang="0">
                  <a:pos x="T2" y="T3"/>
                </a:cxn>
                <a:cxn ang="0">
                  <a:pos x="T4" y="T5"/>
                </a:cxn>
                <a:cxn ang="0">
                  <a:pos x="T6" y="T7"/>
                </a:cxn>
                <a:cxn ang="0">
                  <a:pos x="T8" y="T9"/>
                </a:cxn>
                <a:cxn ang="0">
                  <a:pos x="T10" y="T11"/>
                </a:cxn>
              </a:cxnLst>
              <a:rect l="0" t="0" r="r" b="b"/>
              <a:pathLst>
                <a:path w="76" h="75">
                  <a:moveTo>
                    <a:pt x="76" y="75"/>
                  </a:moveTo>
                  <a:lnTo>
                    <a:pt x="38" y="56"/>
                  </a:lnTo>
                  <a:lnTo>
                    <a:pt x="0" y="75"/>
                  </a:lnTo>
                  <a:lnTo>
                    <a:pt x="0" y="0"/>
                  </a:lnTo>
                  <a:lnTo>
                    <a:pt x="76" y="0"/>
                  </a:lnTo>
                  <a:lnTo>
                    <a:pt x="76" y="75"/>
                  </a:lnTo>
                  <a:close/>
                </a:path>
              </a:pathLst>
            </a:custGeom>
            <a:solidFill>
              <a:srgbClr val="F05F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Rectangle 87"/>
            <p:cNvSpPr>
              <a:spLocks noChangeArrowheads="1"/>
            </p:cNvSpPr>
            <p:nvPr/>
          </p:nvSpPr>
          <p:spPr bwMode="auto">
            <a:xfrm>
              <a:off x="10879138" y="5398714"/>
              <a:ext cx="390525" cy="209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 name="Rectangle 88"/>
            <p:cNvSpPr>
              <a:spLocks noChangeArrowheads="1"/>
            </p:cNvSpPr>
            <p:nvPr/>
          </p:nvSpPr>
          <p:spPr bwMode="auto">
            <a:xfrm>
              <a:off x="10909301" y="5428877"/>
              <a:ext cx="330200" cy="3016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 name="Rectangle 89"/>
            <p:cNvSpPr>
              <a:spLocks noChangeArrowheads="1"/>
            </p:cNvSpPr>
            <p:nvPr/>
          </p:nvSpPr>
          <p:spPr bwMode="auto">
            <a:xfrm>
              <a:off x="10909301" y="5489202"/>
              <a:ext cx="330200" cy="3016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 name="Rectangle 90"/>
            <p:cNvSpPr>
              <a:spLocks noChangeArrowheads="1"/>
            </p:cNvSpPr>
            <p:nvPr/>
          </p:nvSpPr>
          <p:spPr bwMode="auto">
            <a:xfrm>
              <a:off x="10909301" y="5547939"/>
              <a:ext cx="330200" cy="3016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79" name="组合 199"/>
          <p:cNvGrpSpPr>
            <a:grpSpLocks noChangeAspect="1"/>
          </p:cNvGrpSpPr>
          <p:nvPr/>
        </p:nvGrpSpPr>
        <p:grpSpPr>
          <a:xfrm>
            <a:off x="8942051" y="2301077"/>
            <a:ext cx="323240" cy="540000"/>
            <a:chOff x="8393113" y="5168900"/>
            <a:chExt cx="539751" cy="901700"/>
          </a:xfrm>
        </p:grpSpPr>
        <p:sp>
          <p:nvSpPr>
            <p:cNvPr id="80" name="Rectangle 142"/>
            <p:cNvSpPr>
              <a:spLocks noChangeArrowheads="1"/>
            </p:cNvSpPr>
            <p:nvPr/>
          </p:nvSpPr>
          <p:spPr bwMode="auto">
            <a:xfrm>
              <a:off x="8453438" y="5229225"/>
              <a:ext cx="88900" cy="390525"/>
            </a:xfrm>
            <a:prstGeom prst="rect">
              <a:avLst/>
            </a:prstGeom>
            <a:solidFill>
              <a:srgbClr val="27A2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1" name="Rectangle 143"/>
            <p:cNvSpPr>
              <a:spLocks noChangeArrowheads="1"/>
            </p:cNvSpPr>
            <p:nvPr/>
          </p:nvSpPr>
          <p:spPr bwMode="auto">
            <a:xfrm>
              <a:off x="8542338" y="5229225"/>
              <a:ext cx="90488" cy="390525"/>
            </a:xfrm>
            <a:prstGeom prst="rect">
              <a:avLst/>
            </a:prstGeom>
            <a:solidFill>
              <a:srgbClr val="218B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 name="Rectangle 144"/>
            <p:cNvSpPr>
              <a:spLocks noChangeArrowheads="1"/>
            </p:cNvSpPr>
            <p:nvPr/>
          </p:nvSpPr>
          <p:spPr bwMode="auto">
            <a:xfrm>
              <a:off x="8453438" y="5829300"/>
              <a:ext cx="179388" cy="241300"/>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 name="Rectangle 145"/>
            <p:cNvSpPr>
              <a:spLocks noChangeArrowheads="1"/>
            </p:cNvSpPr>
            <p:nvPr/>
          </p:nvSpPr>
          <p:spPr bwMode="auto">
            <a:xfrm>
              <a:off x="8393113" y="5768975"/>
              <a:ext cx="239713" cy="60325"/>
            </a:xfrm>
            <a:prstGeom prst="rect">
              <a:avLst/>
            </a:prstGeom>
            <a:solidFill>
              <a:srgbClr val="27A2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4" name="Freeform 146"/>
            <p:cNvSpPr/>
            <p:nvPr/>
          </p:nvSpPr>
          <p:spPr bwMode="auto">
            <a:xfrm>
              <a:off x="8648701" y="5378450"/>
              <a:ext cx="284163" cy="571500"/>
            </a:xfrm>
            <a:custGeom>
              <a:avLst/>
              <a:gdLst>
                <a:gd name="T0" fmla="*/ 0 w 76"/>
                <a:gd name="T1" fmla="*/ 152 h 152"/>
                <a:gd name="T2" fmla="*/ 0 w 76"/>
                <a:gd name="T3" fmla="*/ 120 h 152"/>
                <a:gd name="T4" fmla="*/ 44 w 76"/>
                <a:gd name="T5" fmla="*/ 76 h 152"/>
                <a:gd name="T6" fmla="*/ 0 w 76"/>
                <a:gd name="T7" fmla="*/ 32 h 152"/>
                <a:gd name="T8" fmla="*/ 0 w 76"/>
                <a:gd name="T9" fmla="*/ 0 h 152"/>
                <a:gd name="T10" fmla="*/ 76 w 76"/>
                <a:gd name="T11" fmla="*/ 76 h 152"/>
                <a:gd name="T12" fmla="*/ 0 w 76"/>
                <a:gd name="T13" fmla="*/ 152 h 152"/>
              </a:gdLst>
              <a:ahLst/>
              <a:cxnLst>
                <a:cxn ang="0">
                  <a:pos x="T0" y="T1"/>
                </a:cxn>
                <a:cxn ang="0">
                  <a:pos x="T2" y="T3"/>
                </a:cxn>
                <a:cxn ang="0">
                  <a:pos x="T4" y="T5"/>
                </a:cxn>
                <a:cxn ang="0">
                  <a:pos x="T6" y="T7"/>
                </a:cxn>
                <a:cxn ang="0">
                  <a:pos x="T8" y="T9"/>
                </a:cxn>
                <a:cxn ang="0">
                  <a:pos x="T10" y="T11"/>
                </a:cxn>
                <a:cxn ang="0">
                  <a:pos x="T12" y="T13"/>
                </a:cxn>
              </a:cxnLst>
              <a:rect l="0" t="0" r="r" b="b"/>
              <a:pathLst>
                <a:path w="76" h="152">
                  <a:moveTo>
                    <a:pt x="0" y="152"/>
                  </a:moveTo>
                  <a:cubicBezTo>
                    <a:pt x="0" y="120"/>
                    <a:pt x="0" y="120"/>
                    <a:pt x="0" y="120"/>
                  </a:cubicBezTo>
                  <a:cubicBezTo>
                    <a:pt x="24" y="120"/>
                    <a:pt x="44" y="100"/>
                    <a:pt x="44" y="76"/>
                  </a:cubicBezTo>
                  <a:cubicBezTo>
                    <a:pt x="44" y="52"/>
                    <a:pt x="24" y="32"/>
                    <a:pt x="0" y="32"/>
                  </a:cubicBezTo>
                  <a:cubicBezTo>
                    <a:pt x="0" y="0"/>
                    <a:pt x="0" y="0"/>
                    <a:pt x="0" y="0"/>
                  </a:cubicBezTo>
                  <a:cubicBezTo>
                    <a:pt x="42" y="0"/>
                    <a:pt x="76" y="34"/>
                    <a:pt x="76" y="76"/>
                  </a:cubicBezTo>
                  <a:cubicBezTo>
                    <a:pt x="76" y="118"/>
                    <a:pt x="42" y="152"/>
                    <a:pt x="0" y="152"/>
                  </a:cubicBezTo>
                  <a:close/>
                </a:path>
              </a:pathLst>
            </a:cu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Rectangle 147"/>
            <p:cNvSpPr>
              <a:spLocks noChangeArrowheads="1"/>
            </p:cNvSpPr>
            <p:nvPr/>
          </p:nvSpPr>
          <p:spPr bwMode="auto">
            <a:xfrm>
              <a:off x="8482013" y="5168900"/>
              <a:ext cx="120650" cy="60325"/>
            </a:xfrm>
            <a:prstGeom prst="rect">
              <a:avLst/>
            </a:prstGeom>
            <a:solidFill>
              <a:srgbClr val="5C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 name="Rectangle 148"/>
            <p:cNvSpPr>
              <a:spLocks noChangeArrowheads="1"/>
            </p:cNvSpPr>
            <p:nvPr/>
          </p:nvSpPr>
          <p:spPr bwMode="auto">
            <a:xfrm>
              <a:off x="8482013" y="5619750"/>
              <a:ext cx="120650" cy="30163"/>
            </a:xfrm>
            <a:prstGeom prst="rect">
              <a:avLst/>
            </a:prstGeom>
            <a:solidFill>
              <a:srgbClr val="5C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7" name="Rectangle 149"/>
            <p:cNvSpPr>
              <a:spLocks noChangeArrowheads="1"/>
            </p:cNvSpPr>
            <p:nvPr/>
          </p:nvSpPr>
          <p:spPr bwMode="auto">
            <a:xfrm>
              <a:off x="8512176" y="5649913"/>
              <a:ext cx="60325" cy="58738"/>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Oval 150"/>
            <p:cNvSpPr>
              <a:spLocks noChangeArrowheads="1"/>
            </p:cNvSpPr>
            <p:nvPr/>
          </p:nvSpPr>
          <p:spPr bwMode="auto">
            <a:xfrm>
              <a:off x="8542338" y="5364163"/>
              <a:ext cx="150813" cy="149225"/>
            </a:xfrm>
            <a:prstGeom prst="ellipse">
              <a:avLst/>
            </a:pr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Oval 151"/>
            <p:cNvSpPr>
              <a:spLocks noChangeArrowheads="1"/>
            </p:cNvSpPr>
            <p:nvPr/>
          </p:nvSpPr>
          <p:spPr bwMode="auto">
            <a:xfrm>
              <a:off x="8588376" y="5408613"/>
              <a:ext cx="60325" cy="60325"/>
            </a:xfrm>
            <a:prstGeom prst="ellipse">
              <a:avLst/>
            </a:prstGeom>
            <a:solidFill>
              <a:srgbClr val="5C5D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Rectangle 152"/>
            <p:cNvSpPr>
              <a:spLocks noChangeArrowheads="1"/>
            </p:cNvSpPr>
            <p:nvPr/>
          </p:nvSpPr>
          <p:spPr bwMode="auto">
            <a:xfrm>
              <a:off x="8453438" y="5829300"/>
              <a:ext cx="195263" cy="120650"/>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106" name="组合 189"/>
          <p:cNvGrpSpPr>
            <a:grpSpLocks noChangeAspect="1"/>
          </p:cNvGrpSpPr>
          <p:nvPr/>
        </p:nvGrpSpPr>
        <p:grpSpPr>
          <a:xfrm>
            <a:off x="4922879" y="4059188"/>
            <a:ext cx="378380" cy="540000"/>
            <a:chOff x="8316913" y="720725"/>
            <a:chExt cx="631825" cy="901701"/>
          </a:xfrm>
        </p:grpSpPr>
        <p:sp>
          <p:nvSpPr>
            <p:cNvPr id="107" name="Rectangle 20"/>
            <p:cNvSpPr>
              <a:spLocks noChangeArrowheads="1"/>
            </p:cNvSpPr>
            <p:nvPr/>
          </p:nvSpPr>
          <p:spPr bwMode="auto">
            <a:xfrm>
              <a:off x="8377238" y="839788"/>
              <a:ext cx="120650" cy="120650"/>
            </a:xfrm>
            <a:prstGeom prst="rect">
              <a:avLst/>
            </a:prstGeom>
            <a:solidFill>
              <a:srgbClr val="218B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 name="Rectangle 21"/>
            <p:cNvSpPr>
              <a:spLocks noChangeArrowheads="1"/>
            </p:cNvSpPr>
            <p:nvPr/>
          </p:nvSpPr>
          <p:spPr bwMode="auto">
            <a:xfrm>
              <a:off x="8828088" y="839788"/>
              <a:ext cx="120650" cy="120650"/>
            </a:xfrm>
            <a:prstGeom prst="rect">
              <a:avLst/>
            </a:prstGeom>
            <a:solidFill>
              <a:srgbClr val="D253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9" name="Freeform 22"/>
            <p:cNvSpPr/>
            <p:nvPr/>
          </p:nvSpPr>
          <p:spPr bwMode="auto">
            <a:xfrm>
              <a:off x="8377238" y="960438"/>
              <a:ext cx="285750" cy="661988"/>
            </a:xfrm>
            <a:custGeom>
              <a:avLst/>
              <a:gdLst>
                <a:gd name="T0" fmla="*/ 32 w 76"/>
                <a:gd name="T1" fmla="*/ 96 h 176"/>
                <a:gd name="T2" fmla="*/ 32 w 76"/>
                <a:gd name="T3" fmla="*/ 0 h 176"/>
                <a:gd name="T4" fmla="*/ 0 w 76"/>
                <a:gd name="T5" fmla="*/ 0 h 176"/>
                <a:gd name="T6" fmla="*/ 0 w 76"/>
                <a:gd name="T7" fmla="*/ 96 h 176"/>
                <a:gd name="T8" fmla="*/ 76 w 76"/>
                <a:gd name="T9" fmla="*/ 176 h 176"/>
                <a:gd name="T10" fmla="*/ 76 w 76"/>
                <a:gd name="T11" fmla="*/ 144 h 176"/>
                <a:gd name="T12" fmla="*/ 32 w 76"/>
                <a:gd name="T13" fmla="*/ 96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32" y="96"/>
                  </a:moveTo>
                  <a:cubicBezTo>
                    <a:pt x="32" y="0"/>
                    <a:pt x="32" y="0"/>
                    <a:pt x="32" y="0"/>
                  </a:cubicBezTo>
                  <a:cubicBezTo>
                    <a:pt x="0" y="0"/>
                    <a:pt x="0" y="0"/>
                    <a:pt x="0" y="0"/>
                  </a:cubicBezTo>
                  <a:cubicBezTo>
                    <a:pt x="0" y="96"/>
                    <a:pt x="0" y="96"/>
                    <a:pt x="0" y="96"/>
                  </a:cubicBezTo>
                  <a:cubicBezTo>
                    <a:pt x="0" y="140"/>
                    <a:pt x="32" y="176"/>
                    <a:pt x="76" y="176"/>
                  </a:cubicBezTo>
                  <a:cubicBezTo>
                    <a:pt x="76" y="144"/>
                    <a:pt x="76" y="144"/>
                    <a:pt x="76" y="144"/>
                  </a:cubicBezTo>
                  <a:cubicBezTo>
                    <a:pt x="52" y="144"/>
                    <a:pt x="32" y="122"/>
                    <a:pt x="32" y="96"/>
                  </a:cubicBezTo>
                  <a:close/>
                </a:path>
              </a:pathLst>
            </a:custGeom>
            <a:solidFill>
              <a:srgbClr val="576A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3"/>
            <p:cNvSpPr/>
            <p:nvPr/>
          </p:nvSpPr>
          <p:spPr bwMode="auto">
            <a:xfrm>
              <a:off x="8662988" y="960438"/>
              <a:ext cx="285750" cy="661988"/>
            </a:xfrm>
            <a:custGeom>
              <a:avLst/>
              <a:gdLst>
                <a:gd name="T0" fmla="*/ 44 w 76"/>
                <a:gd name="T1" fmla="*/ 0 h 176"/>
                <a:gd name="T2" fmla="*/ 44 w 76"/>
                <a:gd name="T3" fmla="*/ 96 h 176"/>
                <a:gd name="T4" fmla="*/ 0 w 76"/>
                <a:gd name="T5" fmla="*/ 144 h 176"/>
                <a:gd name="T6" fmla="*/ 0 w 76"/>
                <a:gd name="T7" fmla="*/ 176 h 176"/>
                <a:gd name="T8" fmla="*/ 76 w 76"/>
                <a:gd name="T9" fmla="*/ 96 h 176"/>
                <a:gd name="T10" fmla="*/ 76 w 76"/>
                <a:gd name="T11" fmla="*/ 0 h 176"/>
                <a:gd name="T12" fmla="*/ 44 w 76"/>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44" y="0"/>
                  </a:moveTo>
                  <a:cubicBezTo>
                    <a:pt x="44" y="96"/>
                    <a:pt x="44" y="96"/>
                    <a:pt x="44" y="96"/>
                  </a:cubicBezTo>
                  <a:cubicBezTo>
                    <a:pt x="44" y="122"/>
                    <a:pt x="24" y="144"/>
                    <a:pt x="0" y="144"/>
                  </a:cubicBezTo>
                  <a:cubicBezTo>
                    <a:pt x="0" y="176"/>
                    <a:pt x="0" y="176"/>
                    <a:pt x="0" y="176"/>
                  </a:cubicBezTo>
                  <a:cubicBezTo>
                    <a:pt x="40" y="176"/>
                    <a:pt x="76" y="140"/>
                    <a:pt x="76" y="96"/>
                  </a:cubicBezTo>
                  <a:cubicBezTo>
                    <a:pt x="76" y="0"/>
                    <a:pt x="76" y="0"/>
                    <a:pt x="76" y="0"/>
                  </a:cubicBezTo>
                  <a:lnTo>
                    <a:pt x="44" y="0"/>
                  </a:lnTo>
                  <a:close/>
                </a:path>
              </a:pathLst>
            </a:custGeom>
            <a:solidFill>
              <a:srgbClr val="576A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Rectangle 24"/>
            <p:cNvSpPr>
              <a:spLocks noChangeArrowheads="1"/>
            </p:cNvSpPr>
            <p:nvPr/>
          </p:nvSpPr>
          <p:spPr bwMode="auto">
            <a:xfrm>
              <a:off x="8316913" y="839788"/>
              <a:ext cx="120650" cy="120650"/>
            </a:xfrm>
            <a:prstGeom prst="rect">
              <a:avLst/>
            </a:prstGeom>
            <a:solidFill>
              <a:srgbClr val="27A2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 name="Rectangle 25"/>
            <p:cNvSpPr>
              <a:spLocks noChangeArrowheads="1"/>
            </p:cNvSpPr>
            <p:nvPr/>
          </p:nvSpPr>
          <p:spPr bwMode="auto">
            <a:xfrm>
              <a:off x="8767763" y="839788"/>
              <a:ext cx="120650" cy="120650"/>
            </a:xfrm>
            <a:prstGeom prst="rect">
              <a:avLst/>
            </a:prstGeom>
            <a:solidFill>
              <a:srgbClr val="F05F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 name="Freeform 26"/>
            <p:cNvSpPr/>
            <p:nvPr/>
          </p:nvSpPr>
          <p:spPr bwMode="auto">
            <a:xfrm>
              <a:off x="8316913" y="960438"/>
              <a:ext cx="285750" cy="661988"/>
            </a:xfrm>
            <a:custGeom>
              <a:avLst/>
              <a:gdLst>
                <a:gd name="T0" fmla="*/ 32 w 76"/>
                <a:gd name="T1" fmla="*/ 96 h 176"/>
                <a:gd name="T2" fmla="*/ 32 w 76"/>
                <a:gd name="T3" fmla="*/ 0 h 176"/>
                <a:gd name="T4" fmla="*/ 0 w 76"/>
                <a:gd name="T5" fmla="*/ 0 h 176"/>
                <a:gd name="T6" fmla="*/ 0 w 76"/>
                <a:gd name="T7" fmla="*/ 96 h 176"/>
                <a:gd name="T8" fmla="*/ 76 w 76"/>
                <a:gd name="T9" fmla="*/ 176 h 176"/>
                <a:gd name="T10" fmla="*/ 76 w 76"/>
                <a:gd name="T11" fmla="*/ 144 h 176"/>
                <a:gd name="T12" fmla="*/ 32 w 76"/>
                <a:gd name="T13" fmla="*/ 96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32" y="96"/>
                  </a:moveTo>
                  <a:cubicBezTo>
                    <a:pt x="32" y="0"/>
                    <a:pt x="32" y="0"/>
                    <a:pt x="32" y="0"/>
                  </a:cubicBezTo>
                  <a:cubicBezTo>
                    <a:pt x="0" y="0"/>
                    <a:pt x="0" y="0"/>
                    <a:pt x="0" y="0"/>
                  </a:cubicBezTo>
                  <a:cubicBezTo>
                    <a:pt x="0" y="96"/>
                    <a:pt x="0" y="96"/>
                    <a:pt x="0" y="96"/>
                  </a:cubicBezTo>
                  <a:cubicBezTo>
                    <a:pt x="0" y="140"/>
                    <a:pt x="32" y="176"/>
                    <a:pt x="76" y="176"/>
                  </a:cubicBezTo>
                  <a:cubicBezTo>
                    <a:pt x="76" y="144"/>
                    <a:pt x="76" y="144"/>
                    <a:pt x="76" y="144"/>
                  </a:cubicBezTo>
                  <a:cubicBezTo>
                    <a:pt x="52" y="144"/>
                    <a:pt x="32" y="122"/>
                    <a:pt x="32" y="96"/>
                  </a:cubicBezTo>
                  <a:close/>
                </a:path>
              </a:pathLst>
            </a:custGeom>
            <a:solidFill>
              <a:srgbClr val="647A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7"/>
            <p:cNvSpPr/>
            <p:nvPr/>
          </p:nvSpPr>
          <p:spPr bwMode="auto">
            <a:xfrm>
              <a:off x="8602663" y="960438"/>
              <a:ext cx="285750" cy="661988"/>
            </a:xfrm>
            <a:custGeom>
              <a:avLst/>
              <a:gdLst>
                <a:gd name="T0" fmla="*/ 44 w 76"/>
                <a:gd name="T1" fmla="*/ 0 h 176"/>
                <a:gd name="T2" fmla="*/ 44 w 76"/>
                <a:gd name="T3" fmla="*/ 96 h 176"/>
                <a:gd name="T4" fmla="*/ 0 w 76"/>
                <a:gd name="T5" fmla="*/ 144 h 176"/>
                <a:gd name="T6" fmla="*/ 0 w 76"/>
                <a:gd name="T7" fmla="*/ 176 h 176"/>
                <a:gd name="T8" fmla="*/ 76 w 76"/>
                <a:gd name="T9" fmla="*/ 96 h 176"/>
                <a:gd name="T10" fmla="*/ 76 w 76"/>
                <a:gd name="T11" fmla="*/ 0 h 176"/>
                <a:gd name="T12" fmla="*/ 44 w 76"/>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44" y="0"/>
                  </a:moveTo>
                  <a:cubicBezTo>
                    <a:pt x="44" y="96"/>
                    <a:pt x="44" y="96"/>
                    <a:pt x="44" y="96"/>
                  </a:cubicBezTo>
                  <a:cubicBezTo>
                    <a:pt x="44" y="122"/>
                    <a:pt x="24" y="144"/>
                    <a:pt x="0" y="144"/>
                  </a:cubicBezTo>
                  <a:cubicBezTo>
                    <a:pt x="0" y="176"/>
                    <a:pt x="0" y="176"/>
                    <a:pt x="0" y="176"/>
                  </a:cubicBezTo>
                  <a:cubicBezTo>
                    <a:pt x="40" y="176"/>
                    <a:pt x="76" y="140"/>
                    <a:pt x="76" y="96"/>
                  </a:cubicBezTo>
                  <a:cubicBezTo>
                    <a:pt x="76" y="0"/>
                    <a:pt x="76" y="0"/>
                    <a:pt x="76" y="0"/>
                  </a:cubicBezTo>
                  <a:lnTo>
                    <a:pt x="44" y="0"/>
                  </a:lnTo>
                  <a:close/>
                </a:path>
              </a:pathLst>
            </a:custGeom>
            <a:solidFill>
              <a:srgbClr val="647A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8"/>
            <p:cNvSpPr/>
            <p:nvPr/>
          </p:nvSpPr>
          <p:spPr bwMode="auto">
            <a:xfrm>
              <a:off x="8588376" y="839788"/>
              <a:ext cx="134938" cy="120650"/>
            </a:xfrm>
            <a:custGeom>
              <a:avLst/>
              <a:gdLst>
                <a:gd name="T0" fmla="*/ 0 w 85"/>
                <a:gd name="T1" fmla="*/ 76 h 76"/>
                <a:gd name="T2" fmla="*/ 19 w 85"/>
                <a:gd name="T3" fmla="*/ 0 h 76"/>
                <a:gd name="T4" fmla="*/ 85 w 85"/>
                <a:gd name="T5" fmla="*/ 0 h 76"/>
                <a:gd name="T6" fmla="*/ 0 w 85"/>
                <a:gd name="T7" fmla="*/ 76 h 76"/>
              </a:gdLst>
              <a:ahLst/>
              <a:cxnLst>
                <a:cxn ang="0">
                  <a:pos x="T0" y="T1"/>
                </a:cxn>
                <a:cxn ang="0">
                  <a:pos x="T2" y="T3"/>
                </a:cxn>
                <a:cxn ang="0">
                  <a:pos x="T4" y="T5"/>
                </a:cxn>
                <a:cxn ang="0">
                  <a:pos x="T6" y="T7"/>
                </a:cxn>
              </a:cxnLst>
              <a:rect l="0" t="0" r="r" b="b"/>
              <a:pathLst>
                <a:path w="85" h="76">
                  <a:moveTo>
                    <a:pt x="0" y="76"/>
                  </a:moveTo>
                  <a:lnTo>
                    <a:pt x="19" y="0"/>
                  </a:lnTo>
                  <a:lnTo>
                    <a:pt x="85" y="0"/>
                  </a:lnTo>
                  <a:lnTo>
                    <a:pt x="0" y="76"/>
                  </a:lnTo>
                  <a:close/>
                </a:path>
              </a:pathLst>
            </a:custGeom>
            <a:solidFill>
              <a:srgbClr val="FFB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9"/>
            <p:cNvSpPr/>
            <p:nvPr/>
          </p:nvSpPr>
          <p:spPr bwMode="auto">
            <a:xfrm>
              <a:off x="8542338" y="720725"/>
              <a:ext cx="136525" cy="119063"/>
            </a:xfrm>
            <a:custGeom>
              <a:avLst/>
              <a:gdLst>
                <a:gd name="T0" fmla="*/ 86 w 86"/>
                <a:gd name="T1" fmla="*/ 0 h 75"/>
                <a:gd name="T2" fmla="*/ 0 w 86"/>
                <a:gd name="T3" fmla="*/ 75 h 75"/>
                <a:gd name="T4" fmla="*/ 67 w 86"/>
                <a:gd name="T5" fmla="*/ 75 h 75"/>
                <a:gd name="T6" fmla="*/ 86 w 86"/>
                <a:gd name="T7" fmla="*/ 0 h 75"/>
              </a:gdLst>
              <a:ahLst/>
              <a:cxnLst>
                <a:cxn ang="0">
                  <a:pos x="T0" y="T1"/>
                </a:cxn>
                <a:cxn ang="0">
                  <a:pos x="T2" y="T3"/>
                </a:cxn>
                <a:cxn ang="0">
                  <a:pos x="T4" y="T5"/>
                </a:cxn>
                <a:cxn ang="0">
                  <a:pos x="T6" y="T7"/>
                </a:cxn>
              </a:cxnLst>
              <a:rect l="0" t="0" r="r" b="b"/>
              <a:pathLst>
                <a:path w="86" h="75">
                  <a:moveTo>
                    <a:pt x="86" y="0"/>
                  </a:moveTo>
                  <a:lnTo>
                    <a:pt x="0" y="75"/>
                  </a:lnTo>
                  <a:lnTo>
                    <a:pt x="67" y="75"/>
                  </a:lnTo>
                  <a:lnTo>
                    <a:pt x="86" y="0"/>
                  </a:lnTo>
                  <a:close/>
                </a:path>
              </a:pathLst>
            </a:custGeom>
            <a:solidFill>
              <a:srgbClr val="FFB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7" name="组合 202"/>
          <p:cNvGrpSpPr>
            <a:grpSpLocks noChangeAspect="1"/>
          </p:cNvGrpSpPr>
          <p:nvPr/>
        </p:nvGrpSpPr>
        <p:grpSpPr>
          <a:xfrm>
            <a:off x="6861498" y="3240568"/>
            <a:ext cx="431215" cy="432000"/>
            <a:chOff x="9955213" y="5194300"/>
            <a:chExt cx="871538" cy="873125"/>
          </a:xfrm>
        </p:grpSpPr>
        <p:sp>
          <p:nvSpPr>
            <p:cNvPr id="118" name="Rectangle 165"/>
            <p:cNvSpPr>
              <a:spLocks noChangeArrowheads="1"/>
            </p:cNvSpPr>
            <p:nvPr/>
          </p:nvSpPr>
          <p:spPr bwMode="auto">
            <a:xfrm>
              <a:off x="10285413" y="5570538"/>
              <a:ext cx="211138" cy="22542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9" name="Freeform 166"/>
            <p:cNvSpPr/>
            <p:nvPr/>
          </p:nvSpPr>
          <p:spPr bwMode="auto">
            <a:xfrm>
              <a:off x="10285413" y="5705475"/>
              <a:ext cx="211138" cy="361950"/>
            </a:xfrm>
            <a:custGeom>
              <a:avLst/>
              <a:gdLst>
                <a:gd name="T0" fmla="*/ 133 w 133"/>
                <a:gd name="T1" fmla="*/ 228 h 228"/>
                <a:gd name="T2" fmla="*/ 0 w 133"/>
                <a:gd name="T3" fmla="*/ 228 h 228"/>
                <a:gd name="T4" fmla="*/ 0 w 133"/>
                <a:gd name="T5" fmla="*/ 0 h 228"/>
                <a:gd name="T6" fmla="*/ 66 w 133"/>
                <a:gd name="T7" fmla="*/ 67 h 228"/>
                <a:gd name="T8" fmla="*/ 133 w 133"/>
                <a:gd name="T9" fmla="*/ 0 h 228"/>
                <a:gd name="T10" fmla="*/ 133 w 133"/>
                <a:gd name="T11" fmla="*/ 228 h 228"/>
              </a:gdLst>
              <a:ahLst/>
              <a:cxnLst>
                <a:cxn ang="0">
                  <a:pos x="T0" y="T1"/>
                </a:cxn>
                <a:cxn ang="0">
                  <a:pos x="T2" y="T3"/>
                </a:cxn>
                <a:cxn ang="0">
                  <a:pos x="T4" y="T5"/>
                </a:cxn>
                <a:cxn ang="0">
                  <a:pos x="T6" y="T7"/>
                </a:cxn>
                <a:cxn ang="0">
                  <a:pos x="T8" y="T9"/>
                </a:cxn>
                <a:cxn ang="0">
                  <a:pos x="T10" y="T11"/>
                </a:cxn>
              </a:cxnLst>
              <a:rect l="0" t="0" r="r" b="b"/>
              <a:pathLst>
                <a:path w="133" h="228">
                  <a:moveTo>
                    <a:pt x="133" y="228"/>
                  </a:moveTo>
                  <a:lnTo>
                    <a:pt x="0" y="228"/>
                  </a:lnTo>
                  <a:lnTo>
                    <a:pt x="0" y="0"/>
                  </a:lnTo>
                  <a:lnTo>
                    <a:pt x="66" y="67"/>
                  </a:lnTo>
                  <a:lnTo>
                    <a:pt x="133" y="0"/>
                  </a:lnTo>
                  <a:lnTo>
                    <a:pt x="133" y="228"/>
                  </a:lnTo>
                  <a:close/>
                </a:path>
              </a:pathLst>
            </a:custGeom>
            <a:solidFill>
              <a:srgbClr val="33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Oval 167"/>
            <p:cNvSpPr>
              <a:spLocks noChangeArrowheads="1"/>
            </p:cNvSpPr>
            <p:nvPr/>
          </p:nvSpPr>
          <p:spPr bwMode="auto">
            <a:xfrm>
              <a:off x="10541001" y="5419725"/>
              <a:ext cx="60325" cy="120650"/>
            </a:xfrm>
            <a:prstGeom prst="ellipse">
              <a:avLst/>
            </a:pr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Oval 168"/>
            <p:cNvSpPr>
              <a:spLocks noChangeArrowheads="1"/>
            </p:cNvSpPr>
            <p:nvPr/>
          </p:nvSpPr>
          <p:spPr bwMode="auto">
            <a:xfrm>
              <a:off x="10180638" y="5419725"/>
              <a:ext cx="60325" cy="120650"/>
            </a:xfrm>
            <a:prstGeom prst="ellipse">
              <a:avLst/>
            </a:pr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Oval 169"/>
            <p:cNvSpPr>
              <a:spLocks noChangeArrowheads="1"/>
            </p:cNvSpPr>
            <p:nvPr/>
          </p:nvSpPr>
          <p:spPr bwMode="auto">
            <a:xfrm>
              <a:off x="10210801" y="5254625"/>
              <a:ext cx="360363" cy="450850"/>
            </a:xfrm>
            <a:prstGeom prst="ellipse">
              <a:avLst/>
            </a:pr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70"/>
            <p:cNvSpPr/>
            <p:nvPr/>
          </p:nvSpPr>
          <p:spPr bwMode="auto">
            <a:xfrm>
              <a:off x="10225088" y="5194300"/>
              <a:ext cx="331788" cy="195263"/>
            </a:xfrm>
            <a:custGeom>
              <a:avLst/>
              <a:gdLst>
                <a:gd name="T0" fmla="*/ 88 w 88"/>
                <a:gd name="T1" fmla="*/ 28 h 52"/>
                <a:gd name="T2" fmla="*/ 44 w 88"/>
                <a:gd name="T3" fmla="*/ 52 h 52"/>
                <a:gd name="T4" fmla="*/ 0 w 88"/>
                <a:gd name="T5" fmla="*/ 28 h 52"/>
                <a:gd name="T6" fmla="*/ 44 w 88"/>
                <a:gd name="T7" fmla="*/ 0 h 52"/>
                <a:gd name="T8" fmla="*/ 88 w 88"/>
                <a:gd name="T9" fmla="*/ 28 h 52"/>
              </a:gdLst>
              <a:ahLst/>
              <a:cxnLst>
                <a:cxn ang="0">
                  <a:pos x="T0" y="T1"/>
                </a:cxn>
                <a:cxn ang="0">
                  <a:pos x="T2" y="T3"/>
                </a:cxn>
                <a:cxn ang="0">
                  <a:pos x="T4" y="T5"/>
                </a:cxn>
                <a:cxn ang="0">
                  <a:pos x="T6" y="T7"/>
                </a:cxn>
                <a:cxn ang="0">
                  <a:pos x="T8" y="T9"/>
                </a:cxn>
              </a:cxnLst>
              <a:rect l="0" t="0" r="r" b="b"/>
              <a:pathLst>
                <a:path w="88" h="52">
                  <a:moveTo>
                    <a:pt x="88" y="28"/>
                  </a:moveTo>
                  <a:cubicBezTo>
                    <a:pt x="88" y="48"/>
                    <a:pt x="64" y="52"/>
                    <a:pt x="44" y="52"/>
                  </a:cubicBezTo>
                  <a:cubicBezTo>
                    <a:pt x="24" y="52"/>
                    <a:pt x="0" y="48"/>
                    <a:pt x="0" y="28"/>
                  </a:cubicBezTo>
                  <a:cubicBezTo>
                    <a:pt x="0" y="8"/>
                    <a:pt x="20" y="0"/>
                    <a:pt x="44" y="0"/>
                  </a:cubicBezTo>
                  <a:cubicBezTo>
                    <a:pt x="68" y="0"/>
                    <a:pt x="88" y="8"/>
                    <a:pt x="88" y="28"/>
                  </a:cubicBezTo>
                  <a:close/>
                </a:path>
              </a:pathLst>
            </a:custGeom>
            <a:solidFill>
              <a:srgbClr val="33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71"/>
            <p:cNvSpPr/>
            <p:nvPr/>
          </p:nvSpPr>
          <p:spPr bwMode="auto">
            <a:xfrm>
              <a:off x="10210801" y="5254625"/>
              <a:ext cx="44450" cy="211138"/>
            </a:xfrm>
            <a:custGeom>
              <a:avLst/>
              <a:gdLst>
                <a:gd name="T0" fmla="*/ 12 w 12"/>
                <a:gd name="T1" fmla="*/ 20 h 56"/>
                <a:gd name="T2" fmla="*/ 0 w 12"/>
                <a:gd name="T3" fmla="*/ 56 h 56"/>
                <a:gd name="T4" fmla="*/ 0 w 12"/>
                <a:gd name="T5" fmla="*/ 28 h 56"/>
                <a:gd name="T6" fmla="*/ 8 w 12"/>
                <a:gd name="T7" fmla="*/ 0 h 56"/>
                <a:gd name="T8" fmla="*/ 12 w 12"/>
                <a:gd name="T9" fmla="*/ 20 h 56"/>
              </a:gdLst>
              <a:ahLst/>
              <a:cxnLst>
                <a:cxn ang="0">
                  <a:pos x="T0" y="T1"/>
                </a:cxn>
                <a:cxn ang="0">
                  <a:pos x="T2" y="T3"/>
                </a:cxn>
                <a:cxn ang="0">
                  <a:pos x="T4" y="T5"/>
                </a:cxn>
                <a:cxn ang="0">
                  <a:pos x="T6" y="T7"/>
                </a:cxn>
                <a:cxn ang="0">
                  <a:pos x="T8" y="T9"/>
                </a:cxn>
              </a:cxnLst>
              <a:rect l="0" t="0" r="r" b="b"/>
              <a:pathLst>
                <a:path w="12" h="56">
                  <a:moveTo>
                    <a:pt x="12" y="20"/>
                  </a:moveTo>
                  <a:cubicBezTo>
                    <a:pt x="12" y="35"/>
                    <a:pt x="0" y="56"/>
                    <a:pt x="0" y="56"/>
                  </a:cubicBezTo>
                  <a:cubicBezTo>
                    <a:pt x="0" y="56"/>
                    <a:pt x="0" y="43"/>
                    <a:pt x="0" y="28"/>
                  </a:cubicBezTo>
                  <a:cubicBezTo>
                    <a:pt x="0" y="13"/>
                    <a:pt x="4" y="0"/>
                    <a:pt x="8" y="0"/>
                  </a:cubicBezTo>
                  <a:cubicBezTo>
                    <a:pt x="12" y="0"/>
                    <a:pt x="12" y="5"/>
                    <a:pt x="12" y="20"/>
                  </a:cubicBezTo>
                  <a:close/>
                </a:path>
              </a:pathLst>
            </a:custGeom>
            <a:solidFill>
              <a:srgbClr val="33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72"/>
            <p:cNvSpPr/>
            <p:nvPr/>
          </p:nvSpPr>
          <p:spPr bwMode="auto">
            <a:xfrm>
              <a:off x="10526713" y="5254625"/>
              <a:ext cx="44450" cy="211138"/>
            </a:xfrm>
            <a:custGeom>
              <a:avLst/>
              <a:gdLst>
                <a:gd name="T0" fmla="*/ 0 w 12"/>
                <a:gd name="T1" fmla="*/ 20 h 56"/>
                <a:gd name="T2" fmla="*/ 12 w 12"/>
                <a:gd name="T3" fmla="*/ 56 h 56"/>
                <a:gd name="T4" fmla="*/ 12 w 12"/>
                <a:gd name="T5" fmla="*/ 28 h 56"/>
                <a:gd name="T6" fmla="*/ 4 w 12"/>
                <a:gd name="T7" fmla="*/ 0 h 56"/>
                <a:gd name="T8" fmla="*/ 0 w 12"/>
                <a:gd name="T9" fmla="*/ 20 h 56"/>
              </a:gdLst>
              <a:ahLst/>
              <a:cxnLst>
                <a:cxn ang="0">
                  <a:pos x="T0" y="T1"/>
                </a:cxn>
                <a:cxn ang="0">
                  <a:pos x="T2" y="T3"/>
                </a:cxn>
                <a:cxn ang="0">
                  <a:pos x="T4" y="T5"/>
                </a:cxn>
                <a:cxn ang="0">
                  <a:pos x="T6" y="T7"/>
                </a:cxn>
                <a:cxn ang="0">
                  <a:pos x="T8" y="T9"/>
                </a:cxn>
              </a:cxnLst>
              <a:rect l="0" t="0" r="r" b="b"/>
              <a:pathLst>
                <a:path w="12" h="56">
                  <a:moveTo>
                    <a:pt x="0" y="20"/>
                  </a:moveTo>
                  <a:cubicBezTo>
                    <a:pt x="0" y="35"/>
                    <a:pt x="12" y="56"/>
                    <a:pt x="12" y="56"/>
                  </a:cubicBezTo>
                  <a:cubicBezTo>
                    <a:pt x="12" y="56"/>
                    <a:pt x="12" y="43"/>
                    <a:pt x="12" y="28"/>
                  </a:cubicBezTo>
                  <a:cubicBezTo>
                    <a:pt x="12" y="13"/>
                    <a:pt x="8" y="0"/>
                    <a:pt x="4" y="0"/>
                  </a:cubicBezTo>
                  <a:cubicBezTo>
                    <a:pt x="0" y="0"/>
                    <a:pt x="0" y="5"/>
                    <a:pt x="0" y="20"/>
                  </a:cubicBezTo>
                  <a:close/>
                </a:path>
              </a:pathLst>
            </a:custGeom>
            <a:solidFill>
              <a:srgbClr val="33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73"/>
            <p:cNvSpPr/>
            <p:nvPr/>
          </p:nvSpPr>
          <p:spPr bwMode="auto">
            <a:xfrm>
              <a:off x="9955213" y="5705475"/>
              <a:ext cx="330200" cy="361950"/>
            </a:xfrm>
            <a:custGeom>
              <a:avLst/>
              <a:gdLst>
                <a:gd name="T0" fmla="*/ 0 w 88"/>
                <a:gd name="T1" fmla="*/ 96 h 96"/>
                <a:gd name="T2" fmla="*/ 48 w 88"/>
                <a:gd name="T3" fmla="*/ 16 h 96"/>
                <a:gd name="T4" fmla="*/ 88 w 88"/>
                <a:gd name="T5" fmla="*/ 0 h 96"/>
                <a:gd name="T6" fmla="*/ 88 w 88"/>
                <a:gd name="T7" fmla="*/ 96 h 96"/>
                <a:gd name="T8" fmla="*/ 0 w 88"/>
                <a:gd name="T9" fmla="*/ 96 h 96"/>
              </a:gdLst>
              <a:ahLst/>
              <a:cxnLst>
                <a:cxn ang="0">
                  <a:pos x="T0" y="T1"/>
                </a:cxn>
                <a:cxn ang="0">
                  <a:pos x="T2" y="T3"/>
                </a:cxn>
                <a:cxn ang="0">
                  <a:pos x="T4" y="T5"/>
                </a:cxn>
                <a:cxn ang="0">
                  <a:pos x="T6" y="T7"/>
                </a:cxn>
                <a:cxn ang="0">
                  <a:pos x="T8" y="T9"/>
                </a:cxn>
              </a:cxnLst>
              <a:rect l="0" t="0" r="r" b="b"/>
              <a:pathLst>
                <a:path w="88" h="96">
                  <a:moveTo>
                    <a:pt x="0" y="96"/>
                  </a:moveTo>
                  <a:cubicBezTo>
                    <a:pt x="1" y="85"/>
                    <a:pt x="3" y="16"/>
                    <a:pt x="48" y="16"/>
                  </a:cubicBezTo>
                  <a:cubicBezTo>
                    <a:pt x="88" y="0"/>
                    <a:pt x="88" y="0"/>
                    <a:pt x="88" y="0"/>
                  </a:cubicBezTo>
                  <a:cubicBezTo>
                    <a:pt x="88" y="96"/>
                    <a:pt x="88" y="96"/>
                    <a:pt x="88" y="96"/>
                  </a:cubicBezTo>
                  <a:lnTo>
                    <a:pt x="0" y="96"/>
                  </a:lnTo>
                  <a:close/>
                </a:path>
              </a:pathLst>
            </a:custGeom>
            <a:solidFill>
              <a:srgbClr val="27A2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74"/>
            <p:cNvSpPr/>
            <p:nvPr/>
          </p:nvSpPr>
          <p:spPr bwMode="auto">
            <a:xfrm>
              <a:off x="10496551" y="5705475"/>
              <a:ext cx="330200" cy="361950"/>
            </a:xfrm>
            <a:custGeom>
              <a:avLst/>
              <a:gdLst>
                <a:gd name="T0" fmla="*/ 88 w 88"/>
                <a:gd name="T1" fmla="*/ 96 h 96"/>
                <a:gd name="T2" fmla="*/ 40 w 88"/>
                <a:gd name="T3" fmla="*/ 16 h 96"/>
                <a:gd name="T4" fmla="*/ 0 w 88"/>
                <a:gd name="T5" fmla="*/ 0 h 96"/>
                <a:gd name="T6" fmla="*/ 0 w 88"/>
                <a:gd name="T7" fmla="*/ 96 h 96"/>
                <a:gd name="T8" fmla="*/ 88 w 88"/>
                <a:gd name="T9" fmla="*/ 96 h 96"/>
              </a:gdLst>
              <a:ahLst/>
              <a:cxnLst>
                <a:cxn ang="0">
                  <a:pos x="T0" y="T1"/>
                </a:cxn>
                <a:cxn ang="0">
                  <a:pos x="T2" y="T3"/>
                </a:cxn>
                <a:cxn ang="0">
                  <a:pos x="T4" y="T5"/>
                </a:cxn>
                <a:cxn ang="0">
                  <a:pos x="T6" y="T7"/>
                </a:cxn>
                <a:cxn ang="0">
                  <a:pos x="T8" y="T9"/>
                </a:cxn>
              </a:cxnLst>
              <a:rect l="0" t="0" r="r" b="b"/>
              <a:pathLst>
                <a:path w="88" h="96">
                  <a:moveTo>
                    <a:pt x="88" y="96"/>
                  </a:moveTo>
                  <a:cubicBezTo>
                    <a:pt x="88" y="96"/>
                    <a:pt x="84" y="16"/>
                    <a:pt x="40" y="16"/>
                  </a:cubicBezTo>
                  <a:cubicBezTo>
                    <a:pt x="0" y="0"/>
                    <a:pt x="0" y="0"/>
                    <a:pt x="0" y="0"/>
                  </a:cubicBezTo>
                  <a:cubicBezTo>
                    <a:pt x="0" y="96"/>
                    <a:pt x="0" y="96"/>
                    <a:pt x="0" y="96"/>
                  </a:cubicBezTo>
                  <a:lnTo>
                    <a:pt x="88" y="96"/>
                  </a:lnTo>
                  <a:close/>
                </a:path>
              </a:pathLst>
            </a:custGeom>
            <a:solidFill>
              <a:srgbClr val="27A2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75"/>
            <p:cNvSpPr/>
            <p:nvPr/>
          </p:nvSpPr>
          <p:spPr bwMode="auto">
            <a:xfrm>
              <a:off x="10285413" y="5705475"/>
              <a:ext cx="211138" cy="301625"/>
            </a:xfrm>
            <a:custGeom>
              <a:avLst/>
              <a:gdLst>
                <a:gd name="T0" fmla="*/ 66 w 133"/>
                <a:gd name="T1" fmla="*/ 190 h 190"/>
                <a:gd name="T2" fmla="*/ 0 w 133"/>
                <a:gd name="T3" fmla="*/ 0 h 190"/>
                <a:gd name="T4" fmla="*/ 66 w 133"/>
                <a:gd name="T5" fmla="*/ 48 h 190"/>
                <a:gd name="T6" fmla="*/ 133 w 133"/>
                <a:gd name="T7" fmla="*/ 0 h 190"/>
                <a:gd name="T8" fmla="*/ 66 w 133"/>
                <a:gd name="T9" fmla="*/ 190 h 190"/>
              </a:gdLst>
              <a:ahLst/>
              <a:cxnLst>
                <a:cxn ang="0">
                  <a:pos x="T0" y="T1"/>
                </a:cxn>
                <a:cxn ang="0">
                  <a:pos x="T2" y="T3"/>
                </a:cxn>
                <a:cxn ang="0">
                  <a:pos x="T4" y="T5"/>
                </a:cxn>
                <a:cxn ang="0">
                  <a:pos x="T6" y="T7"/>
                </a:cxn>
                <a:cxn ang="0">
                  <a:pos x="T8" y="T9"/>
                </a:cxn>
              </a:cxnLst>
              <a:rect l="0" t="0" r="r" b="b"/>
              <a:pathLst>
                <a:path w="133" h="190">
                  <a:moveTo>
                    <a:pt x="66" y="190"/>
                  </a:moveTo>
                  <a:lnTo>
                    <a:pt x="0" y="0"/>
                  </a:lnTo>
                  <a:lnTo>
                    <a:pt x="66" y="48"/>
                  </a:lnTo>
                  <a:lnTo>
                    <a:pt x="133" y="0"/>
                  </a:lnTo>
                  <a:lnTo>
                    <a:pt x="66" y="190"/>
                  </a:lnTo>
                  <a:close/>
                </a:path>
              </a:pathLst>
            </a:cu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76"/>
            <p:cNvSpPr/>
            <p:nvPr/>
          </p:nvSpPr>
          <p:spPr bwMode="auto">
            <a:xfrm>
              <a:off x="10631488" y="5946775"/>
              <a:ext cx="44450" cy="120650"/>
            </a:xfrm>
            <a:custGeom>
              <a:avLst/>
              <a:gdLst>
                <a:gd name="T0" fmla="*/ 28 w 28"/>
                <a:gd name="T1" fmla="*/ 0 h 76"/>
                <a:gd name="T2" fmla="*/ 0 w 28"/>
                <a:gd name="T3" fmla="*/ 76 h 76"/>
                <a:gd name="T4" fmla="*/ 28 w 28"/>
                <a:gd name="T5" fmla="*/ 76 h 76"/>
                <a:gd name="T6" fmla="*/ 28 w 28"/>
                <a:gd name="T7" fmla="*/ 0 h 76"/>
              </a:gdLst>
              <a:ahLst/>
              <a:cxnLst>
                <a:cxn ang="0">
                  <a:pos x="T0" y="T1"/>
                </a:cxn>
                <a:cxn ang="0">
                  <a:pos x="T2" y="T3"/>
                </a:cxn>
                <a:cxn ang="0">
                  <a:pos x="T4" y="T5"/>
                </a:cxn>
                <a:cxn ang="0">
                  <a:pos x="T6" y="T7"/>
                </a:cxn>
              </a:cxnLst>
              <a:rect l="0" t="0" r="r" b="b"/>
              <a:pathLst>
                <a:path w="28" h="76">
                  <a:moveTo>
                    <a:pt x="28" y="0"/>
                  </a:moveTo>
                  <a:lnTo>
                    <a:pt x="0" y="76"/>
                  </a:lnTo>
                  <a:lnTo>
                    <a:pt x="28" y="76"/>
                  </a:lnTo>
                  <a:lnTo>
                    <a:pt x="28" y="0"/>
                  </a:lnTo>
                  <a:close/>
                </a:path>
              </a:pathLst>
            </a:custGeom>
            <a:solidFill>
              <a:srgbClr val="218B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77"/>
            <p:cNvSpPr/>
            <p:nvPr/>
          </p:nvSpPr>
          <p:spPr bwMode="auto">
            <a:xfrm>
              <a:off x="10106026" y="5946775"/>
              <a:ext cx="44450" cy="120650"/>
            </a:xfrm>
            <a:custGeom>
              <a:avLst/>
              <a:gdLst>
                <a:gd name="T0" fmla="*/ 0 w 28"/>
                <a:gd name="T1" fmla="*/ 0 h 76"/>
                <a:gd name="T2" fmla="*/ 28 w 28"/>
                <a:gd name="T3" fmla="*/ 76 h 76"/>
                <a:gd name="T4" fmla="*/ 0 w 28"/>
                <a:gd name="T5" fmla="*/ 76 h 76"/>
                <a:gd name="T6" fmla="*/ 0 w 28"/>
                <a:gd name="T7" fmla="*/ 0 h 76"/>
              </a:gdLst>
              <a:ahLst/>
              <a:cxnLst>
                <a:cxn ang="0">
                  <a:pos x="T0" y="T1"/>
                </a:cxn>
                <a:cxn ang="0">
                  <a:pos x="T2" y="T3"/>
                </a:cxn>
                <a:cxn ang="0">
                  <a:pos x="T4" y="T5"/>
                </a:cxn>
                <a:cxn ang="0">
                  <a:pos x="T6" y="T7"/>
                </a:cxn>
              </a:cxnLst>
              <a:rect l="0" t="0" r="r" b="b"/>
              <a:pathLst>
                <a:path w="28" h="76">
                  <a:moveTo>
                    <a:pt x="0" y="0"/>
                  </a:moveTo>
                  <a:lnTo>
                    <a:pt x="28" y="76"/>
                  </a:lnTo>
                  <a:lnTo>
                    <a:pt x="0" y="76"/>
                  </a:lnTo>
                  <a:lnTo>
                    <a:pt x="0" y="0"/>
                  </a:lnTo>
                  <a:close/>
                </a:path>
              </a:pathLst>
            </a:custGeom>
            <a:solidFill>
              <a:srgbClr val="218B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1" name="文本框 75"/>
          <p:cNvSpPr txBox="1"/>
          <p:nvPr/>
        </p:nvSpPr>
        <p:spPr>
          <a:xfrm>
            <a:off x="1058873"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a:t>
            </a:r>
            <a:endParaRPr lang="zh-CN" altLang="en-US" sz="3200" b="1" dirty="0">
              <a:solidFill>
                <a:schemeClr val="tx2"/>
              </a:solidFill>
              <a:latin typeface="Century Gothic" panose="020B0502020202020204" pitchFamily="34" charset="0"/>
              <a:ea typeface="+mj-ea"/>
            </a:endParaRPr>
          </a:p>
        </p:txBody>
      </p:sp>
      <p:cxnSp>
        <p:nvCxnSpPr>
          <p:cNvPr id="91" name="直接连接符 11"/>
          <p:cNvCxnSpPr/>
          <p:nvPr/>
        </p:nvCxnSpPr>
        <p:spPr>
          <a:xfrm>
            <a:off x="9601408" y="2599777"/>
            <a:ext cx="2911868" cy="99192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直接连接符 16"/>
          <p:cNvCxnSpPr/>
          <p:nvPr/>
        </p:nvCxnSpPr>
        <p:spPr>
          <a:xfrm flipH="1">
            <a:off x="-247135" y="3759597"/>
            <a:ext cx="2793949" cy="116663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1000"/>
                                        <p:tgtEl>
                                          <p:spTgt spid="65"/>
                                        </p:tgtEl>
                                      </p:cBhvr>
                                    </p:animEffect>
                                  </p:childTnLst>
                                </p:cTn>
                              </p:par>
                              <p:par>
                                <p:cTn id="22" presetID="10" presetClass="entr" presetSubtype="0" fill="hold"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1000"/>
                                        <p:tgtEl>
                                          <p:spTgt spid="79"/>
                                        </p:tgtEl>
                                      </p:cBhvr>
                                    </p:animEffect>
                                  </p:childTnLst>
                                </p:cTn>
                              </p:par>
                              <p:par>
                                <p:cTn id="25" presetID="10" presetClass="entr" presetSubtype="0" fill="hold" nodeType="with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1000"/>
                                        <p:tgtEl>
                                          <p:spTgt spid="106"/>
                                        </p:tgtEl>
                                      </p:cBhvr>
                                    </p:animEffect>
                                  </p:childTnLst>
                                </p:cTn>
                              </p:par>
                              <p:par>
                                <p:cTn id="28" presetID="10" presetClass="entr" presetSubtype="0" fill="hold" nodeType="withEffect">
                                  <p:stCondLst>
                                    <p:cond delay="0"/>
                                  </p:stCondLst>
                                  <p:childTnLst>
                                    <p:set>
                                      <p:cBhvr>
                                        <p:cTn id="29" dur="1" fill="hold">
                                          <p:stCondLst>
                                            <p:cond delay="0"/>
                                          </p:stCondLst>
                                        </p:cTn>
                                        <p:tgtEl>
                                          <p:spTgt spid="117"/>
                                        </p:tgtEl>
                                        <p:attrNameLst>
                                          <p:attrName>style.visibility</p:attrName>
                                        </p:attrNameLst>
                                      </p:cBhvr>
                                      <p:to>
                                        <p:strVal val="visible"/>
                                      </p:to>
                                    </p:set>
                                    <p:animEffect transition="in" filter="fade">
                                      <p:cBhvr>
                                        <p:cTn id="30" dur="1000"/>
                                        <p:tgtEl>
                                          <p:spTgt spid="117"/>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p:cTn id="34" dur="1000" fill="hold"/>
                                        <p:tgtEl>
                                          <p:spTgt spid="53"/>
                                        </p:tgtEl>
                                        <p:attrNameLst>
                                          <p:attrName>ppt_w</p:attrName>
                                        </p:attrNameLst>
                                      </p:cBhvr>
                                      <p:tavLst>
                                        <p:tav tm="0">
                                          <p:val>
                                            <p:fltVal val="0"/>
                                          </p:val>
                                        </p:tav>
                                        <p:tav tm="100000">
                                          <p:val>
                                            <p:strVal val="#ppt_w"/>
                                          </p:val>
                                        </p:tav>
                                      </p:tavLst>
                                    </p:anim>
                                    <p:anim calcmode="lin" valueType="num">
                                      <p:cBhvr>
                                        <p:cTn id="35" dur="1000" fill="hold"/>
                                        <p:tgtEl>
                                          <p:spTgt spid="53"/>
                                        </p:tgtEl>
                                        <p:attrNameLst>
                                          <p:attrName>ppt_h</p:attrName>
                                        </p:attrNameLst>
                                      </p:cBhvr>
                                      <p:tavLst>
                                        <p:tav tm="0">
                                          <p:val>
                                            <p:fltVal val="0"/>
                                          </p:val>
                                        </p:tav>
                                        <p:tav tm="100000">
                                          <p:val>
                                            <p:strVal val="#ppt_h"/>
                                          </p:val>
                                        </p:tav>
                                      </p:tavLst>
                                    </p:anim>
                                    <p:anim calcmode="lin" valueType="num">
                                      <p:cBhvr>
                                        <p:cTn id="36" dur="1000" fill="hold"/>
                                        <p:tgtEl>
                                          <p:spTgt spid="53"/>
                                        </p:tgtEl>
                                        <p:attrNameLst>
                                          <p:attrName>style.rotation</p:attrName>
                                        </p:attrNameLst>
                                      </p:cBhvr>
                                      <p:tavLst>
                                        <p:tav tm="0">
                                          <p:val>
                                            <p:fltVal val="90"/>
                                          </p:val>
                                        </p:tav>
                                        <p:tav tm="100000">
                                          <p:val>
                                            <p:fltVal val="0"/>
                                          </p:val>
                                        </p:tav>
                                      </p:tavLst>
                                    </p:anim>
                                    <p:animEffect transition="in" filter="fade">
                                      <p:cBhvr>
                                        <p:cTn id="37" dur="1000"/>
                                        <p:tgtEl>
                                          <p:spTgt spid="53"/>
                                        </p:tgtEl>
                                      </p:cBhvr>
                                    </p:animEffect>
                                  </p:childTnLst>
                                </p:cTn>
                              </p:par>
                              <p:par>
                                <p:cTn id="38" presetID="31" presetClass="entr" presetSubtype="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p:cTn id="40" dur="1000" fill="hold"/>
                                        <p:tgtEl>
                                          <p:spTgt spid="62"/>
                                        </p:tgtEl>
                                        <p:attrNameLst>
                                          <p:attrName>ppt_w</p:attrName>
                                        </p:attrNameLst>
                                      </p:cBhvr>
                                      <p:tavLst>
                                        <p:tav tm="0">
                                          <p:val>
                                            <p:fltVal val="0"/>
                                          </p:val>
                                        </p:tav>
                                        <p:tav tm="100000">
                                          <p:val>
                                            <p:strVal val="#ppt_w"/>
                                          </p:val>
                                        </p:tav>
                                      </p:tavLst>
                                    </p:anim>
                                    <p:anim calcmode="lin" valueType="num">
                                      <p:cBhvr>
                                        <p:cTn id="41" dur="1000" fill="hold"/>
                                        <p:tgtEl>
                                          <p:spTgt spid="62"/>
                                        </p:tgtEl>
                                        <p:attrNameLst>
                                          <p:attrName>ppt_h</p:attrName>
                                        </p:attrNameLst>
                                      </p:cBhvr>
                                      <p:tavLst>
                                        <p:tav tm="0">
                                          <p:val>
                                            <p:fltVal val="0"/>
                                          </p:val>
                                        </p:tav>
                                        <p:tav tm="100000">
                                          <p:val>
                                            <p:strVal val="#ppt_h"/>
                                          </p:val>
                                        </p:tav>
                                      </p:tavLst>
                                    </p:anim>
                                    <p:anim calcmode="lin" valueType="num">
                                      <p:cBhvr>
                                        <p:cTn id="42" dur="1000" fill="hold"/>
                                        <p:tgtEl>
                                          <p:spTgt spid="62"/>
                                        </p:tgtEl>
                                        <p:attrNameLst>
                                          <p:attrName>style.rotation</p:attrName>
                                        </p:attrNameLst>
                                      </p:cBhvr>
                                      <p:tavLst>
                                        <p:tav tm="0">
                                          <p:val>
                                            <p:fltVal val="90"/>
                                          </p:val>
                                        </p:tav>
                                        <p:tav tm="100000">
                                          <p:val>
                                            <p:fltVal val="0"/>
                                          </p:val>
                                        </p:tav>
                                      </p:tavLst>
                                    </p:anim>
                                    <p:animEffect transition="in" filter="fade">
                                      <p:cBhvr>
                                        <p:cTn id="43" dur="1000"/>
                                        <p:tgtEl>
                                          <p:spTgt spid="62"/>
                                        </p:tgtEl>
                                      </p:cBhvr>
                                    </p:animEffect>
                                  </p:childTnLst>
                                </p:cTn>
                              </p:par>
                              <p:par>
                                <p:cTn id="44" presetID="31" presetClass="entr" presetSubtype="0"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 calcmode="lin" valueType="num">
                                      <p:cBhvr>
                                        <p:cTn id="46" dur="1000" fill="hold"/>
                                        <p:tgtEl>
                                          <p:spTgt spid="59"/>
                                        </p:tgtEl>
                                        <p:attrNameLst>
                                          <p:attrName>ppt_w</p:attrName>
                                        </p:attrNameLst>
                                      </p:cBhvr>
                                      <p:tavLst>
                                        <p:tav tm="0">
                                          <p:val>
                                            <p:fltVal val="0"/>
                                          </p:val>
                                        </p:tav>
                                        <p:tav tm="100000">
                                          <p:val>
                                            <p:strVal val="#ppt_w"/>
                                          </p:val>
                                        </p:tav>
                                      </p:tavLst>
                                    </p:anim>
                                    <p:anim calcmode="lin" valueType="num">
                                      <p:cBhvr>
                                        <p:cTn id="47" dur="1000" fill="hold"/>
                                        <p:tgtEl>
                                          <p:spTgt spid="59"/>
                                        </p:tgtEl>
                                        <p:attrNameLst>
                                          <p:attrName>ppt_h</p:attrName>
                                        </p:attrNameLst>
                                      </p:cBhvr>
                                      <p:tavLst>
                                        <p:tav tm="0">
                                          <p:val>
                                            <p:fltVal val="0"/>
                                          </p:val>
                                        </p:tav>
                                        <p:tav tm="100000">
                                          <p:val>
                                            <p:strVal val="#ppt_h"/>
                                          </p:val>
                                        </p:tav>
                                      </p:tavLst>
                                    </p:anim>
                                    <p:anim calcmode="lin" valueType="num">
                                      <p:cBhvr>
                                        <p:cTn id="48" dur="1000" fill="hold"/>
                                        <p:tgtEl>
                                          <p:spTgt spid="59"/>
                                        </p:tgtEl>
                                        <p:attrNameLst>
                                          <p:attrName>style.rotation</p:attrName>
                                        </p:attrNameLst>
                                      </p:cBhvr>
                                      <p:tavLst>
                                        <p:tav tm="0">
                                          <p:val>
                                            <p:fltVal val="90"/>
                                          </p:val>
                                        </p:tav>
                                        <p:tav tm="100000">
                                          <p:val>
                                            <p:fltVal val="0"/>
                                          </p:val>
                                        </p:tav>
                                      </p:tavLst>
                                    </p:anim>
                                    <p:animEffect transition="in" filter="fade">
                                      <p:cBhvr>
                                        <p:cTn id="49" dur="1000"/>
                                        <p:tgtEl>
                                          <p:spTgt spid="59"/>
                                        </p:tgtEl>
                                      </p:cBhvr>
                                    </p:animEffect>
                                  </p:childTnLst>
                                </p:cTn>
                              </p:par>
                              <p:par>
                                <p:cTn id="50" presetID="31" presetClass="entr" presetSubtype="0"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p:cTn id="52" dur="1000" fill="hold"/>
                                        <p:tgtEl>
                                          <p:spTgt spid="56"/>
                                        </p:tgtEl>
                                        <p:attrNameLst>
                                          <p:attrName>ppt_w</p:attrName>
                                        </p:attrNameLst>
                                      </p:cBhvr>
                                      <p:tavLst>
                                        <p:tav tm="0">
                                          <p:val>
                                            <p:fltVal val="0"/>
                                          </p:val>
                                        </p:tav>
                                        <p:tav tm="100000">
                                          <p:val>
                                            <p:strVal val="#ppt_w"/>
                                          </p:val>
                                        </p:tav>
                                      </p:tavLst>
                                    </p:anim>
                                    <p:anim calcmode="lin" valueType="num">
                                      <p:cBhvr>
                                        <p:cTn id="53" dur="1000" fill="hold"/>
                                        <p:tgtEl>
                                          <p:spTgt spid="56"/>
                                        </p:tgtEl>
                                        <p:attrNameLst>
                                          <p:attrName>ppt_h</p:attrName>
                                        </p:attrNameLst>
                                      </p:cBhvr>
                                      <p:tavLst>
                                        <p:tav tm="0">
                                          <p:val>
                                            <p:fltVal val="0"/>
                                          </p:val>
                                        </p:tav>
                                        <p:tav tm="100000">
                                          <p:val>
                                            <p:strVal val="#ppt_h"/>
                                          </p:val>
                                        </p:tav>
                                      </p:tavLst>
                                    </p:anim>
                                    <p:anim calcmode="lin" valueType="num">
                                      <p:cBhvr>
                                        <p:cTn id="54" dur="1000" fill="hold"/>
                                        <p:tgtEl>
                                          <p:spTgt spid="56"/>
                                        </p:tgtEl>
                                        <p:attrNameLst>
                                          <p:attrName>style.rotation</p:attrName>
                                        </p:attrNameLst>
                                      </p:cBhvr>
                                      <p:tavLst>
                                        <p:tav tm="0">
                                          <p:val>
                                            <p:fltVal val="90"/>
                                          </p:val>
                                        </p:tav>
                                        <p:tav tm="100000">
                                          <p:val>
                                            <p:fltVal val="0"/>
                                          </p:val>
                                        </p:tav>
                                      </p:tavLst>
                                    </p:anim>
                                    <p:animEffect transition="in" filter="fade">
                                      <p:cBhvr>
                                        <p:cTn id="55"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íŝlíḍe"/>
          <p:cNvSpPr/>
          <p:nvPr/>
        </p:nvSpPr>
        <p:spPr bwMode="auto">
          <a:xfrm rot="685146">
            <a:off x="4991412" y="3240621"/>
            <a:ext cx="622786" cy="441425"/>
          </a:xfrm>
          <a:custGeom>
            <a:avLst/>
            <a:gdLst>
              <a:gd name="T0" fmla="*/ 1020 w 1093"/>
              <a:gd name="T1" fmla="*/ 0 h 773"/>
              <a:gd name="T2" fmla="*/ 0 w 1093"/>
              <a:gd name="T3" fmla="*/ 332 h 773"/>
              <a:gd name="T4" fmla="*/ 0 w 1093"/>
              <a:gd name="T5" fmla="*/ 332 h 773"/>
              <a:gd name="T6" fmla="*/ 22 w 1093"/>
              <a:gd name="T7" fmla="*/ 392 h 773"/>
              <a:gd name="T8" fmla="*/ 46 w 1093"/>
              <a:gd name="T9" fmla="*/ 449 h 773"/>
              <a:gd name="T10" fmla="*/ 71 w 1093"/>
              <a:gd name="T11" fmla="*/ 506 h 773"/>
              <a:gd name="T12" fmla="*/ 98 w 1093"/>
              <a:gd name="T13" fmla="*/ 561 h 773"/>
              <a:gd name="T14" fmla="*/ 128 w 1093"/>
              <a:gd name="T15" fmla="*/ 616 h 773"/>
              <a:gd name="T16" fmla="*/ 159 w 1093"/>
              <a:gd name="T17" fmla="*/ 670 h 773"/>
              <a:gd name="T18" fmla="*/ 191 w 1093"/>
              <a:gd name="T19" fmla="*/ 722 h 773"/>
              <a:gd name="T20" fmla="*/ 225 w 1093"/>
              <a:gd name="T21" fmla="*/ 773 h 773"/>
              <a:gd name="T22" fmla="*/ 1093 w 1093"/>
              <a:gd name="T23" fmla="*/ 143 h 773"/>
              <a:gd name="T24" fmla="*/ 1093 w 1093"/>
              <a:gd name="T25" fmla="*/ 143 h 773"/>
              <a:gd name="T26" fmla="*/ 1073 w 1093"/>
              <a:gd name="T27" fmla="*/ 109 h 773"/>
              <a:gd name="T28" fmla="*/ 1054 w 1093"/>
              <a:gd name="T29" fmla="*/ 74 h 773"/>
              <a:gd name="T30" fmla="*/ 1036 w 1093"/>
              <a:gd name="T31" fmla="*/ 38 h 773"/>
              <a:gd name="T32" fmla="*/ 1020 w 1093"/>
              <a:gd name="T33" fmla="*/ 0 h 773"/>
              <a:gd name="T34" fmla="*/ 1020 w 1093"/>
              <a:gd name="T3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1020" y="0"/>
                </a:moveTo>
                <a:lnTo>
                  <a:pt x="0" y="332"/>
                </a:lnTo>
                <a:lnTo>
                  <a:pt x="0" y="332"/>
                </a:lnTo>
                <a:lnTo>
                  <a:pt x="22" y="392"/>
                </a:lnTo>
                <a:lnTo>
                  <a:pt x="46" y="449"/>
                </a:lnTo>
                <a:lnTo>
                  <a:pt x="71" y="506"/>
                </a:lnTo>
                <a:lnTo>
                  <a:pt x="98" y="561"/>
                </a:lnTo>
                <a:lnTo>
                  <a:pt x="128" y="616"/>
                </a:lnTo>
                <a:lnTo>
                  <a:pt x="159" y="670"/>
                </a:lnTo>
                <a:lnTo>
                  <a:pt x="191" y="722"/>
                </a:lnTo>
                <a:lnTo>
                  <a:pt x="225" y="773"/>
                </a:lnTo>
                <a:lnTo>
                  <a:pt x="1093" y="143"/>
                </a:lnTo>
                <a:lnTo>
                  <a:pt x="1093" y="143"/>
                </a:lnTo>
                <a:lnTo>
                  <a:pt x="1073" y="109"/>
                </a:lnTo>
                <a:lnTo>
                  <a:pt x="1054" y="74"/>
                </a:lnTo>
                <a:lnTo>
                  <a:pt x="1036" y="38"/>
                </a:lnTo>
                <a:lnTo>
                  <a:pt x="1020" y="0"/>
                </a:lnTo>
                <a:lnTo>
                  <a:pt x="1020" y="0"/>
                </a:lnTo>
                <a:close/>
              </a:path>
            </a:pathLst>
          </a:custGeom>
          <a:solidFill>
            <a:schemeClr val="accent2"/>
          </a:solidFill>
          <a:ln>
            <a:noFill/>
          </a:ln>
        </p:spPr>
        <p:txBody>
          <a:bodyPr anchor="ctr"/>
          <a:lstStyle/>
          <a:p>
            <a:pPr algn="ctr"/>
          </a:p>
        </p:txBody>
      </p:sp>
      <p:grpSp>
        <p:nvGrpSpPr>
          <p:cNvPr id="83" name="组合 82"/>
          <p:cNvGrpSpPr>
            <a:grpSpLocks noChangeAspect="1"/>
          </p:cNvGrpSpPr>
          <p:nvPr/>
        </p:nvGrpSpPr>
        <p:grpSpPr>
          <a:xfrm>
            <a:off x="1285769" y="2070459"/>
            <a:ext cx="2502624" cy="2517596"/>
            <a:chOff x="2077903" y="1666875"/>
            <a:chExt cx="2862421" cy="2879546"/>
          </a:xfrm>
        </p:grpSpPr>
        <p:grpSp>
          <p:nvGrpSpPr>
            <p:cNvPr id="5" name="iṣľïḓe"/>
            <p:cNvGrpSpPr/>
            <p:nvPr/>
          </p:nvGrpSpPr>
          <p:grpSpPr>
            <a:xfrm>
              <a:off x="2323479" y="1926172"/>
              <a:ext cx="2395286" cy="2393983"/>
              <a:chOff x="1833521" y="2498961"/>
              <a:chExt cx="2848032" cy="2846478"/>
            </a:xfrm>
          </p:grpSpPr>
          <p:sp>
            <p:nvSpPr>
              <p:cNvPr id="60" name="ïŝľïḑê"/>
              <p:cNvSpPr/>
              <p:nvPr/>
            </p:nvSpPr>
            <p:spPr bwMode="auto">
              <a:xfrm>
                <a:off x="3755477"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íślíḓe"/>
              <p:cNvSpPr/>
              <p:nvPr/>
            </p:nvSpPr>
            <p:spPr bwMode="auto">
              <a:xfrm>
                <a:off x="3288561"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ï$ḷíďê"/>
              <p:cNvSpPr/>
              <p:nvPr/>
            </p:nvSpPr>
            <p:spPr bwMode="auto">
              <a:xfrm>
                <a:off x="3631380"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ïşlïḋé"/>
              <p:cNvSpPr/>
              <p:nvPr/>
            </p:nvSpPr>
            <p:spPr bwMode="auto">
              <a:xfrm>
                <a:off x="3829935"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iṡḷiďê"/>
              <p:cNvSpPr/>
              <p:nvPr/>
            </p:nvSpPr>
            <p:spPr bwMode="auto">
              <a:xfrm>
                <a:off x="2846465"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bg1"/>
              </a:solidFill>
              <a:ln>
                <a:noFill/>
              </a:ln>
            </p:spPr>
            <p:txBody>
              <a:bodyPr anchor="ctr"/>
              <a:lstStyle/>
              <a:p>
                <a:pPr algn="ctr"/>
              </a:p>
            </p:txBody>
          </p:sp>
          <p:sp>
            <p:nvSpPr>
              <p:cNvPr id="65" name="ïslïďê"/>
              <p:cNvSpPr/>
              <p:nvPr/>
            </p:nvSpPr>
            <p:spPr bwMode="auto">
              <a:xfrm>
                <a:off x="3470053"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ïṡḻíḋe"/>
              <p:cNvSpPr/>
              <p:nvPr/>
            </p:nvSpPr>
            <p:spPr bwMode="auto">
              <a:xfrm>
                <a:off x="3288561"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bg1"/>
              </a:solidFill>
              <a:ln>
                <a:noFill/>
              </a:ln>
            </p:spPr>
            <p:txBody>
              <a:bodyPr anchor="ctr"/>
              <a:lstStyle/>
              <a:p>
                <a:pPr algn="ctr"/>
              </a:p>
            </p:txBody>
          </p:sp>
          <p:sp>
            <p:nvSpPr>
              <p:cNvPr id="67" name="iṣḷîďê"/>
              <p:cNvSpPr/>
              <p:nvPr/>
            </p:nvSpPr>
            <p:spPr bwMode="auto">
              <a:xfrm>
                <a:off x="3829935"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íS1íḋe"/>
              <p:cNvSpPr/>
              <p:nvPr/>
            </p:nvSpPr>
            <p:spPr bwMode="auto">
              <a:xfrm>
                <a:off x="3755477"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ïšľïḓe"/>
              <p:cNvSpPr/>
              <p:nvPr/>
            </p:nvSpPr>
            <p:spPr bwMode="auto">
              <a:xfrm>
                <a:off x="1912633" y="4133941"/>
                <a:ext cx="846963" cy="600319"/>
              </a:xfrm>
              <a:custGeom>
                <a:avLst/>
                <a:gdLst>
                  <a:gd name="T0" fmla="*/ 1020 w 1093"/>
                  <a:gd name="T1" fmla="*/ 0 h 773"/>
                  <a:gd name="T2" fmla="*/ 0 w 1093"/>
                  <a:gd name="T3" fmla="*/ 332 h 773"/>
                  <a:gd name="T4" fmla="*/ 0 w 1093"/>
                  <a:gd name="T5" fmla="*/ 332 h 773"/>
                  <a:gd name="T6" fmla="*/ 22 w 1093"/>
                  <a:gd name="T7" fmla="*/ 392 h 773"/>
                  <a:gd name="T8" fmla="*/ 46 w 1093"/>
                  <a:gd name="T9" fmla="*/ 449 h 773"/>
                  <a:gd name="T10" fmla="*/ 71 w 1093"/>
                  <a:gd name="T11" fmla="*/ 506 h 773"/>
                  <a:gd name="T12" fmla="*/ 98 w 1093"/>
                  <a:gd name="T13" fmla="*/ 561 h 773"/>
                  <a:gd name="T14" fmla="*/ 128 w 1093"/>
                  <a:gd name="T15" fmla="*/ 616 h 773"/>
                  <a:gd name="T16" fmla="*/ 159 w 1093"/>
                  <a:gd name="T17" fmla="*/ 670 h 773"/>
                  <a:gd name="T18" fmla="*/ 191 w 1093"/>
                  <a:gd name="T19" fmla="*/ 722 h 773"/>
                  <a:gd name="T20" fmla="*/ 225 w 1093"/>
                  <a:gd name="T21" fmla="*/ 773 h 773"/>
                  <a:gd name="T22" fmla="*/ 1093 w 1093"/>
                  <a:gd name="T23" fmla="*/ 143 h 773"/>
                  <a:gd name="T24" fmla="*/ 1093 w 1093"/>
                  <a:gd name="T25" fmla="*/ 143 h 773"/>
                  <a:gd name="T26" fmla="*/ 1073 w 1093"/>
                  <a:gd name="T27" fmla="*/ 109 h 773"/>
                  <a:gd name="T28" fmla="*/ 1054 w 1093"/>
                  <a:gd name="T29" fmla="*/ 74 h 773"/>
                  <a:gd name="T30" fmla="*/ 1036 w 1093"/>
                  <a:gd name="T31" fmla="*/ 38 h 773"/>
                  <a:gd name="T32" fmla="*/ 1020 w 1093"/>
                  <a:gd name="T33" fmla="*/ 0 h 773"/>
                  <a:gd name="T34" fmla="*/ 1020 w 1093"/>
                  <a:gd name="T3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1020" y="0"/>
                    </a:moveTo>
                    <a:lnTo>
                      <a:pt x="0" y="332"/>
                    </a:lnTo>
                    <a:lnTo>
                      <a:pt x="0" y="332"/>
                    </a:lnTo>
                    <a:lnTo>
                      <a:pt x="22" y="392"/>
                    </a:lnTo>
                    <a:lnTo>
                      <a:pt x="46" y="449"/>
                    </a:lnTo>
                    <a:lnTo>
                      <a:pt x="71" y="506"/>
                    </a:lnTo>
                    <a:lnTo>
                      <a:pt x="98" y="561"/>
                    </a:lnTo>
                    <a:lnTo>
                      <a:pt x="128" y="616"/>
                    </a:lnTo>
                    <a:lnTo>
                      <a:pt x="159" y="670"/>
                    </a:lnTo>
                    <a:lnTo>
                      <a:pt x="191" y="722"/>
                    </a:lnTo>
                    <a:lnTo>
                      <a:pt x="225" y="773"/>
                    </a:lnTo>
                    <a:lnTo>
                      <a:pt x="1093" y="143"/>
                    </a:lnTo>
                    <a:lnTo>
                      <a:pt x="1093" y="143"/>
                    </a:lnTo>
                    <a:lnTo>
                      <a:pt x="1073" y="109"/>
                    </a:lnTo>
                    <a:lnTo>
                      <a:pt x="1054" y="74"/>
                    </a:lnTo>
                    <a:lnTo>
                      <a:pt x="1036" y="38"/>
                    </a:lnTo>
                    <a:lnTo>
                      <a:pt x="1020" y="0"/>
                    </a:lnTo>
                    <a:lnTo>
                      <a:pt x="1020" y="0"/>
                    </a:lnTo>
                    <a:close/>
                  </a:path>
                </a:pathLst>
              </a:custGeom>
              <a:solidFill>
                <a:schemeClr val="bg1"/>
              </a:solidFill>
              <a:ln>
                <a:noFill/>
              </a:ln>
            </p:spPr>
            <p:txBody>
              <a:bodyPr anchor="ctr"/>
              <a:lstStyle/>
              <a:p>
                <a:pPr algn="ctr"/>
              </a:p>
            </p:txBody>
          </p:sp>
          <p:sp>
            <p:nvSpPr>
              <p:cNvPr id="70" name="ïśľíḍé"/>
              <p:cNvSpPr/>
              <p:nvPr/>
            </p:nvSpPr>
            <p:spPr bwMode="auto">
              <a:xfrm>
                <a:off x="3631380"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ïSlïḍé"/>
              <p:cNvSpPr/>
              <p:nvPr/>
            </p:nvSpPr>
            <p:spPr bwMode="auto">
              <a:xfrm>
                <a:off x="3470053"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bg1"/>
              </a:solidFill>
              <a:ln>
                <a:noFill/>
              </a:ln>
            </p:spPr>
            <p:txBody>
              <a:bodyPr anchor="ctr"/>
              <a:lstStyle/>
              <a:p>
                <a:pPr algn="ctr"/>
              </a:p>
            </p:txBody>
          </p:sp>
          <p:sp>
            <p:nvSpPr>
              <p:cNvPr id="72" name="iṩḷiḓé"/>
              <p:cNvSpPr/>
              <p:nvPr/>
            </p:nvSpPr>
            <p:spPr bwMode="auto">
              <a:xfrm>
                <a:off x="1833521"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p>
            </p:txBody>
          </p:sp>
          <p:sp>
            <p:nvSpPr>
              <p:cNvPr id="73" name="ïṩľiḓê"/>
              <p:cNvSpPr/>
              <p:nvPr/>
            </p:nvSpPr>
            <p:spPr bwMode="auto">
              <a:xfrm>
                <a:off x="2446251"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bg1"/>
              </a:solidFill>
              <a:ln>
                <a:noFill/>
              </a:ln>
            </p:spPr>
            <p:txBody>
              <a:bodyPr anchor="ctr"/>
              <a:lstStyle/>
              <a:p>
                <a:pPr algn="ctr"/>
              </a:p>
            </p:txBody>
          </p:sp>
          <p:sp>
            <p:nvSpPr>
              <p:cNvPr id="74" name="ïṣḻïde"/>
              <p:cNvSpPr/>
              <p:nvPr/>
            </p:nvSpPr>
            <p:spPr bwMode="auto">
              <a:xfrm>
                <a:off x="1833521"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p>
            </p:txBody>
          </p:sp>
          <p:sp>
            <p:nvSpPr>
              <p:cNvPr id="75" name="íşļîḍe"/>
              <p:cNvSpPr/>
              <p:nvPr/>
            </p:nvSpPr>
            <p:spPr bwMode="auto">
              <a:xfrm>
                <a:off x="2444700"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p>
            </p:txBody>
          </p:sp>
          <p:sp>
            <p:nvSpPr>
              <p:cNvPr id="76" name="îšliḓê"/>
              <p:cNvSpPr/>
              <p:nvPr/>
            </p:nvSpPr>
            <p:spPr bwMode="auto">
              <a:xfrm>
                <a:off x="1912633"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p>
            </p:txBody>
          </p:sp>
          <p:sp>
            <p:nvSpPr>
              <p:cNvPr id="77" name="îśļíḋê"/>
              <p:cNvSpPr/>
              <p:nvPr/>
            </p:nvSpPr>
            <p:spPr bwMode="auto">
              <a:xfrm>
                <a:off x="2123599"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p>
            </p:txBody>
          </p:sp>
          <p:sp>
            <p:nvSpPr>
              <p:cNvPr id="78" name="îṥ1ïdè"/>
              <p:cNvSpPr/>
              <p:nvPr/>
            </p:nvSpPr>
            <p:spPr bwMode="auto">
              <a:xfrm>
                <a:off x="2846465"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p>
            </p:txBody>
          </p:sp>
          <p:sp>
            <p:nvSpPr>
              <p:cNvPr id="79" name="îşļíḍê"/>
              <p:cNvSpPr/>
              <p:nvPr/>
            </p:nvSpPr>
            <p:spPr bwMode="auto">
              <a:xfrm>
                <a:off x="2123599" y="4295267"/>
                <a:ext cx="760095" cy="760095"/>
              </a:xfrm>
              <a:custGeom>
                <a:avLst/>
                <a:gdLst>
                  <a:gd name="T0" fmla="*/ 867 w 980"/>
                  <a:gd name="T1" fmla="*/ 0 h 981"/>
                  <a:gd name="T2" fmla="*/ 0 w 980"/>
                  <a:gd name="T3" fmla="*/ 631 h 981"/>
                  <a:gd name="T4" fmla="*/ 0 w 980"/>
                  <a:gd name="T5" fmla="*/ 631 h 981"/>
                  <a:gd name="T6" fmla="*/ 38 w 980"/>
                  <a:gd name="T7" fmla="*/ 680 h 981"/>
                  <a:gd name="T8" fmla="*/ 78 w 980"/>
                  <a:gd name="T9" fmla="*/ 727 h 981"/>
                  <a:gd name="T10" fmla="*/ 120 w 980"/>
                  <a:gd name="T11" fmla="*/ 773 h 981"/>
                  <a:gd name="T12" fmla="*/ 163 w 980"/>
                  <a:gd name="T13" fmla="*/ 817 h 981"/>
                  <a:gd name="T14" fmla="*/ 207 w 980"/>
                  <a:gd name="T15" fmla="*/ 860 h 981"/>
                  <a:gd name="T16" fmla="*/ 253 w 980"/>
                  <a:gd name="T17" fmla="*/ 902 h 981"/>
                  <a:gd name="T18" fmla="*/ 301 w 980"/>
                  <a:gd name="T19" fmla="*/ 942 h 981"/>
                  <a:gd name="T20" fmla="*/ 349 w 980"/>
                  <a:gd name="T21" fmla="*/ 981 h 981"/>
                  <a:gd name="T22" fmla="*/ 980 w 980"/>
                  <a:gd name="T23" fmla="*/ 113 h 981"/>
                  <a:gd name="T24" fmla="*/ 980 w 980"/>
                  <a:gd name="T25" fmla="*/ 113 h 981"/>
                  <a:gd name="T26" fmla="*/ 950 w 980"/>
                  <a:gd name="T27" fmla="*/ 88 h 981"/>
                  <a:gd name="T28" fmla="*/ 921 w 980"/>
                  <a:gd name="T29" fmla="*/ 60 h 981"/>
                  <a:gd name="T30" fmla="*/ 894 w 980"/>
                  <a:gd name="T31" fmla="*/ 31 h 981"/>
                  <a:gd name="T32" fmla="*/ 867 w 980"/>
                  <a:gd name="T33" fmla="*/ 0 h 981"/>
                  <a:gd name="T34" fmla="*/ 867 w 980"/>
                  <a:gd name="T35"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867" y="0"/>
                    </a:moveTo>
                    <a:lnTo>
                      <a:pt x="0" y="631"/>
                    </a:lnTo>
                    <a:lnTo>
                      <a:pt x="0" y="631"/>
                    </a:lnTo>
                    <a:lnTo>
                      <a:pt x="38" y="680"/>
                    </a:lnTo>
                    <a:lnTo>
                      <a:pt x="78" y="727"/>
                    </a:lnTo>
                    <a:lnTo>
                      <a:pt x="120" y="773"/>
                    </a:lnTo>
                    <a:lnTo>
                      <a:pt x="163" y="817"/>
                    </a:lnTo>
                    <a:lnTo>
                      <a:pt x="207" y="860"/>
                    </a:lnTo>
                    <a:lnTo>
                      <a:pt x="253" y="902"/>
                    </a:lnTo>
                    <a:lnTo>
                      <a:pt x="301" y="942"/>
                    </a:lnTo>
                    <a:lnTo>
                      <a:pt x="349" y="981"/>
                    </a:lnTo>
                    <a:lnTo>
                      <a:pt x="980" y="113"/>
                    </a:lnTo>
                    <a:lnTo>
                      <a:pt x="980" y="113"/>
                    </a:lnTo>
                    <a:lnTo>
                      <a:pt x="950" y="88"/>
                    </a:lnTo>
                    <a:lnTo>
                      <a:pt x="921" y="60"/>
                    </a:lnTo>
                    <a:lnTo>
                      <a:pt x="894" y="31"/>
                    </a:lnTo>
                    <a:lnTo>
                      <a:pt x="867" y="0"/>
                    </a:lnTo>
                    <a:lnTo>
                      <a:pt x="867" y="0"/>
                    </a:lnTo>
                    <a:close/>
                  </a:path>
                </a:pathLst>
              </a:custGeom>
              <a:solidFill>
                <a:schemeClr val="bg1"/>
              </a:solidFill>
              <a:ln>
                <a:noFill/>
              </a:ln>
            </p:spPr>
            <p:txBody>
              <a:bodyPr anchor="ctr"/>
              <a:lstStyle/>
              <a:p>
                <a:pPr algn="ctr"/>
              </a:p>
            </p:txBody>
          </p:sp>
        </p:grpSp>
        <p:grpSp>
          <p:nvGrpSpPr>
            <p:cNvPr id="6" name="ïslïďé"/>
            <p:cNvGrpSpPr/>
            <p:nvPr/>
          </p:nvGrpSpPr>
          <p:grpSpPr>
            <a:xfrm>
              <a:off x="2077903" y="1666875"/>
              <a:ext cx="2862421" cy="2879546"/>
              <a:chOff x="907879" y="2281904"/>
              <a:chExt cx="3158296" cy="3287240"/>
            </a:xfrm>
          </p:grpSpPr>
          <p:cxnSp>
            <p:nvCxnSpPr>
              <p:cNvPr id="50" name="Straight Connector 24"/>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25"/>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26"/>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27"/>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28"/>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29"/>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30"/>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1"/>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32"/>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33"/>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 name="ïṡ1îḑê"/>
            <p:cNvSpPr/>
            <p:nvPr/>
          </p:nvSpPr>
          <p:spPr>
            <a:xfrm>
              <a:off x="2596233" y="2198416"/>
              <a:ext cx="1849779" cy="1849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9" name="íšḷîḍè"/>
            <p:cNvSpPr txBox="1"/>
            <p:nvPr/>
          </p:nvSpPr>
          <p:spPr>
            <a:xfrm>
              <a:off x="2973330"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zh-TW" altLang="en-US" sz="2400" dirty="0">
                  <a:solidFill>
                    <a:schemeClr val="tx1">
                      <a:lumMod val="65000"/>
                      <a:lumOff val="35000"/>
                    </a:schemeClr>
                  </a:solidFill>
                  <a:latin typeface="Century Gothic" panose="020B0502020202020204" pitchFamily="34" charset="0"/>
                </a:rPr>
                <a:t>种</a:t>
              </a:r>
              <a:endParaRPr lang="en-US" altLang="ko-KR" sz="2400" spc="0" dirty="0">
                <a:solidFill>
                  <a:schemeClr val="tx1">
                    <a:lumMod val="65000"/>
                    <a:lumOff val="35000"/>
                  </a:schemeClr>
                </a:solidFill>
                <a:latin typeface="Century Gothic" panose="020B0502020202020204" pitchFamily="34" charset="0"/>
              </a:endParaRPr>
            </a:p>
          </p:txBody>
        </p:sp>
      </p:grpSp>
      <p:grpSp>
        <p:nvGrpSpPr>
          <p:cNvPr id="84" name="组合 83"/>
          <p:cNvGrpSpPr>
            <a:grpSpLocks noChangeAspect="1"/>
          </p:cNvGrpSpPr>
          <p:nvPr/>
        </p:nvGrpSpPr>
        <p:grpSpPr>
          <a:xfrm>
            <a:off x="4842172" y="2070459"/>
            <a:ext cx="2502624" cy="2517596"/>
            <a:chOff x="6907302" y="1666875"/>
            <a:chExt cx="2862421" cy="2879546"/>
          </a:xfrm>
        </p:grpSpPr>
        <p:grpSp>
          <p:nvGrpSpPr>
            <p:cNvPr id="13" name="iṩļiďê"/>
            <p:cNvGrpSpPr/>
            <p:nvPr/>
          </p:nvGrpSpPr>
          <p:grpSpPr>
            <a:xfrm>
              <a:off x="7152873" y="1926172"/>
              <a:ext cx="2395286" cy="2393983"/>
              <a:chOff x="6211860" y="2498961"/>
              <a:chExt cx="2848032" cy="2846478"/>
            </a:xfrm>
          </p:grpSpPr>
          <p:sp>
            <p:nvSpPr>
              <p:cNvPr id="30" name="ïṡļiḑê"/>
              <p:cNvSpPr/>
              <p:nvPr/>
            </p:nvSpPr>
            <p:spPr bwMode="auto">
              <a:xfrm>
                <a:off x="8133816"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2"/>
              </a:solidFill>
              <a:ln>
                <a:noFill/>
              </a:ln>
            </p:spPr>
            <p:txBody>
              <a:bodyPr anchor="ctr"/>
              <a:lstStyle/>
              <a:p>
                <a:pPr algn="ctr"/>
              </a:p>
            </p:txBody>
          </p:sp>
          <p:sp>
            <p:nvSpPr>
              <p:cNvPr id="31" name="îš1iḍe"/>
              <p:cNvSpPr/>
              <p:nvPr/>
            </p:nvSpPr>
            <p:spPr bwMode="auto">
              <a:xfrm>
                <a:off x="7666900"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2"/>
              </a:solidFill>
              <a:ln>
                <a:noFill/>
              </a:ln>
            </p:spPr>
            <p:txBody>
              <a:bodyPr anchor="ctr"/>
              <a:lstStyle/>
              <a:p>
                <a:pPr algn="ctr"/>
              </a:p>
            </p:txBody>
          </p:sp>
          <p:sp>
            <p:nvSpPr>
              <p:cNvPr id="32" name="îSľide"/>
              <p:cNvSpPr/>
              <p:nvPr/>
            </p:nvSpPr>
            <p:spPr bwMode="auto">
              <a:xfrm>
                <a:off x="8009719"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2"/>
              </a:solidFill>
              <a:ln>
                <a:noFill/>
              </a:ln>
            </p:spPr>
            <p:txBody>
              <a:bodyPr anchor="ctr"/>
              <a:lstStyle/>
              <a:p>
                <a:pPr algn="ctr"/>
              </a:p>
            </p:txBody>
          </p:sp>
          <p:sp>
            <p:nvSpPr>
              <p:cNvPr id="33" name="íŝľíde"/>
              <p:cNvSpPr/>
              <p:nvPr/>
            </p:nvSpPr>
            <p:spPr bwMode="auto">
              <a:xfrm>
                <a:off x="8208274"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2"/>
              </a:solidFill>
              <a:ln>
                <a:noFill/>
              </a:ln>
            </p:spPr>
            <p:txBody>
              <a:bodyPr anchor="ctr"/>
              <a:lstStyle/>
              <a:p>
                <a:pPr algn="ctr"/>
              </a:p>
            </p:txBody>
          </p:sp>
          <p:sp>
            <p:nvSpPr>
              <p:cNvPr id="34" name="îṥľîdè"/>
              <p:cNvSpPr/>
              <p:nvPr/>
            </p:nvSpPr>
            <p:spPr bwMode="auto">
              <a:xfrm>
                <a:off x="7224804"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accent2"/>
              </a:solidFill>
              <a:ln>
                <a:noFill/>
              </a:ln>
            </p:spPr>
            <p:txBody>
              <a:bodyPr anchor="ctr"/>
              <a:lstStyle/>
              <a:p>
                <a:pPr algn="ctr"/>
              </a:p>
            </p:txBody>
          </p:sp>
          <p:sp>
            <p:nvSpPr>
              <p:cNvPr id="35" name="îsḷïḑe"/>
              <p:cNvSpPr/>
              <p:nvPr/>
            </p:nvSpPr>
            <p:spPr bwMode="auto">
              <a:xfrm>
                <a:off x="7848392"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2"/>
              </a:solidFill>
              <a:ln>
                <a:noFill/>
              </a:ln>
            </p:spPr>
            <p:txBody>
              <a:bodyPr anchor="ctr"/>
              <a:lstStyle/>
              <a:p>
                <a:pPr algn="ctr"/>
              </a:p>
            </p:txBody>
          </p:sp>
          <p:sp>
            <p:nvSpPr>
              <p:cNvPr id="36" name="ï$ḷîḍé"/>
              <p:cNvSpPr/>
              <p:nvPr/>
            </p:nvSpPr>
            <p:spPr bwMode="auto">
              <a:xfrm>
                <a:off x="7666900"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accent2"/>
              </a:solidFill>
              <a:ln>
                <a:noFill/>
              </a:ln>
            </p:spPr>
            <p:txBody>
              <a:bodyPr anchor="ctr"/>
              <a:lstStyle/>
              <a:p>
                <a:pPr algn="ctr"/>
              </a:p>
            </p:txBody>
          </p:sp>
          <p:sp>
            <p:nvSpPr>
              <p:cNvPr id="37" name="îš1ïḓê"/>
              <p:cNvSpPr/>
              <p:nvPr/>
            </p:nvSpPr>
            <p:spPr bwMode="auto">
              <a:xfrm>
                <a:off x="8208274"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2"/>
              </a:solidFill>
              <a:ln>
                <a:noFill/>
              </a:ln>
            </p:spPr>
            <p:txBody>
              <a:bodyPr anchor="ctr"/>
              <a:lstStyle/>
              <a:p>
                <a:pPr algn="ctr"/>
              </a:p>
            </p:txBody>
          </p:sp>
          <p:sp>
            <p:nvSpPr>
              <p:cNvPr id="38" name="ïṥ1íďé"/>
              <p:cNvSpPr/>
              <p:nvPr/>
            </p:nvSpPr>
            <p:spPr bwMode="auto">
              <a:xfrm>
                <a:off x="8133816"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2"/>
              </a:solidFill>
              <a:ln>
                <a:noFill/>
              </a:ln>
            </p:spPr>
            <p:txBody>
              <a:bodyPr anchor="ctr"/>
              <a:lstStyle/>
              <a:p>
                <a:pPr algn="ctr"/>
              </a:p>
            </p:txBody>
          </p:sp>
          <p:sp>
            <p:nvSpPr>
              <p:cNvPr id="39" name="íŝlíḍe"/>
              <p:cNvSpPr/>
              <p:nvPr/>
            </p:nvSpPr>
            <p:spPr bwMode="auto">
              <a:xfrm>
                <a:off x="6290972" y="4133941"/>
                <a:ext cx="846963" cy="600319"/>
              </a:xfrm>
              <a:custGeom>
                <a:avLst/>
                <a:gdLst>
                  <a:gd name="T0" fmla="*/ 1020 w 1093"/>
                  <a:gd name="T1" fmla="*/ 0 h 773"/>
                  <a:gd name="T2" fmla="*/ 0 w 1093"/>
                  <a:gd name="T3" fmla="*/ 332 h 773"/>
                  <a:gd name="T4" fmla="*/ 0 w 1093"/>
                  <a:gd name="T5" fmla="*/ 332 h 773"/>
                  <a:gd name="T6" fmla="*/ 22 w 1093"/>
                  <a:gd name="T7" fmla="*/ 392 h 773"/>
                  <a:gd name="T8" fmla="*/ 46 w 1093"/>
                  <a:gd name="T9" fmla="*/ 449 h 773"/>
                  <a:gd name="T10" fmla="*/ 71 w 1093"/>
                  <a:gd name="T11" fmla="*/ 506 h 773"/>
                  <a:gd name="T12" fmla="*/ 98 w 1093"/>
                  <a:gd name="T13" fmla="*/ 561 h 773"/>
                  <a:gd name="T14" fmla="*/ 128 w 1093"/>
                  <a:gd name="T15" fmla="*/ 616 h 773"/>
                  <a:gd name="T16" fmla="*/ 159 w 1093"/>
                  <a:gd name="T17" fmla="*/ 670 h 773"/>
                  <a:gd name="T18" fmla="*/ 191 w 1093"/>
                  <a:gd name="T19" fmla="*/ 722 h 773"/>
                  <a:gd name="T20" fmla="*/ 225 w 1093"/>
                  <a:gd name="T21" fmla="*/ 773 h 773"/>
                  <a:gd name="T22" fmla="*/ 1093 w 1093"/>
                  <a:gd name="T23" fmla="*/ 143 h 773"/>
                  <a:gd name="T24" fmla="*/ 1093 w 1093"/>
                  <a:gd name="T25" fmla="*/ 143 h 773"/>
                  <a:gd name="T26" fmla="*/ 1073 w 1093"/>
                  <a:gd name="T27" fmla="*/ 109 h 773"/>
                  <a:gd name="T28" fmla="*/ 1054 w 1093"/>
                  <a:gd name="T29" fmla="*/ 74 h 773"/>
                  <a:gd name="T30" fmla="*/ 1036 w 1093"/>
                  <a:gd name="T31" fmla="*/ 38 h 773"/>
                  <a:gd name="T32" fmla="*/ 1020 w 1093"/>
                  <a:gd name="T33" fmla="*/ 0 h 773"/>
                  <a:gd name="T34" fmla="*/ 1020 w 1093"/>
                  <a:gd name="T3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1020" y="0"/>
                    </a:moveTo>
                    <a:lnTo>
                      <a:pt x="0" y="332"/>
                    </a:lnTo>
                    <a:lnTo>
                      <a:pt x="0" y="332"/>
                    </a:lnTo>
                    <a:lnTo>
                      <a:pt x="22" y="392"/>
                    </a:lnTo>
                    <a:lnTo>
                      <a:pt x="46" y="449"/>
                    </a:lnTo>
                    <a:lnTo>
                      <a:pt x="71" y="506"/>
                    </a:lnTo>
                    <a:lnTo>
                      <a:pt x="98" y="561"/>
                    </a:lnTo>
                    <a:lnTo>
                      <a:pt x="128" y="616"/>
                    </a:lnTo>
                    <a:lnTo>
                      <a:pt x="159" y="670"/>
                    </a:lnTo>
                    <a:lnTo>
                      <a:pt x="191" y="722"/>
                    </a:lnTo>
                    <a:lnTo>
                      <a:pt x="225" y="773"/>
                    </a:lnTo>
                    <a:lnTo>
                      <a:pt x="1093" y="143"/>
                    </a:lnTo>
                    <a:lnTo>
                      <a:pt x="1093" y="143"/>
                    </a:lnTo>
                    <a:lnTo>
                      <a:pt x="1073" y="109"/>
                    </a:lnTo>
                    <a:lnTo>
                      <a:pt x="1054" y="74"/>
                    </a:lnTo>
                    <a:lnTo>
                      <a:pt x="1036" y="38"/>
                    </a:lnTo>
                    <a:lnTo>
                      <a:pt x="1020" y="0"/>
                    </a:lnTo>
                    <a:lnTo>
                      <a:pt x="1020" y="0"/>
                    </a:lnTo>
                    <a:close/>
                  </a:path>
                </a:pathLst>
              </a:custGeom>
              <a:solidFill>
                <a:schemeClr val="accent2"/>
              </a:solidFill>
              <a:ln>
                <a:noFill/>
              </a:ln>
            </p:spPr>
            <p:txBody>
              <a:bodyPr anchor="ctr"/>
              <a:lstStyle/>
              <a:p>
                <a:pPr algn="ctr"/>
              </a:p>
            </p:txBody>
          </p:sp>
          <p:sp>
            <p:nvSpPr>
              <p:cNvPr id="40" name="îSḷîḑè"/>
              <p:cNvSpPr/>
              <p:nvPr/>
            </p:nvSpPr>
            <p:spPr bwMode="auto">
              <a:xfrm>
                <a:off x="8009719"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2"/>
              </a:solidFill>
              <a:ln>
                <a:noFill/>
              </a:ln>
            </p:spPr>
            <p:txBody>
              <a:bodyPr anchor="ctr"/>
              <a:lstStyle/>
              <a:p>
                <a:pPr algn="ctr"/>
              </a:p>
            </p:txBody>
          </p:sp>
          <p:sp>
            <p:nvSpPr>
              <p:cNvPr id="41" name="íŝľídê"/>
              <p:cNvSpPr/>
              <p:nvPr/>
            </p:nvSpPr>
            <p:spPr bwMode="auto">
              <a:xfrm>
                <a:off x="7848392"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accent2"/>
              </a:solidFill>
              <a:ln>
                <a:noFill/>
              </a:ln>
            </p:spPr>
            <p:txBody>
              <a:bodyPr anchor="ctr"/>
              <a:lstStyle/>
              <a:p>
                <a:pPr algn="ctr"/>
              </a:p>
            </p:txBody>
          </p:sp>
          <p:sp>
            <p:nvSpPr>
              <p:cNvPr id="42" name="išlïḓè"/>
              <p:cNvSpPr/>
              <p:nvPr/>
            </p:nvSpPr>
            <p:spPr bwMode="auto">
              <a:xfrm>
                <a:off x="6441172" y="3884741"/>
                <a:ext cx="851618" cy="380046"/>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p>
            </p:txBody>
          </p:sp>
          <p:sp>
            <p:nvSpPr>
              <p:cNvPr id="43" name="iṧḷíḓé"/>
              <p:cNvSpPr/>
              <p:nvPr/>
            </p:nvSpPr>
            <p:spPr bwMode="auto">
              <a:xfrm>
                <a:off x="6824590"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accent2"/>
              </a:solidFill>
              <a:ln>
                <a:noFill/>
              </a:ln>
            </p:spPr>
            <p:txBody>
              <a:bodyPr anchor="ctr"/>
              <a:lstStyle/>
              <a:p>
                <a:pPr algn="ctr"/>
              </a:p>
            </p:txBody>
          </p:sp>
          <p:sp>
            <p:nvSpPr>
              <p:cNvPr id="44" name="is1iḑê"/>
              <p:cNvSpPr/>
              <p:nvPr/>
            </p:nvSpPr>
            <p:spPr bwMode="auto">
              <a:xfrm>
                <a:off x="6211860"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p>
            </p:txBody>
          </p:sp>
          <p:sp>
            <p:nvSpPr>
              <p:cNvPr id="45" name="ïṥḷîďè"/>
              <p:cNvSpPr/>
              <p:nvPr/>
            </p:nvSpPr>
            <p:spPr bwMode="auto">
              <a:xfrm>
                <a:off x="6823039"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p>
            </p:txBody>
          </p:sp>
          <p:sp>
            <p:nvSpPr>
              <p:cNvPr id="46" name="ïšlïḍe"/>
              <p:cNvSpPr/>
              <p:nvPr/>
            </p:nvSpPr>
            <p:spPr bwMode="auto">
              <a:xfrm>
                <a:off x="6290972"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p>
            </p:txBody>
          </p:sp>
          <p:sp>
            <p:nvSpPr>
              <p:cNvPr id="47" name="îṥľiḋe"/>
              <p:cNvSpPr/>
              <p:nvPr/>
            </p:nvSpPr>
            <p:spPr bwMode="auto">
              <a:xfrm>
                <a:off x="6501938"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p>
            </p:txBody>
          </p:sp>
          <p:sp>
            <p:nvSpPr>
              <p:cNvPr id="48" name="íṣḻïḋé"/>
              <p:cNvSpPr/>
              <p:nvPr/>
            </p:nvSpPr>
            <p:spPr bwMode="auto">
              <a:xfrm>
                <a:off x="7224804"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p>
            </p:txBody>
          </p:sp>
          <p:sp>
            <p:nvSpPr>
              <p:cNvPr id="49" name="i$liḍè"/>
              <p:cNvSpPr/>
              <p:nvPr/>
            </p:nvSpPr>
            <p:spPr bwMode="auto">
              <a:xfrm>
                <a:off x="6501938" y="4295267"/>
                <a:ext cx="760095" cy="760095"/>
              </a:xfrm>
              <a:custGeom>
                <a:avLst/>
                <a:gdLst>
                  <a:gd name="T0" fmla="*/ 867 w 980"/>
                  <a:gd name="T1" fmla="*/ 0 h 981"/>
                  <a:gd name="T2" fmla="*/ 0 w 980"/>
                  <a:gd name="T3" fmla="*/ 631 h 981"/>
                  <a:gd name="T4" fmla="*/ 0 w 980"/>
                  <a:gd name="T5" fmla="*/ 631 h 981"/>
                  <a:gd name="T6" fmla="*/ 38 w 980"/>
                  <a:gd name="T7" fmla="*/ 680 h 981"/>
                  <a:gd name="T8" fmla="*/ 78 w 980"/>
                  <a:gd name="T9" fmla="*/ 727 h 981"/>
                  <a:gd name="T10" fmla="*/ 120 w 980"/>
                  <a:gd name="T11" fmla="*/ 773 h 981"/>
                  <a:gd name="T12" fmla="*/ 163 w 980"/>
                  <a:gd name="T13" fmla="*/ 817 h 981"/>
                  <a:gd name="T14" fmla="*/ 207 w 980"/>
                  <a:gd name="T15" fmla="*/ 860 h 981"/>
                  <a:gd name="T16" fmla="*/ 253 w 980"/>
                  <a:gd name="T17" fmla="*/ 902 h 981"/>
                  <a:gd name="T18" fmla="*/ 301 w 980"/>
                  <a:gd name="T19" fmla="*/ 942 h 981"/>
                  <a:gd name="T20" fmla="*/ 349 w 980"/>
                  <a:gd name="T21" fmla="*/ 981 h 981"/>
                  <a:gd name="T22" fmla="*/ 980 w 980"/>
                  <a:gd name="T23" fmla="*/ 113 h 981"/>
                  <a:gd name="T24" fmla="*/ 980 w 980"/>
                  <a:gd name="T25" fmla="*/ 113 h 981"/>
                  <a:gd name="T26" fmla="*/ 950 w 980"/>
                  <a:gd name="T27" fmla="*/ 88 h 981"/>
                  <a:gd name="T28" fmla="*/ 921 w 980"/>
                  <a:gd name="T29" fmla="*/ 60 h 981"/>
                  <a:gd name="T30" fmla="*/ 894 w 980"/>
                  <a:gd name="T31" fmla="*/ 31 h 981"/>
                  <a:gd name="T32" fmla="*/ 867 w 980"/>
                  <a:gd name="T33" fmla="*/ 0 h 981"/>
                  <a:gd name="T34" fmla="*/ 867 w 980"/>
                  <a:gd name="T35"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867" y="0"/>
                    </a:moveTo>
                    <a:lnTo>
                      <a:pt x="0" y="631"/>
                    </a:lnTo>
                    <a:lnTo>
                      <a:pt x="0" y="631"/>
                    </a:lnTo>
                    <a:lnTo>
                      <a:pt x="38" y="680"/>
                    </a:lnTo>
                    <a:lnTo>
                      <a:pt x="78" y="727"/>
                    </a:lnTo>
                    <a:lnTo>
                      <a:pt x="120" y="773"/>
                    </a:lnTo>
                    <a:lnTo>
                      <a:pt x="163" y="817"/>
                    </a:lnTo>
                    <a:lnTo>
                      <a:pt x="207" y="860"/>
                    </a:lnTo>
                    <a:lnTo>
                      <a:pt x="253" y="902"/>
                    </a:lnTo>
                    <a:lnTo>
                      <a:pt x="301" y="942"/>
                    </a:lnTo>
                    <a:lnTo>
                      <a:pt x="349" y="981"/>
                    </a:lnTo>
                    <a:lnTo>
                      <a:pt x="980" y="113"/>
                    </a:lnTo>
                    <a:lnTo>
                      <a:pt x="980" y="113"/>
                    </a:lnTo>
                    <a:lnTo>
                      <a:pt x="950" y="88"/>
                    </a:lnTo>
                    <a:lnTo>
                      <a:pt x="921" y="60"/>
                    </a:lnTo>
                    <a:lnTo>
                      <a:pt x="894" y="31"/>
                    </a:lnTo>
                    <a:lnTo>
                      <a:pt x="867" y="0"/>
                    </a:lnTo>
                    <a:lnTo>
                      <a:pt x="867" y="0"/>
                    </a:lnTo>
                    <a:close/>
                  </a:path>
                </a:pathLst>
              </a:custGeom>
              <a:solidFill>
                <a:schemeClr val="accent2"/>
              </a:solidFill>
              <a:ln>
                <a:noFill/>
              </a:ln>
            </p:spPr>
            <p:txBody>
              <a:bodyPr anchor="ctr"/>
              <a:lstStyle/>
              <a:p>
                <a:pPr algn="ctr"/>
              </a:p>
            </p:txBody>
          </p:sp>
        </p:grpSp>
        <p:grpSp>
          <p:nvGrpSpPr>
            <p:cNvPr id="14" name="íṩľidè"/>
            <p:cNvGrpSpPr/>
            <p:nvPr/>
          </p:nvGrpSpPr>
          <p:grpSpPr>
            <a:xfrm>
              <a:off x="6907302" y="1666875"/>
              <a:ext cx="2862421" cy="2879546"/>
              <a:chOff x="907879" y="2281904"/>
              <a:chExt cx="3158296" cy="3287240"/>
            </a:xfrm>
          </p:grpSpPr>
          <p:cxnSp>
            <p:nvCxnSpPr>
              <p:cNvPr id="20" name="Straight Connector 62"/>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65"/>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66"/>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67"/>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68"/>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69"/>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70"/>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71"/>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iṩḻïďê"/>
            <p:cNvSpPr/>
            <p:nvPr/>
          </p:nvSpPr>
          <p:spPr>
            <a:xfrm>
              <a:off x="7425634" y="2198416"/>
              <a:ext cx="1849779" cy="18497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7" name="ïśľïḓe"/>
            <p:cNvSpPr txBox="1"/>
            <p:nvPr/>
          </p:nvSpPr>
          <p:spPr>
            <a:xfrm>
              <a:off x="7802729"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zh-TW" altLang="en-US" sz="2400" dirty="0">
                  <a:solidFill>
                    <a:schemeClr val="tx1">
                      <a:lumMod val="65000"/>
                      <a:lumOff val="35000"/>
                    </a:schemeClr>
                  </a:solidFill>
                  <a:latin typeface="Century Gothic" panose="020B0502020202020204" pitchFamily="34" charset="0"/>
                </a:rPr>
                <a:t>篇</a:t>
              </a:r>
              <a:endParaRPr lang="en-US" altLang="ko-KR" sz="2400" spc="0" dirty="0">
                <a:solidFill>
                  <a:schemeClr val="tx1">
                    <a:lumMod val="65000"/>
                    <a:lumOff val="35000"/>
                  </a:schemeClr>
                </a:solidFill>
                <a:latin typeface="Century Gothic" panose="020B0502020202020204" pitchFamily="34" charset="0"/>
              </a:endParaRPr>
            </a:p>
          </p:txBody>
        </p:sp>
      </p:grpSp>
      <p:sp>
        <p:nvSpPr>
          <p:cNvPr id="81" name="文本框 80"/>
          <p:cNvSpPr txBox="1"/>
          <p:nvPr/>
        </p:nvSpPr>
        <p:spPr>
          <a:xfrm>
            <a:off x="1321832" y="4755891"/>
            <a:ext cx="2418887" cy="707886"/>
          </a:xfrm>
          <a:prstGeom prst="rect">
            <a:avLst/>
          </a:prstGeom>
          <a:noFill/>
        </p:spPr>
        <p:txBody>
          <a:bodyPr wrap="square" rtlCol="0">
            <a:spAutoFit/>
            <a:scene3d>
              <a:camera prst="orthographicFront"/>
              <a:lightRig rig="threePt" dir="t"/>
            </a:scene3d>
            <a:sp3d contourW="12700"/>
          </a:bodyPr>
          <a:lstStyle/>
          <a:p>
            <a:pPr algn="ctr"/>
            <a:r>
              <a:rPr lang="zh-CN" altLang="en-US" sz="4000" b="1" dirty="0">
                <a:solidFill>
                  <a:schemeClr val="tx1">
                    <a:lumMod val="75000"/>
                    <a:lumOff val="25000"/>
                  </a:schemeClr>
                </a:solidFill>
                <a:latin typeface="Century Gothic" panose="020B0502020202020204" pitchFamily="34" charset="0"/>
              </a:rPr>
              <a:t>期刊种数</a:t>
            </a:r>
            <a:endParaRPr lang="zh-CN" altLang="en-US" sz="4000" b="1" dirty="0">
              <a:solidFill>
                <a:schemeClr val="tx1">
                  <a:lumMod val="75000"/>
                  <a:lumOff val="25000"/>
                </a:schemeClr>
              </a:solidFill>
              <a:latin typeface="Century Gothic" panose="020B0502020202020204" pitchFamily="34" charset="0"/>
            </a:endParaRPr>
          </a:p>
        </p:txBody>
      </p:sp>
      <p:sp>
        <p:nvSpPr>
          <p:cNvPr id="87" name="文本框 86"/>
          <p:cNvSpPr txBox="1"/>
          <p:nvPr/>
        </p:nvSpPr>
        <p:spPr>
          <a:xfrm>
            <a:off x="4719791" y="4765127"/>
            <a:ext cx="2789382" cy="707886"/>
          </a:xfrm>
          <a:prstGeom prst="rect">
            <a:avLst/>
          </a:prstGeom>
          <a:noFill/>
        </p:spPr>
        <p:txBody>
          <a:bodyPr wrap="square" rtlCol="0">
            <a:spAutoFit/>
            <a:scene3d>
              <a:camera prst="orthographicFront"/>
              <a:lightRig rig="threePt" dir="t"/>
            </a:scene3d>
            <a:sp3d contourW="12700"/>
          </a:bodyPr>
          <a:lstStyle/>
          <a:p>
            <a:pPr algn="ctr"/>
            <a:r>
              <a:rPr lang="zh-CN" altLang="en-US" sz="4000" b="1" dirty="0">
                <a:solidFill>
                  <a:schemeClr val="tx1">
                    <a:lumMod val="75000"/>
                    <a:lumOff val="25000"/>
                  </a:schemeClr>
                </a:solidFill>
                <a:latin typeface="Century Gothic" panose="020B0502020202020204" pitchFamily="34" charset="0"/>
              </a:rPr>
              <a:t>期刊文章</a:t>
            </a:r>
            <a:endParaRPr lang="zh-CN" altLang="en-US" sz="4000" b="1" dirty="0">
              <a:solidFill>
                <a:schemeClr val="tx1">
                  <a:lumMod val="75000"/>
                  <a:lumOff val="25000"/>
                </a:schemeClr>
              </a:solidFill>
              <a:latin typeface="Century Gothic" panose="020B0502020202020204" pitchFamily="34" charset="0"/>
            </a:endParaRPr>
          </a:p>
        </p:txBody>
      </p:sp>
      <p:sp>
        <p:nvSpPr>
          <p:cNvPr id="85" name="任意多边形 84"/>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组合 88"/>
          <p:cNvGrpSpPr/>
          <p:nvPr/>
        </p:nvGrpSpPr>
        <p:grpSpPr>
          <a:xfrm>
            <a:off x="-391195" y="-1"/>
            <a:ext cx="1417774" cy="723901"/>
            <a:chOff x="-391195" y="-1"/>
            <a:chExt cx="1697596" cy="866775"/>
          </a:xfrm>
        </p:grpSpPr>
        <p:sp>
          <p:nvSpPr>
            <p:cNvPr id="90" name="任意多边形 89"/>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90"/>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91"/>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92"/>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94"/>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6" name="直接连接符 95"/>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1052167" y="663551"/>
            <a:ext cx="3877985"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产品内容概览－总库</a:t>
            </a:r>
            <a:endParaRPr lang="zh-CN" altLang="en-US" sz="3200" b="1" dirty="0">
              <a:solidFill>
                <a:schemeClr val="tx2"/>
              </a:solidFill>
              <a:latin typeface="Century Gothic" panose="020B0502020202020204" pitchFamily="34" charset="0"/>
              <a:ea typeface="+mj-ea"/>
            </a:endParaRPr>
          </a:p>
        </p:txBody>
      </p:sp>
      <p:grpSp>
        <p:nvGrpSpPr>
          <p:cNvPr id="98" name="组合 83"/>
          <p:cNvGrpSpPr>
            <a:grpSpLocks noChangeAspect="1"/>
          </p:cNvGrpSpPr>
          <p:nvPr/>
        </p:nvGrpSpPr>
        <p:grpSpPr>
          <a:xfrm>
            <a:off x="8444539" y="2055413"/>
            <a:ext cx="2502624" cy="2517596"/>
            <a:chOff x="6907302" y="1666875"/>
            <a:chExt cx="2862421" cy="2879546"/>
          </a:xfrm>
        </p:grpSpPr>
        <p:grpSp>
          <p:nvGrpSpPr>
            <p:cNvPr id="99" name="iṩļiďê"/>
            <p:cNvGrpSpPr/>
            <p:nvPr/>
          </p:nvGrpSpPr>
          <p:grpSpPr>
            <a:xfrm>
              <a:off x="7152873" y="1926172"/>
              <a:ext cx="2395286" cy="2393983"/>
              <a:chOff x="6211860" y="2498961"/>
              <a:chExt cx="2848032" cy="2846478"/>
            </a:xfrm>
          </p:grpSpPr>
          <p:sp>
            <p:nvSpPr>
              <p:cNvPr id="114" name="ïṡļiḑê"/>
              <p:cNvSpPr/>
              <p:nvPr/>
            </p:nvSpPr>
            <p:spPr bwMode="auto">
              <a:xfrm>
                <a:off x="8133816"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1">
                  <a:lumMod val="75000"/>
                </a:schemeClr>
              </a:solidFill>
              <a:ln>
                <a:noFill/>
              </a:ln>
            </p:spPr>
            <p:txBody>
              <a:bodyPr anchor="ctr"/>
              <a:lstStyle/>
              <a:p>
                <a:pPr algn="ctr"/>
              </a:p>
            </p:txBody>
          </p:sp>
          <p:sp>
            <p:nvSpPr>
              <p:cNvPr id="115" name="îš1iḍe"/>
              <p:cNvSpPr/>
              <p:nvPr/>
            </p:nvSpPr>
            <p:spPr bwMode="auto">
              <a:xfrm>
                <a:off x="7666900"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1">
                  <a:lumMod val="75000"/>
                </a:schemeClr>
              </a:solidFill>
              <a:ln>
                <a:noFill/>
              </a:ln>
            </p:spPr>
            <p:txBody>
              <a:bodyPr anchor="ctr"/>
              <a:lstStyle/>
              <a:p>
                <a:pPr algn="ctr"/>
              </a:p>
            </p:txBody>
          </p:sp>
          <p:sp>
            <p:nvSpPr>
              <p:cNvPr id="116" name="îSľide"/>
              <p:cNvSpPr/>
              <p:nvPr/>
            </p:nvSpPr>
            <p:spPr bwMode="auto">
              <a:xfrm>
                <a:off x="8009719"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1">
                  <a:lumMod val="75000"/>
                </a:schemeClr>
              </a:solidFill>
              <a:ln>
                <a:noFill/>
              </a:ln>
            </p:spPr>
            <p:txBody>
              <a:bodyPr anchor="ctr"/>
              <a:lstStyle/>
              <a:p>
                <a:pPr algn="ctr"/>
              </a:p>
            </p:txBody>
          </p:sp>
          <p:sp>
            <p:nvSpPr>
              <p:cNvPr id="117" name="íŝľíde"/>
              <p:cNvSpPr/>
              <p:nvPr/>
            </p:nvSpPr>
            <p:spPr bwMode="auto">
              <a:xfrm>
                <a:off x="8208274"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1">
                  <a:lumMod val="75000"/>
                </a:schemeClr>
              </a:solidFill>
              <a:ln>
                <a:noFill/>
              </a:ln>
            </p:spPr>
            <p:txBody>
              <a:bodyPr anchor="ctr"/>
              <a:lstStyle/>
              <a:p>
                <a:pPr algn="ctr"/>
              </a:p>
            </p:txBody>
          </p:sp>
          <p:sp>
            <p:nvSpPr>
              <p:cNvPr id="118" name="îṥľîdè"/>
              <p:cNvSpPr/>
              <p:nvPr/>
            </p:nvSpPr>
            <p:spPr bwMode="auto">
              <a:xfrm>
                <a:off x="7224804"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accent1">
                  <a:lumMod val="75000"/>
                </a:schemeClr>
              </a:solidFill>
              <a:ln>
                <a:noFill/>
              </a:ln>
            </p:spPr>
            <p:txBody>
              <a:bodyPr anchor="ctr"/>
              <a:lstStyle/>
              <a:p>
                <a:pPr algn="ctr"/>
              </a:p>
            </p:txBody>
          </p:sp>
          <p:sp>
            <p:nvSpPr>
              <p:cNvPr id="119" name="îsḷïḑe"/>
              <p:cNvSpPr/>
              <p:nvPr/>
            </p:nvSpPr>
            <p:spPr bwMode="auto">
              <a:xfrm>
                <a:off x="7848392"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1">
                  <a:lumMod val="75000"/>
                </a:schemeClr>
              </a:solidFill>
              <a:ln>
                <a:noFill/>
              </a:ln>
            </p:spPr>
            <p:txBody>
              <a:bodyPr anchor="ctr"/>
              <a:lstStyle/>
              <a:p>
                <a:pPr algn="ctr"/>
              </a:p>
            </p:txBody>
          </p:sp>
          <p:sp>
            <p:nvSpPr>
              <p:cNvPr id="120" name="ï$ḷîḍé"/>
              <p:cNvSpPr/>
              <p:nvPr/>
            </p:nvSpPr>
            <p:spPr bwMode="auto">
              <a:xfrm>
                <a:off x="7666900"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accent1">
                  <a:lumMod val="75000"/>
                </a:schemeClr>
              </a:solidFill>
              <a:ln>
                <a:noFill/>
              </a:ln>
            </p:spPr>
            <p:txBody>
              <a:bodyPr anchor="ctr"/>
              <a:lstStyle/>
              <a:p>
                <a:pPr algn="ctr"/>
              </a:p>
            </p:txBody>
          </p:sp>
          <p:sp>
            <p:nvSpPr>
              <p:cNvPr id="121" name="îš1ïḓê"/>
              <p:cNvSpPr/>
              <p:nvPr/>
            </p:nvSpPr>
            <p:spPr bwMode="auto">
              <a:xfrm>
                <a:off x="8208274"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1">
                  <a:lumMod val="75000"/>
                </a:schemeClr>
              </a:solidFill>
              <a:ln>
                <a:noFill/>
              </a:ln>
            </p:spPr>
            <p:txBody>
              <a:bodyPr anchor="ctr"/>
              <a:lstStyle/>
              <a:p>
                <a:pPr algn="ctr"/>
              </a:p>
            </p:txBody>
          </p:sp>
          <p:sp>
            <p:nvSpPr>
              <p:cNvPr id="122" name="ïṥ1íďé"/>
              <p:cNvSpPr/>
              <p:nvPr/>
            </p:nvSpPr>
            <p:spPr bwMode="auto">
              <a:xfrm>
                <a:off x="8133816"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1">
                  <a:lumMod val="75000"/>
                </a:schemeClr>
              </a:solidFill>
              <a:ln>
                <a:noFill/>
              </a:ln>
            </p:spPr>
            <p:txBody>
              <a:bodyPr anchor="ctr"/>
              <a:lstStyle/>
              <a:p>
                <a:pPr algn="ctr"/>
              </a:p>
            </p:txBody>
          </p:sp>
          <p:sp>
            <p:nvSpPr>
              <p:cNvPr id="124" name="îSḷîḑè"/>
              <p:cNvSpPr/>
              <p:nvPr/>
            </p:nvSpPr>
            <p:spPr bwMode="auto">
              <a:xfrm>
                <a:off x="8009719"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1">
                  <a:lumMod val="75000"/>
                </a:schemeClr>
              </a:solidFill>
              <a:ln>
                <a:noFill/>
              </a:ln>
            </p:spPr>
            <p:txBody>
              <a:bodyPr anchor="ctr"/>
              <a:lstStyle/>
              <a:p>
                <a:pPr algn="ctr"/>
              </a:p>
            </p:txBody>
          </p:sp>
          <p:sp>
            <p:nvSpPr>
              <p:cNvPr id="125" name="íŝľídê"/>
              <p:cNvSpPr/>
              <p:nvPr/>
            </p:nvSpPr>
            <p:spPr bwMode="auto">
              <a:xfrm>
                <a:off x="7848392"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accent1">
                  <a:lumMod val="75000"/>
                </a:schemeClr>
              </a:solidFill>
              <a:ln>
                <a:noFill/>
              </a:ln>
            </p:spPr>
            <p:txBody>
              <a:bodyPr anchor="ctr"/>
              <a:lstStyle/>
              <a:p>
                <a:pPr algn="ctr"/>
              </a:p>
            </p:txBody>
          </p:sp>
          <p:sp>
            <p:nvSpPr>
              <p:cNvPr id="126" name="išlïḓè"/>
              <p:cNvSpPr/>
              <p:nvPr/>
            </p:nvSpPr>
            <p:spPr bwMode="auto">
              <a:xfrm>
                <a:off x="6211860"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p>
            </p:txBody>
          </p:sp>
          <p:sp>
            <p:nvSpPr>
              <p:cNvPr id="128" name="is1iḑê"/>
              <p:cNvSpPr/>
              <p:nvPr/>
            </p:nvSpPr>
            <p:spPr bwMode="auto">
              <a:xfrm>
                <a:off x="6211860"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p>
            </p:txBody>
          </p:sp>
          <p:sp>
            <p:nvSpPr>
              <p:cNvPr id="129" name="ïṥḷîďè"/>
              <p:cNvSpPr/>
              <p:nvPr/>
            </p:nvSpPr>
            <p:spPr bwMode="auto">
              <a:xfrm>
                <a:off x="6823039"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p>
            </p:txBody>
          </p:sp>
          <p:sp>
            <p:nvSpPr>
              <p:cNvPr id="130" name="ïšlïḍe"/>
              <p:cNvSpPr/>
              <p:nvPr/>
            </p:nvSpPr>
            <p:spPr bwMode="auto">
              <a:xfrm>
                <a:off x="6290972"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p>
            </p:txBody>
          </p:sp>
          <p:sp>
            <p:nvSpPr>
              <p:cNvPr id="131" name="îṥľiḋe"/>
              <p:cNvSpPr/>
              <p:nvPr/>
            </p:nvSpPr>
            <p:spPr bwMode="auto">
              <a:xfrm>
                <a:off x="6501938"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p>
            </p:txBody>
          </p:sp>
          <p:sp>
            <p:nvSpPr>
              <p:cNvPr id="132" name="íṣḻïḋé"/>
              <p:cNvSpPr/>
              <p:nvPr/>
            </p:nvSpPr>
            <p:spPr bwMode="auto">
              <a:xfrm>
                <a:off x="7224804"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p>
            </p:txBody>
          </p:sp>
        </p:grpSp>
        <p:grpSp>
          <p:nvGrpSpPr>
            <p:cNvPr id="100" name="íṩľidè"/>
            <p:cNvGrpSpPr/>
            <p:nvPr/>
          </p:nvGrpSpPr>
          <p:grpSpPr>
            <a:xfrm>
              <a:off x="6907302" y="1666875"/>
              <a:ext cx="2862421" cy="2879546"/>
              <a:chOff x="907879" y="2281904"/>
              <a:chExt cx="3158296" cy="3287240"/>
            </a:xfrm>
          </p:grpSpPr>
          <p:cxnSp>
            <p:nvCxnSpPr>
              <p:cNvPr id="104" name="Straight Connector 62"/>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63"/>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64"/>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65"/>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66"/>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67"/>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68"/>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69"/>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70"/>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71"/>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1" name="iṩḻïďê"/>
            <p:cNvSpPr/>
            <p:nvPr/>
          </p:nvSpPr>
          <p:spPr>
            <a:xfrm>
              <a:off x="7425632" y="2198416"/>
              <a:ext cx="1849779" cy="1849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02" name="ïśľïḓe"/>
            <p:cNvSpPr txBox="1"/>
            <p:nvPr/>
          </p:nvSpPr>
          <p:spPr>
            <a:xfrm>
              <a:off x="7802729"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zh-TW" altLang="en-US" sz="2400" dirty="0">
                  <a:solidFill>
                    <a:schemeClr val="tx1">
                      <a:lumMod val="65000"/>
                      <a:lumOff val="35000"/>
                    </a:schemeClr>
                  </a:solidFill>
                  <a:latin typeface="Century Gothic" panose="020B0502020202020204" pitchFamily="34" charset="0"/>
                </a:rPr>
                <a:t>篇</a:t>
              </a:r>
              <a:endParaRPr lang="en-US" altLang="ko-KR" sz="2400" spc="0" dirty="0">
                <a:solidFill>
                  <a:schemeClr val="tx1">
                    <a:lumMod val="65000"/>
                    <a:lumOff val="35000"/>
                  </a:schemeClr>
                </a:solidFill>
                <a:latin typeface="Century Gothic" panose="020B0502020202020204" pitchFamily="34" charset="0"/>
              </a:endParaRPr>
            </a:p>
          </p:txBody>
        </p:sp>
      </p:grpSp>
      <p:sp>
        <p:nvSpPr>
          <p:cNvPr id="135" name="文本框 86"/>
          <p:cNvSpPr txBox="1"/>
          <p:nvPr/>
        </p:nvSpPr>
        <p:spPr>
          <a:xfrm>
            <a:off x="8220380" y="4750081"/>
            <a:ext cx="3011054" cy="707886"/>
          </a:xfrm>
          <a:prstGeom prst="rect">
            <a:avLst/>
          </a:prstGeom>
          <a:noFill/>
        </p:spPr>
        <p:txBody>
          <a:bodyPr wrap="square" rtlCol="0">
            <a:spAutoFit/>
            <a:scene3d>
              <a:camera prst="orthographicFront"/>
              <a:lightRig rig="threePt" dir="t"/>
            </a:scene3d>
            <a:sp3d contourW="12700"/>
          </a:bodyPr>
          <a:lstStyle/>
          <a:p>
            <a:pPr algn="ctr"/>
            <a:r>
              <a:rPr lang="zh-CN" altLang="en-US" sz="4000" b="1" dirty="0">
                <a:solidFill>
                  <a:schemeClr val="tx1">
                    <a:lumMod val="75000"/>
                    <a:lumOff val="25000"/>
                  </a:schemeClr>
                </a:solidFill>
                <a:latin typeface="Century Gothic" panose="020B0502020202020204" pitchFamily="34" charset="0"/>
              </a:rPr>
              <a:t>学位论文</a:t>
            </a:r>
            <a:endParaRPr lang="zh-CN" altLang="en-US" sz="4000" b="1" dirty="0">
              <a:solidFill>
                <a:schemeClr val="tx1">
                  <a:lumMod val="75000"/>
                  <a:lumOff val="25000"/>
                </a:schemeClr>
              </a:solidFill>
              <a:latin typeface="Century Gothic" panose="020B0502020202020204" pitchFamily="34" charset="0"/>
            </a:endParaRPr>
          </a:p>
        </p:txBody>
      </p:sp>
      <p:sp>
        <p:nvSpPr>
          <p:cNvPr id="134" name="íšḷîḍè"/>
          <p:cNvSpPr txBox="1"/>
          <p:nvPr/>
        </p:nvSpPr>
        <p:spPr>
          <a:xfrm>
            <a:off x="1733660" y="2931706"/>
            <a:ext cx="1490525" cy="641342"/>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3600" dirty="0">
                <a:solidFill>
                  <a:schemeClr val="tx1">
                    <a:lumMod val="65000"/>
                    <a:lumOff val="35000"/>
                  </a:schemeClr>
                </a:solidFill>
                <a:latin typeface="Century Gothic" panose="020B0502020202020204" pitchFamily="34" charset="0"/>
              </a:rPr>
              <a:t>1,848</a:t>
            </a:r>
            <a:endParaRPr lang="en-US" altLang="zh-TW" sz="3600" dirty="0">
              <a:solidFill>
                <a:schemeClr val="tx1">
                  <a:lumMod val="65000"/>
                  <a:lumOff val="35000"/>
                </a:schemeClr>
              </a:solidFill>
              <a:latin typeface="Century Gothic" panose="020B0502020202020204" pitchFamily="34" charset="0"/>
            </a:endParaRPr>
          </a:p>
        </p:txBody>
      </p:sp>
      <p:sp>
        <p:nvSpPr>
          <p:cNvPr id="136" name="íšḷîḍè"/>
          <p:cNvSpPr txBox="1"/>
          <p:nvPr/>
        </p:nvSpPr>
        <p:spPr>
          <a:xfrm>
            <a:off x="5162550" y="2936112"/>
            <a:ext cx="1706827" cy="641342"/>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3600" dirty="0">
                <a:latin typeface="Century Gothic" panose="020B0502020202020204" pitchFamily="34" charset="0"/>
              </a:rPr>
              <a:t> </a:t>
            </a:r>
            <a:r>
              <a:rPr lang="en-US" altLang="zh-TW" sz="3600" dirty="0">
                <a:solidFill>
                  <a:schemeClr val="tx1">
                    <a:lumMod val="65000"/>
                    <a:lumOff val="35000"/>
                  </a:schemeClr>
                </a:solidFill>
                <a:latin typeface="Century Gothic" panose="020B0502020202020204" pitchFamily="34" charset="0"/>
              </a:rPr>
              <a:t>595,523</a:t>
            </a:r>
            <a:endParaRPr lang="en-US" altLang="zh-TW" sz="3600" dirty="0">
              <a:solidFill>
                <a:schemeClr val="tx1">
                  <a:lumMod val="65000"/>
                  <a:lumOff val="35000"/>
                </a:schemeClr>
              </a:solidFill>
              <a:latin typeface="Century Gothic" panose="020B0502020202020204" pitchFamily="34" charset="0"/>
            </a:endParaRPr>
          </a:p>
        </p:txBody>
      </p:sp>
      <p:sp>
        <p:nvSpPr>
          <p:cNvPr id="137" name="íšḷîḍè"/>
          <p:cNvSpPr txBox="1"/>
          <p:nvPr/>
        </p:nvSpPr>
        <p:spPr>
          <a:xfrm>
            <a:off x="8850248" y="2929948"/>
            <a:ext cx="1490525" cy="641342"/>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3600" dirty="0">
                <a:latin typeface="Century Gothic" panose="020B0502020202020204" pitchFamily="34" charset="0"/>
              </a:rPr>
              <a:t>125,288</a:t>
            </a:r>
            <a:endParaRPr lang="en-US" altLang="zh-TW" sz="3600" dirty="0">
              <a:latin typeface="Century Gothic" panose="020B0502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000"/>
                                        <p:tgtEl>
                                          <p:spTgt spid="8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fade">
                                      <p:cBhvr>
                                        <p:cTn id="13" dur="1000"/>
                                        <p:tgtEl>
                                          <p:spTgt spid="135"/>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p:cTn id="17" dur="1000" fill="hold"/>
                                        <p:tgtEl>
                                          <p:spTgt spid="83"/>
                                        </p:tgtEl>
                                        <p:attrNameLst>
                                          <p:attrName>ppt_w</p:attrName>
                                        </p:attrNameLst>
                                      </p:cBhvr>
                                      <p:tavLst>
                                        <p:tav tm="0">
                                          <p:val>
                                            <p:fltVal val="0"/>
                                          </p:val>
                                        </p:tav>
                                        <p:tav tm="100000">
                                          <p:val>
                                            <p:strVal val="#ppt_w"/>
                                          </p:val>
                                        </p:tav>
                                      </p:tavLst>
                                    </p:anim>
                                    <p:anim calcmode="lin" valueType="num">
                                      <p:cBhvr>
                                        <p:cTn id="18" dur="1000" fill="hold"/>
                                        <p:tgtEl>
                                          <p:spTgt spid="83"/>
                                        </p:tgtEl>
                                        <p:attrNameLst>
                                          <p:attrName>ppt_h</p:attrName>
                                        </p:attrNameLst>
                                      </p:cBhvr>
                                      <p:tavLst>
                                        <p:tav tm="0">
                                          <p:val>
                                            <p:fltVal val="0"/>
                                          </p:val>
                                        </p:tav>
                                        <p:tav tm="100000">
                                          <p:val>
                                            <p:strVal val="#ppt_h"/>
                                          </p:val>
                                        </p:tav>
                                      </p:tavLst>
                                    </p:anim>
                                    <p:anim calcmode="lin" valueType="num">
                                      <p:cBhvr>
                                        <p:cTn id="19" dur="1000" fill="hold"/>
                                        <p:tgtEl>
                                          <p:spTgt spid="83"/>
                                        </p:tgtEl>
                                        <p:attrNameLst>
                                          <p:attrName>style.rotation</p:attrName>
                                        </p:attrNameLst>
                                      </p:cBhvr>
                                      <p:tavLst>
                                        <p:tav tm="0">
                                          <p:val>
                                            <p:fltVal val="90"/>
                                          </p:val>
                                        </p:tav>
                                        <p:tav tm="100000">
                                          <p:val>
                                            <p:fltVal val="0"/>
                                          </p:val>
                                        </p:tav>
                                      </p:tavLst>
                                    </p:anim>
                                    <p:animEffect transition="in" filter="fade">
                                      <p:cBhvr>
                                        <p:cTn id="20" dur="1000"/>
                                        <p:tgtEl>
                                          <p:spTgt spid="83"/>
                                        </p:tgtEl>
                                      </p:cBhvr>
                                    </p:animEffect>
                                  </p:childTnLst>
                                </p:cTn>
                              </p:par>
                              <p:par>
                                <p:cTn id="21" presetID="31" presetClass="entr" presetSubtype="0" fill="hold" nodeType="withEffect">
                                  <p:stCondLst>
                                    <p:cond delay="0"/>
                                  </p:stCondLst>
                                  <p:childTnLst>
                                    <p:set>
                                      <p:cBhvr>
                                        <p:cTn id="22" dur="1" fill="hold">
                                          <p:stCondLst>
                                            <p:cond delay="0"/>
                                          </p:stCondLst>
                                        </p:cTn>
                                        <p:tgtEl>
                                          <p:spTgt spid="84"/>
                                        </p:tgtEl>
                                        <p:attrNameLst>
                                          <p:attrName>style.visibility</p:attrName>
                                        </p:attrNameLst>
                                      </p:cBhvr>
                                      <p:to>
                                        <p:strVal val="visible"/>
                                      </p:to>
                                    </p:set>
                                    <p:anim calcmode="lin" valueType="num">
                                      <p:cBhvr>
                                        <p:cTn id="23" dur="1000" fill="hold"/>
                                        <p:tgtEl>
                                          <p:spTgt spid="84"/>
                                        </p:tgtEl>
                                        <p:attrNameLst>
                                          <p:attrName>ppt_w</p:attrName>
                                        </p:attrNameLst>
                                      </p:cBhvr>
                                      <p:tavLst>
                                        <p:tav tm="0">
                                          <p:val>
                                            <p:fltVal val="0"/>
                                          </p:val>
                                        </p:tav>
                                        <p:tav tm="100000">
                                          <p:val>
                                            <p:strVal val="#ppt_w"/>
                                          </p:val>
                                        </p:tav>
                                      </p:tavLst>
                                    </p:anim>
                                    <p:anim calcmode="lin" valueType="num">
                                      <p:cBhvr>
                                        <p:cTn id="24" dur="1000" fill="hold"/>
                                        <p:tgtEl>
                                          <p:spTgt spid="84"/>
                                        </p:tgtEl>
                                        <p:attrNameLst>
                                          <p:attrName>ppt_h</p:attrName>
                                        </p:attrNameLst>
                                      </p:cBhvr>
                                      <p:tavLst>
                                        <p:tav tm="0">
                                          <p:val>
                                            <p:fltVal val="0"/>
                                          </p:val>
                                        </p:tav>
                                        <p:tav tm="100000">
                                          <p:val>
                                            <p:strVal val="#ppt_h"/>
                                          </p:val>
                                        </p:tav>
                                      </p:tavLst>
                                    </p:anim>
                                    <p:anim calcmode="lin" valueType="num">
                                      <p:cBhvr>
                                        <p:cTn id="25" dur="1000" fill="hold"/>
                                        <p:tgtEl>
                                          <p:spTgt spid="84"/>
                                        </p:tgtEl>
                                        <p:attrNameLst>
                                          <p:attrName>style.rotation</p:attrName>
                                        </p:attrNameLst>
                                      </p:cBhvr>
                                      <p:tavLst>
                                        <p:tav tm="0">
                                          <p:val>
                                            <p:fltVal val="90"/>
                                          </p:val>
                                        </p:tav>
                                        <p:tav tm="100000">
                                          <p:val>
                                            <p:fltVal val="0"/>
                                          </p:val>
                                        </p:tav>
                                      </p:tavLst>
                                    </p:anim>
                                    <p:animEffect transition="in" filter="fade">
                                      <p:cBhvr>
                                        <p:cTn id="26" dur="1000"/>
                                        <p:tgtEl>
                                          <p:spTgt spid="84"/>
                                        </p:tgtEl>
                                      </p:cBhvr>
                                    </p:animEffect>
                                  </p:childTnLst>
                                </p:cTn>
                              </p:par>
                              <p:par>
                                <p:cTn id="27" presetID="31" presetClass="entr" presetSubtype="0" fill="hold" nodeType="withEffect">
                                  <p:stCondLst>
                                    <p:cond delay="0"/>
                                  </p:stCondLst>
                                  <p:childTnLst>
                                    <p:set>
                                      <p:cBhvr>
                                        <p:cTn id="28" dur="1" fill="hold">
                                          <p:stCondLst>
                                            <p:cond delay="0"/>
                                          </p:stCondLst>
                                        </p:cTn>
                                        <p:tgtEl>
                                          <p:spTgt spid="98"/>
                                        </p:tgtEl>
                                        <p:attrNameLst>
                                          <p:attrName>style.visibility</p:attrName>
                                        </p:attrNameLst>
                                      </p:cBhvr>
                                      <p:to>
                                        <p:strVal val="visible"/>
                                      </p:to>
                                    </p:set>
                                    <p:anim calcmode="lin" valueType="num">
                                      <p:cBhvr>
                                        <p:cTn id="29" dur="1000" fill="hold"/>
                                        <p:tgtEl>
                                          <p:spTgt spid="98"/>
                                        </p:tgtEl>
                                        <p:attrNameLst>
                                          <p:attrName>ppt_w</p:attrName>
                                        </p:attrNameLst>
                                      </p:cBhvr>
                                      <p:tavLst>
                                        <p:tav tm="0">
                                          <p:val>
                                            <p:fltVal val="0"/>
                                          </p:val>
                                        </p:tav>
                                        <p:tav tm="100000">
                                          <p:val>
                                            <p:strVal val="#ppt_w"/>
                                          </p:val>
                                        </p:tav>
                                      </p:tavLst>
                                    </p:anim>
                                    <p:anim calcmode="lin" valueType="num">
                                      <p:cBhvr>
                                        <p:cTn id="30" dur="1000" fill="hold"/>
                                        <p:tgtEl>
                                          <p:spTgt spid="98"/>
                                        </p:tgtEl>
                                        <p:attrNameLst>
                                          <p:attrName>ppt_h</p:attrName>
                                        </p:attrNameLst>
                                      </p:cBhvr>
                                      <p:tavLst>
                                        <p:tav tm="0">
                                          <p:val>
                                            <p:fltVal val="0"/>
                                          </p:val>
                                        </p:tav>
                                        <p:tav tm="100000">
                                          <p:val>
                                            <p:strVal val="#ppt_h"/>
                                          </p:val>
                                        </p:tav>
                                      </p:tavLst>
                                    </p:anim>
                                    <p:anim calcmode="lin" valueType="num">
                                      <p:cBhvr>
                                        <p:cTn id="31" dur="1000" fill="hold"/>
                                        <p:tgtEl>
                                          <p:spTgt spid="98"/>
                                        </p:tgtEl>
                                        <p:attrNameLst>
                                          <p:attrName>style.rotation</p:attrName>
                                        </p:attrNameLst>
                                      </p:cBhvr>
                                      <p:tavLst>
                                        <p:tav tm="0">
                                          <p:val>
                                            <p:fltVal val="90"/>
                                          </p:val>
                                        </p:tav>
                                        <p:tav tm="100000">
                                          <p:val>
                                            <p:fltVal val="0"/>
                                          </p:val>
                                        </p:tav>
                                      </p:tavLst>
                                    </p:anim>
                                    <p:animEffect transition="in" filter="fade">
                                      <p:cBhvr>
                                        <p:cTn id="32" dur="1000"/>
                                        <p:tgtEl>
                                          <p:spTgt spid="98"/>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34"/>
                                        </p:tgtEl>
                                        <p:attrNameLst>
                                          <p:attrName>style.visibility</p:attrName>
                                        </p:attrNameLst>
                                      </p:cBhvr>
                                      <p:to>
                                        <p:strVal val="visible"/>
                                      </p:to>
                                    </p:set>
                                    <p:anim calcmode="lin" valueType="num">
                                      <p:cBhvr>
                                        <p:cTn id="35" dur="1000" fill="hold"/>
                                        <p:tgtEl>
                                          <p:spTgt spid="134"/>
                                        </p:tgtEl>
                                        <p:attrNameLst>
                                          <p:attrName>ppt_w</p:attrName>
                                        </p:attrNameLst>
                                      </p:cBhvr>
                                      <p:tavLst>
                                        <p:tav tm="0">
                                          <p:val>
                                            <p:fltVal val="0"/>
                                          </p:val>
                                        </p:tav>
                                        <p:tav tm="100000">
                                          <p:val>
                                            <p:strVal val="#ppt_w"/>
                                          </p:val>
                                        </p:tav>
                                      </p:tavLst>
                                    </p:anim>
                                    <p:anim calcmode="lin" valueType="num">
                                      <p:cBhvr>
                                        <p:cTn id="36" dur="1000" fill="hold"/>
                                        <p:tgtEl>
                                          <p:spTgt spid="134"/>
                                        </p:tgtEl>
                                        <p:attrNameLst>
                                          <p:attrName>ppt_h</p:attrName>
                                        </p:attrNameLst>
                                      </p:cBhvr>
                                      <p:tavLst>
                                        <p:tav tm="0">
                                          <p:val>
                                            <p:fltVal val="0"/>
                                          </p:val>
                                        </p:tav>
                                        <p:tav tm="100000">
                                          <p:val>
                                            <p:strVal val="#ppt_h"/>
                                          </p:val>
                                        </p:tav>
                                      </p:tavLst>
                                    </p:anim>
                                    <p:anim calcmode="lin" valueType="num">
                                      <p:cBhvr>
                                        <p:cTn id="37" dur="1000" fill="hold"/>
                                        <p:tgtEl>
                                          <p:spTgt spid="134"/>
                                        </p:tgtEl>
                                        <p:attrNameLst>
                                          <p:attrName>style.rotation</p:attrName>
                                        </p:attrNameLst>
                                      </p:cBhvr>
                                      <p:tavLst>
                                        <p:tav tm="0">
                                          <p:val>
                                            <p:fltVal val="90"/>
                                          </p:val>
                                        </p:tav>
                                        <p:tav tm="100000">
                                          <p:val>
                                            <p:fltVal val="0"/>
                                          </p:val>
                                        </p:tav>
                                      </p:tavLst>
                                    </p:anim>
                                    <p:animEffect transition="in" filter="fade">
                                      <p:cBhvr>
                                        <p:cTn id="38" dur="1000"/>
                                        <p:tgtEl>
                                          <p:spTgt spid="134"/>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36"/>
                                        </p:tgtEl>
                                        <p:attrNameLst>
                                          <p:attrName>style.visibility</p:attrName>
                                        </p:attrNameLst>
                                      </p:cBhvr>
                                      <p:to>
                                        <p:strVal val="visible"/>
                                      </p:to>
                                    </p:set>
                                    <p:anim calcmode="lin" valueType="num">
                                      <p:cBhvr>
                                        <p:cTn id="41" dur="1000" fill="hold"/>
                                        <p:tgtEl>
                                          <p:spTgt spid="136"/>
                                        </p:tgtEl>
                                        <p:attrNameLst>
                                          <p:attrName>ppt_w</p:attrName>
                                        </p:attrNameLst>
                                      </p:cBhvr>
                                      <p:tavLst>
                                        <p:tav tm="0">
                                          <p:val>
                                            <p:fltVal val="0"/>
                                          </p:val>
                                        </p:tav>
                                        <p:tav tm="100000">
                                          <p:val>
                                            <p:strVal val="#ppt_w"/>
                                          </p:val>
                                        </p:tav>
                                      </p:tavLst>
                                    </p:anim>
                                    <p:anim calcmode="lin" valueType="num">
                                      <p:cBhvr>
                                        <p:cTn id="42" dur="1000" fill="hold"/>
                                        <p:tgtEl>
                                          <p:spTgt spid="136"/>
                                        </p:tgtEl>
                                        <p:attrNameLst>
                                          <p:attrName>ppt_h</p:attrName>
                                        </p:attrNameLst>
                                      </p:cBhvr>
                                      <p:tavLst>
                                        <p:tav tm="0">
                                          <p:val>
                                            <p:fltVal val="0"/>
                                          </p:val>
                                        </p:tav>
                                        <p:tav tm="100000">
                                          <p:val>
                                            <p:strVal val="#ppt_h"/>
                                          </p:val>
                                        </p:tav>
                                      </p:tavLst>
                                    </p:anim>
                                    <p:anim calcmode="lin" valueType="num">
                                      <p:cBhvr>
                                        <p:cTn id="43" dur="1000" fill="hold"/>
                                        <p:tgtEl>
                                          <p:spTgt spid="136"/>
                                        </p:tgtEl>
                                        <p:attrNameLst>
                                          <p:attrName>style.rotation</p:attrName>
                                        </p:attrNameLst>
                                      </p:cBhvr>
                                      <p:tavLst>
                                        <p:tav tm="0">
                                          <p:val>
                                            <p:fltVal val="90"/>
                                          </p:val>
                                        </p:tav>
                                        <p:tav tm="100000">
                                          <p:val>
                                            <p:fltVal val="0"/>
                                          </p:val>
                                        </p:tav>
                                      </p:tavLst>
                                    </p:anim>
                                    <p:animEffect transition="in" filter="fade">
                                      <p:cBhvr>
                                        <p:cTn id="44" dur="1000"/>
                                        <p:tgtEl>
                                          <p:spTgt spid="136"/>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1000" fill="hold"/>
                                        <p:tgtEl>
                                          <p:spTgt spid="137"/>
                                        </p:tgtEl>
                                        <p:attrNameLst>
                                          <p:attrName>ppt_w</p:attrName>
                                        </p:attrNameLst>
                                      </p:cBhvr>
                                      <p:tavLst>
                                        <p:tav tm="0">
                                          <p:val>
                                            <p:fltVal val="0"/>
                                          </p:val>
                                        </p:tav>
                                        <p:tav tm="100000">
                                          <p:val>
                                            <p:strVal val="#ppt_w"/>
                                          </p:val>
                                        </p:tav>
                                      </p:tavLst>
                                    </p:anim>
                                    <p:anim calcmode="lin" valueType="num">
                                      <p:cBhvr>
                                        <p:cTn id="48" dur="1000" fill="hold"/>
                                        <p:tgtEl>
                                          <p:spTgt spid="137"/>
                                        </p:tgtEl>
                                        <p:attrNameLst>
                                          <p:attrName>ppt_h</p:attrName>
                                        </p:attrNameLst>
                                      </p:cBhvr>
                                      <p:tavLst>
                                        <p:tav tm="0">
                                          <p:val>
                                            <p:fltVal val="0"/>
                                          </p:val>
                                        </p:tav>
                                        <p:tav tm="100000">
                                          <p:val>
                                            <p:strVal val="#ppt_h"/>
                                          </p:val>
                                        </p:tav>
                                      </p:tavLst>
                                    </p:anim>
                                    <p:anim calcmode="lin" valueType="num">
                                      <p:cBhvr>
                                        <p:cTn id="49" dur="1000" fill="hold"/>
                                        <p:tgtEl>
                                          <p:spTgt spid="137"/>
                                        </p:tgtEl>
                                        <p:attrNameLst>
                                          <p:attrName>style.rotation</p:attrName>
                                        </p:attrNameLst>
                                      </p:cBhvr>
                                      <p:tavLst>
                                        <p:tav tm="0">
                                          <p:val>
                                            <p:fltVal val="90"/>
                                          </p:val>
                                        </p:tav>
                                        <p:tav tm="100000">
                                          <p:val>
                                            <p:fltVal val="0"/>
                                          </p:val>
                                        </p:tav>
                                      </p:tavLst>
                                    </p:anim>
                                    <p:animEffect transition="in" filter="fade">
                                      <p:cBhvr>
                                        <p:cTn id="50"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7" grpId="0"/>
      <p:bldP spid="135" grpId="0"/>
      <p:bldP spid="134"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4399442" y="1556793"/>
            <a:ext cx="936104" cy="4243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4399442" y="2880230"/>
            <a:ext cx="936104" cy="29296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cxnSp>
        <p:nvCxnSpPr>
          <p:cNvPr id="76" name="直接箭头连接符 10"/>
          <p:cNvCxnSpPr/>
          <p:nvPr/>
        </p:nvCxnSpPr>
        <p:spPr>
          <a:xfrm>
            <a:off x="2275206" y="5805264"/>
            <a:ext cx="3924436" cy="4665"/>
          </a:xfrm>
          <a:prstGeom prst="straightConnector1">
            <a:avLst/>
          </a:prstGeom>
          <a:ln>
            <a:solidFill>
              <a:srgbClr val="53575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文本框 20"/>
          <p:cNvSpPr txBox="1"/>
          <p:nvPr/>
        </p:nvSpPr>
        <p:spPr>
          <a:xfrm>
            <a:off x="6955726" y="1485233"/>
            <a:ext cx="4310795" cy="1323439"/>
          </a:xfrm>
          <a:prstGeom prst="rect">
            <a:avLst/>
          </a:prstGeom>
          <a:noFill/>
        </p:spPr>
        <p:txBody>
          <a:bodyPr wrap="none" rtlCol="0">
            <a:spAutoFit/>
          </a:bodyPr>
          <a:lstStyle/>
          <a:p>
            <a:r>
              <a:rPr lang="zh-CN" altLang="en-US" sz="2400" u="sng" dirty="0">
                <a:solidFill>
                  <a:srgbClr val="131313"/>
                </a:solidFill>
                <a:latin typeface="+mn-ea"/>
                <a:cs typeface="Arial" panose="020B0604020202020204" pitchFamily="34" charset="0"/>
              </a:rPr>
              <a:t>华艺学术文献数据库</a:t>
            </a:r>
            <a:endParaRPr lang="en-US" altLang="zh-TW" sz="2400" u="sng" dirty="0">
              <a:solidFill>
                <a:srgbClr val="131313"/>
              </a:solidFill>
              <a:latin typeface="+mn-ea"/>
              <a:cs typeface="Arial" panose="020B0604020202020204" pitchFamily="34" charset="0"/>
            </a:endParaRPr>
          </a:p>
          <a:p>
            <a:endParaRPr lang="en-US" altLang="zh-TW" sz="2400" dirty="0">
              <a:solidFill>
                <a:srgbClr val="131313"/>
              </a:solidFill>
              <a:latin typeface="+mn-ea"/>
              <a:cs typeface="Arial" panose="020B0604020202020204" pitchFamily="34" charset="0"/>
            </a:endParaRPr>
          </a:p>
          <a:p>
            <a:r>
              <a:rPr lang="zh-TW" altLang="en-US" sz="2400" dirty="0">
                <a:solidFill>
                  <a:srgbClr val="131313"/>
                </a:solidFill>
                <a:latin typeface="+mn-ea"/>
                <a:cs typeface="Arial" panose="020B0604020202020204" pitchFamily="34" charset="0"/>
              </a:rPr>
              <a:t>收录</a:t>
            </a:r>
            <a:r>
              <a:rPr lang="en-US" altLang="zh-TW" sz="3200" dirty="0">
                <a:solidFill>
                  <a:srgbClr val="131313"/>
                </a:solidFill>
                <a:latin typeface="+mn-ea"/>
                <a:cs typeface="Arial" panose="020B0604020202020204" pitchFamily="34" charset="0"/>
              </a:rPr>
              <a:t>710,000</a:t>
            </a:r>
            <a:r>
              <a:rPr lang="zh-TW" altLang="en-US" sz="3200" dirty="0">
                <a:solidFill>
                  <a:srgbClr val="131313"/>
                </a:solidFill>
                <a:latin typeface="+mn-ea"/>
                <a:cs typeface="Arial" panose="020B0604020202020204" pitchFamily="34" charset="0"/>
              </a:rPr>
              <a:t> </a:t>
            </a:r>
            <a:r>
              <a:rPr lang="zh-CN" altLang="en-US" sz="2400" dirty="0">
                <a:solidFill>
                  <a:srgbClr val="131313"/>
                </a:solidFill>
                <a:latin typeface="+mn-ea"/>
                <a:cs typeface="Arial" panose="020B0604020202020204" pitchFamily="34" charset="0"/>
              </a:rPr>
              <a:t>余篇学术文献</a:t>
            </a:r>
            <a:endParaRPr lang="en-US" altLang="zh-CN" sz="2400" dirty="0">
              <a:solidFill>
                <a:srgbClr val="131313"/>
              </a:solidFill>
              <a:latin typeface="+mn-ea"/>
              <a:cs typeface="Arial" panose="020B0604020202020204" pitchFamily="34" charset="0"/>
            </a:endParaRPr>
          </a:p>
        </p:txBody>
      </p:sp>
      <p:sp>
        <p:nvSpPr>
          <p:cNvPr id="78" name="矩形 77"/>
          <p:cNvSpPr/>
          <p:nvPr/>
        </p:nvSpPr>
        <p:spPr>
          <a:xfrm>
            <a:off x="2563238" y="3786714"/>
            <a:ext cx="1210588" cy="400110"/>
          </a:xfrm>
          <a:prstGeom prst="rect">
            <a:avLst/>
          </a:prstGeom>
        </p:spPr>
        <p:txBody>
          <a:bodyPr wrap="none">
            <a:spAutoFit/>
          </a:bodyPr>
          <a:lstStyle/>
          <a:p>
            <a:r>
              <a:rPr lang="zh-TW" altLang="en-US" sz="2000" dirty="0">
                <a:latin typeface="+mj-ea"/>
                <a:ea typeface="+mj-ea"/>
              </a:rPr>
              <a:t>期刊文章</a:t>
            </a:r>
            <a:endParaRPr lang="zh-CN" altLang="en-US" sz="2000" dirty="0">
              <a:latin typeface="+mj-ea"/>
              <a:ea typeface="+mj-ea"/>
            </a:endParaRPr>
          </a:p>
        </p:txBody>
      </p:sp>
      <p:sp>
        <p:nvSpPr>
          <p:cNvPr id="83" name="矩形 82"/>
          <p:cNvSpPr/>
          <p:nvPr/>
        </p:nvSpPr>
        <p:spPr>
          <a:xfrm>
            <a:off x="2563238" y="2996952"/>
            <a:ext cx="1210588" cy="400110"/>
          </a:xfrm>
          <a:prstGeom prst="rect">
            <a:avLst/>
          </a:prstGeom>
        </p:spPr>
        <p:txBody>
          <a:bodyPr wrap="none">
            <a:spAutoFit/>
          </a:bodyPr>
          <a:lstStyle/>
          <a:p>
            <a:r>
              <a:rPr lang="zh-TW" altLang="en-US" sz="2000" dirty="0">
                <a:latin typeface="+mj-ea"/>
                <a:ea typeface="+mj-ea"/>
              </a:rPr>
              <a:t>学位论文</a:t>
            </a:r>
            <a:endParaRPr lang="zh-CN" altLang="en-US" sz="2000" dirty="0">
              <a:latin typeface="+mj-ea"/>
              <a:ea typeface="+mj-ea"/>
            </a:endParaRPr>
          </a:p>
        </p:txBody>
      </p:sp>
      <p:sp>
        <p:nvSpPr>
          <p:cNvPr id="84" name="矩形 83"/>
          <p:cNvSpPr/>
          <p:nvPr/>
        </p:nvSpPr>
        <p:spPr>
          <a:xfrm>
            <a:off x="4565914" y="2001324"/>
            <a:ext cx="713657" cy="400110"/>
          </a:xfrm>
          <a:prstGeom prst="rect">
            <a:avLst/>
          </a:prstGeom>
        </p:spPr>
        <p:txBody>
          <a:bodyPr wrap="none">
            <a:spAutoFit/>
          </a:bodyPr>
          <a:lstStyle/>
          <a:p>
            <a:r>
              <a:rPr lang="en-US" altLang="zh-CN" sz="2000" dirty="0">
                <a:solidFill>
                  <a:srgbClr val="131313"/>
                </a:solidFill>
                <a:latin typeface="+mj-ea"/>
                <a:ea typeface="+mj-ea"/>
                <a:cs typeface="Arial" panose="020B0604020202020204" pitchFamily="34" charset="0"/>
              </a:rPr>
              <a:t>1</a:t>
            </a:r>
            <a:r>
              <a:rPr lang="en-US" altLang="zh-TW" sz="2000" dirty="0">
                <a:solidFill>
                  <a:srgbClr val="131313"/>
                </a:solidFill>
                <a:latin typeface="+mj-ea"/>
                <a:ea typeface="+mj-ea"/>
                <a:cs typeface="Arial" panose="020B0604020202020204" pitchFamily="34" charset="0"/>
              </a:rPr>
              <a:t>7</a:t>
            </a:r>
            <a:r>
              <a:rPr lang="en-US" altLang="zh-CN" sz="2000" dirty="0">
                <a:solidFill>
                  <a:srgbClr val="131313"/>
                </a:solidFill>
                <a:latin typeface="+mj-ea"/>
                <a:ea typeface="+mj-ea"/>
                <a:cs typeface="Arial" panose="020B0604020202020204" pitchFamily="34" charset="0"/>
              </a:rPr>
              <a:t>%</a:t>
            </a:r>
            <a:endParaRPr lang="zh-CN" altLang="en-US" sz="2000" dirty="0">
              <a:latin typeface="+mj-ea"/>
              <a:ea typeface="+mj-ea"/>
            </a:endParaRPr>
          </a:p>
        </p:txBody>
      </p:sp>
      <p:sp>
        <p:nvSpPr>
          <p:cNvPr id="85" name="矩形 84"/>
          <p:cNvSpPr/>
          <p:nvPr/>
        </p:nvSpPr>
        <p:spPr>
          <a:xfrm>
            <a:off x="4525271" y="3759423"/>
            <a:ext cx="752129" cy="461665"/>
          </a:xfrm>
          <a:prstGeom prst="rect">
            <a:avLst/>
          </a:prstGeom>
        </p:spPr>
        <p:txBody>
          <a:bodyPr wrap="none">
            <a:spAutoFit/>
          </a:bodyPr>
          <a:lstStyle/>
          <a:p>
            <a:r>
              <a:rPr lang="en-US" altLang="zh-CN" sz="2400" dirty="0">
                <a:solidFill>
                  <a:schemeClr val="bg1">
                    <a:lumMod val="95000"/>
                  </a:schemeClr>
                </a:solidFill>
                <a:latin typeface="+mj-ea"/>
                <a:ea typeface="+mj-ea"/>
                <a:cs typeface="Arial" panose="020B0604020202020204" pitchFamily="34" charset="0"/>
              </a:rPr>
              <a:t>8</a:t>
            </a:r>
            <a:r>
              <a:rPr lang="en-US" altLang="zh-TW" sz="2400" dirty="0">
                <a:solidFill>
                  <a:schemeClr val="bg1">
                    <a:lumMod val="95000"/>
                  </a:schemeClr>
                </a:solidFill>
                <a:latin typeface="+mj-ea"/>
                <a:ea typeface="+mj-ea"/>
                <a:cs typeface="Arial" panose="020B0604020202020204" pitchFamily="34" charset="0"/>
              </a:rPr>
              <a:t>3</a:t>
            </a:r>
            <a:r>
              <a:rPr lang="en-US" altLang="zh-CN" dirty="0">
                <a:solidFill>
                  <a:schemeClr val="bg1">
                    <a:lumMod val="95000"/>
                  </a:schemeClr>
                </a:solidFill>
                <a:latin typeface="+mj-ea"/>
                <a:ea typeface="+mj-ea"/>
                <a:cs typeface="Arial" panose="020B0604020202020204" pitchFamily="34" charset="0"/>
              </a:rPr>
              <a:t>%</a:t>
            </a:r>
            <a:endParaRPr lang="zh-CN" altLang="en-US" dirty="0">
              <a:solidFill>
                <a:schemeClr val="bg1">
                  <a:lumMod val="95000"/>
                </a:schemeClr>
              </a:solidFill>
              <a:latin typeface="+mj-ea"/>
              <a:ea typeface="+mj-ea"/>
            </a:endParaRPr>
          </a:p>
        </p:txBody>
      </p:sp>
      <p:sp>
        <p:nvSpPr>
          <p:cNvPr id="86" name="矩形 85"/>
          <p:cNvSpPr/>
          <p:nvPr/>
        </p:nvSpPr>
        <p:spPr>
          <a:xfrm>
            <a:off x="2347214" y="3112491"/>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2351845" y="3832571"/>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88" name="文本框 20"/>
          <p:cNvSpPr txBox="1"/>
          <p:nvPr/>
        </p:nvSpPr>
        <p:spPr>
          <a:xfrm>
            <a:off x="6955726" y="3207035"/>
            <a:ext cx="2784737" cy="584775"/>
          </a:xfrm>
          <a:prstGeom prst="rect">
            <a:avLst/>
          </a:prstGeom>
          <a:noFill/>
        </p:spPr>
        <p:txBody>
          <a:bodyPr wrap="none" rtlCol="0">
            <a:spAutoFit/>
          </a:bodyPr>
          <a:lstStyle/>
          <a:p>
            <a:r>
              <a:rPr lang="zh-TW" altLang="en-US" sz="2400" dirty="0">
                <a:solidFill>
                  <a:srgbClr val="131313"/>
                </a:solidFill>
                <a:latin typeface="+mn-ea"/>
                <a:cs typeface="Arial" panose="020B0604020202020204" pitchFamily="34" charset="0"/>
              </a:rPr>
              <a:t>包含</a:t>
            </a:r>
            <a:r>
              <a:rPr lang="en-US" altLang="zh-TW" sz="3200" dirty="0">
                <a:solidFill>
                  <a:srgbClr val="131313"/>
                </a:solidFill>
                <a:latin typeface="+mn-ea"/>
                <a:cs typeface="Arial" panose="020B0604020202020204" pitchFamily="34" charset="0"/>
              </a:rPr>
              <a:t>1,848</a:t>
            </a:r>
            <a:r>
              <a:rPr lang="zh-TW" altLang="en-US" sz="2400" dirty="0">
                <a:solidFill>
                  <a:srgbClr val="131313"/>
                </a:solidFill>
                <a:latin typeface="+mn-ea"/>
                <a:cs typeface="Arial" panose="020B0604020202020204" pitchFamily="34" charset="0"/>
              </a:rPr>
              <a:t>种期刊</a:t>
            </a:r>
            <a:endParaRPr lang="en-US" altLang="zh-TW" sz="2400" dirty="0">
              <a:solidFill>
                <a:srgbClr val="131313"/>
              </a:solidFill>
              <a:latin typeface="+mn-ea"/>
              <a:cs typeface="Arial" panose="020B0604020202020204" pitchFamily="34" charset="0"/>
            </a:endParaRPr>
          </a:p>
        </p:txBody>
      </p:sp>
      <p:sp>
        <p:nvSpPr>
          <p:cNvPr id="89" name="文本框 20"/>
          <p:cNvSpPr txBox="1"/>
          <p:nvPr/>
        </p:nvSpPr>
        <p:spPr>
          <a:xfrm>
            <a:off x="7022832" y="4077521"/>
            <a:ext cx="4315728" cy="954107"/>
          </a:xfrm>
          <a:prstGeom prst="rect">
            <a:avLst/>
          </a:prstGeom>
          <a:noFill/>
        </p:spPr>
        <p:txBody>
          <a:bodyPr wrap="square" rtlCol="0">
            <a:spAutoFit/>
          </a:bodyPr>
          <a:lstStyle/>
          <a:p>
            <a:r>
              <a:rPr lang="en-US" altLang="zh-TW" sz="3200" dirty="0">
                <a:latin typeface="+mn-ea"/>
                <a:cs typeface="Arial" panose="020B0604020202020204" pitchFamily="34" charset="0"/>
              </a:rPr>
              <a:t>59</a:t>
            </a:r>
            <a:r>
              <a:rPr lang="en-US" altLang="zh-TW" sz="3200" dirty="0">
                <a:solidFill>
                  <a:srgbClr val="FF0000"/>
                </a:solidFill>
                <a:latin typeface="+mn-ea"/>
                <a:cs typeface="Arial" panose="020B0604020202020204" pitchFamily="34" charset="0"/>
              </a:rPr>
              <a:t> </a:t>
            </a:r>
            <a:r>
              <a:rPr lang="zh-CN" altLang="en-US" sz="2400" dirty="0">
                <a:solidFill>
                  <a:srgbClr val="131313"/>
                </a:solidFill>
                <a:latin typeface="+mn-ea"/>
                <a:cs typeface="Arial" panose="020B0604020202020204" pitchFamily="34" charset="0"/>
              </a:rPr>
              <a:t>所台湾</a:t>
            </a:r>
            <a:r>
              <a:rPr lang="zh-TW" altLang="en-US" sz="2400" dirty="0">
                <a:solidFill>
                  <a:srgbClr val="131313"/>
                </a:solidFill>
                <a:latin typeface="+mn-ea"/>
                <a:cs typeface="Arial" panose="020B0604020202020204" pitchFamily="34" charset="0"/>
              </a:rPr>
              <a:t>与华语地区优秀</a:t>
            </a:r>
            <a:r>
              <a:rPr lang="zh-CN" altLang="en-US" sz="2400" dirty="0">
                <a:solidFill>
                  <a:srgbClr val="131313"/>
                </a:solidFill>
                <a:latin typeface="+mn-ea"/>
                <a:cs typeface="Arial" panose="020B0604020202020204" pitchFamily="34" charset="0"/>
              </a:rPr>
              <a:t>高校学位论文</a:t>
            </a:r>
            <a:endParaRPr lang="en-US" altLang="zh-CN" sz="2400" dirty="0">
              <a:solidFill>
                <a:srgbClr val="131313"/>
              </a:solidFill>
              <a:latin typeface="+mn-ea"/>
              <a:cs typeface="Arial" panose="020B0604020202020204" pitchFamily="34" charset="0"/>
            </a:endParaRPr>
          </a:p>
        </p:txBody>
      </p:sp>
      <p:grpSp>
        <p:nvGrpSpPr>
          <p:cNvPr id="94" name="群組 93"/>
          <p:cNvGrpSpPr/>
          <p:nvPr/>
        </p:nvGrpSpPr>
        <p:grpSpPr>
          <a:xfrm>
            <a:off x="7027734" y="5229200"/>
            <a:ext cx="2908488" cy="792088"/>
            <a:chOff x="5287639" y="5085184"/>
            <a:chExt cx="2908488" cy="792088"/>
          </a:xfrm>
        </p:grpSpPr>
        <p:sp>
          <p:nvSpPr>
            <p:cNvPr id="95" name="文本框 20"/>
            <p:cNvSpPr txBox="1"/>
            <p:nvPr/>
          </p:nvSpPr>
          <p:spPr>
            <a:xfrm>
              <a:off x="6168008" y="5210036"/>
              <a:ext cx="2028119" cy="523220"/>
            </a:xfrm>
            <a:prstGeom prst="rect">
              <a:avLst/>
            </a:prstGeom>
            <a:noFill/>
          </p:spPr>
          <p:txBody>
            <a:bodyPr wrap="none" rtlCol="0">
              <a:spAutoFit/>
            </a:bodyPr>
            <a:lstStyle/>
            <a:p>
              <a:r>
                <a:rPr lang="zh-TW" altLang="en-US" sz="2800" b="1" u="sng" dirty="0">
                  <a:solidFill>
                    <a:schemeClr val="accent6">
                      <a:lumMod val="75000"/>
                    </a:schemeClr>
                  </a:solidFill>
                  <a:latin typeface="+mn-ea"/>
                  <a:cs typeface="Arial" panose="020B0604020202020204" pitchFamily="34" charset="0"/>
                </a:rPr>
                <a:t>收录最全面</a:t>
              </a:r>
              <a:endParaRPr lang="en-US" altLang="zh-TW" sz="2800" b="1" u="sng" dirty="0">
                <a:solidFill>
                  <a:schemeClr val="accent6">
                    <a:lumMod val="75000"/>
                  </a:schemeClr>
                </a:solidFill>
                <a:latin typeface="+mn-ea"/>
                <a:cs typeface="Arial" panose="020B0604020202020204" pitchFamily="34" charset="0"/>
              </a:endParaRPr>
            </a:p>
          </p:txBody>
        </p:sp>
        <p:sp>
          <p:nvSpPr>
            <p:cNvPr id="96" name="KSO_Shape"/>
            <p:cNvSpPr/>
            <p:nvPr/>
          </p:nvSpPr>
          <p:spPr bwMode="auto">
            <a:xfrm>
              <a:off x="5287639" y="5085184"/>
              <a:ext cx="736353" cy="792088"/>
            </a:xfrm>
            <a:custGeom>
              <a:avLst/>
              <a:gdLst>
                <a:gd name="T0" fmla="*/ 1735389 w 3295"/>
                <a:gd name="T1" fmla="*/ 901016 h 3303"/>
                <a:gd name="T2" fmla="*/ 828737 w 3295"/>
                <a:gd name="T3" fmla="*/ 0 h 3303"/>
                <a:gd name="T4" fmla="*/ 2179 w 3295"/>
                <a:gd name="T5" fmla="*/ 0 h 3303"/>
                <a:gd name="T6" fmla="*/ 0 w 3295"/>
                <a:gd name="T7" fmla="*/ 825795 h 3303"/>
                <a:gd name="T8" fmla="*/ 896300 w 3295"/>
                <a:gd name="T9" fmla="*/ 1740438 h 3303"/>
                <a:gd name="T10" fmla="*/ 1107707 w 3295"/>
                <a:gd name="T11" fmla="*/ 1742074 h 3303"/>
                <a:gd name="T12" fmla="*/ 1737024 w 3295"/>
                <a:gd name="T13" fmla="*/ 1112507 h 3303"/>
                <a:gd name="T14" fmla="*/ 1735389 w 3295"/>
                <a:gd name="T15" fmla="*/ 901016 h 3303"/>
                <a:gd name="T16" fmla="*/ 221214 w 3295"/>
                <a:gd name="T17" fmla="*/ 373379 h 3303"/>
                <a:gd name="T18" fmla="*/ 369962 w 3295"/>
                <a:gd name="T19" fmla="*/ 225118 h 3303"/>
                <a:gd name="T20" fmla="*/ 518165 w 3295"/>
                <a:gd name="T21" fmla="*/ 373379 h 3303"/>
                <a:gd name="T22" fmla="*/ 369962 w 3295"/>
                <a:gd name="T23" fmla="*/ 521641 h 3303"/>
                <a:gd name="T24" fmla="*/ 221214 w 3295"/>
                <a:gd name="T25" fmla="*/ 373379 h 3303"/>
                <a:gd name="T26" fmla="*/ 1028702 w 3295"/>
                <a:gd name="T27" fmla="*/ 1408485 h 3303"/>
                <a:gd name="T28" fmla="*/ 451147 w 3295"/>
                <a:gd name="T29" fmla="*/ 831246 h 3303"/>
                <a:gd name="T30" fmla="*/ 503998 w 3295"/>
                <a:gd name="T31" fmla="*/ 778918 h 3303"/>
                <a:gd name="T32" fmla="*/ 1081008 w 3295"/>
                <a:gd name="T33" fmla="*/ 1355612 h 3303"/>
                <a:gd name="T34" fmla="*/ 1028702 w 3295"/>
                <a:gd name="T35" fmla="*/ 1408485 h 3303"/>
                <a:gd name="T36" fmla="*/ 1185622 w 3295"/>
                <a:gd name="T37" fmla="*/ 1250957 h 3303"/>
                <a:gd name="T38" fmla="*/ 608612 w 3295"/>
                <a:gd name="T39" fmla="*/ 673718 h 3303"/>
                <a:gd name="T40" fmla="*/ 661464 w 3295"/>
                <a:gd name="T41" fmla="*/ 621390 h 3303"/>
                <a:gd name="T42" fmla="*/ 1238474 w 3295"/>
                <a:gd name="T43" fmla="*/ 1198629 h 3303"/>
                <a:gd name="T44" fmla="*/ 1185622 w 3295"/>
                <a:gd name="T45" fmla="*/ 1250957 h 3303"/>
                <a:gd name="T46" fmla="*/ 1343088 w 3295"/>
                <a:gd name="T47" fmla="*/ 1093429 h 3303"/>
                <a:gd name="T48" fmla="*/ 766078 w 3295"/>
                <a:gd name="T49" fmla="*/ 516190 h 3303"/>
                <a:gd name="T50" fmla="*/ 818929 w 3295"/>
                <a:gd name="T51" fmla="*/ 463863 h 3303"/>
                <a:gd name="T52" fmla="*/ 1395939 w 3295"/>
                <a:gd name="T53" fmla="*/ 1041102 h 3303"/>
                <a:gd name="T54" fmla="*/ 1343088 w 3295"/>
                <a:gd name="T55" fmla="*/ 1093429 h 33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5" h="3303">
                  <a:moveTo>
                    <a:pt x="3185" y="1653"/>
                  </a:moveTo>
                  <a:cubicBezTo>
                    <a:pt x="1521" y="0"/>
                    <a:pt x="1521" y="0"/>
                    <a:pt x="1521" y="0"/>
                  </a:cubicBezTo>
                  <a:cubicBezTo>
                    <a:pt x="4" y="0"/>
                    <a:pt x="4" y="0"/>
                    <a:pt x="4" y="0"/>
                  </a:cubicBezTo>
                  <a:cubicBezTo>
                    <a:pt x="0" y="1515"/>
                    <a:pt x="0" y="1515"/>
                    <a:pt x="0" y="1515"/>
                  </a:cubicBezTo>
                  <a:cubicBezTo>
                    <a:pt x="1645" y="3193"/>
                    <a:pt x="1645" y="3193"/>
                    <a:pt x="1645" y="3193"/>
                  </a:cubicBezTo>
                  <a:cubicBezTo>
                    <a:pt x="1753" y="3301"/>
                    <a:pt x="1927" y="3303"/>
                    <a:pt x="2033" y="3196"/>
                  </a:cubicBezTo>
                  <a:cubicBezTo>
                    <a:pt x="3188" y="2041"/>
                    <a:pt x="3188" y="2041"/>
                    <a:pt x="3188" y="2041"/>
                  </a:cubicBezTo>
                  <a:cubicBezTo>
                    <a:pt x="3295" y="1934"/>
                    <a:pt x="3294" y="1761"/>
                    <a:pt x="3185" y="1653"/>
                  </a:cubicBezTo>
                  <a:close/>
                  <a:moveTo>
                    <a:pt x="406" y="685"/>
                  </a:moveTo>
                  <a:cubicBezTo>
                    <a:pt x="406" y="535"/>
                    <a:pt x="528" y="413"/>
                    <a:pt x="679" y="413"/>
                  </a:cubicBezTo>
                  <a:cubicBezTo>
                    <a:pt x="829" y="413"/>
                    <a:pt x="951" y="535"/>
                    <a:pt x="951" y="685"/>
                  </a:cubicBezTo>
                  <a:cubicBezTo>
                    <a:pt x="951" y="835"/>
                    <a:pt x="829" y="957"/>
                    <a:pt x="679" y="957"/>
                  </a:cubicBezTo>
                  <a:cubicBezTo>
                    <a:pt x="528" y="957"/>
                    <a:pt x="406" y="835"/>
                    <a:pt x="406" y="685"/>
                  </a:cubicBezTo>
                  <a:close/>
                  <a:moveTo>
                    <a:pt x="1888" y="2584"/>
                  </a:moveTo>
                  <a:cubicBezTo>
                    <a:pt x="828" y="1525"/>
                    <a:pt x="828" y="1525"/>
                    <a:pt x="828" y="1525"/>
                  </a:cubicBezTo>
                  <a:cubicBezTo>
                    <a:pt x="925" y="1429"/>
                    <a:pt x="925" y="1429"/>
                    <a:pt x="925" y="1429"/>
                  </a:cubicBezTo>
                  <a:cubicBezTo>
                    <a:pt x="1984" y="2487"/>
                    <a:pt x="1984" y="2487"/>
                    <a:pt x="1984" y="2487"/>
                  </a:cubicBezTo>
                  <a:lnTo>
                    <a:pt x="1888" y="2584"/>
                  </a:lnTo>
                  <a:close/>
                  <a:moveTo>
                    <a:pt x="2176" y="2295"/>
                  </a:moveTo>
                  <a:cubicBezTo>
                    <a:pt x="1117" y="1236"/>
                    <a:pt x="1117" y="1236"/>
                    <a:pt x="1117" y="1236"/>
                  </a:cubicBezTo>
                  <a:cubicBezTo>
                    <a:pt x="1214" y="1140"/>
                    <a:pt x="1214" y="1140"/>
                    <a:pt x="1214" y="1140"/>
                  </a:cubicBezTo>
                  <a:cubicBezTo>
                    <a:pt x="2273" y="2199"/>
                    <a:pt x="2273" y="2199"/>
                    <a:pt x="2273" y="2199"/>
                  </a:cubicBezTo>
                  <a:lnTo>
                    <a:pt x="2176" y="2295"/>
                  </a:lnTo>
                  <a:close/>
                  <a:moveTo>
                    <a:pt x="2465" y="2006"/>
                  </a:moveTo>
                  <a:cubicBezTo>
                    <a:pt x="1406" y="947"/>
                    <a:pt x="1406" y="947"/>
                    <a:pt x="1406" y="947"/>
                  </a:cubicBezTo>
                  <a:cubicBezTo>
                    <a:pt x="1503" y="851"/>
                    <a:pt x="1503" y="851"/>
                    <a:pt x="1503" y="851"/>
                  </a:cubicBezTo>
                  <a:cubicBezTo>
                    <a:pt x="2562" y="1910"/>
                    <a:pt x="2562" y="1910"/>
                    <a:pt x="2562" y="1910"/>
                  </a:cubicBezTo>
                  <a:lnTo>
                    <a:pt x="2465" y="2006"/>
                  </a:lnTo>
                  <a:close/>
                </a:path>
              </a:pathLst>
            </a:custGeom>
            <a:solidFill>
              <a:schemeClr val="accent6">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A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A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A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A0204" charset="0"/>
                  <a:ea typeface="宋体" panose="02010600030101010101" pitchFamily="2" charset="-122"/>
                  <a:cs typeface="+mn-cs"/>
                </a:defRPr>
              </a:lvl9pPr>
            </a:lstStyle>
            <a:p>
              <a:endParaRPr lang="zh-CN" altLang="en-US">
                <a:latin typeface="+mn-ea"/>
                <a:ea typeface="+mn-ea"/>
              </a:endParaRPr>
            </a:p>
          </p:txBody>
        </p:sp>
      </p:grpSp>
      <p:sp>
        <p:nvSpPr>
          <p:cNvPr id="97" name="文本框 96"/>
          <p:cNvSpPr txBox="1"/>
          <p:nvPr/>
        </p:nvSpPr>
        <p:spPr>
          <a:xfrm>
            <a:off x="1052167" y="663551"/>
            <a:ext cx="3877985"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产品内容概览－总库</a:t>
            </a:r>
            <a:endParaRPr lang="zh-CN" altLang="en-US" sz="3200" b="1" dirty="0">
              <a:solidFill>
                <a:schemeClr val="tx2"/>
              </a:solidFill>
              <a:latin typeface="Century Gothic" panose="020B0502020202020204" pitchFamily="34" charset="0"/>
              <a:ea typeface="+mj-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000"/>
                                  </p:stCondLst>
                                  <p:childTnLst>
                                    <p:set>
                                      <p:cBhvr>
                                        <p:cTn id="6" dur="1" fill="hold">
                                          <p:stCondLst>
                                            <p:cond delay="0"/>
                                          </p:stCondLst>
                                        </p:cTn>
                                        <p:tgtEl>
                                          <p:spTgt spid="76"/>
                                        </p:tgtEl>
                                        <p:attrNameLst>
                                          <p:attrName>style.visibility</p:attrName>
                                        </p:attrNameLst>
                                      </p:cBhvr>
                                      <p:to>
                                        <p:strVal val="visible"/>
                                      </p:to>
                                    </p:set>
                                    <p:animEffect transition="in" filter="barn(outVertical)">
                                      <p:cBhvr>
                                        <p:cTn id="7" dur="500"/>
                                        <p:tgtEl>
                                          <p:spTgt spid="76"/>
                                        </p:tgtEl>
                                      </p:cBhvr>
                                    </p:animEffect>
                                  </p:childTnLst>
                                </p:cTn>
                              </p:par>
                              <p:par>
                                <p:cTn id="8" presetID="17" presetClass="entr" presetSubtype="4" fill="hold" grpId="0" nodeType="withEffect">
                                  <p:stCondLst>
                                    <p:cond delay="1500"/>
                                  </p:stCondLst>
                                  <p:childTnLst>
                                    <p:set>
                                      <p:cBhvr>
                                        <p:cTn id="9" dur="1" fill="hold">
                                          <p:stCondLst>
                                            <p:cond delay="0"/>
                                          </p:stCondLst>
                                        </p:cTn>
                                        <p:tgtEl>
                                          <p:spTgt spid="75"/>
                                        </p:tgtEl>
                                        <p:attrNameLst>
                                          <p:attrName>style.visibility</p:attrName>
                                        </p:attrNameLst>
                                      </p:cBhvr>
                                      <p:to>
                                        <p:strVal val="visible"/>
                                      </p:to>
                                    </p:set>
                                    <p:anim calcmode="lin" valueType="num">
                                      <p:cBhvr>
                                        <p:cTn id="10" dur="500" fill="hold"/>
                                        <p:tgtEl>
                                          <p:spTgt spid="75"/>
                                        </p:tgtEl>
                                        <p:attrNameLst>
                                          <p:attrName>ppt_x</p:attrName>
                                        </p:attrNameLst>
                                      </p:cBhvr>
                                      <p:tavLst>
                                        <p:tav tm="0">
                                          <p:val>
                                            <p:strVal val="#ppt_x"/>
                                          </p:val>
                                        </p:tav>
                                        <p:tav tm="100000">
                                          <p:val>
                                            <p:strVal val="#ppt_x"/>
                                          </p:val>
                                        </p:tav>
                                      </p:tavLst>
                                    </p:anim>
                                    <p:anim calcmode="lin" valueType="num">
                                      <p:cBhvr>
                                        <p:cTn id="11" dur="500" fill="hold"/>
                                        <p:tgtEl>
                                          <p:spTgt spid="75"/>
                                        </p:tgtEl>
                                        <p:attrNameLst>
                                          <p:attrName>ppt_y</p:attrName>
                                        </p:attrNameLst>
                                      </p:cBhvr>
                                      <p:tavLst>
                                        <p:tav tm="0">
                                          <p:val>
                                            <p:strVal val="#ppt_y+#ppt_h/2"/>
                                          </p:val>
                                        </p:tav>
                                        <p:tav tm="100000">
                                          <p:val>
                                            <p:strVal val="#ppt_y"/>
                                          </p:val>
                                        </p:tav>
                                      </p:tavLst>
                                    </p:anim>
                                    <p:anim calcmode="lin" valueType="num">
                                      <p:cBhvr>
                                        <p:cTn id="12" dur="500" fill="hold"/>
                                        <p:tgtEl>
                                          <p:spTgt spid="75"/>
                                        </p:tgtEl>
                                        <p:attrNameLst>
                                          <p:attrName>ppt_w</p:attrName>
                                        </p:attrNameLst>
                                      </p:cBhvr>
                                      <p:tavLst>
                                        <p:tav tm="0">
                                          <p:val>
                                            <p:strVal val="#ppt_w"/>
                                          </p:val>
                                        </p:tav>
                                        <p:tav tm="100000">
                                          <p:val>
                                            <p:strVal val="#ppt_w"/>
                                          </p:val>
                                        </p:tav>
                                      </p:tavLst>
                                    </p:anim>
                                    <p:anim calcmode="lin" valueType="num">
                                      <p:cBhvr>
                                        <p:cTn id="13" dur="500" fill="hold"/>
                                        <p:tgtEl>
                                          <p:spTgt spid="75"/>
                                        </p:tgtEl>
                                        <p:attrNameLst>
                                          <p:attrName>ppt_h</p:attrName>
                                        </p:attrNameLst>
                                      </p:cBhvr>
                                      <p:tavLst>
                                        <p:tav tm="0">
                                          <p:val>
                                            <p:fltVal val="0"/>
                                          </p:val>
                                        </p:tav>
                                        <p:tav tm="100000">
                                          <p:val>
                                            <p:strVal val="#ppt_h"/>
                                          </p:val>
                                        </p:tav>
                                      </p:tavLst>
                                    </p:anim>
                                  </p:childTnLst>
                                </p:cTn>
                              </p:par>
                              <p:par>
                                <p:cTn id="14" presetID="17" presetClass="entr" presetSubtype="4" fill="hold" grpId="0" nodeType="withEffect">
                                  <p:stCondLst>
                                    <p:cond delay="150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ppt_x</p:attrName>
                                        </p:attrNameLst>
                                      </p:cBhvr>
                                      <p:tavLst>
                                        <p:tav tm="0">
                                          <p:val>
                                            <p:strVal val="#ppt_x"/>
                                          </p:val>
                                        </p:tav>
                                        <p:tav tm="100000">
                                          <p:val>
                                            <p:strVal val="#ppt_x"/>
                                          </p:val>
                                        </p:tav>
                                      </p:tavLst>
                                    </p:anim>
                                    <p:anim calcmode="lin" valueType="num">
                                      <p:cBhvr>
                                        <p:cTn id="17" dur="500" fill="hold"/>
                                        <p:tgtEl>
                                          <p:spTgt spid="74"/>
                                        </p:tgtEl>
                                        <p:attrNameLst>
                                          <p:attrName>ppt_y</p:attrName>
                                        </p:attrNameLst>
                                      </p:cBhvr>
                                      <p:tavLst>
                                        <p:tav tm="0">
                                          <p:val>
                                            <p:strVal val="#ppt_y+#ppt_h/2"/>
                                          </p:val>
                                        </p:tav>
                                        <p:tav tm="100000">
                                          <p:val>
                                            <p:strVal val="#ppt_y"/>
                                          </p:val>
                                        </p:tav>
                                      </p:tavLst>
                                    </p:anim>
                                    <p:anim calcmode="lin" valueType="num">
                                      <p:cBhvr>
                                        <p:cTn id="18" dur="500" fill="hold"/>
                                        <p:tgtEl>
                                          <p:spTgt spid="74"/>
                                        </p:tgtEl>
                                        <p:attrNameLst>
                                          <p:attrName>ppt_w</p:attrName>
                                        </p:attrNameLst>
                                      </p:cBhvr>
                                      <p:tavLst>
                                        <p:tav tm="0">
                                          <p:val>
                                            <p:strVal val="#ppt_w"/>
                                          </p:val>
                                        </p:tav>
                                        <p:tav tm="100000">
                                          <p:val>
                                            <p:strVal val="#ppt_w"/>
                                          </p:val>
                                        </p:tav>
                                      </p:tavLst>
                                    </p:anim>
                                    <p:anim calcmode="lin" valueType="num">
                                      <p:cBhvr>
                                        <p:cTn id="19" dur="500" fill="hold"/>
                                        <p:tgtEl>
                                          <p:spTgt spid="74"/>
                                        </p:tgtEl>
                                        <p:attrNameLst>
                                          <p:attrName>ppt_h</p:attrName>
                                        </p:attrNameLst>
                                      </p:cBhvr>
                                      <p:tavLst>
                                        <p:tav tm="0">
                                          <p:val>
                                            <p:fltVal val="0"/>
                                          </p:val>
                                        </p:tav>
                                        <p:tav tm="100000">
                                          <p:val>
                                            <p:strVal val="#ppt_h"/>
                                          </p:val>
                                        </p:tav>
                                      </p:tavLst>
                                    </p:anim>
                                  </p:childTnLst>
                                </p:cTn>
                              </p:par>
                              <p:par>
                                <p:cTn id="20" presetID="10" presetClass="entr" presetSubtype="0" fill="hold" grpId="0" nodeType="withEffect">
                                  <p:stCondLst>
                                    <p:cond delay="1750"/>
                                  </p:stCondLst>
                                  <p:childTnLst>
                                    <p:set>
                                      <p:cBhvr>
                                        <p:cTn id="21" dur="1" fill="hold">
                                          <p:stCondLst>
                                            <p:cond delay="0"/>
                                          </p:stCondLst>
                                        </p:cTn>
                                        <p:tgtEl>
                                          <p:spTgt spid="85"/>
                                        </p:tgtEl>
                                        <p:attrNameLst>
                                          <p:attrName>style.visibility</p:attrName>
                                        </p:attrNameLst>
                                      </p:cBhvr>
                                      <p:to>
                                        <p:strVal val="visible"/>
                                      </p:to>
                                    </p:set>
                                    <p:animEffect transition="in" filter="fade">
                                      <p:cBhvr>
                                        <p:cTn id="22" dur="500"/>
                                        <p:tgtEl>
                                          <p:spTgt spid="85"/>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84"/>
                                        </p:tgtEl>
                                        <p:attrNameLst>
                                          <p:attrName>style.visibility</p:attrName>
                                        </p:attrNameLst>
                                      </p:cBhvr>
                                      <p:to>
                                        <p:strVal val="visible"/>
                                      </p:to>
                                    </p:set>
                                    <p:animEffect transition="in" filter="fade">
                                      <p:cBhvr>
                                        <p:cTn id="25" dur="500"/>
                                        <p:tgtEl>
                                          <p:spTgt spid="84"/>
                                        </p:tgtEl>
                                      </p:cBhvr>
                                    </p:animEffect>
                                  </p:childTnLst>
                                </p:cTn>
                              </p:par>
                              <p:par>
                                <p:cTn id="26" presetID="22" presetClass="entr" presetSubtype="8" fill="hold" grpId="0" nodeType="withEffect">
                                  <p:stCondLst>
                                    <p:cond delay="2000"/>
                                  </p:stCondLst>
                                  <p:childTnLst>
                                    <p:set>
                                      <p:cBhvr>
                                        <p:cTn id="27" dur="1" fill="hold">
                                          <p:stCondLst>
                                            <p:cond delay="0"/>
                                          </p:stCondLst>
                                        </p:cTn>
                                        <p:tgtEl>
                                          <p:spTgt spid="78"/>
                                        </p:tgtEl>
                                        <p:attrNameLst>
                                          <p:attrName>style.visibility</p:attrName>
                                        </p:attrNameLst>
                                      </p:cBhvr>
                                      <p:to>
                                        <p:strVal val="visible"/>
                                      </p:to>
                                    </p:set>
                                    <p:animEffect transition="in" filter="wipe(left)">
                                      <p:cBhvr>
                                        <p:cTn id="28" dur="500"/>
                                        <p:tgtEl>
                                          <p:spTgt spid="78"/>
                                        </p:tgtEl>
                                      </p:cBhvr>
                                    </p:animEffect>
                                  </p:childTnLst>
                                </p:cTn>
                              </p:par>
                              <p:par>
                                <p:cTn id="29" presetID="22" presetClass="entr" presetSubtype="8" fill="hold" grpId="0" nodeType="withEffect">
                                  <p:stCondLst>
                                    <p:cond delay="2000"/>
                                  </p:stCondLst>
                                  <p:childTnLst>
                                    <p:set>
                                      <p:cBhvr>
                                        <p:cTn id="30" dur="1" fill="hold">
                                          <p:stCondLst>
                                            <p:cond delay="0"/>
                                          </p:stCondLst>
                                        </p:cTn>
                                        <p:tgtEl>
                                          <p:spTgt spid="83"/>
                                        </p:tgtEl>
                                        <p:attrNameLst>
                                          <p:attrName>style.visibility</p:attrName>
                                        </p:attrNameLst>
                                      </p:cBhvr>
                                      <p:to>
                                        <p:strVal val="visible"/>
                                      </p:to>
                                    </p:set>
                                    <p:animEffect transition="in" filter="wipe(left)">
                                      <p:cBhvr>
                                        <p:cTn id="31" dur="500"/>
                                        <p:tgtEl>
                                          <p:spTgt spid="83"/>
                                        </p:tgtEl>
                                      </p:cBhvr>
                                    </p:animEffect>
                                  </p:childTnLst>
                                </p:cTn>
                              </p:par>
                              <p:par>
                                <p:cTn id="32" presetID="22" presetClass="entr" presetSubtype="8" fill="hold" grpId="0" nodeType="withEffect">
                                  <p:stCondLst>
                                    <p:cond delay="2000"/>
                                  </p:stCondLst>
                                  <p:childTnLst>
                                    <p:set>
                                      <p:cBhvr>
                                        <p:cTn id="33" dur="1" fill="hold">
                                          <p:stCondLst>
                                            <p:cond delay="0"/>
                                          </p:stCondLst>
                                        </p:cTn>
                                        <p:tgtEl>
                                          <p:spTgt spid="86"/>
                                        </p:tgtEl>
                                        <p:attrNameLst>
                                          <p:attrName>style.visibility</p:attrName>
                                        </p:attrNameLst>
                                      </p:cBhvr>
                                      <p:to>
                                        <p:strVal val="visible"/>
                                      </p:to>
                                    </p:set>
                                    <p:animEffect transition="in" filter="wipe(left)">
                                      <p:cBhvr>
                                        <p:cTn id="34" dur="500"/>
                                        <p:tgtEl>
                                          <p:spTgt spid="86"/>
                                        </p:tgtEl>
                                      </p:cBhvr>
                                    </p:animEffect>
                                  </p:childTnLst>
                                </p:cTn>
                              </p:par>
                              <p:par>
                                <p:cTn id="35" presetID="22" presetClass="entr" presetSubtype="8" fill="hold" grpId="0" nodeType="withEffect">
                                  <p:stCondLst>
                                    <p:cond delay="2000"/>
                                  </p:stCondLst>
                                  <p:childTnLst>
                                    <p:set>
                                      <p:cBhvr>
                                        <p:cTn id="36" dur="1" fill="hold">
                                          <p:stCondLst>
                                            <p:cond delay="0"/>
                                          </p:stCondLst>
                                        </p:cTn>
                                        <p:tgtEl>
                                          <p:spTgt spid="87"/>
                                        </p:tgtEl>
                                        <p:attrNameLst>
                                          <p:attrName>style.visibility</p:attrName>
                                        </p:attrNameLst>
                                      </p:cBhvr>
                                      <p:to>
                                        <p:strVal val="visible"/>
                                      </p:to>
                                    </p:set>
                                    <p:animEffect transition="in" filter="wipe(left)">
                                      <p:cBhvr>
                                        <p:cTn id="37" dur="500"/>
                                        <p:tgtEl>
                                          <p:spTgt spid="87"/>
                                        </p:tgtEl>
                                      </p:cBhvr>
                                    </p:animEffect>
                                  </p:childTnLst>
                                </p:cTn>
                              </p:par>
                              <p:par>
                                <p:cTn id="38" presetID="42" presetClass="entr" presetSubtype="0" fill="hold" grpId="0" nodeType="withEffect">
                                  <p:stCondLst>
                                    <p:cond delay="2500"/>
                                  </p:stCondLst>
                                  <p:childTnLst>
                                    <p:set>
                                      <p:cBhvr>
                                        <p:cTn id="39" dur="1" fill="hold">
                                          <p:stCondLst>
                                            <p:cond delay="0"/>
                                          </p:stCondLst>
                                        </p:cTn>
                                        <p:tgtEl>
                                          <p:spTgt spid="77"/>
                                        </p:tgtEl>
                                        <p:attrNameLst>
                                          <p:attrName>style.visibility</p:attrName>
                                        </p:attrNameLst>
                                      </p:cBhvr>
                                      <p:to>
                                        <p:strVal val="visible"/>
                                      </p:to>
                                    </p:set>
                                    <p:animEffect transition="in" filter="fade">
                                      <p:cBhvr>
                                        <p:cTn id="40" dur="1000"/>
                                        <p:tgtEl>
                                          <p:spTgt spid="77"/>
                                        </p:tgtEl>
                                      </p:cBhvr>
                                    </p:animEffect>
                                    <p:anim calcmode="lin" valueType="num">
                                      <p:cBhvr>
                                        <p:cTn id="41" dur="1000" fill="hold"/>
                                        <p:tgtEl>
                                          <p:spTgt spid="77"/>
                                        </p:tgtEl>
                                        <p:attrNameLst>
                                          <p:attrName>ppt_x</p:attrName>
                                        </p:attrNameLst>
                                      </p:cBhvr>
                                      <p:tavLst>
                                        <p:tav tm="0">
                                          <p:val>
                                            <p:strVal val="#ppt_x"/>
                                          </p:val>
                                        </p:tav>
                                        <p:tav tm="100000">
                                          <p:val>
                                            <p:strVal val="#ppt_x"/>
                                          </p:val>
                                        </p:tav>
                                      </p:tavLst>
                                    </p:anim>
                                    <p:anim calcmode="lin" valueType="num">
                                      <p:cBhvr>
                                        <p:cTn id="42" dur="1000" fill="hold"/>
                                        <p:tgtEl>
                                          <p:spTgt spid="77"/>
                                        </p:tgtEl>
                                        <p:attrNameLst>
                                          <p:attrName>ppt_y</p:attrName>
                                        </p:attrNameLst>
                                      </p:cBhvr>
                                      <p:tavLst>
                                        <p:tav tm="0">
                                          <p:val>
                                            <p:strVal val="#ppt_y+.1"/>
                                          </p:val>
                                        </p:tav>
                                        <p:tav tm="100000">
                                          <p:val>
                                            <p:strVal val="#ppt_y"/>
                                          </p:val>
                                        </p:tav>
                                      </p:tavLst>
                                    </p:anim>
                                  </p:childTnLst>
                                </p:cTn>
                              </p:par>
                            </p:childTnLst>
                          </p:cTn>
                        </p:par>
                        <p:par>
                          <p:cTn id="43" fill="hold">
                            <p:stCondLst>
                              <p:cond delay="1500"/>
                            </p:stCondLst>
                            <p:childTnLst>
                              <p:par>
                                <p:cTn id="44" presetID="42" presetClass="entr" presetSubtype="0"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1000"/>
                                        <p:tgtEl>
                                          <p:spTgt spid="88"/>
                                        </p:tgtEl>
                                      </p:cBhvr>
                                    </p:animEffect>
                                    <p:anim calcmode="lin" valueType="num">
                                      <p:cBhvr>
                                        <p:cTn id="47" dur="1000" fill="hold"/>
                                        <p:tgtEl>
                                          <p:spTgt spid="88"/>
                                        </p:tgtEl>
                                        <p:attrNameLst>
                                          <p:attrName>ppt_x</p:attrName>
                                        </p:attrNameLst>
                                      </p:cBhvr>
                                      <p:tavLst>
                                        <p:tav tm="0">
                                          <p:val>
                                            <p:strVal val="#ppt_x"/>
                                          </p:val>
                                        </p:tav>
                                        <p:tav tm="100000">
                                          <p:val>
                                            <p:strVal val="#ppt_x"/>
                                          </p:val>
                                        </p:tav>
                                      </p:tavLst>
                                    </p:anim>
                                    <p:anim calcmode="lin" valueType="num">
                                      <p:cBhvr>
                                        <p:cTn id="48" dur="1000" fill="hold"/>
                                        <p:tgtEl>
                                          <p:spTgt spid="88"/>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42" presetClass="entr" presetSubtype="0" fill="hold" grpId="0" nodeType="after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1000"/>
                                        <p:tgtEl>
                                          <p:spTgt spid="89"/>
                                        </p:tgtEl>
                                      </p:cBhvr>
                                    </p:animEffect>
                                    <p:anim calcmode="lin" valueType="num">
                                      <p:cBhvr>
                                        <p:cTn id="53" dur="1000" fill="hold"/>
                                        <p:tgtEl>
                                          <p:spTgt spid="89"/>
                                        </p:tgtEl>
                                        <p:attrNameLst>
                                          <p:attrName>ppt_x</p:attrName>
                                        </p:attrNameLst>
                                      </p:cBhvr>
                                      <p:tavLst>
                                        <p:tav tm="0">
                                          <p:val>
                                            <p:strVal val="#ppt_x"/>
                                          </p:val>
                                        </p:tav>
                                        <p:tav tm="100000">
                                          <p:val>
                                            <p:strVal val="#ppt_x"/>
                                          </p:val>
                                        </p:tav>
                                      </p:tavLst>
                                    </p:anim>
                                    <p:anim calcmode="lin" valueType="num">
                                      <p:cBhvr>
                                        <p:cTn id="54" dur="1000" fill="hold"/>
                                        <p:tgtEl>
                                          <p:spTgt spid="8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nodeType="afterEffect">
                                  <p:stCondLst>
                                    <p:cond delay="0"/>
                                  </p:stCondLst>
                                  <p:childTnLst>
                                    <p:set>
                                      <p:cBhvr>
                                        <p:cTn id="57" dur="1" fill="hold">
                                          <p:stCondLst>
                                            <p:cond delay="0"/>
                                          </p:stCondLst>
                                        </p:cTn>
                                        <p:tgtEl>
                                          <p:spTgt spid="94"/>
                                        </p:tgtEl>
                                        <p:attrNameLst>
                                          <p:attrName>style.visibility</p:attrName>
                                        </p:attrNameLst>
                                      </p:cBhvr>
                                      <p:to>
                                        <p:strVal val="visible"/>
                                      </p:to>
                                    </p:set>
                                    <p:animEffect transition="in" filter="fade">
                                      <p:cBhvr>
                                        <p:cTn id="58" dur="1000"/>
                                        <p:tgtEl>
                                          <p:spTgt spid="94"/>
                                        </p:tgtEl>
                                      </p:cBhvr>
                                    </p:animEffect>
                                    <p:anim calcmode="lin" valueType="num">
                                      <p:cBhvr>
                                        <p:cTn id="59" dur="1000" fill="hold"/>
                                        <p:tgtEl>
                                          <p:spTgt spid="94"/>
                                        </p:tgtEl>
                                        <p:attrNameLst>
                                          <p:attrName>ppt_x</p:attrName>
                                        </p:attrNameLst>
                                      </p:cBhvr>
                                      <p:tavLst>
                                        <p:tav tm="0">
                                          <p:val>
                                            <p:strVal val="#ppt_x"/>
                                          </p:val>
                                        </p:tav>
                                        <p:tav tm="100000">
                                          <p:val>
                                            <p:strVal val="#ppt_x"/>
                                          </p:val>
                                        </p:tav>
                                      </p:tavLst>
                                    </p:anim>
                                    <p:anim calcmode="lin" valueType="num">
                                      <p:cBhvr>
                                        <p:cTn id="60"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7" grpId="0"/>
      <p:bldP spid="78" grpId="0"/>
      <p:bldP spid="83" grpId="0"/>
      <p:bldP spid="84" grpId="0"/>
      <p:bldP spid="85" grpId="0"/>
      <p:bldP spid="86" grpId="0" animBg="1"/>
      <p:bldP spid="87" grpId="0" animBg="1"/>
      <p:bldP spid="88"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107668" y="1556793"/>
            <a:ext cx="936104" cy="4243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107668" y="1916935"/>
            <a:ext cx="936104" cy="38929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cxnSp>
        <p:nvCxnSpPr>
          <p:cNvPr id="29" name="直接箭头连接符 10"/>
          <p:cNvCxnSpPr/>
          <p:nvPr/>
        </p:nvCxnSpPr>
        <p:spPr>
          <a:xfrm>
            <a:off x="983432" y="5805264"/>
            <a:ext cx="3924436" cy="4665"/>
          </a:xfrm>
          <a:prstGeom prst="straightConnector1">
            <a:avLst/>
          </a:prstGeom>
          <a:ln>
            <a:solidFill>
              <a:srgbClr val="53575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文本框 20"/>
          <p:cNvSpPr txBox="1"/>
          <p:nvPr/>
        </p:nvSpPr>
        <p:spPr>
          <a:xfrm>
            <a:off x="5663952" y="1556792"/>
            <a:ext cx="5976664" cy="830997"/>
          </a:xfrm>
          <a:prstGeom prst="rect">
            <a:avLst/>
          </a:prstGeom>
          <a:noFill/>
        </p:spPr>
        <p:txBody>
          <a:bodyPr wrap="square" rtlCol="0">
            <a:spAutoFit/>
          </a:bodyPr>
          <a:lstStyle/>
          <a:p>
            <a:r>
              <a:rPr lang="zh-TW" altLang="en-US" sz="2400" dirty="0">
                <a:solidFill>
                  <a:srgbClr val="131313"/>
                </a:solidFill>
                <a:latin typeface="+mn-ea"/>
                <a:cs typeface="Arial" panose="020B0604020202020204" pitchFamily="34" charset="0"/>
              </a:rPr>
              <a:t>包含</a:t>
            </a:r>
            <a:r>
              <a:rPr lang="en-US" altLang="zh-TW" sz="2400" dirty="0">
                <a:solidFill>
                  <a:srgbClr val="131313"/>
                </a:solidFill>
                <a:latin typeface="+mn-ea"/>
                <a:cs typeface="Arial" panose="020B0604020202020204" pitchFamily="34" charset="0"/>
              </a:rPr>
              <a:t>1,720</a:t>
            </a:r>
            <a:r>
              <a:rPr lang="zh-TW" altLang="en-US" sz="2400" dirty="0">
                <a:solidFill>
                  <a:srgbClr val="131313"/>
                </a:solidFill>
                <a:latin typeface="+mn-ea"/>
                <a:cs typeface="Arial" panose="020B0604020202020204" pitchFamily="34" charset="0"/>
              </a:rPr>
              <a:t>余 </a:t>
            </a:r>
            <a:r>
              <a:rPr lang="zh-CN" altLang="en-US" sz="2400" dirty="0">
                <a:solidFill>
                  <a:srgbClr val="131313"/>
                </a:solidFill>
                <a:latin typeface="+mn-ea"/>
                <a:cs typeface="Arial" panose="020B0604020202020204" pitchFamily="34" charset="0"/>
              </a:rPr>
              <a:t>种台湾期刊，</a:t>
            </a:r>
            <a:endParaRPr lang="en-US" altLang="zh-CN" sz="2400" dirty="0">
              <a:solidFill>
                <a:srgbClr val="131313"/>
              </a:solidFill>
              <a:latin typeface="+mn-ea"/>
              <a:cs typeface="Arial" panose="020B0604020202020204" pitchFamily="34" charset="0"/>
            </a:endParaRPr>
          </a:p>
          <a:p>
            <a:r>
              <a:rPr lang="en-US" altLang="zh-CN" sz="2400" dirty="0">
                <a:solidFill>
                  <a:srgbClr val="131313"/>
                </a:solidFill>
                <a:latin typeface="+mn-ea"/>
                <a:cs typeface="Arial" panose="020B0604020202020204" pitchFamily="34" charset="0"/>
              </a:rPr>
              <a:t>   </a:t>
            </a:r>
            <a:r>
              <a:rPr lang="zh-CN" altLang="en-US" sz="2400" dirty="0">
                <a:solidFill>
                  <a:srgbClr val="131313"/>
                </a:solidFill>
                <a:latin typeface="+mn-ea"/>
                <a:cs typeface="Arial" panose="020B0604020202020204" pitchFamily="34" charset="0"/>
              </a:rPr>
              <a:t>着重提供台湾学术内容</a:t>
            </a:r>
            <a:endParaRPr lang="en-US" altLang="zh-CN" sz="2400" dirty="0">
              <a:solidFill>
                <a:srgbClr val="131313"/>
              </a:solidFill>
              <a:latin typeface="+mn-ea"/>
              <a:cs typeface="Arial" panose="020B0604020202020204" pitchFamily="34" charset="0"/>
            </a:endParaRPr>
          </a:p>
        </p:txBody>
      </p:sp>
      <p:sp>
        <p:nvSpPr>
          <p:cNvPr id="31" name="矩形 30"/>
          <p:cNvSpPr/>
          <p:nvPr/>
        </p:nvSpPr>
        <p:spPr>
          <a:xfrm>
            <a:off x="1271464" y="3786714"/>
            <a:ext cx="1210588" cy="400110"/>
          </a:xfrm>
          <a:prstGeom prst="rect">
            <a:avLst/>
          </a:prstGeom>
        </p:spPr>
        <p:txBody>
          <a:bodyPr wrap="none">
            <a:spAutoFit/>
          </a:bodyPr>
          <a:lstStyle/>
          <a:p>
            <a:r>
              <a:rPr lang="zh-TW" altLang="en-US" sz="2000" dirty="0">
                <a:latin typeface="+mn-ea"/>
              </a:rPr>
              <a:t>台湾期刊</a:t>
            </a:r>
            <a:endParaRPr lang="zh-CN" altLang="en-US" sz="2000" dirty="0">
              <a:latin typeface="+mn-ea"/>
            </a:endParaRPr>
          </a:p>
        </p:txBody>
      </p:sp>
      <p:sp>
        <p:nvSpPr>
          <p:cNvPr id="32" name="矩形 31"/>
          <p:cNvSpPr/>
          <p:nvPr/>
        </p:nvSpPr>
        <p:spPr>
          <a:xfrm>
            <a:off x="1271464" y="2996952"/>
            <a:ext cx="1210588" cy="400110"/>
          </a:xfrm>
          <a:prstGeom prst="rect">
            <a:avLst/>
          </a:prstGeom>
        </p:spPr>
        <p:txBody>
          <a:bodyPr wrap="none">
            <a:spAutoFit/>
          </a:bodyPr>
          <a:lstStyle/>
          <a:p>
            <a:r>
              <a:rPr lang="zh-TW" altLang="en-US" sz="2000" dirty="0">
                <a:latin typeface="+mn-ea"/>
              </a:rPr>
              <a:t>其他地区</a:t>
            </a:r>
            <a:endParaRPr lang="zh-CN" altLang="en-US" sz="2000" dirty="0">
              <a:latin typeface="+mn-ea"/>
            </a:endParaRPr>
          </a:p>
        </p:txBody>
      </p:sp>
      <p:sp>
        <p:nvSpPr>
          <p:cNvPr id="33" name="矩形 32"/>
          <p:cNvSpPr/>
          <p:nvPr/>
        </p:nvSpPr>
        <p:spPr>
          <a:xfrm>
            <a:off x="3359696" y="1547500"/>
            <a:ext cx="473206" cy="369332"/>
          </a:xfrm>
          <a:prstGeom prst="rect">
            <a:avLst/>
          </a:prstGeom>
        </p:spPr>
        <p:txBody>
          <a:bodyPr wrap="none">
            <a:spAutoFit/>
          </a:bodyPr>
          <a:lstStyle/>
          <a:p>
            <a:r>
              <a:rPr lang="en-US" altLang="zh-CN" dirty="0">
                <a:solidFill>
                  <a:srgbClr val="131313"/>
                </a:solidFill>
                <a:latin typeface="Arial" panose="020B0604020202020204" pitchFamily="34" charset="0"/>
                <a:ea typeface="等线" panose="02010600030101010101" pitchFamily="2" charset="-122"/>
                <a:cs typeface="Arial" panose="020B0604020202020204" pitchFamily="34" charset="0"/>
              </a:rPr>
              <a:t>7</a:t>
            </a:r>
            <a:r>
              <a:rPr lang="en-US" altLang="zh-CN" sz="1400" dirty="0">
                <a:solidFill>
                  <a:srgbClr val="131313"/>
                </a:solidFill>
                <a:latin typeface="Arial" panose="020B0604020202020204" pitchFamily="34" charset="0"/>
                <a:ea typeface="等线" panose="02010600030101010101" pitchFamily="2" charset="-122"/>
                <a:cs typeface="Arial" panose="020B0604020202020204" pitchFamily="34" charset="0"/>
              </a:rPr>
              <a:t>%</a:t>
            </a:r>
            <a:endParaRPr lang="zh-CN" altLang="en-US" sz="1400" dirty="0"/>
          </a:p>
        </p:txBody>
      </p:sp>
      <p:sp>
        <p:nvSpPr>
          <p:cNvPr id="34" name="矩形 33"/>
          <p:cNvSpPr/>
          <p:nvPr/>
        </p:nvSpPr>
        <p:spPr>
          <a:xfrm>
            <a:off x="3194725" y="3284984"/>
            <a:ext cx="813043" cy="523220"/>
          </a:xfrm>
          <a:prstGeom prst="rect">
            <a:avLst/>
          </a:prstGeom>
        </p:spPr>
        <p:txBody>
          <a:bodyPr wrap="none">
            <a:spAutoFit/>
          </a:bodyPr>
          <a:lstStyle/>
          <a:p>
            <a:r>
              <a:rPr lang="en-US" altLang="zh-TW" sz="2800" dirty="0">
                <a:solidFill>
                  <a:schemeClr val="bg1">
                    <a:lumMod val="95000"/>
                  </a:schemeClr>
                </a:solidFill>
                <a:latin typeface="Arial" panose="020B0604020202020204" pitchFamily="34" charset="0"/>
                <a:ea typeface="等线" panose="02010600030101010101" pitchFamily="2" charset="-122"/>
                <a:cs typeface="Arial" panose="020B0604020202020204" pitchFamily="34" charset="0"/>
              </a:rPr>
              <a:t>93</a:t>
            </a:r>
            <a:r>
              <a:rPr lang="en-US" altLang="zh-CN" sz="2000" dirty="0">
                <a:solidFill>
                  <a:schemeClr val="bg1">
                    <a:lumMod val="95000"/>
                  </a:schemeClr>
                </a:solidFill>
                <a:latin typeface="Arial" panose="020B0604020202020204" pitchFamily="34" charset="0"/>
                <a:ea typeface="等线" panose="02010600030101010101" pitchFamily="2" charset="-122"/>
                <a:cs typeface="Arial" panose="020B0604020202020204" pitchFamily="34" charset="0"/>
              </a:rPr>
              <a:t>%</a:t>
            </a:r>
            <a:endParaRPr lang="zh-CN" altLang="en-US" sz="2000" dirty="0">
              <a:solidFill>
                <a:schemeClr val="bg1">
                  <a:lumMod val="95000"/>
                </a:schemeClr>
              </a:solidFill>
            </a:endParaRPr>
          </a:p>
        </p:txBody>
      </p:sp>
      <p:sp>
        <p:nvSpPr>
          <p:cNvPr id="35" name="矩形 34"/>
          <p:cNvSpPr/>
          <p:nvPr/>
        </p:nvSpPr>
        <p:spPr>
          <a:xfrm>
            <a:off x="1055440" y="3112491"/>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060071" y="3832571"/>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7" name="文本框 20"/>
          <p:cNvSpPr txBox="1"/>
          <p:nvPr/>
        </p:nvSpPr>
        <p:spPr>
          <a:xfrm>
            <a:off x="5663952" y="2786440"/>
            <a:ext cx="6336137" cy="1200329"/>
          </a:xfrm>
          <a:prstGeom prst="rect">
            <a:avLst/>
          </a:prstGeom>
          <a:noFill/>
        </p:spPr>
        <p:txBody>
          <a:bodyPr wrap="square" rtlCol="0">
            <a:spAutoFit/>
          </a:bodyPr>
          <a:lstStyle/>
          <a:p>
            <a:r>
              <a:rPr lang="zh-TW" altLang="en-US" sz="2400" dirty="0">
                <a:solidFill>
                  <a:srgbClr val="131313"/>
                </a:solidFill>
                <a:latin typeface="+mn-ea"/>
                <a:cs typeface="Arial" panose="020B0604020202020204" pitchFamily="34" charset="0"/>
              </a:rPr>
              <a:t>其余</a:t>
            </a:r>
            <a:r>
              <a:rPr lang="en-US" altLang="zh-TW" sz="2400" dirty="0">
                <a:solidFill>
                  <a:srgbClr val="131313"/>
                </a:solidFill>
                <a:latin typeface="+mn-ea"/>
                <a:cs typeface="Arial" panose="020B0604020202020204" pitchFamily="34" charset="0"/>
              </a:rPr>
              <a:t>120</a:t>
            </a:r>
            <a:r>
              <a:rPr lang="zh-TW" altLang="en-US" sz="2400" dirty="0">
                <a:solidFill>
                  <a:srgbClr val="131313"/>
                </a:solidFill>
                <a:latin typeface="+mn-ea"/>
                <a:cs typeface="Arial" panose="020B0604020202020204" pitchFamily="34" charset="0"/>
              </a:rPr>
              <a:t>余种，</a:t>
            </a:r>
            <a:endParaRPr lang="en-US" altLang="zh-TW" sz="2400" dirty="0">
              <a:solidFill>
                <a:srgbClr val="131313"/>
              </a:solidFill>
              <a:latin typeface="+mn-ea"/>
              <a:cs typeface="Arial" panose="020B0604020202020204" pitchFamily="34" charset="0"/>
            </a:endParaRPr>
          </a:p>
          <a:p>
            <a:r>
              <a:rPr lang="zh-TW" altLang="en-US" sz="2400" dirty="0">
                <a:solidFill>
                  <a:srgbClr val="131313"/>
                </a:solidFill>
                <a:latin typeface="+mn-ea"/>
                <a:cs typeface="Arial" panose="020B0604020202020204" pitchFamily="34" charset="0"/>
              </a:rPr>
              <a:t>涵盖新加坡、马来西亚、澳洲、英国、美国等地区的核</a:t>
            </a:r>
            <a:r>
              <a:rPr lang="zh-CN" altLang="en-US" sz="2400" dirty="0">
                <a:solidFill>
                  <a:srgbClr val="131313"/>
                </a:solidFill>
                <a:latin typeface="+mn-ea"/>
                <a:cs typeface="Arial" panose="020B0604020202020204" pitchFamily="34" charset="0"/>
              </a:rPr>
              <a:t>心期刊，与繁体中文内容相辅相成</a:t>
            </a:r>
            <a:endParaRPr lang="en-US" altLang="zh-TW" sz="2400" dirty="0">
              <a:solidFill>
                <a:srgbClr val="131313"/>
              </a:solidFill>
              <a:latin typeface="+mn-ea"/>
              <a:cs typeface="Arial" panose="020B0604020202020204" pitchFamily="34" charset="0"/>
            </a:endParaRPr>
          </a:p>
        </p:txBody>
      </p:sp>
      <p:grpSp>
        <p:nvGrpSpPr>
          <p:cNvPr id="38" name="群組 50"/>
          <p:cNvGrpSpPr/>
          <p:nvPr/>
        </p:nvGrpSpPr>
        <p:grpSpPr>
          <a:xfrm>
            <a:off x="5784391" y="4728637"/>
            <a:ext cx="6095258" cy="1078959"/>
            <a:chOff x="5287639" y="5085184"/>
            <a:chExt cx="6095258" cy="1078959"/>
          </a:xfrm>
        </p:grpSpPr>
        <p:sp>
          <p:nvSpPr>
            <p:cNvPr id="39" name="文本框 20"/>
            <p:cNvSpPr txBox="1"/>
            <p:nvPr/>
          </p:nvSpPr>
          <p:spPr>
            <a:xfrm>
              <a:off x="6168008" y="5210036"/>
              <a:ext cx="5214889" cy="954107"/>
            </a:xfrm>
            <a:prstGeom prst="rect">
              <a:avLst/>
            </a:prstGeom>
            <a:noFill/>
          </p:spPr>
          <p:txBody>
            <a:bodyPr wrap="none" rtlCol="0">
              <a:spAutoFit/>
            </a:bodyPr>
            <a:lstStyle/>
            <a:p>
              <a:r>
                <a:rPr lang="zh-CN" altLang="en-US" sz="2800" u="sng" dirty="0">
                  <a:solidFill>
                    <a:srgbClr val="131313"/>
                  </a:solidFill>
                  <a:latin typeface="+mn-ea"/>
                  <a:cs typeface="Arial" panose="020B0604020202020204" pitchFamily="34" charset="0"/>
                </a:rPr>
                <a:t>全面的台湾内容，</a:t>
              </a:r>
              <a:endParaRPr lang="en-US" altLang="zh-TW" sz="2800" u="sng" dirty="0">
                <a:solidFill>
                  <a:srgbClr val="131313"/>
                </a:solidFill>
                <a:latin typeface="+mn-ea"/>
                <a:cs typeface="Arial" panose="020B0604020202020204" pitchFamily="34" charset="0"/>
              </a:endParaRPr>
            </a:p>
            <a:p>
              <a:r>
                <a:rPr lang="zh-CN" altLang="en-US" sz="2800" dirty="0">
                  <a:solidFill>
                    <a:srgbClr val="131313"/>
                  </a:solidFill>
                  <a:latin typeface="+mn-ea"/>
                  <a:cs typeface="Arial" panose="020B0604020202020204" pitchFamily="34" charset="0"/>
                </a:rPr>
                <a:t>                 </a:t>
              </a:r>
              <a:r>
                <a:rPr lang="zh-CN" altLang="en-US" sz="2800" u="sng" dirty="0">
                  <a:solidFill>
                    <a:srgbClr val="131313"/>
                  </a:solidFill>
                  <a:latin typeface="+mn-ea"/>
                  <a:cs typeface="Arial" panose="020B0604020202020204" pitchFamily="34" charset="0"/>
                </a:rPr>
                <a:t>佐以其他地区精华。</a:t>
              </a:r>
              <a:endParaRPr lang="en-US" altLang="zh-TW" sz="2800" u="sng" dirty="0">
                <a:solidFill>
                  <a:srgbClr val="131313"/>
                </a:solidFill>
                <a:latin typeface="+mn-ea"/>
                <a:cs typeface="Arial" panose="020B0604020202020204" pitchFamily="34" charset="0"/>
              </a:endParaRPr>
            </a:p>
          </p:txBody>
        </p:sp>
        <p:sp>
          <p:nvSpPr>
            <p:cNvPr id="40" name="KSO_Shape"/>
            <p:cNvSpPr/>
            <p:nvPr/>
          </p:nvSpPr>
          <p:spPr bwMode="auto">
            <a:xfrm>
              <a:off x="5287639" y="5085184"/>
              <a:ext cx="736353" cy="792088"/>
            </a:xfrm>
            <a:custGeom>
              <a:avLst/>
              <a:gdLst>
                <a:gd name="T0" fmla="*/ 1735389 w 3295"/>
                <a:gd name="T1" fmla="*/ 901016 h 3303"/>
                <a:gd name="T2" fmla="*/ 828737 w 3295"/>
                <a:gd name="T3" fmla="*/ 0 h 3303"/>
                <a:gd name="T4" fmla="*/ 2179 w 3295"/>
                <a:gd name="T5" fmla="*/ 0 h 3303"/>
                <a:gd name="T6" fmla="*/ 0 w 3295"/>
                <a:gd name="T7" fmla="*/ 825795 h 3303"/>
                <a:gd name="T8" fmla="*/ 896300 w 3295"/>
                <a:gd name="T9" fmla="*/ 1740438 h 3303"/>
                <a:gd name="T10" fmla="*/ 1107707 w 3295"/>
                <a:gd name="T11" fmla="*/ 1742074 h 3303"/>
                <a:gd name="T12" fmla="*/ 1737024 w 3295"/>
                <a:gd name="T13" fmla="*/ 1112507 h 3303"/>
                <a:gd name="T14" fmla="*/ 1735389 w 3295"/>
                <a:gd name="T15" fmla="*/ 901016 h 3303"/>
                <a:gd name="T16" fmla="*/ 221214 w 3295"/>
                <a:gd name="T17" fmla="*/ 373379 h 3303"/>
                <a:gd name="T18" fmla="*/ 369962 w 3295"/>
                <a:gd name="T19" fmla="*/ 225118 h 3303"/>
                <a:gd name="T20" fmla="*/ 518165 w 3295"/>
                <a:gd name="T21" fmla="*/ 373379 h 3303"/>
                <a:gd name="T22" fmla="*/ 369962 w 3295"/>
                <a:gd name="T23" fmla="*/ 521641 h 3303"/>
                <a:gd name="T24" fmla="*/ 221214 w 3295"/>
                <a:gd name="T25" fmla="*/ 373379 h 3303"/>
                <a:gd name="T26" fmla="*/ 1028702 w 3295"/>
                <a:gd name="T27" fmla="*/ 1408485 h 3303"/>
                <a:gd name="T28" fmla="*/ 451147 w 3295"/>
                <a:gd name="T29" fmla="*/ 831246 h 3303"/>
                <a:gd name="T30" fmla="*/ 503998 w 3295"/>
                <a:gd name="T31" fmla="*/ 778918 h 3303"/>
                <a:gd name="T32" fmla="*/ 1081008 w 3295"/>
                <a:gd name="T33" fmla="*/ 1355612 h 3303"/>
                <a:gd name="T34" fmla="*/ 1028702 w 3295"/>
                <a:gd name="T35" fmla="*/ 1408485 h 3303"/>
                <a:gd name="T36" fmla="*/ 1185622 w 3295"/>
                <a:gd name="T37" fmla="*/ 1250957 h 3303"/>
                <a:gd name="T38" fmla="*/ 608612 w 3295"/>
                <a:gd name="T39" fmla="*/ 673718 h 3303"/>
                <a:gd name="T40" fmla="*/ 661464 w 3295"/>
                <a:gd name="T41" fmla="*/ 621390 h 3303"/>
                <a:gd name="T42" fmla="*/ 1238474 w 3295"/>
                <a:gd name="T43" fmla="*/ 1198629 h 3303"/>
                <a:gd name="T44" fmla="*/ 1185622 w 3295"/>
                <a:gd name="T45" fmla="*/ 1250957 h 3303"/>
                <a:gd name="T46" fmla="*/ 1343088 w 3295"/>
                <a:gd name="T47" fmla="*/ 1093429 h 3303"/>
                <a:gd name="T48" fmla="*/ 766078 w 3295"/>
                <a:gd name="T49" fmla="*/ 516190 h 3303"/>
                <a:gd name="T50" fmla="*/ 818929 w 3295"/>
                <a:gd name="T51" fmla="*/ 463863 h 3303"/>
                <a:gd name="T52" fmla="*/ 1395939 w 3295"/>
                <a:gd name="T53" fmla="*/ 1041102 h 3303"/>
                <a:gd name="T54" fmla="*/ 1343088 w 3295"/>
                <a:gd name="T55" fmla="*/ 1093429 h 33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5" h="3303">
                  <a:moveTo>
                    <a:pt x="3185" y="1653"/>
                  </a:moveTo>
                  <a:cubicBezTo>
                    <a:pt x="1521" y="0"/>
                    <a:pt x="1521" y="0"/>
                    <a:pt x="1521" y="0"/>
                  </a:cubicBezTo>
                  <a:cubicBezTo>
                    <a:pt x="4" y="0"/>
                    <a:pt x="4" y="0"/>
                    <a:pt x="4" y="0"/>
                  </a:cubicBezTo>
                  <a:cubicBezTo>
                    <a:pt x="0" y="1515"/>
                    <a:pt x="0" y="1515"/>
                    <a:pt x="0" y="1515"/>
                  </a:cubicBezTo>
                  <a:cubicBezTo>
                    <a:pt x="1645" y="3193"/>
                    <a:pt x="1645" y="3193"/>
                    <a:pt x="1645" y="3193"/>
                  </a:cubicBezTo>
                  <a:cubicBezTo>
                    <a:pt x="1753" y="3301"/>
                    <a:pt x="1927" y="3303"/>
                    <a:pt x="2033" y="3196"/>
                  </a:cubicBezTo>
                  <a:cubicBezTo>
                    <a:pt x="3188" y="2041"/>
                    <a:pt x="3188" y="2041"/>
                    <a:pt x="3188" y="2041"/>
                  </a:cubicBezTo>
                  <a:cubicBezTo>
                    <a:pt x="3295" y="1934"/>
                    <a:pt x="3294" y="1761"/>
                    <a:pt x="3185" y="1653"/>
                  </a:cubicBezTo>
                  <a:close/>
                  <a:moveTo>
                    <a:pt x="406" y="685"/>
                  </a:moveTo>
                  <a:cubicBezTo>
                    <a:pt x="406" y="535"/>
                    <a:pt x="528" y="413"/>
                    <a:pt x="679" y="413"/>
                  </a:cubicBezTo>
                  <a:cubicBezTo>
                    <a:pt x="829" y="413"/>
                    <a:pt x="951" y="535"/>
                    <a:pt x="951" y="685"/>
                  </a:cubicBezTo>
                  <a:cubicBezTo>
                    <a:pt x="951" y="835"/>
                    <a:pt x="829" y="957"/>
                    <a:pt x="679" y="957"/>
                  </a:cubicBezTo>
                  <a:cubicBezTo>
                    <a:pt x="528" y="957"/>
                    <a:pt x="406" y="835"/>
                    <a:pt x="406" y="685"/>
                  </a:cubicBezTo>
                  <a:close/>
                  <a:moveTo>
                    <a:pt x="1888" y="2584"/>
                  </a:moveTo>
                  <a:cubicBezTo>
                    <a:pt x="828" y="1525"/>
                    <a:pt x="828" y="1525"/>
                    <a:pt x="828" y="1525"/>
                  </a:cubicBezTo>
                  <a:cubicBezTo>
                    <a:pt x="925" y="1429"/>
                    <a:pt x="925" y="1429"/>
                    <a:pt x="925" y="1429"/>
                  </a:cubicBezTo>
                  <a:cubicBezTo>
                    <a:pt x="1984" y="2487"/>
                    <a:pt x="1984" y="2487"/>
                    <a:pt x="1984" y="2487"/>
                  </a:cubicBezTo>
                  <a:lnTo>
                    <a:pt x="1888" y="2584"/>
                  </a:lnTo>
                  <a:close/>
                  <a:moveTo>
                    <a:pt x="2176" y="2295"/>
                  </a:moveTo>
                  <a:cubicBezTo>
                    <a:pt x="1117" y="1236"/>
                    <a:pt x="1117" y="1236"/>
                    <a:pt x="1117" y="1236"/>
                  </a:cubicBezTo>
                  <a:cubicBezTo>
                    <a:pt x="1214" y="1140"/>
                    <a:pt x="1214" y="1140"/>
                    <a:pt x="1214" y="1140"/>
                  </a:cubicBezTo>
                  <a:cubicBezTo>
                    <a:pt x="2273" y="2199"/>
                    <a:pt x="2273" y="2199"/>
                    <a:pt x="2273" y="2199"/>
                  </a:cubicBezTo>
                  <a:lnTo>
                    <a:pt x="2176" y="2295"/>
                  </a:lnTo>
                  <a:close/>
                  <a:moveTo>
                    <a:pt x="2465" y="2006"/>
                  </a:moveTo>
                  <a:cubicBezTo>
                    <a:pt x="1406" y="947"/>
                    <a:pt x="1406" y="947"/>
                    <a:pt x="1406" y="947"/>
                  </a:cubicBezTo>
                  <a:cubicBezTo>
                    <a:pt x="1503" y="851"/>
                    <a:pt x="1503" y="851"/>
                    <a:pt x="1503" y="851"/>
                  </a:cubicBezTo>
                  <a:cubicBezTo>
                    <a:pt x="2562" y="1910"/>
                    <a:pt x="2562" y="1910"/>
                    <a:pt x="2562" y="1910"/>
                  </a:cubicBezTo>
                  <a:lnTo>
                    <a:pt x="2465" y="2006"/>
                  </a:lnTo>
                  <a:close/>
                </a:path>
              </a:pathLst>
            </a:custGeom>
            <a:solidFill>
              <a:schemeClr val="accent6">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A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A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A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A0204" charset="0"/>
                  <a:ea typeface="宋体" panose="02010600030101010101" pitchFamily="2" charset="-122"/>
                  <a:cs typeface="+mn-cs"/>
                </a:defRPr>
              </a:lvl9pPr>
            </a:lstStyle>
            <a:p>
              <a:endParaRPr lang="zh-CN" altLang="en-US">
                <a:latin typeface="Adobe 黑体 Std R" pitchFamily="34" charset="-128"/>
                <a:ea typeface="Adobe 黑体 Std R" pitchFamily="34" charset="-128"/>
              </a:endParaRPr>
            </a:p>
          </p:txBody>
        </p:sp>
      </p:grpSp>
      <p:sp>
        <p:nvSpPr>
          <p:cNvPr id="41" name="文本框 96"/>
          <p:cNvSpPr txBox="1"/>
          <p:nvPr/>
        </p:nvSpPr>
        <p:spPr>
          <a:xfrm>
            <a:off x="1052167" y="663551"/>
            <a:ext cx="3877985"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产品内容概览－总库</a:t>
            </a:r>
            <a:endParaRPr lang="zh-CN" altLang="en-US" sz="3200" b="1" dirty="0">
              <a:solidFill>
                <a:schemeClr val="tx2"/>
              </a:solidFill>
              <a:latin typeface="Century Gothic" panose="020B0502020202020204" pitchFamily="34" charset="0"/>
              <a:ea typeface="+mj-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000"/>
                                  </p:stCondLst>
                                  <p:childTnLst>
                                    <p:set>
                                      <p:cBhvr>
                                        <p:cTn id="6" dur="1" fill="hold">
                                          <p:stCondLst>
                                            <p:cond delay="0"/>
                                          </p:stCondLst>
                                        </p:cTn>
                                        <p:tgtEl>
                                          <p:spTgt spid="29"/>
                                        </p:tgtEl>
                                        <p:attrNameLst>
                                          <p:attrName>style.visibility</p:attrName>
                                        </p:attrNameLst>
                                      </p:cBhvr>
                                      <p:to>
                                        <p:strVal val="visible"/>
                                      </p:to>
                                    </p:set>
                                    <p:animEffect transition="in" filter="barn(outVertical)">
                                      <p:cBhvr>
                                        <p:cTn id="7" dur="500"/>
                                        <p:tgtEl>
                                          <p:spTgt spid="29"/>
                                        </p:tgtEl>
                                      </p:cBhvr>
                                    </p:animEffect>
                                  </p:childTnLst>
                                </p:cTn>
                              </p:par>
                              <p:par>
                                <p:cTn id="8" presetID="17" presetClass="entr" presetSubtype="4" fill="hold" grpId="0" nodeType="withEffect">
                                  <p:stCondLst>
                                    <p:cond delay="1500"/>
                                  </p:stCondLst>
                                  <p:childTnLst>
                                    <p:set>
                                      <p:cBhvr>
                                        <p:cTn id="9" dur="1" fill="hold">
                                          <p:stCondLst>
                                            <p:cond delay="0"/>
                                          </p:stCondLst>
                                        </p:cTn>
                                        <p:tgtEl>
                                          <p:spTgt spid="28"/>
                                        </p:tgtEl>
                                        <p:attrNameLst>
                                          <p:attrName>style.visibility</p:attrName>
                                        </p:attrNameLst>
                                      </p:cBhvr>
                                      <p:to>
                                        <p:strVal val="visible"/>
                                      </p:to>
                                    </p:set>
                                    <p:anim calcmode="lin" valueType="num">
                                      <p:cBhvr>
                                        <p:cTn id="10" dur="500" fill="hold"/>
                                        <p:tgtEl>
                                          <p:spTgt spid="28"/>
                                        </p:tgtEl>
                                        <p:attrNameLst>
                                          <p:attrName>ppt_x</p:attrName>
                                        </p:attrNameLst>
                                      </p:cBhvr>
                                      <p:tavLst>
                                        <p:tav tm="0">
                                          <p:val>
                                            <p:strVal val="#ppt_x"/>
                                          </p:val>
                                        </p:tav>
                                        <p:tav tm="100000">
                                          <p:val>
                                            <p:strVal val="#ppt_x"/>
                                          </p:val>
                                        </p:tav>
                                      </p:tavLst>
                                    </p:anim>
                                    <p:anim calcmode="lin" valueType="num">
                                      <p:cBhvr>
                                        <p:cTn id="11" dur="500" fill="hold"/>
                                        <p:tgtEl>
                                          <p:spTgt spid="28"/>
                                        </p:tgtEl>
                                        <p:attrNameLst>
                                          <p:attrName>ppt_y</p:attrName>
                                        </p:attrNameLst>
                                      </p:cBhvr>
                                      <p:tavLst>
                                        <p:tav tm="0">
                                          <p:val>
                                            <p:strVal val="#ppt_y+#ppt_h/2"/>
                                          </p:val>
                                        </p:tav>
                                        <p:tav tm="100000">
                                          <p:val>
                                            <p:strVal val="#ppt_y"/>
                                          </p:val>
                                        </p:tav>
                                      </p:tavLst>
                                    </p:anim>
                                    <p:anim calcmode="lin" valueType="num">
                                      <p:cBhvr>
                                        <p:cTn id="12" dur="500" fill="hold"/>
                                        <p:tgtEl>
                                          <p:spTgt spid="28"/>
                                        </p:tgtEl>
                                        <p:attrNameLst>
                                          <p:attrName>ppt_w</p:attrName>
                                        </p:attrNameLst>
                                      </p:cBhvr>
                                      <p:tavLst>
                                        <p:tav tm="0">
                                          <p:val>
                                            <p:strVal val="#ppt_w"/>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childTnLst>
                                </p:cTn>
                              </p:par>
                              <p:par>
                                <p:cTn id="14" presetID="17" presetClass="entr" presetSubtype="4" fill="hold" grpId="0" nodeType="withEffect">
                                  <p:stCondLst>
                                    <p:cond delay="150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ppt_x</p:attrName>
                                        </p:attrNameLst>
                                      </p:cBhvr>
                                      <p:tavLst>
                                        <p:tav tm="0">
                                          <p:val>
                                            <p:strVal val="#ppt_x"/>
                                          </p:val>
                                        </p:tav>
                                        <p:tav tm="100000">
                                          <p:val>
                                            <p:strVal val="#ppt_x"/>
                                          </p:val>
                                        </p:tav>
                                      </p:tavLst>
                                    </p:anim>
                                    <p:anim calcmode="lin" valueType="num">
                                      <p:cBhvr>
                                        <p:cTn id="17" dur="500" fill="hold"/>
                                        <p:tgtEl>
                                          <p:spTgt spid="27"/>
                                        </p:tgtEl>
                                        <p:attrNameLst>
                                          <p:attrName>ppt_y</p:attrName>
                                        </p:attrNameLst>
                                      </p:cBhvr>
                                      <p:tavLst>
                                        <p:tav tm="0">
                                          <p:val>
                                            <p:strVal val="#ppt_y+#ppt_h/2"/>
                                          </p:val>
                                        </p:tav>
                                        <p:tav tm="100000">
                                          <p:val>
                                            <p:strVal val="#ppt_y"/>
                                          </p:val>
                                        </p:tav>
                                      </p:tavLst>
                                    </p:anim>
                                    <p:anim calcmode="lin" valueType="num">
                                      <p:cBhvr>
                                        <p:cTn id="18" dur="500" fill="hold"/>
                                        <p:tgtEl>
                                          <p:spTgt spid="27"/>
                                        </p:tgtEl>
                                        <p:attrNameLst>
                                          <p:attrName>ppt_w</p:attrName>
                                        </p:attrNameLst>
                                      </p:cBhvr>
                                      <p:tavLst>
                                        <p:tav tm="0">
                                          <p:val>
                                            <p:strVal val="#ppt_w"/>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childTnLst>
                                </p:cTn>
                              </p:par>
                              <p:par>
                                <p:cTn id="20" presetID="10" presetClass="entr" presetSubtype="0" fill="hold" grpId="0" nodeType="withEffect">
                                  <p:stCondLst>
                                    <p:cond delay="175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22" presetClass="entr" presetSubtype="8" fill="hold" grpId="0" nodeType="withEffect">
                                  <p:stCondLst>
                                    <p:cond delay="200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par>
                                <p:cTn id="29" presetID="22" presetClass="entr" presetSubtype="8" fill="hold" grpId="0" nodeType="withEffect">
                                  <p:stCondLst>
                                    <p:cond delay="200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par>
                                <p:cTn id="32" presetID="22" presetClass="entr" presetSubtype="8" fill="hold" grpId="0" nodeType="withEffect">
                                  <p:stCondLst>
                                    <p:cond delay="200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par>
                                <p:cTn id="35" presetID="22" presetClass="entr" presetSubtype="8" fill="hold" grpId="0" nodeType="withEffect">
                                  <p:stCondLst>
                                    <p:cond delay="200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par>
                                <p:cTn id="38" presetID="42" presetClass="entr" presetSubtype="0" fill="hold" grpId="0" nodeType="withEffect">
                                  <p:stCondLst>
                                    <p:cond delay="250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anim calcmode="lin" valueType="num">
                                      <p:cBhvr>
                                        <p:cTn id="41" dur="1000" fill="hold"/>
                                        <p:tgtEl>
                                          <p:spTgt spid="30"/>
                                        </p:tgtEl>
                                        <p:attrNameLst>
                                          <p:attrName>ppt_x</p:attrName>
                                        </p:attrNameLst>
                                      </p:cBhvr>
                                      <p:tavLst>
                                        <p:tav tm="0">
                                          <p:val>
                                            <p:strVal val="#ppt_x"/>
                                          </p:val>
                                        </p:tav>
                                        <p:tav tm="100000">
                                          <p:val>
                                            <p:strVal val="#ppt_x"/>
                                          </p:val>
                                        </p:tav>
                                      </p:tavLst>
                                    </p:anim>
                                    <p:anim calcmode="lin" valueType="num">
                                      <p:cBhvr>
                                        <p:cTn id="42" dur="1000" fill="hold"/>
                                        <p:tgtEl>
                                          <p:spTgt spid="30"/>
                                        </p:tgtEl>
                                        <p:attrNameLst>
                                          <p:attrName>ppt_y</p:attrName>
                                        </p:attrNameLst>
                                      </p:cBhvr>
                                      <p:tavLst>
                                        <p:tav tm="0">
                                          <p:val>
                                            <p:strVal val="#ppt_y+.1"/>
                                          </p:val>
                                        </p:tav>
                                        <p:tav tm="100000">
                                          <p:val>
                                            <p:strVal val="#ppt_y"/>
                                          </p:val>
                                        </p:tav>
                                      </p:tavLst>
                                    </p:anim>
                                  </p:childTnLst>
                                </p:cTn>
                              </p:par>
                            </p:childTnLst>
                          </p:cTn>
                        </p:par>
                        <p:par>
                          <p:cTn id="43" fill="hold">
                            <p:stCondLst>
                              <p:cond delay="1500"/>
                            </p:stCondLst>
                            <p:childTnLst>
                              <p:par>
                                <p:cTn id="44" presetID="42"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1000"/>
                                        <p:tgtEl>
                                          <p:spTgt spid="37"/>
                                        </p:tgtEl>
                                      </p:cBhvr>
                                    </p:animEffect>
                                    <p:anim calcmode="lin" valueType="num">
                                      <p:cBhvr>
                                        <p:cTn id="47" dur="1000" fill="hold"/>
                                        <p:tgtEl>
                                          <p:spTgt spid="37"/>
                                        </p:tgtEl>
                                        <p:attrNameLst>
                                          <p:attrName>ppt_x</p:attrName>
                                        </p:attrNameLst>
                                      </p:cBhvr>
                                      <p:tavLst>
                                        <p:tav tm="0">
                                          <p:val>
                                            <p:strVal val="#ppt_x"/>
                                          </p:val>
                                        </p:tav>
                                        <p:tav tm="100000">
                                          <p:val>
                                            <p:strVal val="#ppt_x"/>
                                          </p:val>
                                        </p:tav>
                                      </p:tavLst>
                                    </p:anim>
                                    <p:anim calcmode="lin" valueType="num">
                                      <p:cBhvr>
                                        <p:cTn id="48" dur="1000" fill="hold"/>
                                        <p:tgtEl>
                                          <p:spTgt spid="37"/>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42" presetClass="entr" presetSubtype="0"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1000"/>
                                        <p:tgtEl>
                                          <p:spTgt spid="38"/>
                                        </p:tgtEl>
                                      </p:cBhvr>
                                    </p:animEffect>
                                    <p:anim calcmode="lin" valueType="num">
                                      <p:cBhvr>
                                        <p:cTn id="53" dur="1000" fill="hold"/>
                                        <p:tgtEl>
                                          <p:spTgt spid="38"/>
                                        </p:tgtEl>
                                        <p:attrNameLst>
                                          <p:attrName>ppt_x</p:attrName>
                                        </p:attrNameLst>
                                      </p:cBhvr>
                                      <p:tavLst>
                                        <p:tav tm="0">
                                          <p:val>
                                            <p:strVal val="#ppt_x"/>
                                          </p:val>
                                        </p:tav>
                                        <p:tav tm="100000">
                                          <p:val>
                                            <p:strVal val="#ppt_x"/>
                                          </p:val>
                                        </p:tav>
                                      </p:tavLst>
                                    </p:anim>
                                    <p:anim calcmode="lin" valueType="num">
                                      <p:cBhvr>
                                        <p:cTn id="5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p:bldP spid="31" grpId="0"/>
      <p:bldP spid="32" grpId="0"/>
      <p:bldP spid="33" grpId="0"/>
      <p:bldP spid="34" grpId="0"/>
      <p:bldP spid="35" grpId="0" animBg="1"/>
      <p:bldP spid="36" grpId="0" animBg="1"/>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9354813" y="3359150"/>
            <a:ext cx="936104" cy="1005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7266581" y="3776378"/>
            <a:ext cx="936104" cy="579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5250357" y="2780928"/>
            <a:ext cx="936104"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234133" y="1844824"/>
            <a:ext cx="936104" cy="2510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3666181" y="2276872"/>
            <a:ext cx="936104" cy="20882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5" name="矩形 44"/>
          <p:cNvSpPr/>
          <p:nvPr/>
        </p:nvSpPr>
        <p:spPr>
          <a:xfrm>
            <a:off x="5682439" y="2996952"/>
            <a:ext cx="936104" cy="13681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6" name="矩形 45"/>
          <p:cNvSpPr/>
          <p:nvPr/>
        </p:nvSpPr>
        <p:spPr>
          <a:xfrm>
            <a:off x="7698629" y="4071922"/>
            <a:ext cx="936104" cy="2931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7" name="矩形 46"/>
          <p:cNvSpPr/>
          <p:nvPr/>
        </p:nvSpPr>
        <p:spPr>
          <a:xfrm>
            <a:off x="9786861" y="3721392"/>
            <a:ext cx="936104" cy="639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cxnSp>
        <p:nvCxnSpPr>
          <p:cNvPr id="48" name="直接箭头连接符 10"/>
          <p:cNvCxnSpPr/>
          <p:nvPr/>
        </p:nvCxnSpPr>
        <p:spPr>
          <a:xfrm>
            <a:off x="2442045" y="4365104"/>
            <a:ext cx="8928992" cy="1"/>
          </a:xfrm>
          <a:prstGeom prst="straightConnector1">
            <a:avLst/>
          </a:prstGeom>
          <a:ln>
            <a:solidFill>
              <a:srgbClr val="53575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文本框 20"/>
          <p:cNvSpPr txBox="1"/>
          <p:nvPr/>
        </p:nvSpPr>
        <p:spPr>
          <a:xfrm>
            <a:off x="3588994" y="4581128"/>
            <a:ext cx="941283" cy="400110"/>
          </a:xfrm>
          <a:prstGeom prst="rect">
            <a:avLst/>
          </a:prstGeom>
          <a:noFill/>
        </p:spPr>
        <p:txBody>
          <a:bodyPr wrap="none" rtlCol="0">
            <a:spAutoFit/>
          </a:bodyPr>
          <a:lstStyle/>
          <a:p>
            <a:r>
              <a:rPr lang="en-US" altLang="zh-TW" sz="2000" dirty="0">
                <a:solidFill>
                  <a:srgbClr val="131313"/>
                </a:solidFill>
                <a:latin typeface="Arial" panose="020B0604020202020204" pitchFamily="34" charset="0"/>
                <a:ea typeface="等线" panose="02010600030101010101" pitchFamily="2" charset="-122"/>
                <a:cs typeface="Arial" panose="020B0604020202020204" pitchFamily="34" charset="0"/>
              </a:rPr>
              <a:t>TSSCI</a:t>
            </a:r>
            <a:endParaRPr lang="en-US" altLang="zh-CN" sz="2000" dirty="0">
              <a:solidFill>
                <a:srgbClr val="131313"/>
              </a:solidFill>
              <a:latin typeface="Arial" panose="020B0604020202020204" pitchFamily="34" charset="0"/>
              <a:ea typeface="等线" panose="02010600030101010101" pitchFamily="2" charset="-122"/>
              <a:cs typeface="Arial" panose="020B0604020202020204" pitchFamily="34" charset="0"/>
            </a:endParaRPr>
          </a:p>
        </p:txBody>
      </p:sp>
      <p:sp>
        <p:nvSpPr>
          <p:cNvPr id="50" name="文本框 22"/>
          <p:cNvSpPr txBox="1"/>
          <p:nvPr/>
        </p:nvSpPr>
        <p:spPr>
          <a:xfrm>
            <a:off x="5754413" y="4581128"/>
            <a:ext cx="784189" cy="400110"/>
          </a:xfrm>
          <a:prstGeom prst="rect">
            <a:avLst/>
          </a:prstGeom>
          <a:noFill/>
        </p:spPr>
        <p:txBody>
          <a:bodyPr wrap="none" rtlCol="0">
            <a:spAutoFit/>
          </a:bodyPr>
          <a:lstStyle/>
          <a:p>
            <a:r>
              <a:rPr lang="en-US" altLang="zh-TW" sz="2000" dirty="0">
                <a:solidFill>
                  <a:srgbClr val="131313"/>
                </a:solidFill>
                <a:latin typeface="Arial" panose="020B0604020202020204" pitchFamily="34" charset="0"/>
                <a:ea typeface="等线" panose="02010600030101010101" pitchFamily="2" charset="-122"/>
                <a:cs typeface="Arial" panose="020B0604020202020204" pitchFamily="34" charset="0"/>
              </a:rPr>
              <a:t>THCI</a:t>
            </a:r>
            <a:endParaRPr lang="en-US" altLang="zh-CN" sz="2000" dirty="0">
              <a:solidFill>
                <a:srgbClr val="131313"/>
              </a:solidFill>
              <a:latin typeface="Arial" panose="020B0604020202020204" pitchFamily="34" charset="0"/>
              <a:ea typeface="等线" panose="02010600030101010101" pitchFamily="2" charset="-122"/>
              <a:cs typeface="Arial" panose="020B0604020202020204" pitchFamily="34" charset="0"/>
            </a:endParaRPr>
          </a:p>
        </p:txBody>
      </p:sp>
      <p:sp>
        <p:nvSpPr>
          <p:cNvPr id="51" name="文本框 24"/>
          <p:cNvSpPr txBox="1"/>
          <p:nvPr/>
        </p:nvSpPr>
        <p:spPr>
          <a:xfrm>
            <a:off x="7664596" y="4581128"/>
            <a:ext cx="970137" cy="400110"/>
          </a:xfrm>
          <a:prstGeom prst="rect">
            <a:avLst/>
          </a:prstGeom>
          <a:noFill/>
        </p:spPr>
        <p:txBody>
          <a:bodyPr wrap="none" rtlCol="0">
            <a:spAutoFit/>
          </a:bodyPr>
          <a:lstStyle/>
          <a:p>
            <a:r>
              <a:rPr lang="en-US" altLang="zh-TW" sz="2000" dirty="0">
                <a:solidFill>
                  <a:srgbClr val="131313"/>
                </a:solidFill>
                <a:latin typeface="Arial" panose="020B0604020202020204" pitchFamily="34" charset="0"/>
                <a:ea typeface="等线" panose="02010600030101010101" pitchFamily="2" charset="-122"/>
                <a:cs typeface="Arial" panose="020B0604020202020204" pitchFamily="34" charset="0"/>
              </a:rPr>
              <a:t>A&amp;HCI</a:t>
            </a:r>
            <a:endParaRPr lang="en-US" altLang="zh-CN" sz="2000" dirty="0">
              <a:solidFill>
                <a:srgbClr val="131313"/>
              </a:solidFill>
              <a:latin typeface="Arial" panose="020B0604020202020204" pitchFamily="34" charset="0"/>
              <a:ea typeface="等线" panose="02010600030101010101" pitchFamily="2" charset="-122"/>
              <a:cs typeface="Arial" panose="020B0604020202020204" pitchFamily="34" charset="0"/>
            </a:endParaRPr>
          </a:p>
        </p:txBody>
      </p:sp>
      <p:sp>
        <p:nvSpPr>
          <p:cNvPr id="52" name="文本框 26"/>
          <p:cNvSpPr txBox="1"/>
          <p:nvPr/>
        </p:nvSpPr>
        <p:spPr>
          <a:xfrm>
            <a:off x="9617693" y="4581128"/>
            <a:ext cx="784189" cy="400110"/>
          </a:xfrm>
          <a:prstGeom prst="rect">
            <a:avLst/>
          </a:prstGeom>
          <a:noFill/>
        </p:spPr>
        <p:txBody>
          <a:bodyPr wrap="none" rtlCol="0">
            <a:spAutoFit/>
          </a:bodyPr>
          <a:lstStyle/>
          <a:p>
            <a:r>
              <a:rPr lang="en-US" altLang="zh-TW" sz="2000" dirty="0">
                <a:solidFill>
                  <a:srgbClr val="131313"/>
                </a:solidFill>
                <a:latin typeface="Arial" panose="020B0604020202020204" pitchFamily="34" charset="0"/>
                <a:ea typeface="等线" panose="02010600030101010101" pitchFamily="2" charset="-122"/>
                <a:cs typeface="Arial" panose="020B0604020202020204" pitchFamily="34" charset="0"/>
              </a:rPr>
              <a:t>SCIE</a:t>
            </a:r>
            <a:endParaRPr lang="en-US" altLang="zh-CN" sz="2000" dirty="0">
              <a:solidFill>
                <a:srgbClr val="131313"/>
              </a:solidFill>
              <a:latin typeface="Arial" panose="020B0604020202020204" pitchFamily="34" charset="0"/>
              <a:ea typeface="等线" panose="02010600030101010101" pitchFamily="2" charset="-122"/>
              <a:cs typeface="Arial" panose="020B0604020202020204" pitchFamily="34" charset="0"/>
            </a:endParaRPr>
          </a:p>
        </p:txBody>
      </p:sp>
      <p:sp>
        <p:nvSpPr>
          <p:cNvPr id="53" name="矩形 52"/>
          <p:cNvSpPr/>
          <p:nvPr/>
        </p:nvSpPr>
        <p:spPr>
          <a:xfrm>
            <a:off x="1217909" y="3306470"/>
            <a:ext cx="1005403" cy="338554"/>
          </a:xfrm>
          <a:prstGeom prst="rect">
            <a:avLst/>
          </a:prstGeom>
        </p:spPr>
        <p:txBody>
          <a:bodyPr wrap="none">
            <a:spAutoFit/>
          </a:bodyPr>
          <a:lstStyle/>
          <a:p>
            <a:r>
              <a:rPr lang="zh-TW" altLang="en-US" sz="1600" dirty="0">
                <a:latin typeface="+mn-ea"/>
              </a:rPr>
              <a:t>华艺收录</a:t>
            </a:r>
            <a:endParaRPr lang="zh-CN" altLang="en-US" sz="1600" dirty="0">
              <a:latin typeface="+mn-ea"/>
            </a:endParaRPr>
          </a:p>
        </p:txBody>
      </p:sp>
      <p:sp>
        <p:nvSpPr>
          <p:cNvPr id="54" name="矩形 53"/>
          <p:cNvSpPr/>
          <p:nvPr/>
        </p:nvSpPr>
        <p:spPr>
          <a:xfrm>
            <a:off x="1217909" y="2516708"/>
            <a:ext cx="1415772" cy="338554"/>
          </a:xfrm>
          <a:prstGeom prst="rect">
            <a:avLst/>
          </a:prstGeom>
        </p:spPr>
        <p:txBody>
          <a:bodyPr wrap="none">
            <a:spAutoFit/>
          </a:bodyPr>
          <a:lstStyle/>
          <a:p>
            <a:r>
              <a:rPr lang="zh-CN" altLang="en-US" sz="1600" dirty="0">
                <a:latin typeface="+mn-ea"/>
              </a:rPr>
              <a:t>台湾期刊总数</a:t>
            </a:r>
            <a:endParaRPr lang="zh-CN" altLang="en-US" sz="1600" dirty="0">
              <a:latin typeface="+mn-ea"/>
            </a:endParaRPr>
          </a:p>
        </p:txBody>
      </p:sp>
      <p:sp>
        <p:nvSpPr>
          <p:cNvPr id="55" name="矩形 54"/>
          <p:cNvSpPr/>
          <p:nvPr/>
        </p:nvSpPr>
        <p:spPr>
          <a:xfrm>
            <a:off x="3220381" y="1383159"/>
            <a:ext cx="699230" cy="461665"/>
          </a:xfrm>
          <a:prstGeom prst="rect">
            <a:avLst/>
          </a:prstGeom>
        </p:spPr>
        <p:txBody>
          <a:bodyPr wrap="none">
            <a:spAutoFit/>
          </a:bodyPr>
          <a:lstStyle/>
          <a:p>
            <a:pPr algn="ctr"/>
            <a:r>
              <a:rPr lang="en-US" altLang="zh-TW" sz="2400" dirty="0"/>
              <a:t>107</a:t>
            </a:r>
            <a:endParaRPr lang="zh-CN" altLang="en-US" sz="2400" dirty="0"/>
          </a:p>
        </p:txBody>
      </p:sp>
      <p:sp>
        <p:nvSpPr>
          <p:cNvPr id="56" name="矩形 55"/>
          <p:cNvSpPr/>
          <p:nvPr/>
        </p:nvSpPr>
        <p:spPr>
          <a:xfrm>
            <a:off x="5474788" y="2348880"/>
            <a:ext cx="527709" cy="461665"/>
          </a:xfrm>
          <a:prstGeom prst="rect">
            <a:avLst/>
          </a:prstGeom>
        </p:spPr>
        <p:txBody>
          <a:bodyPr wrap="none">
            <a:spAutoFit/>
          </a:bodyPr>
          <a:lstStyle/>
          <a:p>
            <a:r>
              <a:rPr lang="en-US" altLang="zh-TW" sz="2400" dirty="0"/>
              <a:t>76</a:t>
            </a:r>
            <a:endParaRPr lang="zh-CN" altLang="en-US" sz="2400" dirty="0"/>
          </a:p>
        </p:txBody>
      </p:sp>
      <p:sp>
        <p:nvSpPr>
          <p:cNvPr id="57" name="矩形 56"/>
          <p:cNvSpPr/>
          <p:nvPr/>
        </p:nvSpPr>
        <p:spPr>
          <a:xfrm>
            <a:off x="7520535" y="3394234"/>
            <a:ext cx="356188" cy="461665"/>
          </a:xfrm>
          <a:prstGeom prst="rect">
            <a:avLst/>
          </a:prstGeom>
        </p:spPr>
        <p:txBody>
          <a:bodyPr wrap="none">
            <a:spAutoFit/>
          </a:bodyPr>
          <a:lstStyle/>
          <a:p>
            <a:r>
              <a:rPr lang="en-US" altLang="zh-TW" sz="2400" dirty="0"/>
              <a:t>6</a:t>
            </a:r>
            <a:endParaRPr lang="zh-CN" altLang="en-US" sz="2400" dirty="0"/>
          </a:p>
        </p:txBody>
      </p:sp>
      <p:sp>
        <p:nvSpPr>
          <p:cNvPr id="58" name="矩形 57"/>
          <p:cNvSpPr/>
          <p:nvPr/>
        </p:nvSpPr>
        <p:spPr>
          <a:xfrm>
            <a:off x="9570837" y="2882728"/>
            <a:ext cx="527709" cy="461665"/>
          </a:xfrm>
          <a:prstGeom prst="rect">
            <a:avLst/>
          </a:prstGeom>
        </p:spPr>
        <p:txBody>
          <a:bodyPr wrap="none">
            <a:spAutoFit/>
          </a:bodyPr>
          <a:lstStyle/>
          <a:p>
            <a:r>
              <a:rPr lang="en-US" altLang="zh-TW" sz="2400" dirty="0"/>
              <a:t>35</a:t>
            </a:r>
            <a:endParaRPr lang="zh-CN" altLang="en-US" sz="2400" dirty="0"/>
          </a:p>
        </p:txBody>
      </p:sp>
      <p:sp>
        <p:nvSpPr>
          <p:cNvPr id="59" name="矩形 58"/>
          <p:cNvSpPr/>
          <p:nvPr/>
        </p:nvSpPr>
        <p:spPr>
          <a:xfrm>
            <a:off x="3876101" y="3039343"/>
            <a:ext cx="527709" cy="461665"/>
          </a:xfrm>
          <a:prstGeom prst="rect">
            <a:avLst/>
          </a:prstGeom>
        </p:spPr>
        <p:txBody>
          <a:bodyPr wrap="none">
            <a:spAutoFit/>
          </a:bodyPr>
          <a:lstStyle/>
          <a:p>
            <a:r>
              <a:rPr lang="en-US" altLang="zh-TW" sz="2400" dirty="0">
                <a:solidFill>
                  <a:schemeClr val="bg1"/>
                </a:solidFill>
              </a:rPr>
              <a:t>80</a:t>
            </a:r>
            <a:endParaRPr lang="zh-CN" altLang="en-US" sz="1400" dirty="0">
              <a:solidFill>
                <a:schemeClr val="bg1"/>
              </a:solidFill>
            </a:endParaRPr>
          </a:p>
        </p:txBody>
      </p:sp>
      <p:sp>
        <p:nvSpPr>
          <p:cNvPr id="60" name="矩形 59"/>
          <p:cNvSpPr/>
          <p:nvPr/>
        </p:nvSpPr>
        <p:spPr>
          <a:xfrm>
            <a:off x="5898429" y="3429000"/>
            <a:ext cx="527709" cy="461665"/>
          </a:xfrm>
          <a:prstGeom prst="rect">
            <a:avLst/>
          </a:prstGeom>
        </p:spPr>
        <p:txBody>
          <a:bodyPr wrap="none">
            <a:spAutoFit/>
          </a:bodyPr>
          <a:lstStyle/>
          <a:p>
            <a:r>
              <a:rPr lang="en-US" altLang="zh-TW" sz="2400" dirty="0">
                <a:solidFill>
                  <a:schemeClr val="bg1"/>
                </a:solidFill>
              </a:rPr>
              <a:t>49</a:t>
            </a:r>
            <a:endParaRPr lang="zh-CN" altLang="en-US" sz="2400" dirty="0">
              <a:solidFill>
                <a:schemeClr val="bg1"/>
              </a:solidFill>
            </a:endParaRPr>
          </a:p>
        </p:txBody>
      </p:sp>
      <p:sp>
        <p:nvSpPr>
          <p:cNvPr id="61" name="矩形 60"/>
          <p:cNvSpPr/>
          <p:nvPr/>
        </p:nvSpPr>
        <p:spPr>
          <a:xfrm>
            <a:off x="7988587" y="4001440"/>
            <a:ext cx="327334" cy="300608"/>
          </a:xfrm>
          <a:prstGeom prst="rect">
            <a:avLst/>
          </a:prstGeom>
        </p:spPr>
        <p:txBody>
          <a:bodyPr wrap="none">
            <a:spAutoFit/>
          </a:bodyPr>
          <a:lstStyle/>
          <a:p>
            <a:r>
              <a:rPr lang="en-US" altLang="zh-TW" sz="2000" dirty="0">
                <a:solidFill>
                  <a:schemeClr val="bg1">
                    <a:lumMod val="95000"/>
                  </a:schemeClr>
                </a:solidFill>
                <a:latin typeface="Arial" panose="020B0604020202020204" pitchFamily="34" charset="0"/>
                <a:cs typeface="Arial" panose="020B0604020202020204" pitchFamily="34" charset="0"/>
              </a:rPr>
              <a:t>2</a:t>
            </a:r>
            <a:endParaRPr lang="zh-CN" altLang="en-US" sz="1600" dirty="0">
              <a:solidFill>
                <a:schemeClr val="bg1">
                  <a:lumMod val="95000"/>
                </a:schemeClr>
              </a:solidFill>
            </a:endParaRPr>
          </a:p>
        </p:txBody>
      </p:sp>
      <p:sp>
        <p:nvSpPr>
          <p:cNvPr id="62" name="矩形 61"/>
          <p:cNvSpPr/>
          <p:nvPr/>
        </p:nvSpPr>
        <p:spPr>
          <a:xfrm>
            <a:off x="9979232" y="3835244"/>
            <a:ext cx="527709" cy="461665"/>
          </a:xfrm>
          <a:prstGeom prst="rect">
            <a:avLst/>
          </a:prstGeom>
        </p:spPr>
        <p:txBody>
          <a:bodyPr wrap="none">
            <a:spAutoFit/>
          </a:bodyPr>
          <a:lstStyle/>
          <a:p>
            <a:r>
              <a:rPr lang="en-US" altLang="zh-TW" sz="2400" dirty="0">
                <a:solidFill>
                  <a:schemeClr val="bg1">
                    <a:lumMod val="95000"/>
                  </a:schemeClr>
                </a:solidFill>
                <a:latin typeface="Arial" panose="020B0604020202020204" pitchFamily="34" charset="0"/>
                <a:ea typeface="等线" panose="02010600030101010101" pitchFamily="2" charset="-122"/>
                <a:cs typeface="Arial" panose="020B0604020202020204" pitchFamily="34" charset="0"/>
              </a:rPr>
              <a:t>19</a:t>
            </a:r>
            <a:endParaRPr lang="zh-CN" altLang="en-US" dirty="0">
              <a:solidFill>
                <a:schemeClr val="bg1">
                  <a:lumMod val="95000"/>
                </a:schemeClr>
              </a:solidFill>
            </a:endParaRPr>
          </a:p>
        </p:txBody>
      </p:sp>
      <p:sp>
        <p:nvSpPr>
          <p:cNvPr id="73" name="矩形 72"/>
          <p:cNvSpPr/>
          <p:nvPr/>
        </p:nvSpPr>
        <p:spPr>
          <a:xfrm>
            <a:off x="1001885" y="2563633"/>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1006516" y="3373526"/>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grpSp>
        <p:nvGrpSpPr>
          <p:cNvPr id="75" name="群組 50"/>
          <p:cNvGrpSpPr/>
          <p:nvPr/>
        </p:nvGrpSpPr>
        <p:grpSpPr>
          <a:xfrm>
            <a:off x="4314253" y="5589240"/>
            <a:ext cx="4347985" cy="792088"/>
            <a:chOff x="5287639" y="5085184"/>
            <a:chExt cx="4347985" cy="792088"/>
          </a:xfrm>
        </p:grpSpPr>
        <p:sp>
          <p:nvSpPr>
            <p:cNvPr id="76" name="文本框 20"/>
            <p:cNvSpPr txBox="1"/>
            <p:nvPr/>
          </p:nvSpPr>
          <p:spPr>
            <a:xfrm>
              <a:off x="6168008" y="5210036"/>
              <a:ext cx="3467616" cy="584775"/>
            </a:xfrm>
            <a:prstGeom prst="rect">
              <a:avLst/>
            </a:prstGeom>
            <a:noFill/>
          </p:spPr>
          <p:txBody>
            <a:bodyPr wrap="none" rtlCol="0">
              <a:spAutoFit/>
            </a:bodyPr>
            <a:lstStyle/>
            <a:p>
              <a:r>
                <a:rPr lang="zh-CN" altLang="en-US" sz="3200" dirty="0">
                  <a:solidFill>
                    <a:srgbClr val="131313"/>
                  </a:solidFill>
                  <a:latin typeface="+mn-ea"/>
                  <a:cs typeface="Arial" panose="020B0604020202020204" pitchFamily="34" charset="0"/>
                </a:rPr>
                <a:t>核心期刊收录率高</a:t>
              </a:r>
              <a:endParaRPr lang="en-US" altLang="zh-TW" sz="3200" dirty="0">
                <a:solidFill>
                  <a:srgbClr val="131313"/>
                </a:solidFill>
                <a:latin typeface="+mn-ea"/>
                <a:cs typeface="Arial" panose="020B0604020202020204" pitchFamily="34" charset="0"/>
              </a:endParaRPr>
            </a:p>
          </p:txBody>
        </p:sp>
        <p:sp>
          <p:nvSpPr>
            <p:cNvPr id="77" name="KSO_Shape"/>
            <p:cNvSpPr/>
            <p:nvPr/>
          </p:nvSpPr>
          <p:spPr bwMode="auto">
            <a:xfrm>
              <a:off x="5287639" y="5085184"/>
              <a:ext cx="736353" cy="792088"/>
            </a:xfrm>
            <a:custGeom>
              <a:avLst/>
              <a:gdLst>
                <a:gd name="T0" fmla="*/ 1735389 w 3295"/>
                <a:gd name="T1" fmla="*/ 901016 h 3303"/>
                <a:gd name="T2" fmla="*/ 828737 w 3295"/>
                <a:gd name="T3" fmla="*/ 0 h 3303"/>
                <a:gd name="T4" fmla="*/ 2179 w 3295"/>
                <a:gd name="T5" fmla="*/ 0 h 3303"/>
                <a:gd name="T6" fmla="*/ 0 w 3295"/>
                <a:gd name="T7" fmla="*/ 825795 h 3303"/>
                <a:gd name="T8" fmla="*/ 896300 w 3295"/>
                <a:gd name="T9" fmla="*/ 1740438 h 3303"/>
                <a:gd name="T10" fmla="*/ 1107707 w 3295"/>
                <a:gd name="T11" fmla="*/ 1742074 h 3303"/>
                <a:gd name="T12" fmla="*/ 1737024 w 3295"/>
                <a:gd name="T13" fmla="*/ 1112507 h 3303"/>
                <a:gd name="T14" fmla="*/ 1735389 w 3295"/>
                <a:gd name="T15" fmla="*/ 901016 h 3303"/>
                <a:gd name="T16" fmla="*/ 221214 w 3295"/>
                <a:gd name="T17" fmla="*/ 373379 h 3303"/>
                <a:gd name="T18" fmla="*/ 369962 w 3295"/>
                <a:gd name="T19" fmla="*/ 225118 h 3303"/>
                <a:gd name="T20" fmla="*/ 518165 w 3295"/>
                <a:gd name="T21" fmla="*/ 373379 h 3303"/>
                <a:gd name="T22" fmla="*/ 369962 w 3295"/>
                <a:gd name="T23" fmla="*/ 521641 h 3303"/>
                <a:gd name="T24" fmla="*/ 221214 w 3295"/>
                <a:gd name="T25" fmla="*/ 373379 h 3303"/>
                <a:gd name="T26" fmla="*/ 1028702 w 3295"/>
                <a:gd name="T27" fmla="*/ 1408485 h 3303"/>
                <a:gd name="T28" fmla="*/ 451147 w 3295"/>
                <a:gd name="T29" fmla="*/ 831246 h 3303"/>
                <a:gd name="T30" fmla="*/ 503998 w 3295"/>
                <a:gd name="T31" fmla="*/ 778918 h 3303"/>
                <a:gd name="T32" fmla="*/ 1081008 w 3295"/>
                <a:gd name="T33" fmla="*/ 1355612 h 3303"/>
                <a:gd name="T34" fmla="*/ 1028702 w 3295"/>
                <a:gd name="T35" fmla="*/ 1408485 h 3303"/>
                <a:gd name="T36" fmla="*/ 1185622 w 3295"/>
                <a:gd name="T37" fmla="*/ 1250957 h 3303"/>
                <a:gd name="T38" fmla="*/ 608612 w 3295"/>
                <a:gd name="T39" fmla="*/ 673718 h 3303"/>
                <a:gd name="T40" fmla="*/ 661464 w 3295"/>
                <a:gd name="T41" fmla="*/ 621390 h 3303"/>
                <a:gd name="T42" fmla="*/ 1238474 w 3295"/>
                <a:gd name="T43" fmla="*/ 1198629 h 3303"/>
                <a:gd name="T44" fmla="*/ 1185622 w 3295"/>
                <a:gd name="T45" fmla="*/ 1250957 h 3303"/>
                <a:gd name="T46" fmla="*/ 1343088 w 3295"/>
                <a:gd name="T47" fmla="*/ 1093429 h 3303"/>
                <a:gd name="T48" fmla="*/ 766078 w 3295"/>
                <a:gd name="T49" fmla="*/ 516190 h 3303"/>
                <a:gd name="T50" fmla="*/ 818929 w 3295"/>
                <a:gd name="T51" fmla="*/ 463863 h 3303"/>
                <a:gd name="T52" fmla="*/ 1395939 w 3295"/>
                <a:gd name="T53" fmla="*/ 1041102 h 3303"/>
                <a:gd name="T54" fmla="*/ 1343088 w 3295"/>
                <a:gd name="T55" fmla="*/ 1093429 h 33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5" h="3303">
                  <a:moveTo>
                    <a:pt x="3185" y="1653"/>
                  </a:moveTo>
                  <a:cubicBezTo>
                    <a:pt x="1521" y="0"/>
                    <a:pt x="1521" y="0"/>
                    <a:pt x="1521" y="0"/>
                  </a:cubicBezTo>
                  <a:cubicBezTo>
                    <a:pt x="4" y="0"/>
                    <a:pt x="4" y="0"/>
                    <a:pt x="4" y="0"/>
                  </a:cubicBezTo>
                  <a:cubicBezTo>
                    <a:pt x="0" y="1515"/>
                    <a:pt x="0" y="1515"/>
                    <a:pt x="0" y="1515"/>
                  </a:cubicBezTo>
                  <a:cubicBezTo>
                    <a:pt x="1645" y="3193"/>
                    <a:pt x="1645" y="3193"/>
                    <a:pt x="1645" y="3193"/>
                  </a:cubicBezTo>
                  <a:cubicBezTo>
                    <a:pt x="1753" y="3301"/>
                    <a:pt x="1927" y="3303"/>
                    <a:pt x="2033" y="3196"/>
                  </a:cubicBezTo>
                  <a:cubicBezTo>
                    <a:pt x="3188" y="2041"/>
                    <a:pt x="3188" y="2041"/>
                    <a:pt x="3188" y="2041"/>
                  </a:cubicBezTo>
                  <a:cubicBezTo>
                    <a:pt x="3295" y="1934"/>
                    <a:pt x="3294" y="1761"/>
                    <a:pt x="3185" y="1653"/>
                  </a:cubicBezTo>
                  <a:close/>
                  <a:moveTo>
                    <a:pt x="406" y="685"/>
                  </a:moveTo>
                  <a:cubicBezTo>
                    <a:pt x="406" y="535"/>
                    <a:pt x="528" y="413"/>
                    <a:pt x="679" y="413"/>
                  </a:cubicBezTo>
                  <a:cubicBezTo>
                    <a:pt x="829" y="413"/>
                    <a:pt x="951" y="535"/>
                    <a:pt x="951" y="685"/>
                  </a:cubicBezTo>
                  <a:cubicBezTo>
                    <a:pt x="951" y="835"/>
                    <a:pt x="829" y="957"/>
                    <a:pt x="679" y="957"/>
                  </a:cubicBezTo>
                  <a:cubicBezTo>
                    <a:pt x="528" y="957"/>
                    <a:pt x="406" y="835"/>
                    <a:pt x="406" y="685"/>
                  </a:cubicBezTo>
                  <a:close/>
                  <a:moveTo>
                    <a:pt x="1888" y="2584"/>
                  </a:moveTo>
                  <a:cubicBezTo>
                    <a:pt x="828" y="1525"/>
                    <a:pt x="828" y="1525"/>
                    <a:pt x="828" y="1525"/>
                  </a:cubicBezTo>
                  <a:cubicBezTo>
                    <a:pt x="925" y="1429"/>
                    <a:pt x="925" y="1429"/>
                    <a:pt x="925" y="1429"/>
                  </a:cubicBezTo>
                  <a:cubicBezTo>
                    <a:pt x="1984" y="2487"/>
                    <a:pt x="1984" y="2487"/>
                    <a:pt x="1984" y="2487"/>
                  </a:cubicBezTo>
                  <a:lnTo>
                    <a:pt x="1888" y="2584"/>
                  </a:lnTo>
                  <a:close/>
                  <a:moveTo>
                    <a:pt x="2176" y="2295"/>
                  </a:moveTo>
                  <a:cubicBezTo>
                    <a:pt x="1117" y="1236"/>
                    <a:pt x="1117" y="1236"/>
                    <a:pt x="1117" y="1236"/>
                  </a:cubicBezTo>
                  <a:cubicBezTo>
                    <a:pt x="1214" y="1140"/>
                    <a:pt x="1214" y="1140"/>
                    <a:pt x="1214" y="1140"/>
                  </a:cubicBezTo>
                  <a:cubicBezTo>
                    <a:pt x="2273" y="2199"/>
                    <a:pt x="2273" y="2199"/>
                    <a:pt x="2273" y="2199"/>
                  </a:cubicBezTo>
                  <a:lnTo>
                    <a:pt x="2176" y="2295"/>
                  </a:lnTo>
                  <a:close/>
                  <a:moveTo>
                    <a:pt x="2465" y="2006"/>
                  </a:moveTo>
                  <a:cubicBezTo>
                    <a:pt x="1406" y="947"/>
                    <a:pt x="1406" y="947"/>
                    <a:pt x="1406" y="947"/>
                  </a:cubicBezTo>
                  <a:cubicBezTo>
                    <a:pt x="1503" y="851"/>
                    <a:pt x="1503" y="851"/>
                    <a:pt x="1503" y="851"/>
                  </a:cubicBezTo>
                  <a:cubicBezTo>
                    <a:pt x="2562" y="1910"/>
                    <a:pt x="2562" y="1910"/>
                    <a:pt x="2562" y="1910"/>
                  </a:cubicBezTo>
                  <a:lnTo>
                    <a:pt x="2465" y="2006"/>
                  </a:lnTo>
                  <a:close/>
                </a:path>
              </a:pathLst>
            </a:custGeom>
            <a:solidFill>
              <a:schemeClr val="accent6">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A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A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A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A0204" charset="0"/>
                  <a:ea typeface="宋体" panose="02010600030101010101" pitchFamily="2" charset="-122"/>
                  <a:cs typeface="+mn-cs"/>
                </a:defRPr>
              </a:lvl9pPr>
            </a:lstStyle>
            <a:p>
              <a:endParaRPr lang="zh-CN" altLang="en-US">
                <a:latin typeface="Adobe 黑体 Std R" pitchFamily="34" charset="-128"/>
                <a:ea typeface="Adobe 黑体 Std R" pitchFamily="34" charset="-128"/>
              </a:endParaRPr>
            </a:p>
          </p:txBody>
        </p:sp>
      </p:grpSp>
      <p:sp>
        <p:nvSpPr>
          <p:cNvPr id="78" name="文本框 96"/>
          <p:cNvSpPr txBox="1"/>
          <p:nvPr/>
        </p:nvSpPr>
        <p:spPr>
          <a:xfrm>
            <a:off x="1052167" y="663551"/>
            <a:ext cx="3877985"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产品内容概览－总库</a:t>
            </a:r>
            <a:endParaRPr lang="zh-CN" altLang="en-US" sz="3200" b="1" dirty="0">
              <a:solidFill>
                <a:schemeClr val="tx2"/>
              </a:solidFill>
              <a:latin typeface="Century Gothic" panose="020B0502020202020204" pitchFamily="34" charset="0"/>
              <a:ea typeface="+mj-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000"/>
                                  </p:stCondLst>
                                  <p:childTnLst>
                                    <p:set>
                                      <p:cBhvr>
                                        <p:cTn id="6" dur="1" fill="hold">
                                          <p:stCondLst>
                                            <p:cond delay="0"/>
                                          </p:stCondLst>
                                        </p:cTn>
                                        <p:tgtEl>
                                          <p:spTgt spid="48"/>
                                        </p:tgtEl>
                                        <p:attrNameLst>
                                          <p:attrName>style.visibility</p:attrName>
                                        </p:attrNameLst>
                                      </p:cBhvr>
                                      <p:to>
                                        <p:strVal val="visible"/>
                                      </p:to>
                                    </p:set>
                                    <p:animEffect transition="in" filter="barn(outVertical)">
                                      <p:cBhvr>
                                        <p:cTn id="7" dur="500"/>
                                        <p:tgtEl>
                                          <p:spTgt spid="48"/>
                                        </p:tgtEl>
                                      </p:cBhvr>
                                    </p:animEffect>
                                  </p:childTnLst>
                                </p:cTn>
                              </p:par>
                              <p:par>
                                <p:cTn id="8" presetID="17" presetClass="entr" presetSubtype="4" fill="hold" grpId="0" nodeType="withEffect">
                                  <p:stCondLst>
                                    <p:cond delay="1500"/>
                                  </p:stCondLst>
                                  <p:childTnLst>
                                    <p:set>
                                      <p:cBhvr>
                                        <p:cTn id="9" dur="1" fill="hold">
                                          <p:stCondLst>
                                            <p:cond delay="0"/>
                                          </p:stCondLst>
                                        </p:cTn>
                                        <p:tgtEl>
                                          <p:spTgt spid="44"/>
                                        </p:tgtEl>
                                        <p:attrNameLst>
                                          <p:attrName>style.visibility</p:attrName>
                                        </p:attrNameLst>
                                      </p:cBhvr>
                                      <p:to>
                                        <p:strVal val="visible"/>
                                      </p:to>
                                    </p:set>
                                    <p:anim calcmode="lin" valueType="num">
                                      <p:cBhvr>
                                        <p:cTn id="10" dur="500" fill="hold"/>
                                        <p:tgtEl>
                                          <p:spTgt spid="44"/>
                                        </p:tgtEl>
                                        <p:attrNameLst>
                                          <p:attrName>ppt_x</p:attrName>
                                        </p:attrNameLst>
                                      </p:cBhvr>
                                      <p:tavLst>
                                        <p:tav tm="0">
                                          <p:val>
                                            <p:strVal val="#ppt_x"/>
                                          </p:val>
                                        </p:tav>
                                        <p:tav tm="100000">
                                          <p:val>
                                            <p:strVal val="#ppt_x"/>
                                          </p:val>
                                        </p:tav>
                                      </p:tavLst>
                                    </p:anim>
                                    <p:anim calcmode="lin" valueType="num">
                                      <p:cBhvr>
                                        <p:cTn id="11" dur="500" fill="hold"/>
                                        <p:tgtEl>
                                          <p:spTgt spid="44"/>
                                        </p:tgtEl>
                                        <p:attrNameLst>
                                          <p:attrName>ppt_y</p:attrName>
                                        </p:attrNameLst>
                                      </p:cBhvr>
                                      <p:tavLst>
                                        <p:tav tm="0">
                                          <p:val>
                                            <p:strVal val="#ppt_y+#ppt_h/2"/>
                                          </p:val>
                                        </p:tav>
                                        <p:tav tm="100000">
                                          <p:val>
                                            <p:strVal val="#ppt_y"/>
                                          </p:val>
                                        </p:tav>
                                      </p:tavLst>
                                    </p:anim>
                                    <p:anim calcmode="lin" valueType="num">
                                      <p:cBhvr>
                                        <p:cTn id="12" dur="500" fill="hold"/>
                                        <p:tgtEl>
                                          <p:spTgt spid="44"/>
                                        </p:tgtEl>
                                        <p:attrNameLst>
                                          <p:attrName>ppt_w</p:attrName>
                                        </p:attrNameLst>
                                      </p:cBhvr>
                                      <p:tavLst>
                                        <p:tav tm="0">
                                          <p:val>
                                            <p:strVal val="#ppt_w"/>
                                          </p:val>
                                        </p:tav>
                                        <p:tav tm="100000">
                                          <p:val>
                                            <p:strVal val="#ppt_w"/>
                                          </p:val>
                                        </p:tav>
                                      </p:tavLst>
                                    </p:anim>
                                    <p:anim calcmode="lin" valueType="num">
                                      <p:cBhvr>
                                        <p:cTn id="13" dur="500" fill="hold"/>
                                        <p:tgtEl>
                                          <p:spTgt spid="44"/>
                                        </p:tgtEl>
                                        <p:attrNameLst>
                                          <p:attrName>ppt_h</p:attrName>
                                        </p:attrNameLst>
                                      </p:cBhvr>
                                      <p:tavLst>
                                        <p:tav tm="0">
                                          <p:val>
                                            <p:fltVal val="0"/>
                                          </p:val>
                                        </p:tav>
                                        <p:tav tm="100000">
                                          <p:val>
                                            <p:strVal val="#ppt_h"/>
                                          </p:val>
                                        </p:tav>
                                      </p:tavLst>
                                    </p:anim>
                                  </p:childTnLst>
                                </p:cTn>
                              </p:par>
                              <p:par>
                                <p:cTn id="14" presetID="17" presetClass="entr" presetSubtype="4" fill="hold" grpId="0" nodeType="withEffect">
                                  <p:stCondLst>
                                    <p:cond delay="1500"/>
                                  </p:stCondLst>
                                  <p:childTnLst>
                                    <p:set>
                                      <p:cBhvr>
                                        <p:cTn id="15" dur="1" fill="hold">
                                          <p:stCondLst>
                                            <p:cond delay="0"/>
                                          </p:stCondLst>
                                        </p:cTn>
                                        <p:tgtEl>
                                          <p:spTgt spid="45"/>
                                        </p:tgtEl>
                                        <p:attrNameLst>
                                          <p:attrName>style.visibility</p:attrName>
                                        </p:attrNameLst>
                                      </p:cBhvr>
                                      <p:to>
                                        <p:strVal val="visible"/>
                                      </p:to>
                                    </p:set>
                                    <p:anim calcmode="lin" valueType="num">
                                      <p:cBhvr>
                                        <p:cTn id="16" dur="500" fill="hold"/>
                                        <p:tgtEl>
                                          <p:spTgt spid="45"/>
                                        </p:tgtEl>
                                        <p:attrNameLst>
                                          <p:attrName>ppt_x</p:attrName>
                                        </p:attrNameLst>
                                      </p:cBhvr>
                                      <p:tavLst>
                                        <p:tav tm="0">
                                          <p:val>
                                            <p:strVal val="#ppt_x"/>
                                          </p:val>
                                        </p:tav>
                                        <p:tav tm="100000">
                                          <p:val>
                                            <p:strVal val="#ppt_x"/>
                                          </p:val>
                                        </p:tav>
                                      </p:tavLst>
                                    </p:anim>
                                    <p:anim calcmode="lin" valueType="num">
                                      <p:cBhvr>
                                        <p:cTn id="17" dur="500" fill="hold"/>
                                        <p:tgtEl>
                                          <p:spTgt spid="45"/>
                                        </p:tgtEl>
                                        <p:attrNameLst>
                                          <p:attrName>ppt_y</p:attrName>
                                        </p:attrNameLst>
                                      </p:cBhvr>
                                      <p:tavLst>
                                        <p:tav tm="0">
                                          <p:val>
                                            <p:strVal val="#ppt_y+#ppt_h/2"/>
                                          </p:val>
                                        </p:tav>
                                        <p:tav tm="100000">
                                          <p:val>
                                            <p:strVal val="#ppt_y"/>
                                          </p:val>
                                        </p:tav>
                                      </p:tavLst>
                                    </p:anim>
                                    <p:anim calcmode="lin" valueType="num">
                                      <p:cBhvr>
                                        <p:cTn id="18" dur="500" fill="hold"/>
                                        <p:tgtEl>
                                          <p:spTgt spid="45"/>
                                        </p:tgtEl>
                                        <p:attrNameLst>
                                          <p:attrName>ppt_w</p:attrName>
                                        </p:attrNameLst>
                                      </p:cBhvr>
                                      <p:tavLst>
                                        <p:tav tm="0">
                                          <p:val>
                                            <p:strVal val="#ppt_w"/>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childTnLst>
                                </p:cTn>
                              </p:par>
                              <p:par>
                                <p:cTn id="20" presetID="17" presetClass="entr" presetSubtype="4" fill="hold" grpId="0" nodeType="withEffect">
                                  <p:stCondLst>
                                    <p:cond delay="150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ppt_x</p:attrName>
                                        </p:attrNameLst>
                                      </p:cBhvr>
                                      <p:tavLst>
                                        <p:tav tm="0">
                                          <p:val>
                                            <p:strVal val="#ppt_x"/>
                                          </p:val>
                                        </p:tav>
                                        <p:tav tm="100000">
                                          <p:val>
                                            <p:strVal val="#ppt_x"/>
                                          </p:val>
                                        </p:tav>
                                      </p:tavLst>
                                    </p:anim>
                                    <p:anim calcmode="lin" valueType="num">
                                      <p:cBhvr>
                                        <p:cTn id="23" dur="500" fill="hold"/>
                                        <p:tgtEl>
                                          <p:spTgt spid="46"/>
                                        </p:tgtEl>
                                        <p:attrNameLst>
                                          <p:attrName>ppt_y</p:attrName>
                                        </p:attrNameLst>
                                      </p:cBhvr>
                                      <p:tavLst>
                                        <p:tav tm="0">
                                          <p:val>
                                            <p:strVal val="#ppt_y+#ppt_h/2"/>
                                          </p:val>
                                        </p:tav>
                                        <p:tav tm="100000">
                                          <p:val>
                                            <p:strVal val="#ppt_y"/>
                                          </p:val>
                                        </p:tav>
                                      </p:tavLst>
                                    </p:anim>
                                    <p:anim calcmode="lin" valueType="num">
                                      <p:cBhvr>
                                        <p:cTn id="24" dur="500" fill="hold"/>
                                        <p:tgtEl>
                                          <p:spTgt spid="46"/>
                                        </p:tgtEl>
                                        <p:attrNameLst>
                                          <p:attrName>ppt_w</p:attrName>
                                        </p:attrNameLst>
                                      </p:cBhvr>
                                      <p:tavLst>
                                        <p:tav tm="0">
                                          <p:val>
                                            <p:strVal val="#ppt_w"/>
                                          </p:val>
                                        </p:tav>
                                        <p:tav tm="100000">
                                          <p:val>
                                            <p:strVal val="#ppt_w"/>
                                          </p:val>
                                        </p:tav>
                                      </p:tavLst>
                                    </p:anim>
                                    <p:anim calcmode="lin" valueType="num">
                                      <p:cBhvr>
                                        <p:cTn id="25" dur="500" fill="hold"/>
                                        <p:tgtEl>
                                          <p:spTgt spid="46"/>
                                        </p:tgtEl>
                                        <p:attrNameLst>
                                          <p:attrName>ppt_h</p:attrName>
                                        </p:attrNameLst>
                                      </p:cBhvr>
                                      <p:tavLst>
                                        <p:tav tm="0">
                                          <p:val>
                                            <p:fltVal val="0"/>
                                          </p:val>
                                        </p:tav>
                                        <p:tav tm="100000">
                                          <p:val>
                                            <p:strVal val="#ppt_h"/>
                                          </p:val>
                                        </p:tav>
                                      </p:tavLst>
                                    </p:anim>
                                  </p:childTnLst>
                                </p:cTn>
                              </p:par>
                              <p:par>
                                <p:cTn id="26" presetID="17" presetClass="entr" presetSubtype="4" fill="hold" grpId="0" nodeType="withEffect">
                                  <p:stCondLst>
                                    <p:cond delay="1500"/>
                                  </p:stCondLst>
                                  <p:childTnLst>
                                    <p:set>
                                      <p:cBhvr>
                                        <p:cTn id="27" dur="1"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ppt_x</p:attrName>
                                        </p:attrNameLst>
                                      </p:cBhvr>
                                      <p:tavLst>
                                        <p:tav tm="0">
                                          <p:val>
                                            <p:strVal val="#ppt_x"/>
                                          </p:val>
                                        </p:tav>
                                        <p:tav tm="100000">
                                          <p:val>
                                            <p:strVal val="#ppt_x"/>
                                          </p:val>
                                        </p:tav>
                                      </p:tavLst>
                                    </p:anim>
                                    <p:anim calcmode="lin" valueType="num">
                                      <p:cBhvr>
                                        <p:cTn id="29" dur="500" fill="hold"/>
                                        <p:tgtEl>
                                          <p:spTgt spid="47"/>
                                        </p:tgtEl>
                                        <p:attrNameLst>
                                          <p:attrName>ppt_y</p:attrName>
                                        </p:attrNameLst>
                                      </p:cBhvr>
                                      <p:tavLst>
                                        <p:tav tm="0">
                                          <p:val>
                                            <p:strVal val="#ppt_y+#ppt_h/2"/>
                                          </p:val>
                                        </p:tav>
                                        <p:tav tm="100000">
                                          <p:val>
                                            <p:strVal val="#ppt_y"/>
                                          </p:val>
                                        </p:tav>
                                      </p:tavLst>
                                    </p:anim>
                                    <p:anim calcmode="lin" valueType="num">
                                      <p:cBhvr>
                                        <p:cTn id="30" dur="500" fill="hold"/>
                                        <p:tgtEl>
                                          <p:spTgt spid="47"/>
                                        </p:tgtEl>
                                        <p:attrNameLst>
                                          <p:attrName>ppt_w</p:attrName>
                                        </p:attrNameLst>
                                      </p:cBhvr>
                                      <p:tavLst>
                                        <p:tav tm="0">
                                          <p:val>
                                            <p:strVal val="#ppt_w"/>
                                          </p:val>
                                        </p:tav>
                                        <p:tav tm="100000">
                                          <p:val>
                                            <p:strVal val="#ppt_w"/>
                                          </p:val>
                                        </p:tav>
                                      </p:tavLst>
                                    </p:anim>
                                    <p:anim calcmode="lin" valueType="num">
                                      <p:cBhvr>
                                        <p:cTn id="31" dur="500" fill="hold"/>
                                        <p:tgtEl>
                                          <p:spTgt spid="47"/>
                                        </p:tgtEl>
                                        <p:attrNameLst>
                                          <p:attrName>ppt_h</p:attrName>
                                        </p:attrNameLst>
                                      </p:cBhvr>
                                      <p:tavLst>
                                        <p:tav tm="0">
                                          <p:val>
                                            <p:fltVal val="0"/>
                                          </p:val>
                                        </p:tav>
                                        <p:tav tm="100000">
                                          <p:val>
                                            <p:strVal val="#ppt_h"/>
                                          </p:val>
                                        </p:tav>
                                      </p:tavLst>
                                    </p:anim>
                                  </p:childTnLst>
                                </p:cTn>
                              </p:par>
                              <p:par>
                                <p:cTn id="32" presetID="17" presetClass="entr" presetSubtype="4" fill="hold" grpId="0" nodeType="withEffect">
                                  <p:stCondLst>
                                    <p:cond delay="150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ppt_x</p:attrName>
                                        </p:attrNameLst>
                                      </p:cBhvr>
                                      <p:tavLst>
                                        <p:tav tm="0">
                                          <p:val>
                                            <p:strVal val="#ppt_x"/>
                                          </p:val>
                                        </p:tav>
                                        <p:tav tm="100000">
                                          <p:val>
                                            <p:strVal val="#ppt_x"/>
                                          </p:val>
                                        </p:tav>
                                      </p:tavLst>
                                    </p:anim>
                                    <p:anim calcmode="lin" valueType="num">
                                      <p:cBhvr>
                                        <p:cTn id="35" dur="500" fill="hold"/>
                                        <p:tgtEl>
                                          <p:spTgt spid="43"/>
                                        </p:tgtEl>
                                        <p:attrNameLst>
                                          <p:attrName>ppt_y</p:attrName>
                                        </p:attrNameLst>
                                      </p:cBhvr>
                                      <p:tavLst>
                                        <p:tav tm="0">
                                          <p:val>
                                            <p:strVal val="#ppt_y+#ppt_h/2"/>
                                          </p:val>
                                        </p:tav>
                                        <p:tav tm="100000">
                                          <p:val>
                                            <p:strVal val="#ppt_y"/>
                                          </p:val>
                                        </p:tav>
                                      </p:tavLst>
                                    </p:anim>
                                    <p:anim calcmode="lin" valueType="num">
                                      <p:cBhvr>
                                        <p:cTn id="36" dur="500" fill="hold"/>
                                        <p:tgtEl>
                                          <p:spTgt spid="43"/>
                                        </p:tgtEl>
                                        <p:attrNameLst>
                                          <p:attrName>ppt_w</p:attrName>
                                        </p:attrNameLst>
                                      </p:cBhvr>
                                      <p:tavLst>
                                        <p:tav tm="0">
                                          <p:val>
                                            <p:strVal val="#ppt_w"/>
                                          </p:val>
                                        </p:tav>
                                        <p:tav tm="100000">
                                          <p:val>
                                            <p:strVal val="#ppt_w"/>
                                          </p:val>
                                        </p:tav>
                                      </p:tavLst>
                                    </p:anim>
                                    <p:anim calcmode="lin" valueType="num">
                                      <p:cBhvr>
                                        <p:cTn id="37" dur="500" fill="hold"/>
                                        <p:tgtEl>
                                          <p:spTgt spid="43"/>
                                        </p:tgtEl>
                                        <p:attrNameLst>
                                          <p:attrName>ppt_h</p:attrName>
                                        </p:attrNameLst>
                                      </p:cBhvr>
                                      <p:tavLst>
                                        <p:tav tm="0">
                                          <p:val>
                                            <p:fltVal val="0"/>
                                          </p:val>
                                        </p:tav>
                                        <p:tav tm="100000">
                                          <p:val>
                                            <p:strVal val="#ppt_h"/>
                                          </p:val>
                                        </p:tav>
                                      </p:tavLst>
                                    </p:anim>
                                  </p:childTnLst>
                                </p:cTn>
                              </p:par>
                              <p:par>
                                <p:cTn id="38" presetID="17" presetClass="entr" presetSubtype="4" fill="hold" grpId="0" nodeType="withEffect">
                                  <p:stCondLst>
                                    <p:cond delay="150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ppt_x</p:attrName>
                                        </p:attrNameLst>
                                      </p:cBhvr>
                                      <p:tavLst>
                                        <p:tav tm="0">
                                          <p:val>
                                            <p:strVal val="#ppt_x"/>
                                          </p:val>
                                        </p:tav>
                                        <p:tav tm="100000">
                                          <p:val>
                                            <p:strVal val="#ppt_x"/>
                                          </p:val>
                                        </p:tav>
                                      </p:tavLst>
                                    </p:anim>
                                    <p:anim calcmode="lin" valueType="num">
                                      <p:cBhvr>
                                        <p:cTn id="41" dur="500" fill="hold"/>
                                        <p:tgtEl>
                                          <p:spTgt spid="42"/>
                                        </p:tgtEl>
                                        <p:attrNameLst>
                                          <p:attrName>ppt_y</p:attrName>
                                        </p:attrNameLst>
                                      </p:cBhvr>
                                      <p:tavLst>
                                        <p:tav tm="0">
                                          <p:val>
                                            <p:strVal val="#ppt_y+#ppt_h/2"/>
                                          </p:val>
                                        </p:tav>
                                        <p:tav tm="100000">
                                          <p:val>
                                            <p:strVal val="#ppt_y"/>
                                          </p:val>
                                        </p:tav>
                                      </p:tavLst>
                                    </p:anim>
                                    <p:anim calcmode="lin" valueType="num">
                                      <p:cBhvr>
                                        <p:cTn id="42" dur="500" fill="hold"/>
                                        <p:tgtEl>
                                          <p:spTgt spid="42"/>
                                        </p:tgtEl>
                                        <p:attrNameLst>
                                          <p:attrName>ppt_w</p:attrName>
                                        </p:attrNameLst>
                                      </p:cBhvr>
                                      <p:tavLst>
                                        <p:tav tm="0">
                                          <p:val>
                                            <p:strVal val="#ppt_w"/>
                                          </p:val>
                                        </p:tav>
                                        <p:tav tm="100000">
                                          <p:val>
                                            <p:strVal val="#ppt_w"/>
                                          </p:val>
                                        </p:tav>
                                      </p:tavLst>
                                    </p:anim>
                                    <p:anim calcmode="lin" valueType="num">
                                      <p:cBhvr>
                                        <p:cTn id="43" dur="500" fill="hold"/>
                                        <p:tgtEl>
                                          <p:spTgt spid="42"/>
                                        </p:tgtEl>
                                        <p:attrNameLst>
                                          <p:attrName>ppt_h</p:attrName>
                                        </p:attrNameLst>
                                      </p:cBhvr>
                                      <p:tavLst>
                                        <p:tav tm="0">
                                          <p:val>
                                            <p:fltVal val="0"/>
                                          </p:val>
                                        </p:tav>
                                        <p:tav tm="100000">
                                          <p:val>
                                            <p:strVal val="#ppt_h"/>
                                          </p:val>
                                        </p:tav>
                                      </p:tavLst>
                                    </p:anim>
                                  </p:childTnLst>
                                </p:cTn>
                              </p:par>
                              <p:par>
                                <p:cTn id="44" presetID="17" presetClass="entr" presetSubtype="4" fill="hold" grpId="0" nodeType="withEffect">
                                  <p:stCondLst>
                                    <p:cond delay="1500"/>
                                  </p:stCondLst>
                                  <p:childTnLst>
                                    <p:set>
                                      <p:cBhvr>
                                        <p:cTn id="45" dur="1" fill="hold">
                                          <p:stCondLst>
                                            <p:cond delay="0"/>
                                          </p:stCondLst>
                                        </p:cTn>
                                        <p:tgtEl>
                                          <p:spTgt spid="41"/>
                                        </p:tgtEl>
                                        <p:attrNameLst>
                                          <p:attrName>style.visibility</p:attrName>
                                        </p:attrNameLst>
                                      </p:cBhvr>
                                      <p:to>
                                        <p:strVal val="visible"/>
                                      </p:to>
                                    </p:set>
                                    <p:anim calcmode="lin" valueType="num">
                                      <p:cBhvr>
                                        <p:cTn id="46" dur="500" fill="hold"/>
                                        <p:tgtEl>
                                          <p:spTgt spid="41"/>
                                        </p:tgtEl>
                                        <p:attrNameLst>
                                          <p:attrName>ppt_x</p:attrName>
                                        </p:attrNameLst>
                                      </p:cBhvr>
                                      <p:tavLst>
                                        <p:tav tm="0">
                                          <p:val>
                                            <p:strVal val="#ppt_x"/>
                                          </p:val>
                                        </p:tav>
                                        <p:tav tm="100000">
                                          <p:val>
                                            <p:strVal val="#ppt_x"/>
                                          </p:val>
                                        </p:tav>
                                      </p:tavLst>
                                    </p:anim>
                                    <p:anim calcmode="lin" valueType="num">
                                      <p:cBhvr>
                                        <p:cTn id="47" dur="500" fill="hold"/>
                                        <p:tgtEl>
                                          <p:spTgt spid="41"/>
                                        </p:tgtEl>
                                        <p:attrNameLst>
                                          <p:attrName>ppt_y</p:attrName>
                                        </p:attrNameLst>
                                      </p:cBhvr>
                                      <p:tavLst>
                                        <p:tav tm="0">
                                          <p:val>
                                            <p:strVal val="#ppt_y+#ppt_h/2"/>
                                          </p:val>
                                        </p:tav>
                                        <p:tav tm="100000">
                                          <p:val>
                                            <p:strVal val="#ppt_y"/>
                                          </p:val>
                                        </p:tav>
                                      </p:tavLst>
                                    </p:anim>
                                    <p:anim calcmode="lin" valueType="num">
                                      <p:cBhvr>
                                        <p:cTn id="48" dur="500" fill="hold"/>
                                        <p:tgtEl>
                                          <p:spTgt spid="41"/>
                                        </p:tgtEl>
                                        <p:attrNameLst>
                                          <p:attrName>ppt_w</p:attrName>
                                        </p:attrNameLst>
                                      </p:cBhvr>
                                      <p:tavLst>
                                        <p:tav tm="0">
                                          <p:val>
                                            <p:strVal val="#ppt_w"/>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childTnLst>
                                </p:cTn>
                              </p:par>
                              <p:par>
                                <p:cTn id="50" presetID="17" presetClass="entr" presetSubtype="4" fill="hold" grpId="0" nodeType="withEffect">
                                  <p:stCondLst>
                                    <p:cond delay="150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ppt_x</p:attrName>
                                        </p:attrNameLst>
                                      </p:cBhvr>
                                      <p:tavLst>
                                        <p:tav tm="0">
                                          <p:val>
                                            <p:strVal val="#ppt_x"/>
                                          </p:val>
                                        </p:tav>
                                        <p:tav tm="100000">
                                          <p:val>
                                            <p:strVal val="#ppt_x"/>
                                          </p:val>
                                        </p:tav>
                                      </p:tavLst>
                                    </p:anim>
                                    <p:anim calcmode="lin" valueType="num">
                                      <p:cBhvr>
                                        <p:cTn id="53" dur="500" fill="hold"/>
                                        <p:tgtEl>
                                          <p:spTgt spid="26"/>
                                        </p:tgtEl>
                                        <p:attrNameLst>
                                          <p:attrName>ppt_y</p:attrName>
                                        </p:attrNameLst>
                                      </p:cBhvr>
                                      <p:tavLst>
                                        <p:tav tm="0">
                                          <p:val>
                                            <p:strVal val="#ppt_y+#ppt_h/2"/>
                                          </p:val>
                                        </p:tav>
                                        <p:tav tm="100000">
                                          <p:val>
                                            <p:strVal val="#ppt_y"/>
                                          </p:val>
                                        </p:tav>
                                      </p:tavLst>
                                    </p:anim>
                                    <p:anim calcmode="lin" valueType="num">
                                      <p:cBhvr>
                                        <p:cTn id="54" dur="500" fill="hold"/>
                                        <p:tgtEl>
                                          <p:spTgt spid="26"/>
                                        </p:tgtEl>
                                        <p:attrNameLst>
                                          <p:attrName>ppt_w</p:attrName>
                                        </p:attrNameLst>
                                      </p:cBhvr>
                                      <p:tavLst>
                                        <p:tav tm="0">
                                          <p:val>
                                            <p:strVal val="#ppt_w"/>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childTnLst>
                                </p:cTn>
                              </p:par>
                              <p:par>
                                <p:cTn id="56" presetID="10" presetClass="entr" presetSubtype="0" fill="hold" grpId="0" nodeType="withEffect">
                                  <p:stCondLst>
                                    <p:cond delay="175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500"/>
                                        <p:tgtEl>
                                          <p:spTgt spid="59"/>
                                        </p:tgtEl>
                                      </p:cBhvr>
                                    </p:animEffect>
                                  </p:childTnLst>
                                </p:cTn>
                              </p:par>
                              <p:par>
                                <p:cTn id="59" presetID="10" presetClass="entr" presetSubtype="0" fill="hold" grpId="0" nodeType="withEffect">
                                  <p:stCondLst>
                                    <p:cond delay="175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par>
                                <p:cTn id="62" presetID="10" presetClass="entr" presetSubtype="0" fill="hold" grpId="0" nodeType="withEffect">
                                  <p:stCondLst>
                                    <p:cond delay="1750"/>
                                  </p:stCondLst>
                                  <p:childTnLst>
                                    <p:set>
                                      <p:cBhvr>
                                        <p:cTn id="63" dur="1" fill="hold">
                                          <p:stCondLst>
                                            <p:cond delay="0"/>
                                          </p:stCondLst>
                                        </p:cTn>
                                        <p:tgtEl>
                                          <p:spTgt spid="61"/>
                                        </p:tgtEl>
                                        <p:attrNameLst>
                                          <p:attrName>style.visibility</p:attrName>
                                        </p:attrNameLst>
                                      </p:cBhvr>
                                      <p:to>
                                        <p:strVal val="visible"/>
                                      </p:to>
                                    </p:set>
                                    <p:animEffect transition="in" filter="fade">
                                      <p:cBhvr>
                                        <p:cTn id="64" dur="500"/>
                                        <p:tgtEl>
                                          <p:spTgt spid="61"/>
                                        </p:tgtEl>
                                      </p:cBhvr>
                                    </p:animEffect>
                                  </p:childTnLst>
                                </p:cTn>
                              </p:par>
                              <p:par>
                                <p:cTn id="65" presetID="10" presetClass="entr" presetSubtype="0" fill="hold" grpId="0" nodeType="withEffect">
                                  <p:stCondLst>
                                    <p:cond delay="1750"/>
                                  </p:stCondLst>
                                  <p:childTnLst>
                                    <p:set>
                                      <p:cBhvr>
                                        <p:cTn id="66" dur="1" fill="hold">
                                          <p:stCondLst>
                                            <p:cond delay="0"/>
                                          </p:stCondLst>
                                        </p:cTn>
                                        <p:tgtEl>
                                          <p:spTgt spid="62"/>
                                        </p:tgtEl>
                                        <p:attrNameLst>
                                          <p:attrName>style.visibility</p:attrName>
                                        </p:attrNameLst>
                                      </p:cBhvr>
                                      <p:to>
                                        <p:strVal val="visible"/>
                                      </p:to>
                                    </p:set>
                                    <p:animEffect transition="in" filter="fade">
                                      <p:cBhvr>
                                        <p:cTn id="67" dur="500"/>
                                        <p:tgtEl>
                                          <p:spTgt spid="62"/>
                                        </p:tgtEl>
                                      </p:cBhvr>
                                    </p:animEffect>
                                  </p:childTnLst>
                                </p:cTn>
                              </p:par>
                              <p:par>
                                <p:cTn id="68" presetID="10" presetClass="entr" presetSubtype="0" fill="hold" grpId="0" nodeType="withEffect">
                                  <p:stCondLst>
                                    <p:cond delay="2000"/>
                                  </p:stCondLst>
                                  <p:childTnLst>
                                    <p:set>
                                      <p:cBhvr>
                                        <p:cTn id="69" dur="1" fill="hold">
                                          <p:stCondLst>
                                            <p:cond delay="0"/>
                                          </p:stCondLst>
                                        </p:cTn>
                                        <p:tgtEl>
                                          <p:spTgt spid="55"/>
                                        </p:tgtEl>
                                        <p:attrNameLst>
                                          <p:attrName>style.visibility</p:attrName>
                                        </p:attrNameLst>
                                      </p:cBhvr>
                                      <p:to>
                                        <p:strVal val="visible"/>
                                      </p:to>
                                    </p:set>
                                    <p:animEffect transition="in" filter="fade">
                                      <p:cBhvr>
                                        <p:cTn id="70" dur="500"/>
                                        <p:tgtEl>
                                          <p:spTgt spid="55"/>
                                        </p:tgtEl>
                                      </p:cBhvr>
                                    </p:animEffect>
                                  </p:childTnLst>
                                </p:cTn>
                              </p:par>
                              <p:par>
                                <p:cTn id="71" presetID="10" presetClass="entr" presetSubtype="0" fill="hold" grpId="0" nodeType="withEffect">
                                  <p:stCondLst>
                                    <p:cond delay="2000"/>
                                  </p:stCondLst>
                                  <p:childTnLst>
                                    <p:set>
                                      <p:cBhvr>
                                        <p:cTn id="72" dur="1" fill="hold">
                                          <p:stCondLst>
                                            <p:cond delay="0"/>
                                          </p:stCondLst>
                                        </p:cTn>
                                        <p:tgtEl>
                                          <p:spTgt spid="56"/>
                                        </p:tgtEl>
                                        <p:attrNameLst>
                                          <p:attrName>style.visibility</p:attrName>
                                        </p:attrNameLst>
                                      </p:cBhvr>
                                      <p:to>
                                        <p:strVal val="visible"/>
                                      </p:to>
                                    </p:set>
                                    <p:animEffect transition="in" filter="fade">
                                      <p:cBhvr>
                                        <p:cTn id="73" dur="500"/>
                                        <p:tgtEl>
                                          <p:spTgt spid="56"/>
                                        </p:tgtEl>
                                      </p:cBhvr>
                                    </p:animEffect>
                                  </p:childTnLst>
                                </p:cTn>
                              </p:par>
                              <p:par>
                                <p:cTn id="74" presetID="10" presetClass="entr" presetSubtype="0" fill="hold" grpId="0" nodeType="withEffect">
                                  <p:stCondLst>
                                    <p:cond delay="2000"/>
                                  </p:stCondLst>
                                  <p:childTnLst>
                                    <p:set>
                                      <p:cBhvr>
                                        <p:cTn id="75" dur="1" fill="hold">
                                          <p:stCondLst>
                                            <p:cond delay="0"/>
                                          </p:stCondLst>
                                        </p:cTn>
                                        <p:tgtEl>
                                          <p:spTgt spid="57"/>
                                        </p:tgtEl>
                                        <p:attrNameLst>
                                          <p:attrName>style.visibility</p:attrName>
                                        </p:attrNameLst>
                                      </p:cBhvr>
                                      <p:to>
                                        <p:strVal val="visible"/>
                                      </p:to>
                                    </p:set>
                                    <p:animEffect transition="in" filter="fade">
                                      <p:cBhvr>
                                        <p:cTn id="76" dur="500"/>
                                        <p:tgtEl>
                                          <p:spTgt spid="57"/>
                                        </p:tgtEl>
                                      </p:cBhvr>
                                    </p:animEffect>
                                  </p:childTnLst>
                                </p:cTn>
                              </p:par>
                              <p:par>
                                <p:cTn id="77" presetID="10" presetClass="entr" presetSubtype="0" fill="hold" grpId="0" nodeType="withEffect">
                                  <p:stCondLst>
                                    <p:cond delay="200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500"/>
                                        <p:tgtEl>
                                          <p:spTgt spid="58"/>
                                        </p:tgtEl>
                                      </p:cBhvr>
                                    </p:animEffect>
                                  </p:childTnLst>
                                </p:cTn>
                              </p:par>
                              <p:par>
                                <p:cTn id="80" presetID="22" presetClass="entr" presetSubtype="8" fill="hold" grpId="0" nodeType="withEffect">
                                  <p:stCondLst>
                                    <p:cond delay="2000"/>
                                  </p:stCondLst>
                                  <p:childTnLst>
                                    <p:set>
                                      <p:cBhvr>
                                        <p:cTn id="81" dur="1" fill="hold">
                                          <p:stCondLst>
                                            <p:cond delay="0"/>
                                          </p:stCondLst>
                                        </p:cTn>
                                        <p:tgtEl>
                                          <p:spTgt spid="53"/>
                                        </p:tgtEl>
                                        <p:attrNameLst>
                                          <p:attrName>style.visibility</p:attrName>
                                        </p:attrNameLst>
                                      </p:cBhvr>
                                      <p:to>
                                        <p:strVal val="visible"/>
                                      </p:to>
                                    </p:set>
                                    <p:animEffect transition="in" filter="wipe(left)">
                                      <p:cBhvr>
                                        <p:cTn id="82" dur="500"/>
                                        <p:tgtEl>
                                          <p:spTgt spid="53"/>
                                        </p:tgtEl>
                                      </p:cBhvr>
                                    </p:animEffect>
                                  </p:childTnLst>
                                </p:cTn>
                              </p:par>
                              <p:par>
                                <p:cTn id="83" presetID="22" presetClass="entr" presetSubtype="8" fill="hold" grpId="0" nodeType="withEffect">
                                  <p:stCondLst>
                                    <p:cond delay="2000"/>
                                  </p:stCondLst>
                                  <p:childTnLst>
                                    <p:set>
                                      <p:cBhvr>
                                        <p:cTn id="84" dur="1" fill="hold">
                                          <p:stCondLst>
                                            <p:cond delay="0"/>
                                          </p:stCondLst>
                                        </p:cTn>
                                        <p:tgtEl>
                                          <p:spTgt spid="54"/>
                                        </p:tgtEl>
                                        <p:attrNameLst>
                                          <p:attrName>style.visibility</p:attrName>
                                        </p:attrNameLst>
                                      </p:cBhvr>
                                      <p:to>
                                        <p:strVal val="visible"/>
                                      </p:to>
                                    </p:set>
                                    <p:animEffect transition="in" filter="wipe(left)">
                                      <p:cBhvr>
                                        <p:cTn id="85" dur="500"/>
                                        <p:tgtEl>
                                          <p:spTgt spid="54"/>
                                        </p:tgtEl>
                                      </p:cBhvr>
                                    </p:animEffect>
                                  </p:childTnLst>
                                </p:cTn>
                              </p:par>
                              <p:par>
                                <p:cTn id="86" presetID="22" presetClass="entr" presetSubtype="8" fill="hold" grpId="0" nodeType="withEffect">
                                  <p:stCondLst>
                                    <p:cond delay="2000"/>
                                  </p:stCondLst>
                                  <p:childTnLst>
                                    <p:set>
                                      <p:cBhvr>
                                        <p:cTn id="87" dur="1" fill="hold">
                                          <p:stCondLst>
                                            <p:cond delay="0"/>
                                          </p:stCondLst>
                                        </p:cTn>
                                        <p:tgtEl>
                                          <p:spTgt spid="73"/>
                                        </p:tgtEl>
                                        <p:attrNameLst>
                                          <p:attrName>style.visibility</p:attrName>
                                        </p:attrNameLst>
                                      </p:cBhvr>
                                      <p:to>
                                        <p:strVal val="visible"/>
                                      </p:to>
                                    </p:set>
                                    <p:animEffect transition="in" filter="wipe(left)">
                                      <p:cBhvr>
                                        <p:cTn id="88" dur="500"/>
                                        <p:tgtEl>
                                          <p:spTgt spid="73"/>
                                        </p:tgtEl>
                                      </p:cBhvr>
                                    </p:animEffect>
                                  </p:childTnLst>
                                </p:cTn>
                              </p:par>
                              <p:par>
                                <p:cTn id="89" presetID="22" presetClass="entr" presetSubtype="8" fill="hold" grpId="0" nodeType="withEffect">
                                  <p:stCondLst>
                                    <p:cond delay="2000"/>
                                  </p:stCondLst>
                                  <p:childTnLst>
                                    <p:set>
                                      <p:cBhvr>
                                        <p:cTn id="90" dur="1" fill="hold">
                                          <p:stCondLst>
                                            <p:cond delay="0"/>
                                          </p:stCondLst>
                                        </p:cTn>
                                        <p:tgtEl>
                                          <p:spTgt spid="74"/>
                                        </p:tgtEl>
                                        <p:attrNameLst>
                                          <p:attrName>style.visibility</p:attrName>
                                        </p:attrNameLst>
                                      </p:cBhvr>
                                      <p:to>
                                        <p:strVal val="visible"/>
                                      </p:to>
                                    </p:set>
                                    <p:animEffect transition="in" filter="wipe(left)">
                                      <p:cBhvr>
                                        <p:cTn id="91" dur="500"/>
                                        <p:tgtEl>
                                          <p:spTgt spid="74"/>
                                        </p:tgtEl>
                                      </p:cBhvr>
                                    </p:animEffect>
                                  </p:childTnLst>
                                </p:cTn>
                              </p:par>
                              <p:par>
                                <p:cTn id="92" presetID="42" presetClass="entr" presetSubtype="0" fill="hold" grpId="0" nodeType="withEffect">
                                  <p:stCondLst>
                                    <p:cond delay="2500"/>
                                  </p:stCondLst>
                                  <p:childTnLst>
                                    <p:set>
                                      <p:cBhvr>
                                        <p:cTn id="93" dur="1" fill="hold">
                                          <p:stCondLst>
                                            <p:cond delay="0"/>
                                          </p:stCondLst>
                                        </p:cTn>
                                        <p:tgtEl>
                                          <p:spTgt spid="49"/>
                                        </p:tgtEl>
                                        <p:attrNameLst>
                                          <p:attrName>style.visibility</p:attrName>
                                        </p:attrNameLst>
                                      </p:cBhvr>
                                      <p:to>
                                        <p:strVal val="visible"/>
                                      </p:to>
                                    </p:set>
                                    <p:animEffect transition="in" filter="fade">
                                      <p:cBhvr>
                                        <p:cTn id="94" dur="1000"/>
                                        <p:tgtEl>
                                          <p:spTgt spid="49"/>
                                        </p:tgtEl>
                                      </p:cBhvr>
                                    </p:animEffect>
                                    <p:anim calcmode="lin" valueType="num">
                                      <p:cBhvr>
                                        <p:cTn id="95" dur="1000" fill="hold"/>
                                        <p:tgtEl>
                                          <p:spTgt spid="49"/>
                                        </p:tgtEl>
                                        <p:attrNameLst>
                                          <p:attrName>ppt_x</p:attrName>
                                        </p:attrNameLst>
                                      </p:cBhvr>
                                      <p:tavLst>
                                        <p:tav tm="0">
                                          <p:val>
                                            <p:strVal val="#ppt_x"/>
                                          </p:val>
                                        </p:tav>
                                        <p:tav tm="100000">
                                          <p:val>
                                            <p:strVal val="#ppt_x"/>
                                          </p:val>
                                        </p:tav>
                                      </p:tavLst>
                                    </p:anim>
                                    <p:anim calcmode="lin" valueType="num">
                                      <p:cBhvr>
                                        <p:cTn id="96" dur="1000" fill="hold"/>
                                        <p:tgtEl>
                                          <p:spTgt spid="49"/>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250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1000"/>
                                        <p:tgtEl>
                                          <p:spTgt spid="50"/>
                                        </p:tgtEl>
                                      </p:cBhvr>
                                    </p:animEffect>
                                    <p:anim calcmode="lin" valueType="num">
                                      <p:cBhvr>
                                        <p:cTn id="100" dur="1000" fill="hold"/>
                                        <p:tgtEl>
                                          <p:spTgt spid="50"/>
                                        </p:tgtEl>
                                        <p:attrNameLst>
                                          <p:attrName>ppt_x</p:attrName>
                                        </p:attrNameLst>
                                      </p:cBhvr>
                                      <p:tavLst>
                                        <p:tav tm="0">
                                          <p:val>
                                            <p:strVal val="#ppt_x"/>
                                          </p:val>
                                        </p:tav>
                                        <p:tav tm="100000">
                                          <p:val>
                                            <p:strVal val="#ppt_x"/>
                                          </p:val>
                                        </p:tav>
                                      </p:tavLst>
                                    </p:anim>
                                    <p:anim calcmode="lin" valueType="num">
                                      <p:cBhvr>
                                        <p:cTn id="101" dur="1000" fill="hold"/>
                                        <p:tgtEl>
                                          <p:spTgt spid="50"/>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2500"/>
                                  </p:stCondLst>
                                  <p:childTnLst>
                                    <p:set>
                                      <p:cBhvr>
                                        <p:cTn id="103" dur="1" fill="hold">
                                          <p:stCondLst>
                                            <p:cond delay="0"/>
                                          </p:stCondLst>
                                        </p:cTn>
                                        <p:tgtEl>
                                          <p:spTgt spid="51"/>
                                        </p:tgtEl>
                                        <p:attrNameLst>
                                          <p:attrName>style.visibility</p:attrName>
                                        </p:attrNameLst>
                                      </p:cBhvr>
                                      <p:to>
                                        <p:strVal val="visible"/>
                                      </p:to>
                                    </p:set>
                                    <p:animEffect transition="in" filter="fade">
                                      <p:cBhvr>
                                        <p:cTn id="104" dur="1000"/>
                                        <p:tgtEl>
                                          <p:spTgt spid="51"/>
                                        </p:tgtEl>
                                      </p:cBhvr>
                                    </p:animEffect>
                                    <p:anim calcmode="lin" valueType="num">
                                      <p:cBhvr>
                                        <p:cTn id="105" dur="1000" fill="hold"/>
                                        <p:tgtEl>
                                          <p:spTgt spid="51"/>
                                        </p:tgtEl>
                                        <p:attrNameLst>
                                          <p:attrName>ppt_x</p:attrName>
                                        </p:attrNameLst>
                                      </p:cBhvr>
                                      <p:tavLst>
                                        <p:tav tm="0">
                                          <p:val>
                                            <p:strVal val="#ppt_x"/>
                                          </p:val>
                                        </p:tav>
                                        <p:tav tm="100000">
                                          <p:val>
                                            <p:strVal val="#ppt_x"/>
                                          </p:val>
                                        </p:tav>
                                      </p:tavLst>
                                    </p:anim>
                                    <p:anim calcmode="lin" valueType="num">
                                      <p:cBhvr>
                                        <p:cTn id="106" dur="1000" fill="hold"/>
                                        <p:tgtEl>
                                          <p:spTgt spid="51"/>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2500"/>
                                  </p:stCondLst>
                                  <p:childTnLst>
                                    <p:set>
                                      <p:cBhvr>
                                        <p:cTn id="108" dur="1" fill="hold">
                                          <p:stCondLst>
                                            <p:cond delay="0"/>
                                          </p:stCondLst>
                                        </p:cTn>
                                        <p:tgtEl>
                                          <p:spTgt spid="52"/>
                                        </p:tgtEl>
                                        <p:attrNameLst>
                                          <p:attrName>style.visibility</p:attrName>
                                        </p:attrNameLst>
                                      </p:cBhvr>
                                      <p:to>
                                        <p:strVal val="visible"/>
                                      </p:to>
                                    </p:set>
                                    <p:animEffect transition="in" filter="fade">
                                      <p:cBhvr>
                                        <p:cTn id="109" dur="1000"/>
                                        <p:tgtEl>
                                          <p:spTgt spid="52"/>
                                        </p:tgtEl>
                                      </p:cBhvr>
                                    </p:animEffect>
                                    <p:anim calcmode="lin" valueType="num">
                                      <p:cBhvr>
                                        <p:cTn id="110" dur="1000" fill="hold"/>
                                        <p:tgtEl>
                                          <p:spTgt spid="52"/>
                                        </p:tgtEl>
                                        <p:attrNameLst>
                                          <p:attrName>ppt_x</p:attrName>
                                        </p:attrNameLst>
                                      </p:cBhvr>
                                      <p:tavLst>
                                        <p:tav tm="0">
                                          <p:val>
                                            <p:strVal val="#ppt_x"/>
                                          </p:val>
                                        </p:tav>
                                        <p:tav tm="100000">
                                          <p:val>
                                            <p:strVal val="#ppt_x"/>
                                          </p:val>
                                        </p:tav>
                                      </p:tavLst>
                                    </p:anim>
                                    <p:anim calcmode="lin" valueType="num">
                                      <p:cBhvr>
                                        <p:cTn id="111" dur="1000" fill="hold"/>
                                        <p:tgtEl>
                                          <p:spTgt spid="52"/>
                                        </p:tgtEl>
                                        <p:attrNameLst>
                                          <p:attrName>ppt_y</p:attrName>
                                        </p:attrNameLst>
                                      </p:cBhvr>
                                      <p:tavLst>
                                        <p:tav tm="0">
                                          <p:val>
                                            <p:strVal val="#ppt_y+.1"/>
                                          </p:val>
                                        </p:tav>
                                        <p:tav tm="100000">
                                          <p:val>
                                            <p:strVal val="#ppt_y"/>
                                          </p:val>
                                        </p:tav>
                                      </p:tavLst>
                                    </p:anim>
                                  </p:childTnLst>
                                </p:cTn>
                              </p:par>
                            </p:childTnLst>
                          </p:cTn>
                        </p:par>
                        <p:par>
                          <p:cTn id="112" fill="hold">
                            <p:stCondLst>
                              <p:cond delay="1500"/>
                            </p:stCondLst>
                            <p:childTnLst>
                              <p:par>
                                <p:cTn id="113" presetID="42" presetClass="entr" presetSubtype="0" fill="hold" nodeType="after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fade">
                                      <p:cBhvr>
                                        <p:cTn id="115" dur="1000"/>
                                        <p:tgtEl>
                                          <p:spTgt spid="75"/>
                                        </p:tgtEl>
                                      </p:cBhvr>
                                    </p:animEffect>
                                    <p:anim calcmode="lin" valueType="num">
                                      <p:cBhvr>
                                        <p:cTn id="116" dur="1000" fill="hold"/>
                                        <p:tgtEl>
                                          <p:spTgt spid="75"/>
                                        </p:tgtEl>
                                        <p:attrNameLst>
                                          <p:attrName>ppt_x</p:attrName>
                                        </p:attrNameLst>
                                      </p:cBhvr>
                                      <p:tavLst>
                                        <p:tav tm="0">
                                          <p:val>
                                            <p:strVal val="#ppt_x"/>
                                          </p:val>
                                        </p:tav>
                                        <p:tav tm="100000">
                                          <p:val>
                                            <p:strVal val="#ppt_x"/>
                                          </p:val>
                                        </p:tav>
                                      </p:tavLst>
                                    </p:anim>
                                    <p:anim calcmode="lin" valueType="num">
                                      <p:cBhvr>
                                        <p:cTn id="11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1" grpId="0" animBg="1"/>
      <p:bldP spid="42" grpId="0" animBg="1"/>
      <p:bldP spid="43" grpId="0" animBg="1"/>
      <p:bldP spid="44" grpId="0" animBg="1"/>
      <p:bldP spid="45" grpId="0" animBg="1"/>
      <p:bldP spid="46" grpId="0" animBg="1"/>
      <p:bldP spid="47" grpId="0" animBg="1"/>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1" name="文本框 96"/>
          <p:cNvSpPr txBox="1"/>
          <p:nvPr/>
        </p:nvSpPr>
        <p:spPr>
          <a:xfrm>
            <a:off x="1052167" y="663551"/>
            <a:ext cx="3877985"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产品内容概览－总库</a:t>
            </a:r>
            <a:endParaRPr lang="zh-CN" altLang="en-US" sz="3200" b="1" dirty="0">
              <a:solidFill>
                <a:schemeClr val="tx2"/>
              </a:solidFill>
              <a:latin typeface="Century Gothic" panose="020B0502020202020204" pitchFamily="34" charset="0"/>
              <a:ea typeface="+mj-ea"/>
            </a:endParaRPr>
          </a:p>
        </p:txBody>
      </p:sp>
      <p:sp>
        <p:nvSpPr>
          <p:cNvPr id="27" name="文本框 20"/>
          <p:cNvSpPr txBox="1"/>
          <p:nvPr/>
        </p:nvSpPr>
        <p:spPr>
          <a:xfrm>
            <a:off x="3452428" y="5929392"/>
            <a:ext cx="5976664" cy="830997"/>
          </a:xfrm>
          <a:prstGeom prst="rect">
            <a:avLst/>
          </a:prstGeom>
          <a:noFill/>
        </p:spPr>
        <p:txBody>
          <a:bodyPr wrap="square" rtlCol="0">
            <a:spAutoFit/>
          </a:bodyPr>
          <a:lstStyle/>
          <a:p>
            <a:r>
              <a:rPr lang="en-US" altLang="zh-TW" sz="2400" dirty="0">
                <a:solidFill>
                  <a:srgbClr val="131313"/>
                </a:solidFill>
                <a:latin typeface="+mn-ea"/>
                <a:cs typeface="Arial" panose="020B0604020202020204" pitchFamily="34" charset="0"/>
              </a:rPr>
              <a:t>12</a:t>
            </a:r>
            <a:r>
              <a:rPr lang="zh-CN" altLang="en-US" sz="2400" dirty="0">
                <a:solidFill>
                  <a:srgbClr val="131313"/>
                </a:solidFill>
                <a:latin typeface="+mn-ea"/>
                <a:cs typeface="Arial" panose="020B0604020202020204" pitchFamily="34" charset="0"/>
              </a:rPr>
              <a:t>万</a:t>
            </a:r>
            <a:r>
              <a:rPr lang="zh-TW" altLang="en-US" sz="2400" dirty="0">
                <a:solidFill>
                  <a:srgbClr val="131313"/>
                </a:solidFill>
                <a:latin typeface="+mn-ea"/>
                <a:cs typeface="Arial" panose="020B0604020202020204" pitchFamily="34" charset="0"/>
              </a:rPr>
              <a:t>余篇</a:t>
            </a:r>
            <a:r>
              <a:rPr lang="zh-CN" altLang="en-US" sz="2400" dirty="0">
                <a:solidFill>
                  <a:srgbClr val="131313"/>
                </a:solidFill>
                <a:latin typeface="+mn-ea"/>
                <a:cs typeface="Arial" panose="020B0604020202020204" pitchFamily="34" charset="0"/>
              </a:rPr>
              <a:t>学位论文</a:t>
            </a:r>
            <a:r>
              <a:rPr lang="zh-TW" altLang="en-US" sz="2400" dirty="0">
                <a:solidFill>
                  <a:srgbClr val="131313"/>
                </a:solidFill>
                <a:latin typeface="+mn-ea"/>
                <a:cs typeface="Arial" panose="020B0604020202020204" pitchFamily="34" charset="0"/>
              </a:rPr>
              <a:t>，涵盖</a:t>
            </a:r>
            <a:r>
              <a:rPr lang="en-US" altLang="zh-TW" sz="2400" dirty="0">
                <a:solidFill>
                  <a:srgbClr val="131313"/>
                </a:solidFill>
                <a:latin typeface="+mn-ea"/>
                <a:cs typeface="Arial" panose="020B0604020202020204" pitchFamily="34" charset="0"/>
              </a:rPr>
              <a:t>ESI</a:t>
            </a:r>
            <a:r>
              <a:rPr lang="zh-TW" altLang="en-US" sz="2400" dirty="0">
                <a:solidFill>
                  <a:srgbClr val="131313"/>
                </a:solidFill>
                <a:latin typeface="+mn-ea"/>
                <a:cs typeface="Arial" panose="020B0604020202020204" pitchFamily="34" charset="0"/>
              </a:rPr>
              <a:t>顶尖高校</a:t>
            </a:r>
            <a:endParaRPr lang="en-US" altLang="zh-TW" sz="2400" dirty="0">
              <a:solidFill>
                <a:srgbClr val="131313"/>
              </a:solidFill>
              <a:latin typeface="+mn-ea"/>
              <a:cs typeface="Arial" panose="020B0604020202020204" pitchFamily="34" charset="0"/>
            </a:endParaRPr>
          </a:p>
          <a:p>
            <a:r>
              <a:rPr lang="zh-TW" altLang="en-US" sz="2400" dirty="0">
                <a:solidFill>
                  <a:srgbClr val="131313"/>
                </a:solidFill>
                <a:latin typeface="+mn-ea"/>
                <a:cs typeface="Arial" panose="020B0604020202020204" pitchFamily="34" charset="0"/>
              </a:rPr>
              <a:t>兼顾教育、艺术等特色学校</a:t>
            </a:r>
            <a:endParaRPr lang="en-US" altLang="zh-TW" sz="2400" dirty="0">
              <a:solidFill>
                <a:srgbClr val="131313"/>
              </a:solidFill>
              <a:latin typeface="+mn-ea"/>
              <a:cs typeface="Arial" panose="020B0604020202020204" pitchFamily="34" charset="0"/>
            </a:endParaRPr>
          </a:p>
        </p:txBody>
      </p:sp>
      <p:sp>
        <p:nvSpPr>
          <p:cNvPr id="31" name="KSO_Shape"/>
          <p:cNvSpPr/>
          <p:nvPr/>
        </p:nvSpPr>
        <p:spPr bwMode="auto">
          <a:xfrm>
            <a:off x="2841915" y="6018292"/>
            <a:ext cx="599786" cy="645184"/>
          </a:xfrm>
          <a:custGeom>
            <a:avLst/>
            <a:gdLst>
              <a:gd name="T0" fmla="*/ 1735389 w 3295"/>
              <a:gd name="T1" fmla="*/ 901016 h 3303"/>
              <a:gd name="T2" fmla="*/ 828737 w 3295"/>
              <a:gd name="T3" fmla="*/ 0 h 3303"/>
              <a:gd name="T4" fmla="*/ 2179 w 3295"/>
              <a:gd name="T5" fmla="*/ 0 h 3303"/>
              <a:gd name="T6" fmla="*/ 0 w 3295"/>
              <a:gd name="T7" fmla="*/ 825795 h 3303"/>
              <a:gd name="T8" fmla="*/ 896300 w 3295"/>
              <a:gd name="T9" fmla="*/ 1740438 h 3303"/>
              <a:gd name="T10" fmla="*/ 1107707 w 3295"/>
              <a:gd name="T11" fmla="*/ 1742074 h 3303"/>
              <a:gd name="T12" fmla="*/ 1737024 w 3295"/>
              <a:gd name="T13" fmla="*/ 1112507 h 3303"/>
              <a:gd name="T14" fmla="*/ 1735389 w 3295"/>
              <a:gd name="T15" fmla="*/ 901016 h 3303"/>
              <a:gd name="T16" fmla="*/ 221214 w 3295"/>
              <a:gd name="T17" fmla="*/ 373379 h 3303"/>
              <a:gd name="T18" fmla="*/ 369962 w 3295"/>
              <a:gd name="T19" fmla="*/ 225118 h 3303"/>
              <a:gd name="T20" fmla="*/ 518165 w 3295"/>
              <a:gd name="T21" fmla="*/ 373379 h 3303"/>
              <a:gd name="T22" fmla="*/ 369962 w 3295"/>
              <a:gd name="T23" fmla="*/ 521641 h 3303"/>
              <a:gd name="T24" fmla="*/ 221214 w 3295"/>
              <a:gd name="T25" fmla="*/ 373379 h 3303"/>
              <a:gd name="T26" fmla="*/ 1028702 w 3295"/>
              <a:gd name="T27" fmla="*/ 1408485 h 3303"/>
              <a:gd name="T28" fmla="*/ 451147 w 3295"/>
              <a:gd name="T29" fmla="*/ 831246 h 3303"/>
              <a:gd name="T30" fmla="*/ 503998 w 3295"/>
              <a:gd name="T31" fmla="*/ 778918 h 3303"/>
              <a:gd name="T32" fmla="*/ 1081008 w 3295"/>
              <a:gd name="T33" fmla="*/ 1355612 h 3303"/>
              <a:gd name="T34" fmla="*/ 1028702 w 3295"/>
              <a:gd name="T35" fmla="*/ 1408485 h 3303"/>
              <a:gd name="T36" fmla="*/ 1185622 w 3295"/>
              <a:gd name="T37" fmla="*/ 1250957 h 3303"/>
              <a:gd name="T38" fmla="*/ 608612 w 3295"/>
              <a:gd name="T39" fmla="*/ 673718 h 3303"/>
              <a:gd name="T40" fmla="*/ 661464 w 3295"/>
              <a:gd name="T41" fmla="*/ 621390 h 3303"/>
              <a:gd name="T42" fmla="*/ 1238474 w 3295"/>
              <a:gd name="T43" fmla="*/ 1198629 h 3303"/>
              <a:gd name="T44" fmla="*/ 1185622 w 3295"/>
              <a:gd name="T45" fmla="*/ 1250957 h 3303"/>
              <a:gd name="T46" fmla="*/ 1343088 w 3295"/>
              <a:gd name="T47" fmla="*/ 1093429 h 3303"/>
              <a:gd name="T48" fmla="*/ 766078 w 3295"/>
              <a:gd name="T49" fmla="*/ 516190 h 3303"/>
              <a:gd name="T50" fmla="*/ 818929 w 3295"/>
              <a:gd name="T51" fmla="*/ 463863 h 3303"/>
              <a:gd name="T52" fmla="*/ 1395939 w 3295"/>
              <a:gd name="T53" fmla="*/ 1041102 h 3303"/>
              <a:gd name="T54" fmla="*/ 1343088 w 3295"/>
              <a:gd name="T55" fmla="*/ 1093429 h 33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5" h="3303">
                <a:moveTo>
                  <a:pt x="3185" y="1653"/>
                </a:moveTo>
                <a:cubicBezTo>
                  <a:pt x="1521" y="0"/>
                  <a:pt x="1521" y="0"/>
                  <a:pt x="1521" y="0"/>
                </a:cubicBezTo>
                <a:cubicBezTo>
                  <a:pt x="4" y="0"/>
                  <a:pt x="4" y="0"/>
                  <a:pt x="4" y="0"/>
                </a:cubicBezTo>
                <a:cubicBezTo>
                  <a:pt x="0" y="1515"/>
                  <a:pt x="0" y="1515"/>
                  <a:pt x="0" y="1515"/>
                </a:cubicBezTo>
                <a:cubicBezTo>
                  <a:pt x="1645" y="3193"/>
                  <a:pt x="1645" y="3193"/>
                  <a:pt x="1645" y="3193"/>
                </a:cubicBezTo>
                <a:cubicBezTo>
                  <a:pt x="1753" y="3301"/>
                  <a:pt x="1927" y="3303"/>
                  <a:pt x="2033" y="3196"/>
                </a:cubicBezTo>
                <a:cubicBezTo>
                  <a:pt x="3188" y="2041"/>
                  <a:pt x="3188" y="2041"/>
                  <a:pt x="3188" y="2041"/>
                </a:cubicBezTo>
                <a:cubicBezTo>
                  <a:pt x="3295" y="1934"/>
                  <a:pt x="3294" y="1761"/>
                  <a:pt x="3185" y="1653"/>
                </a:cubicBezTo>
                <a:close/>
                <a:moveTo>
                  <a:pt x="406" y="685"/>
                </a:moveTo>
                <a:cubicBezTo>
                  <a:pt x="406" y="535"/>
                  <a:pt x="528" y="413"/>
                  <a:pt x="679" y="413"/>
                </a:cubicBezTo>
                <a:cubicBezTo>
                  <a:pt x="829" y="413"/>
                  <a:pt x="951" y="535"/>
                  <a:pt x="951" y="685"/>
                </a:cubicBezTo>
                <a:cubicBezTo>
                  <a:pt x="951" y="835"/>
                  <a:pt x="829" y="957"/>
                  <a:pt x="679" y="957"/>
                </a:cubicBezTo>
                <a:cubicBezTo>
                  <a:pt x="528" y="957"/>
                  <a:pt x="406" y="835"/>
                  <a:pt x="406" y="685"/>
                </a:cubicBezTo>
                <a:close/>
                <a:moveTo>
                  <a:pt x="1888" y="2584"/>
                </a:moveTo>
                <a:cubicBezTo>
                  <a:pt x="828" y="1525"/>
                  <a:pt x="828" y="1525"/>
                  <a:pt x="828" y="1525"/>
                </a:cubicBezTo>
                <a:cubicBezTo>
                  <a:pt x="925" y="1429"/>
                  <a:pt x="925" y="1429"/>
                  <a:pt x="925" y="1429"/>
                </a:cubicBezTo>
                <a:cubicBezTo>
                  <a:pt x="1984" y="2487"/>
                  <a:pt x="1984" y="2487"/>
                  <a:pt x="1984" y="2487"/>
                </a:cubicBezTo>
                <a:lnTo>
                  <a:pt x="1888" y="2584"/>
                </a:lnTo>
                <a:close/>
                <a:moveTo>
                  <a:pt x="2176" y="2295"/>
                </a:moveTo>
                <a:cubicBezTo>
                  <a:pt x="1117" y="1236"/>
                  <a:pt x="1117" y="1236"/>
                  <a:pt x="1117" y="1236"/>
                </a:cubicBezTo>
                <a:cubicBezTo>
                  <a:pt x="1214" y="1140"/>
                  <a:pt x="1214" y="1140"/>
                  <a:pt x="1214" y="1140"/>
                </a:cubicBezTo>
                <a:cubicBezTo>
                  <a:pt x="2273" y="2199"/>
                  <a:pt x="2273" y="2199"/>
                  <a:pt x="2273" y="2199"/>
                </a:cubicBezTo>
                <a:lnTo>
                  <a:pt x="2176" y="2295"/>
                </a:lnTo>
                <a:close/>
                <a:moveTo>
                  <a:pt x="2465" y="2006"/>
                </a:moveTo>
                <a:cubicBezTo>
                  <a:pt x="1406" y="947"/>
                  <a:pt x="1406" y="947"/>
                  <a:pt x="1406" y="947"/>
                </a:cubicBezTo>
                <a:cubicBezTo>
                  <a:pt x="1503" y="851"/>
                  <a:pt x="1503" y="851"/>
                  <a:pt x="1503" y="851"/>
                </a:cubicBezTo>
                <a:cubicBezTo>
                  <a:pt x="2562" y="1910"/>
                  <a:pt x="2562" y="1910"/>
                  <a:pt x="2562" y="1910"/>
                </a:cubicBezTo>
                <a:lnTo>
                  <a:pt x="2465" y="2006"/>
                </a:lnTo>
                <a:close/>
              </a:path>
            </a:pathLst>
          </a:custGeom>
          <a:solidFill>
            <a:schemeClr val="accent6">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A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A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A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A0204" charset="0"/>
                <a:ea typeface="宋体" panose="02010600030101010101" pitchFamily="2" charset="-122"/>
                <a:cs typeface="+mn-cs"/>
              </a:defRPr>
            </a:lvl9pPr>
          </a:lstStyle>
          <a:p>
            <a:endParaRPr lang="zh-CN" altLang="en-US">
              <a:latin typeface="Adobe 黑体 Std R" pitchFamily="34" charset="-128"/>
              <a:ea typeface="Adobe 黑体 Std R" pitchFamily="34" charset="-128"/>
            </a:endParaRPr>
          </a:p>
        </p:txBody>
      </p:sp>
      <p:pic>
        <p:nvPicPr>
          <p:cNvPr id="2" name="圖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99470" y="1156144"/>
            <a:ext cx="7593060" cy="4545712"/>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3707235" y="2841077"/>
            <a:ext cx="4717277" cy="1196486"/>
            <a:chOff x="3707235" y="2841077"/>
            <a:chExt cx="4717277" cy="1196486"/>
          </a:xfrm>
        </p:grpSpPr>
        <p:cxnSp>
          <p:nvCxnSpPr>
            <p:cNvPr id="12" name="直接连接符 11"/>
            <p:cNvCxnSpPr/>
            <p:nvPr/>
          </p:nvCxnSpPr>
          <p:spPr>
            <a:xfrm>
              <a:off x="3707235" y="3740717"/>
              <a:ext cx="847725" cy="27620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5723511" y="3720080"/>
              <a:ext cx="744978" cy="317483"/>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679534" y="2841077"/>
              <a:ext cx="744978" cy="317483"/>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8" name="燕尾形 17"/>
          <p:cNvSpPr/>
          <p:nvPr/>
        </p:nvSpPr>
        <p:spPr>
          <a:xfrm rot="1234549">
            <a:off x="4234201" y="3372327"/>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燕尾形 18"/>
          <p:cNvSpPr/>
          <p:nvPr/>
        </p:nvSpPr>
        <p:spPr>
          <a:xfrm rot="20150452">
            <a:off x="5853015" y="3486504"/>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燕尾形 19"/>
          <p:cNvSpPr/>
          <p:nvPr/>
        </p:nvSpPr>
        <p:spPr>
          <a:xfrm rot="20150452">
            <a:off x="7853264" y="2645595"/>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六边形 5"/>
          <p:cNvSpPr/>
          <p:nvPr/>
        </p:nvSpPr>
        <p:spPr>
          <a:xfrm>
            <a:off x="2651769" y="3025234"/>
            <a:ext cx="1008558" cy="869446"/>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a:off x="4607790" y="3904237"/>
            <a:ext cx="1008558" cy="86944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a:off x="6569733" y="3025234"/>
            <a:ext cx="1008558" cy="86944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a:off x="8531675" y="2146231"/>
            <a:ext cx="1008558" cy="86944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391195" y="-1"/>
            <a:ext cx="1417774" cy="723901"/>
            <a:chOff x="-391195" y="-1"/>
            <a:chExt cx="1697596" cy="866775"/>
          </a:xfrm>
        </p:grpSpPr>
        <p:sp>
          <p:nvSpPr>
            <p:cNvPr id="35" name="任意多边形 3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0" name="直接连接符 4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3" name="组合 60"/>
          <p:cNvGrpSpPr/>
          <p:nvPr/>
        </p:nvGrpSpPr>
        <p:grpSpPr>
          <a:xfrm>
            <a:off x="6567725" y="4147299"/>
            <a:ext cx="3634172" cy="866354"/>
            <a:chOff x="937749" y="5016378"/>
            <a:chExt cx="3248027" cy="866354"/>
          </a:xfrm>
        </p:grpSpPr>
        <p:sp>
          <p:nvSpPr>
            <p:cNvPr id="54" name="矩形 53"/>
            <p:cNvSpPr/>
            <p:nvPr/>
          </p:nvSpPr>
          <p:spPr>
            <a:xfrm>
              <a:off x="937749" y="5369002"/>
              <a:ext cx="3248027" cy="513730"/>
            </a:xfrm>
            <a:prstGeom prst="rect">
              <a:avLst/>
            </a:prstGeom>
          </p:spPr>
          <p:txBody>
            <a:bodyPr wrap="square">
              <a:spAutoFit/>
            </a:bodyPr>
            <a:lstStyle/>
            <a:p>
              <a:pPr>
                <a:lnSpc>
                  <a:spcPct val="120000"/>
                </a:lnSpc>
              </a:pPr>
              <a:r>
                <a:rPr lang="zh-CN" altLang="en-US" sz="1200" b="1" dirty="0">
                  <a:solidFill>
                    <a:schemeClr val="tx2">
                      <a:lumMod val="75000"/>
                    </a:schemeClr>
                  </a:solidFill>
                  <a:latin typeface="Century Gothic" panose="020B0502020202020204" pitchFamily="34" charset="0"/>
                </a:rPr>
                <a:t>同根同源，发展出的台湾地区特色人社内容</a:t>
              </a:r>
              <a:endParaRPr lang="zh-CN" altLang="en-US" sz="1200" b="1" dirty="0">
                <a:solidFill>
                  <a:schemeClr val="tx2">
                    <a:lumMod val="75000"/>
                  </a:schemeClr>
                </a:solidFill>
                <a:latin typeface="Century Gothic" panose="020B0502020202020204" pitchFamily="34" charset="0"/>
              </a:endParaRPr>
            </a:p>
            <a:p>
              <a:pPr>
                <a:lnSpc>
                  <a:spcPct val="120000"/>
                </a:lnSpc>
              </a:pPr>
              <a:endParaRPr lang="en-US" altLang="zh-CN" sz="1200" b="1" dirty="0">
                <a:solidFill>
                  <a:schemeClr val="tx2">
                    <a:lumMod val="75000"/>
                  </a:schemeClr>
                </a:solidFill>
                <a:latin typeface="Century Gothic" panose="020B0502020202020204" pitchFamily="34" charset="0"/>
              </a:endParaRPr>
            </a:p>
          </p:txBody>
        </p:sp>
        <p:sp>
          <p:nvSpPr>
            <p:cNvPr id="55" name="矩形 54"/>
            <p:cNvSpPr/>
            <p:nvPr/>
          </p:nvSpPr>
          <p:spPr>
            <a:xfrm>
              <a:off x="937750" y="5016378"/>
              <a:ext cx="3197456" cy="757130"/>
            </a:xfrm>
            <a:prstGeom prst="rect">
              <a:avLst/>
            </a:prstGeom>
          </p:spPr>
          <p:txBody>
            <a:bodyPr wrap="square">
              <a:spAutoFit/>
            </a:bodyPr>
            <a:lstStyle/>
            <a:p>
              <a:pPr>
                <a:lnSpc>
                  <a:spcPct val="120000"/>
                </a:lnSpc>
              </a:pPr>
              <a:r>
                <a:rPr lang="zh-TW" altLang="en-US" b="1" dirty="0">
                  <a:solidFill>
                    <a:schemeClr val="tx2">
                      <a:lumMod val="75000"/>
                    </a:schemeClr>
                  </a:solidFill>
                </a:rPr>
                <a:t>子库</a:t>
              </a:r>
              <a:r>
                <a:rPr lang="en-US" altLang="zh-TW" b="1" dirty="0">
                  <a:solidFill>
                    <a:schemeClr val="tx2">
                      <a:lumMod val="75000"/>
                    </a:schemeClr>
                  </a:solidFill>
                </a:rPr>
                <a:t>-</a:t>
              </a:r>
              <a:r>
                <a:rPr lang="zh-TW" altLang="en-US" b="1" dirty="0">
                  <a:solidFill>
                    <a:schemeClr val="tx2">
                      <a:lumMod val="75000"/>
                    </a:schemeClr>
                  </a:solidFill>
                </a:rPr>
                <a:t>人社</a:t>
              </a:r>
              <a:r>
                <a:rPr lang="zh-CN" altLang="en-US" b="1" dirty="0">
                  <a:solidFill>
                    <a:schemeClr val="tx2">
                      <a:lumMod val="75000"/>
                    </a:schemeClr>
                  </a:solidFill>
                </a:rPr>
                <a:t>学术文献数据库</a:t>
              </a:r>
              <a:endParaRPr lang="en-US" altLang="zh-CN" b="1" dirty="0">
                <a:solidFill>
                  <a:schemeClr val="tx2">
                    <a:lumMod val="75000"/>
                  </a:schemeClr>
                </a:solidFill>
              </a:endParaRPr>
            </a:p>
            <a:p>
              <a:pPr>
                <a:lnSpc>
                  <a:spcPct val="120000"/>
                </a:lnSpc>
              </a:pPr>
              <a:endParaRPr lang="zh-CN" altLang="en-US" b="1" dirty="0">
                <a:solidFill>
                  <a:schemeClr val="tx2">
                    <a:lumMod val="75000"/>
                  </a:schemeClr>
                </a:solidFill>
              </a:endParaRPr>
            </a:p>
          </p:txBody>
        </p:sp>
      </p:grpSp>
      <p:grpSp>
        <p:nvGrpSpPr>
          <p:cNvPr id="56" name="组合 63"/>
          <p:cNvGrpSpPr/>
          <p:nvPr/>
        </p:nvGrpSpPr>
        <p:grpSpPr>
          <a:xfrm>
            <a:off x="8531675" y="1400388"/>
            <a:ext cx="3734381" cy="866354"/>
            <a:chOff x="937750" y="5016378"/>
            <a:chExt cx="2710228" cy="866354"/>
          </a:xfrm>
        </p:grpSpPr>
        <p:sp>
          <p:nvSpPr>
            <p:cNvPr id="57" name="矩形 56"/>
            <p:cNvSpPr/>
            <p:nvPr/>
          </p:nvSpPr>
          <p:spPr>
            <a:xfrm>
              <a:off x="937750" y="5369002"/>
              <a:ext cx="2710228" cy="513730"/>
            </a:xfrm>
            <a:prstGeom prst="rect">
              <a:avLst/>
            </a:prstGeom>
          </p:spPr>
          <p:txBody>
            <a:bodyPr wrap="square">
              <a:spAutoFit/>
            </a:bodyPr>
            <a:lstStyle/>
            <a:p>
              <a:pPr>
                <a:lnSpc>
                  <a:spcPct val="120000"/>
                </a:lnSpc>
              </a:pPr>
              <a:r>
                <a:rPr lang="zh-CN" altLang="en-US" sz="1200" b="1" dirty="0">
                  <a:solidFill>
                    <a:schemeClr val="tx2">
                      <a:lumMod val="75000"/>
                    </a:schemeClr>
                  </a:solidFill>
                  <a:latin typeface="Century Gothic" panose="020B0502020202020204" pitchFamily="34" charset="0"/>
                </a:rPr>
                <a:t>去芜存菁，看台湾的医学护理发展</a:t>
              </a:r>
              <a:endParaRPr lang="zh-CN" altLang="en-US" sz="1200" b="1" dirty="0">
                <a:solidFill>
                  <a:schemeClr val="tx2">
                    <a:lumMod val="75000"/>
                  </a:schemeClr>
                </a:solidFill>
                <a:latin typeface="Century Gothic" panose="020B0502020202020204" pitchFamily="34" charset="0"/>
              </a:endParaRPr>
            </a:p>
            <a:p>
              <a:pPr>
                <a:lnSpc>
                  <a:spcPct val="120000"/>
                </a:lnSpc>
              </a:pPr>
              <a:endParaRPr lang="en-US" altLang="zh-CN" sz="1200" b="1" dirty="0">
                <a:solidFill>
                  <a:schemeClr val="tx2">
                    <a:lumMod val="75000"/>
                  </a:schemeClr>
                </a:solidFill>
                <a:latin typeface="Century Gothic" panose="020B0502020202020204" pitchFamily="34" charset="0"/>
              </a:endParaRPr>
            </a:p>
          </p:txBody>
        </p:sp>
        <p:sp>
          <p:nvSpPr>
            <p:cNvPr id="58" name="矩形 57"/>
            <p:cNvSpPr/>
            <p:nvPr/>
          </p:nvSpPr>
          <p:spPr>
            <a:xfrm>
              <a:off x="937750" y="5016378"/>
              <a:ext cx="2660361" cy="757130"/>
            </a:xfrm>
            <a:prstGeom prst="rect">
              <a:avLst/>
            </a:prstGeom>
          </p:spPr>
          <p:txBody>
            <a:bodyPr wrap="square">
              <a:spAutoFit/>
            </a:bodyPr>
            <a:lstStyle/>
            <a:p>
              <a:pPr>
                <a:lnSpc>
                  <a:spcPct val="120000"/>
                </a:lnSpc>
              </a:pPr>
              <a:r>
                <a:rPr lang="zh-TW" altLang="en-US" b="1" dirty="0">
                  <a:solidFill>
                    <a:schemeClr val="tx2">
                      <a:lumMod val="75000"/>
                    </a:schemeClr>
                  </a:solidFill>
                </a:rPr>
                <a:t>子库</a:t>
              </a:r>
              <a:r>
                <a:rPr lang="en-US" altLang="zh-TW" b="1" dirty="0">
                  <a:solidFill>
                    <a:schemeClr val="tx2">
                      <a:lumMod val="75000"/>
                    </a:schemeClr>
                  </a:solidFill>
                </a:rPr>
                <a:t>-</a:t>
              </a:r>
              <a:r>
                <a:rPr lang="zh-TW" altLang="en-US" b="1" dirty="0">
                  <a:solidFill>
                    <a:schemeClr val="tx2">
                      <a:lumMod val="75000"/>
                    </a:schemeClr>
                  </a:solidFill>
                </a:rPr>
                <a:t>医学</a:t>
              </a:r>
              <a:r>
                <a:rPr lang="zh-CN" altLang="en-US" b="1" dirty="0">
                  <a:solidFill>
                    <a:schemeClr val="tx2">
                      <a:lumMod val="75000"/>
                    </a:schemeClr>
                  </a:solidFill>
                </a:rPr>
                <a:t>学术文献数据库</a:t>
              </a:r>
              <a:endParaRPr lang="en-US" altLang="zh-CN" b="1" dirty="0">
                <a:solidFill>
                  <a:schemeClr val="tx2">
                    <a:lumMod val="75000"/>
                  </a:schemeClr>
                </a:solidFill>
              </a:endParaRPr>
            </a:p>
            <a:p>
              <a:pPr>
                <a:lnSpc>
                  <a:spcPct val="120000"/>
                </a:lnSpc>
              </a:pPr>
              <a:endParaRPr lang="zh-CN" altLang="en-US" b="1" dirty="0">
                <a:solidFill>
                  <a:schemeClr val="tx2">
                    <a:lumMod val="75000"/>
                  </a:schemeClr>
                </a:solidFill>
              </a:endParaRPr>
            </a:p>
          </p:txBody>
        </p:sp>
      </p:grpSp>
      <p:grpSp>
        <p:nvGrpSpPr>
          <p:cNvPr id="59" name="组合 66"/>
          <p:cNvGrpSpPr/>
          <p:nvPr/>
        </p:nvGrpSpPr>
        <p:grpSpPr>
          <a:xfrm>
            <a:off x="2555378" y="4972721"/>
            <a:ext cx="3508373" cy="866354"/>
            <a:chOff x="937750" y="5016378"/>
            <a:chExt cx="2710228" cy="866354"/>
          </a:xfrm>
        </p:grpSpPr>
        <p:sp>
          <p:nvSpPr>
            <p:cNvPr id="60" name="矩形 59"/>
            <p:cNvSpPr/>
            <p:nvPr/>
          </p:nvSpPr>
          <p:spPr>
            <a:xfrm>
              <a:off x="937750" y="5369002"/>
              <a:ext cx="2710228" cy="513730"/>
            </a:xfrm>
            <a:prstGeom prst="rect">
              <a:avLst/>
            </a:prstGeom>
          </p:spPr>
          <p:txBody>
            <a:bodyPr wrap="square">
              <a:spAutoFit/>
            </a:bodyPr>
            <a:lstStyle/>
            <a:p>
              <a:pPr>
                <a:lnSpc>
                  <a:spcPct val="120000"/>
                </a:lnSpc>
              </a:pPr>
              <a:r>
                <a:rPr lang="zh-CN" altLang="en-US" sz="1200" b="1" dirty="0">
                  <a:solidFill>
                    <a:schemeClr val="tx2">
                      <a:lumMod val="75000"/>
                    </a:schemeClr>
                  </a:solidFill>
                  <a:latin typeface="Century Gothic" panose="020B0502020202020204" pitchFamily="34" charset="0"/>
                </a:rPr>
                <a:t>接轨世界，重要科学学术研究</a:t>
              </a:r>
              <a:endParaRPr lang="zh-CN" altLang="en-US" sz="1200" b="1" dirty="0">
                <a:solidFill>
                  <a:schemeClr val="tx2">
                    <a:lumMod val="75000"/>
                  </a:schemeClr>
                </a:solidFill>
                <a:latin typeface="Century Gothic" panose="020B0502020202020204" pitchFamily="34" charset="0"/>
              </a:endParaRPr>
            </a:p>
            <a:p>
              <a:pPr>
                <a:lnSpc>
                  <a:spcPct val="120000"/>
                </a:lnSpc>
              </a:pPr>
              <a:endParaRPr lang="en-US" altLang="zh-CN" sz="1200" b="1" dirty="0">
                <a:solidFill>
                  <a:schemeClr val="tx2">
                    <a:lumMod val="75000"/>
                  </a:schemeClr>
                </a:solidFill>
                <a:latin typeface="Century Gothic" panose="020B0502020202020204" pitchFamily="34" charset="0"/>
              </a:endParaRPr>
            </a:p>
          </p:txBody>
        </p:sp>
        <p:sp>
          <p:nvSpPr>
            <p:cNvPr id="61" name="矩形 60"/>
            <p:cNvSpPr/>
            <p:nvPr/>
          </p:nvSpPr>
          <p:spPr>
            <a:xfrm>
              <a:off x="937750" y="5016378"/>
              <a:ext cx="2648982" cy="757130"/>
            </a:xfrm>
            <a:prstGeom prst="rect">
              <a:avLst/>
            </a:prstGeom>
          </p:spPr>
          <p:txBody>
            <a:bodyPr wrap="square">
              <a:spAutoFit/>
            </a:bodyPr>
            <a:lstStyle/>
            <a:p>
              <a:pPr>
                <a:lnSpc>
                  <a:spcPct val="120000"/>
                </a:lnSpc>
              </a:pPr>
              <a:r>
                <a:rPr lang="zh-TW" altLang="en-US" b="1" dirty="0">
                  <a:solidFill>
                    <a:schemeClr val="tx2">
                      <a:lumMod val="75000"/>
                    </a:schemeClr>
                  </a:solidFill>
                </a:rPr>
                <a:t>子库</a:t>
              </a:r>
              <a:r>
                <a:rPr lang="en-US" altLang="zh-TW" b="1" dirty="0">
                  <a:solidFill>
                    <a:schemeClr val="tx2">
                      <a:lumMod val="75000"/>
                    </a:schemeClr>
                  </a:solidFill>
                </a:rPr>
                <a:t>-</a:t>
              </a:r>
              <a:r>
                <a:rPr lang="zh-TW" altLang="en-US" b="1" dirty="0">
                  <a:solidFill>
                    <a:schemeClr val="tx2">
                      <a:lumMod val="75000"/>
                    </a:schemeClr>
                  </a:solidFill>
                </a:rPr>
                <a:t>科学</a:t>
              </a:r>
              <a:r>
                <a:rPr lang="zh-CN" altLang="en-US" b="1" dirty="0">
                  <a:solidFill>
                    <a:schemeClr val="tx2">
                      <a:lumMod val="75000"/>
                    </a:schemeClr>
                  </a:solidFill>
                </a:rPr>
                <a:t>学术文献数据库</a:t>
              </a:r>
              <a:endParaRPr lang="en-US" altLang="zh-CN" b="1" dirty="0">
                <a:solidFill>
                  <a:schemeClr val="tx2">
                    <a:lumMod val="75000"/>
                  </a:schemeClr>
                </a:solidFill>
              </a:endParaRPr>
            </a:p>
            <a:p>
              <a:pPr>
                <a:lnSpc>
                  <a:spcPct val="120000"/>
                </a:lnSpc>
              </a:pPr>
              <a:endParaRPr lang="zh-CN" altLang="en-US" b="1" dirty="0">
                <a:solidFill>
                  <a:schemeClr val="tx2">
                    <a:lumMod val="75000"/>
                  </a:schemeClr>
                </a:solidFill>
              </a:endParaRPr>
            </a:p>
          </p:txBody>
        </p:sp>
      </p:grpSp>
      <p:grpSp>
        <p:nvGrpSpPr>
          <p:cNvPr id="62" name="组合 69"/>
          <p:cNvGrpSpPr/>
          <p:nvPr/>
        </p:nvGrpSpPr>
        <p:grpSpPr>
          <a:xfrm>
            <a:off x="535520" y="2225474"/>
            <a:ext cx="3678742" cy="703489"/>
            <a:chOff x="937749" y="5016378"/>
            <a:chExt cx="2712329" cy="703489"/>
          </a:xfrm>
        </p:grpSpPr>
        <p:sp>
          <p:nvSpPr>
            <p:cNvPr id="63" name="矩形 62"/>
            <p:cNvSpPr/>
            <p:nvPr/>
          </p:nvSpPr>
          <p:spPr>
            <a:xfrm>
              <a:off x="937750" y="5369002"/>
              <a:ext cx="2710228" cy="350865"/>
            </a:xfrm>
            <a:prstGeom prst="rect">
              <a:avLst/>
            </a:prstGeom>
          </p:spPr>
          <p:txBody>
            <a:bodyPr wrap="square">
              <a:spAutoFit/>
            </a:bodyPr>
            <a:lstStyle/>
            <a:p>
              <a:pPr>
                <a:lnSpc>
                  <a:spcPct val="120000"/>
                </a:lnSpc>
              </a:pPr>
              <a:r>
                <a:rPr lang="zh-CN" altLang="en-US" sz="1400" b="1" dirty="0">
                  <a:solidFill>
                    <a:schemeClr val="bg1">
                      <a:lumMod val="85000"/>
                    </a:schemeClr>
                  </a:solidFill>
                  <a:latin typeface="Century Gothic" panose="020B0502020202020204" pitchFamily="34" charset="0"/>
                </a:rPr>
                <a:t>一站式完整收录，最精华的台湾学术文献</a:t>
              </a:r>
              <a:endParaRPr lang="zh-CN" altLang="en-US" sz="1400" b="1" dirty="0">
                <a:solidFill>
                  <a:schemeClr val="bg1">
                    <a:lumMod val="85000"/>
                  </a:schemeClr>
                </a:solidFill>
                <a:latin typeface="Century Gothic" panose="020B0502020202020204" pitchFamily="34" charset="0"/>
              </a:endParaRPr>
            </a:p>
          </p:txBody>
        </p:sp>
        <p:sp>
          <p:nvSpPr>
            <p:cNvPr id="64" name="矩形 63"/>
            <p:cNvSpPr/>
            <p:nvPr/>
          </p:nvSpPr>
          <p:spPr>
            <a:xfrm>
              <a:off x="937749" y="5016378"/>
              <a:ext cx="2712329" cy="461665"/>
            </a:xfrm>
            <a:prstGeom prst="rect">
              <a:avLst/>
            </a:prstGeom>
          </p:spPr>
          <p:txBody>
            <a:bodyPr wrap="square">
              <a:spAutoFit/>
            </a:bodyPr>
            <a:lstStyle/>
            <a:p>
              <a:pPr>
                <a:lnSpc>
                  <a:spcPct val="120000"/>
                </a:lnSpc>
              </a:pPr>
              <a:r>
                <a:rPr lang="zh-TW" altLang="en-US" sz="2000" b="1" dirty="0">
                  <a:solidFill>
                    <a:schemeClr val="bg1">
                      <a:lumMod val="85000"/>
                    </a:schemeClr>
                  </a:solidFill>
                  <a:latin typeface="+mn-ea"/>
                </a:rPr>
                <a:t>总</a:t>
              </a:r>
              <a:r>
                <a:rPr lang="zh-TW" altLang="en-US" sz="2000" b="1">
                  <a:solidFill>
                    <a:schemeClr val="bg1">
                      <a:lumMod val="85000"/>
                    </a:schemeClr>
                  </a:solidFill>
                  <a:latin typeface="+mn-ea"/>
                </a:rPr>
                <a:t>库</a:t>
              </a:r>
              <a:r>
                <a:rPr lang="en-US" altLang="zh-TW" sz="2000" b="1">
                  <a:solidFill>
                    <a:schemeClr val="bg1">
                      <a:lumMod val="85000"/>
                    </a:schemeClr>
                  </a:solidFill>
                  <a:latin typeface="+mn-ea"/>
                </a:rPr>
                <a:t>-</a:t>
              </a:r>
              <a:r>
                <a:rPr lang="zh-CN" altLang="en-US" sz="2000" b="1">
                  <a:solidFill>
                    <a:schemeClr val="bg1">
                      <a:lumMod val="85000"/>
                    </a:schemeClr>
                  </a:solidFill>
                  <a:latin typeface="+mn-ea"/>
                </a:rPr>
                <a:t>华艺学术文献数据库</a:t>
              </a:r>
              <a:endParaRPr lang="en-US" altLang="zh-CN" sz="2000" b="1" dirty="0">
                <a:solidFill>
                  <a:schemeClr val="bg1">
                    <a:lumMod val="85000"/>
                  </a:schemeClr>
                </a:solidFill>
                <a:latin typeface="+mn-ea"/>
              </a:endParaRPr>
            </a:p>
          </p:txBody>
        </p:sp>
      </p:grpSp>
      <p:grpSp>
        <p:nvGrpSpPr>
          <p:cNvPr id="65" name="组合 257"/>
          <p:cNvGrpSpPr>
            <a:grpSpLocks noChangeAspect="1"/>
          </p:cNvGrpSpPr>
          <p:nvPr/>
        </p:nvGrpSpPr>
        <p:grpSpPr>
          <a:xfrm>
            <a:off x="2957826" y="3196025"/>
            <a:ext cx="396443" cy="540000"/>
            <a:chOff x="10698163" y="5157414"/>
            <a:chExt cx="661988" cy="901701"/>
          </a:xfrm>
        </p:grpSpPr>
        <p:sp>
          <p:nvSpPr>
            <p:cNvPr id="66" name="Rectangle 78"/>
            <p:cNvSpPr>
              <a:spLocks noChangeArrowheads="1"/>
            </p:cNvSpPr>
            <p:nvPr/>
          </p:nvSpPr>
          <p:spPr bwMode="auto">
            <a:xfrm>
              <a:off x="10788651" y="5849564"/>
              <a:ext cx="571500" cy="179388"/>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67" name="Oval 79"/>
            <p:cNvSpPr>
              <a:spLocks noChangeArrowheads="1"/>
            </p:cNvSpPr>
            <p:nvPr/>
          </p:nvSpPr>
          <p:spPr bwMode="auto">
            <a:xfrm>
              <a:off x="10698163" y="5157414"/>
              <a:ext cx="180975" cy="180975"/>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68" name="Oval 80"/>
            <p:cNvSpPr>
              <a:spLocks noChangeArrowheads="1"/>
            </p:cNvSpPr>
            <p:nvPr/>
          </p:nvSpPr>
          <p:spPr bwMode="auto">
            <a:xfrm>
              <a:off x="10698163" y="5849564"/>
              <a:ext cx="180975" cy="179388"/>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69" name="Rectangle 81"/>
            <p:cNvSpPr>
              <a:spLocks noChangeArrowheads="1"/>
            </p:cNvSpPr>
            <p:nvPr/>
          </p:nvSpPr>
          <p:spPr bwMode="auto">
            <a:xfrm>
              <a:off x="10788651" y="5157414"/>
              <a:ext cx="571500" cy="6921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0" name="Rectangle 82"/>
            <p:cNvSpPr>
              <a:spLocks noChangeArrowheads="1"/>
            </p:cNvSpPr>
            <p:nvPr/>
          </p:nvSpPr>
          <p:spPr bwMode="auto">
            <a:xfrm>
              <a:off x="10698163" y="5247902"/>
              <a:ext cx="90488" cy="6921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1" name="Oval 83"/>
            <p:cNvSpPr>
              <a:spLocks noChangeArrowheads="1"/>
            </p:cNvSpPr>
            <p:nvPr/>
          </p:nvSpPr>
          <p:spPr bwMode="auto">
            <a:xfrm>
              <a:off x="10728326" y="5879727"/>
              <a:ext cx="120650" cy="120650"/>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2" name="Rectangle 84"/>
            <p:cNvSpPr>
              <a:spLocks noChangeArrowheads="1"/>
            </p:cNvSpPr>
            <p:nvPr/>
          </p:nvSpPr>
          <p:spPr bwMode="auto">
            <a:xfrm>
              <a:off x="11299826" y="5879727"/>
              <a:ext cx="60325" cy="1206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3" name="Freeform 85"/>
            <p:cNvSpPr/>
            <p:nvPr/>
          </p:nvSpPr>
          <p:spPr bwMode="auto">
            <a:xfrm>
              <a:off x="10788651" y="5879727"/>
              <a:ext cx="571500" cy="120650"/>
            </a:xfrm>
            <a:custGeom>
              <a:avLst/>
              <a:gdLst>
                <a:gd name="T0" fmla="*/ 136 w 152"/>
                <a:gd name="T1" fmla="*/ 16 h 32"/>
                <a:gd name="T2" fmla="*/ 152 w 152"/>
                <a:gd name="T3" fmla="*/ 0 h 32"/>
                <a:gd name="T4" fmla="*/ 0 w 152"/>
                <a:gd name="T5" fmla="*/ 0 h 32"/>
                <a:gd name="T6" fmla="*/ 0 w 152"/>
                <a:gd name="T7" fmla="*/ 32 h 32"/>
                <a:gd name="T8" fmla="*/ 152 w 152"/>
                <a:gd name="T9" fmla="*/ 32 h 32"/>
                <a:gd name="T10" fmla="*/ 136 w 152"/>
                <a:gd name="T11" fmla="*/ 16 h 32"/>
              </a:gdLst>
              <a:ahLst/>
              <a:cxnLst>
                <a:cxn ang="0">
                  <a:pos x="T0" y="T1"/>
                </a:cxn>
                <a:cxn ang="0">
                  <a:pos x="T2" y="T3"/>
                </a:cxn>
                <a:cxn ang="0">
                  <a:pos x="T4" y="T5"/>
                </a:cxn>
                <a:cxn ang="0">
                  <a:pos x="T6" y="T7"/>
                </a:cxn>
                <a:cxn ang="0">
                  <a:pos x="T8" y="T9"/>
                </a:cxn>
                <a:cxn ang="0">
                  <a:pos x="T10" y="T11"/>
                </a:cxn>
              </a:cxnLst>
              <a:rect l="0" t="0" r="r" b="b"/>
              <a:pathLst>
                <a:path w="152" h="32">
                  <a:moveTo>
                    <a:pt x="136" y="16"/>
                  </a:moveTo>
                  <a:cubicBezTo>
                    <a:pt x="136" y="7"/>
                    <a:pt x="143" y="0"/>
                    <a:pt x="152" y="0"/>
                  </a:cubicBezTo>
                  <a:cubicBezTo>
                    <a:pt x="0" y="0"/>
                    <a:pt x="0" y="0"/>
                    <a:pt x="0" y="0"/>
                  </a:cubicBezTo>
                  <a:cubicBezTo>
                    <a:pt x="0" y="32"/>
                    <a:pt x="0" y="32"/>
                    <a:pt x="0" y="32"/>
                  </a:cubicBezTo>
                  <a:cubicBezTo>
                    <a:pt x="152" y="32"/>
                    <a:pt x="152" y="32"/>
                    <a:pt x="152" y="32"/>
                  </a:cubicBezTo>
                  <a:cubicBezTo>
                    <a:pt x="143" y="32"/>
                    <a:pt x="136" y="25"/>
                    <a:pt x="136" y="16"/>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4" name="Freeform 86"/>
            <p:cNvSpPr/>
            <p:nvPr/>
          </p:nvSpPr>
          <p:spPr bwMode="auto">
            <a:xfrm>
              <a:off x="10788651" y="5940052"/>
              <a:ext cx="120650" cy="119063"/>
            </a:xfrm>
            <a:custGeom>
              <a:avLst/>
              <a:gdLst>
                <a:gd name="T0" fmla="*/ 76 w 76"/>
                <a:gd name="T1" fmla="*/ 75 h 75"/>
                <a:gd name="T2" fmla="*/ 38 w 76"/>
                <a:gd name="T3" fmla="*/ 56 h 75"/>
                <a:gd name="T4" fmla="*/ 0 w 76"/>
                <a:gd name="T5" fmla="*/ 75 h 75"/>
                <a:gd name="T6" fmla="*/ 0 w 76"/>
                <a:gd name="T7" fmla="*/ 0 h 75"/>
                <a:gd name="T8" fmla="*/ 76 w 76"/>
                <a:gd name="T9" fmla="*/ 0 h 75"/>
                <a:gd name="T10" fmla="*/ 76 w 76"/>
                <a:gd name="T11" fmla="*/ 75 h 75"/>
              </a:gdLst>
              <a:ahLst/>
              <a:cxnLst>
                <a:cxn ang="0">
                  <a:pos x="T0" y="T1"/>
                </a:cxn>
                <a:cxn ang="0">
                  <a:pos x="T2" y="T3"/>
                </a:cxn>
                <a:cxn ang="0">
                  <a:pos x="T4" y="T5"/>
                </a:cxn>
                <a:cxn ang="0">
                  <a:pos x="T6" y="T7"/>
                </a:cxn>
                <a:cxn ang="0">
                  <a:pos x="T8" y="T9"/>
                </a:cxn>
                <a:cxn ang="0">
                  <a:pos x="T10" y="T11"/>
                </a:cxn>
              </a:cxnLst>
              <a:rect l="0" t="0" r="r" b="b"/>
              <a:pathLst>
                <a:path w="76" h="75">
                  <a:moveTo>
                    <a:pt x="76" y="75"/>
                  </a:moveTo>
                  <a:lnTo>
                    <a:pt x="38" y="56"/>
                  </a:lnTo>
                  <a:lnTo>
                    <a:pt x="0" y="75"/>
                  </a:lnTo>
                  <a:lnTo>
                    <a:pt x="0" y="0"/>
                  </a:lnTo>
                  <a:lnTo>
                    <a:pt x="76" y="0"/>
                  </a:lnTo>
                  <a:lnTo>
                    <a:pt x="76" y="75"/>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5" name="Rectangle 87"/>
            <p:cNvSpPr>
              <a:spLocks noChangeArrowheads="1"/>
            </p:cNvSpPr>
            <p:nvPr/>
          </p:nvSpPr>
          <p:spPr bwMode="auto">
            <a:xfrm>
              <a:off x="10879138" y="5398714"/>
              <a:ext cx="390525" cy="2095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6" name="Rectangle 88"/>
            <p:cNvSpPr>
              <a:spLocks noChangeArrowheads="1"/>
            </p:cNvSpPr>
            <p:nvPr/>
          </p:nvSpPr>
          <p:spPr bwMode="auto">
            <a:xfrm>
              <a:off x="10909301" y="5428877"/>
              <a:ext cx="330200" cy="30163"/>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7" name="Rectangle 89"/>
            <p:cNvSpPr>
              <a:spLocks noChangeArrowheads="1"/>
            </p:cNvSpPr>
            <p:nvPr/>
          </p:nvSpPr>
          <p:spPr bwMode="auto">
            <a:xfrm>
              <a:off x="10909301" y="5489202"/>
              <a:ext cx="330200" cy="30163"/>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8" name="Rectangle 90"/>
            <p:cNvSpPr>
              <a:spLocks noChangeArrowheads="1"/>
            </p:cNvSpPr>
            <p:nvPr/>
          </p:nvSpPr>
          <p:spPr bwMode="auto">
            <a:xfrm>
              <a:off x="10909301" y="5547939"/>
              <a:ext cx="330200" cy="30163"/>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grpSp>
      <p:grpSp>
        <p:nvGrpSpPr>
          <p:cNvPr id="79" name="组合 199"/>
          <p:cNvGrpSpPr>
            <a:grpSpLocks noChangeAspect="1"/>
          </p:cNvGrpSpPr>
          <p:nvPr/>
        </p:nvGrpSpPr>
        <p:grpSpPr>
          <a:xfrm>
            <a:off x="8942051" y="2301077"/>
            <a:ext cx="323240" cy="540000"/>
            <a:chOff x="8393113" y="5168900"/>
            <a:chExt cx="539751" cy="901700"/>
          </a:xfrm>
        </p:grpSpPr>
        <p:sp>
          <p:nvSpPr>
            <p:cNvPr id="80" name="Rectangle 142"/>
            <p:cNvSpPr>
              <a:spLocks noChangeArrowheads="1"/>
            </p:cNvSpPr>
            <p:nvPr/>
          </p:nvSpPr>
          <p:spPr bwMode="auto">
            <a:xfrm>
              <a:off x="8453438" y="5229225"/>
              <a:ext cx="88900" cy="390525"/>
            </a:xfrm>
            <a:prstGeom prst="rect">
              <a:avLst/>
            </a:prstGeom>
            <a:solidFill>
              <a:srgbClr val="27A2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1" name="Rectangle 143"/>
            <p:cNvSpPr>
              <a:spLocks noChangeArrowheads="1"/>
            </p:cNvSpPr>
            <p:nvPr/>
          </p:nvSpPr>
          <p:spPr bwMode="auto">
            <a:xfrm>
              <a:off x="8542338" y="5229225"/>
              <a:ext cx="90488" cy="390525"/>
            </a:xfrm>
            <a:prstGeom prst="rect">
              <a:avLst/>
            </a:prstGeom>
            <a:solidFill>
              <a:srgbClr val="218B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 name="Rectangle 144"/>
            <p:cNvSpPr>
              <a:spLocks noChangeArrowheads="1"/>
            </p:cNvSpPr>
            <p:nvPr/>
          </p:nvSpPr>
          <p:spPr bwMode="auto">
            <a:xfrm>
              <a:off x="8453438" y="5829300"/>
              <a:ext cx="179388" cy="241300"/>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 name="Rectangle 145"/>
            <p:cNvSpPr>
              <a:spLocks noChangeArrowheads="1"/>
            </p:cNvSpPr>
            <p:nvPr/>
          </p:nvSpPr>
          <p:spPr bwMode="auto">
            <a:xfrm>
              <a:off x="8393113" y="5768975"/>
              <a:ext cx="239713" cy="60325"/>
            </a:xfrm>
            <a:prstGeom prst="rect">
              <a:avLst/>
            </a:prstGeom>
            <a:solidFill>
              <a:srgbClr val="27A2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4" name="Freeform 146"/>
            <p:cNvSpPr/>
            <p:nvPr/>
          </p:nvSpPr>
          <p:spPr bwMode="auto">
            <a:xfrm>
              <a:off x="8648701" y="5378450"/>
              <a:ext cx="284163" cy="571500"/>
            </a:xfrm>
            <a:custGeom>
              <a:avLst/>
              <a:gdLst>
                <a:gd name="T0" fmla="*/ 0 w 76"/>
                <a:gd name="T1" fmla="*/ 152 h 152"/>
                <a:gd name="T2" fmla="*/ 0 w 76"/>
                <a:gd name="T3" fmla="*/ 120 h 152"/>
                <a:gd name="T4" fmla="*/ 44 w 76"/>
                <a:gd name="T5" fmla="*/ 76 h 152"/>
                <a:gd name="T6" fmla="*/ 0 w 76"/>
                <a:gd name="T7" fmla="*/ 32 h 152"/>
                <a:gd name="T8" fmla="*/ 0 w 76"/>
                <a:gd name="T9" fmla="*/ 0 h 152"/>
                <a:gd name="T10" fmla="*/ 76 w 76"/>
                <a:gd name="T11" fmla="*/ 76 h 152"/>
                <a:gd name="T12" fmla="*/ 0 w 76"/>
                <a:gd name="T13" fmla="*/ 152 h 152"/>
              </a:gdLst>
              <a:ahLst/>
              <a:cxnLst>
                <a:cxn ang="0">
                  <a:pos x="T0" y="T1"/>
                </a:cxn>
                <a:cxn ang="0">
                  <a:pos x="T2" y="T3"/>
                </a:cxn>
                <a:cxn ang="0">
                  <a:pos x="T4" y="T5"/>
                </a:cxn>
                <a:cxn ang="0">
                  <a:pos x="T6" y="T7"/>
                </a:cxn>
                <a:cxn ang="0">
                  <a:pos x="T8" y="T9"/>
                </a:cxn>
                <a:cxn ang="0">
                  <a:pos x="T10" y="T11"/>
                </a:cxn>
                <a:cxn ang="0">
                  <a:pos x="T12" y="T13"/>
                </a:cxn>
              </a:cxnLst>
              <a:rect l="0" t="0" r="r" b="b"/>
              <a:pathLst>
                <a:path w="76" h="152">
                  <a:moveTo>
                    <a:pt x="0" y="152"/>
                  </a:moveTo>
                  <a:cubicBezTo>
                    <a:pt x="0" y="120"/>
                    <a:pt x="0" y="120"/>
                    <a:pt x="0" y="120"/>
                  </a:cubicBezTo>
                  <a:cubicBezTo>
                    <a:pt x="24" y="120"/>
                    <a:pt x="44" y="100"/>
                    <a:pt x="44" y="76"/>
                  </a:cubicBezTo>
                  <a:cubicBezTo>
                    <a:pt x="44" y="52"/>
                    <a:pt x="24" y="32"/>
                    <a:pt x="0" y="32"/>
                  </a:cubicBezTo>
                  <a:cubicBezTo>
                    <a:pt x="0" y="0"/>
                    <a:pt x="0" y="0"/>
                    <a:pt x="0" y="0"/>
                  </a:cubicBezTo>
                  <a:cubicBezTo>
                    <a:pt x="42" y="0"/>
                    <a:pt x="76" y="34"/>
                    <a:pt x="76" y="76"/>
                  </a:cubicBezTo>
                  <a:cubicBezTo>
                    <a:pt x="76" y="118"/>
                    <a:pt x="42" y="152"/>
                    <a:pt x="0" y="152"/>
                  </a:cubicBezTo>
                  <a:close/>
                </a:path>
              </a:pathLst>
            </a:cu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Rectangle 147"/>
            <p:cNvSpPr>
              <a:spLocks noChangeArrowheads="1"/>
            </p:cNvSpPr>
            <p:nvPr/>
          </p:nvSpPr>
          <p:spPr bwMode="auto">
            <a:xfrm>
              <a:off x="8482013" y="5168900"/>
              <a:ext cx="120650" cy="60325"/>
            </a:xfrm>
            <a:prstGeom prst="rect">
              <a:avLst/>
            </a:prstGeom>
            <a:solidFill>
              <a:srgbClr val="5C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 name="Rectangle 148"/>
            <p:cNvSpPr>
              <a:spLocks noChangeArrowheads="1"/>
            </p:cNvSpPr>
            <p:nvPr/>
          </p:nvSpPr>
          <p:spPr bwMode="auto">
            <a:xfrm>
              <a:off x="8482013" y="5619750"/>
              <a:ext cx="120650" cy="30163"/>
            </a:xfrm>
            <a:prstGeom prst="rect">
              <a:avLst/>
            </a:prstGeom>
            <a:solidFill>
              <a:srgbClr val="5C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7" name="Rectangle 149"/>
            <p:cNvSpPr>
              <a:spLocks noChangeArrowheads="1"/>
            </p:cNvSpPr>
            <p:nvPr/>
          </p:nvSpPr>
          <p:spPr bwMode="auto">
            <a:xfrm>
              <a:off x="8512176" y="5649913"/>
              <a:ext cx="60325" cy="58738"/>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Oval 150"/>
            <p:cNvSpPr>
              <a:spLocks noChangeArrowheads="1"/>
            </p:cNvSpPr>
            <p:nvPr/>
          </p:nvSpPr>
          <p:spPr bwMode="auto">
            <a:xfrm>
              <a:off x="8542338" y="5364163"/>
              <a:ext cx="150813" cy="149225"/>
            </a:xfrm>
            <a:prstGeom prst="ellipse">
              <a:avLst/>
            </a:pr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Oval 151"/>
            <p:cNvSpPr>
              <a:spLocks noChangeArrowheads="1"/>
            </p:cNvSpPr>
            <p:nvPr/>
          </p:nvSpPr>
          <p:spPr bwMode="auto">
            <a:xfrm>
              <a:off x="8588376" y="5408613"/>
              <a:ext cx="60325" cy="60325"/>
            </a:xfrm>
            <a:prstGeom prst="ellipse">
              <a:avLst/>
            </a:prstGeom>
            <a:solidFill>
              <a:srgbClr val="5C5D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Rectangle 152"/>
            <p:cNvSpPr>
              <a:spLocks noChangeArrowheads="1"/>
            </p:cNvSpPr>
            <p:nvPr/>
          </p:nvSpPr>
          <p:spPr bwMode="auto">
            <a:xfrm>
              <a:off x="8453438" y="5829300"/>
              <a:ext cx="195263" cy="120650"/>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106" name="组合 189"/>
          <p:cNvGrpSpPr>
            <a:grpSpLocks noChangeAspect="1"/>
          </p:cNvGrpSpPr>
          <p:nvPr/>
        </p:nvGrpSpPr>
        <p:grpSpPr>
          <a:xfrm>
            <a:off x="4922879" y="4059188"/>
            <a:ext cx="378380" cy="540000"/>
            <a:chOff x="8316913" y="720725"/>
            <a:chExt cx="631825" cy="901701"/>
          </a:xfrm>
        </p:grpSpPr>
        <p:sp>
          <p:nvSpPr>
            <p:cNvPr id="107" name="Rectangle 20"/>
            <p:cNvSpPr>
              <a:spLocks noChangeArrowheads="1"/>
            </p:cNvSpPr>
            <p:nvPr/>
          </p:nvSpPr>
          <p:spPr bwMode="auto">
            <a:xfrm>
              <a:off x="8377238" y="839788"/>
              <a:ext cx="120650" cy="120650"/>
            </a:xfrm>
            <a:prstGeom prst="rect">
              <a:avLst/>
            </a:prstGeom>
            <a:solidFill>
              <a:srgbClr val="218B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 name="Rectangle 21"/>
            <p:cNvSpPr>
              <a:spLocks noChangeArrowheads="1"/>
            </p:cNvSpPr>
            <p:nvPr/>
          </p:nvSpPr>
          <p:spPr bwMode="auto">
            <a:xfrm>
              <a:off x="8828088" y="839788"/>
              <a:ext cx="120650" cy="120650"/>
            </a:xfrm>
            <a:prstGeom prst="rect">
              <a:avLst/>
            </a:prstGeom>
            <a:solidFill>
              <a:srgbClr val="D253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9" name="Freeform 22"/>
            <p:cNvSpPr/>
            <p:nvPr/>
          </p:nvSpPr>
          <p:spPr bwMode="auto">
            <a:xfrm>
              <a:off x="8377238" y="960438"/>
              <a:ext cx="285750" cy="661988"/>
            </a:xfrm>
            <a:custGeom>
              <a:avLst/>
              <a:gdLst>
                <a:gd name="T0" fmla="*/ 32 w 76"/>
                <a:gd name="T1" fmla="*/ 96 h 176"/>
                <a:gd name="T2" fmla="*/ 32 w 76"/>
                <a:gd name="T3" fmla="*/ 0 h 176"/>
                <a:gd name="T4" fmla="*/ 0 w 76"/>
                <a:gd name="T5" fmla="*/ 0 h 176"/>
                <a:gd name="T6" fmla="*/ 0 w 76"/>
                <a:gd name="T7" fmla="*/ 96 h 176"/>
                <a:gd name="T8" fmla="*/ 76 w 76"/>
                <a:gd name="T9" fmla="*/ 176 h 176"/>
                <a:gd name="T10" fmla="*/ 76 w 76"/>
                <a:gd name="T11" fmla="*/ 144 h 176"/>
                <a:gd name="T12" fmla="*/ 32 w 76"/>
                <a:gd name="T13" fmla="*/ 96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32" y="96"/>
                  </a:moveTo>
                  <a:cubicBezTo>
                    <a:pt x="32" y="0"/>
                    <a:pt x="32" y="0"/>
                    <a:pt x="32" y="0"/>
                  </a:cubicBezTo>
                  <a:cubicBezTo>
                    <a:pt x="0" y="0"/>
                    <a:pt x="0" y="0"/>
                    <a:pt x="0" y="0"/>
                  </a:cubicBezTo>
                  <a:cubicBezTo>
                    <a:pt x="0" y="96"/>
                    <a:pt x="0" y="96"/>
                    <a:pt x="0" y="96"/>
                  </a:cubicBezTo>
                  <a:cubicBezTo>
                    <a:pt x="0" y="140"/>
                    <a:pt x="32" y="176"/>
                    <a:pt x="76" y="176"/>
                  </a:cubicBezTo>
                  <a:cubicBezTo>
                    <a:pt x="76" y="144"/>
                    <a:pt x="76" y="144"/>
                    <a:pt x="76" y="144"/>
                  </a:cubicBezTo>
                  <a:cubicBezTo>
                    <a:pt x="52" y="144"/>
                    <a:pt x="32" y="122"/>
                    <a:pt x="32" y="96"/>
                  </a:cubicBezTo>
                  <a:close/>
                </a:path>
              </a:pathLst>
            </a:custGeom>
            <a:solidFill>
              <a:srgbClr val="576A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3"/>
            <p:cNvSpPr/>
            <p:nvPr/>
          </p:nvSpPr>
          <p:spPr bwMode="auto">
            <a:xfrm>
              <a:off x="8662988" y="960438"/>
              <a:ext cx="285750" cy="661988"/>
            </a:xfrm>
            <a:custGeom>
              <a:avLst/>
              <a:gdLst>
                <a:gd name="T0" fmla="*/ 44 w 76"/>
                <a:gd name="T1" fmla="*/ 0 h 176"/>
                <a:gd name="T2" fmla="*/ 44 w 76"/>
                <a:gd name="T3" fmla="*/ 96 h 176"/>
                <a:gd name="T4" fmla="*/ 0 w 76"/>
                <a:gd name="T5" fmla="*/ 144 h 176"/>
                <a:gd name="T6" fmla="*/ 0 w 76"/>
                <a:gd name="T7" fmla="*/ 176 h 176"/>
                <a:gd name="T8" fmla="*/ 76 w 76"/>
                <a:gd name="T9" fmla="*/ 96 h 176"/>
                <a:gd name="T10" fmla="*/ 76 w 76"/>
                <a:gd name="T11" fmla="*/ 0 h 176"/>
                <a:gd name="T12" fmla="*/ 44 w 76"/>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44" y="0"/>
                  </a:moveTo>
                  <a:cubicBezTo>
                    <a:pt x="44" y="96"/>
                    <a:pt x="44" y="96"/>
                    <a:pt x="44" y="96"/>
                  </a:cubicBezTo>
                  <a:cubicBezTo>
                    <a:pt x="44" y="122"/>
                    <a:pt x="24" y="144"/>
                    <a:pt x="0" y="144"/>
                  </a:cubicBezTo>
                  <a:cubicBezTo>
                    <a:pt x="0" y="176"/>
                    <a:pt x="0" y="176"/>
                    <a:pt x="0" y="176"/>
                  </a:cubicBezTo>
                  <a:cubicBezTo>
                    <a:pt x="40" y="176"/>
                    <a:pt x="76" y="140"/>
                    <a:pt x="76" y="96"/>
                  </a:cubicBezTo>
                  <a:cubicBezTo>
                    <a:pt x="76" y="0"/>
                    <a:pt x="76" y="0"/>
                    <a:pt x="76" y="0"/>
                  </a:cubicBezTo>
                  <a:lnTo>
                    <a:pt x="44" y="0"/>
                  </a:lnTo>
                  <a:close/>
                </a:path>
              </a:pathLst>
            </a:custGeom>
            <a:solidFill>
              <a:srgbClr val="576A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Rectangle 24"/>
            <p:cNvSpPr>
              <a:spLocks noChangeArrowheads="1"/>
            </p:cNvSpPr>
            <p:nvPr/>
          </p:nvSpPr>
          <p:spPr bwMode="auto">
            <a:xfrm>
              <a:off x="8316913" y="839788"/>
              <a:ext cx="120650" cy="120650"/>
            </a:xfrm>
            <a:prstGeom prst="rect">
              <a:avLst/>
            </a:prstGeom>
            <a:solidFill>
              <a:srgbClr val="27A2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 name="Rectangle 25"/>
            <p:cNvSpPr>
              <a:spLocks noChangeArrowheads="1"/>
            </p:cNvSpPr>
            <p:nvPr/>
          </p:nvSpPr>
          <p:spPr bwMode="auto">
            <a:xfrm>
              <a:off x="8767763" y="839788"/>
              <a:ext cx="120650" cy="120650"/>
            </a:xfrm>
            <a:prstGeom prst="rect">
              <a:avLst/>
            </a:prstGeom>
            <a:solidFill>
              <a:srgbClr val="F05F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 name="Freeform 26"/>
            <p:cNvSpPr/>
            <p:nvPr/>
          </p:nvSpPr>
          <p:spPr bwMode="auto">
            <a:xfrm>
              <a:off x="8316913" y="960438"/>
              <a:ext cx="285750" cy="661988"/>
            </a:xfrm>
            <a:custGeom>
              <a:avLst/>
              <a:gdLst>
                <a:gd name="T0" fmla="*/ 32 w 76"/>
                <a:gd name="T1" fmla="*/ 96 h 176"/>
                <a:gd name="T2" fmla="*/ 32 w 76"/>
                <a:gd name="T3" fmla="*/ 0 h 176"/>
                <a:gd name="T4" fmla="*/ 0 w 76"/>
                <a:gd name="T5" fmla="*/ 0 h 176"/>
                <a:gd name="T6" fmla="*/ 0 w 76"/>
                <a:gd name="T7" fmla="*/ 96 h 176"/>
                <a:gd name="T8" fmla="*/ 76 w 76"/>
                <a:gd name="T9" fmla="*/ 176 h 176"/>
                <a:gd name="T10" fmla="*/ 76 w 76"/>
                <a:gd name="T11" fmla="*/ 144 h 176"/>
                <a:gd name="T12" fmla="*/ 32 w 76"/>
                <a:gd name="T13" fmla="*/ 96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32" y="96"/>
                  </a:moveTo>
                  <a:cubicBezTo>
                    <a:pt x="32" y="0"/>
                    <a:pt x="32" y="0"/>
                    <a:pt x="32" y="0"/>
                  </a:cubicBezTo>
                  <a:cubicBezTo>
                    <a:pt x="0" y="0"/>
                    <a:pt x="0" y="0"/>
                    <a:pt x="0" y="0"/>
                  </a:cubicBezTo>
                  <a:cubicBezTo>
                    <a:pt x="0" y="96"/>
                    <a:pt x="0" y="96"/>
                    <a:pt x="0" y="96"/>
                  </a:cubicBezTo>
                  <a:cubicBezTo>
                    <a:pt x="0" y="140"/>
                    <a:pt x="32" y="176"/>
                    <a:pt x="76" y="176"/>
                  </a:cubicBezTo>
                  <a:cubicBezTo>
                    <a:pt x="76" y="144"/>
                    <a:pt x="76" y="144"/>
                    <a:pt x="76" y="144"/>
                  </a:cubicBezTo>
                  <a:cubicBezTo>
                    <a:pt x="52" y="144"/>
                    <a:pt x="32" y="122"/>
                    <a:pt x="32" y="96"/>
                  </a:cubicBezTo>
                  <a:close/>
                </a:path>
              </a:pathLst>
            </a:custGeom>
            <a:solidFill>
              <a:srgbClr val="647A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7"/>
            <p:cNvSpPr/>
            <p:nvPr/>
          </p:nvSpPr>
          <p:spPr bwMode="auto">
            <a:xfrm>
              <a:off x="8602663" y="960438"/>
              <a:ext cx="285750" cy="661988"/>
            </a:xfrm>
            <a:custGeom>
              <a:avLst/>
              <a:gdLst>
                <a:gd name="T0" fmla="*/ 44 w 76"/>
                <a:gd name="T1" fmla="*/ 0 h 176"/>
                <a:gd name="T2" fmla="*/ 44 w 76"/>
                <a:gd name="T3" fmla="*/ 96 h 176"/>
                <a:gd name="T4" fmla="*/ 0 w 76"/>
                <a:gd name="T5" fmla="*/ 144 h 176"/>
                <a:gd name="T6" fmla="*/ 0 w 76"/>
                <a:gd name="T7" fmla="*/ 176 h 176"/>
                <a:gd name="T8" fmla="*/ 76 w 76"/>
                <a:gd name="T9" fmla="*/ 96 h 176"/>
                <a:gd name="T10" fmla="*/ 76 w 76"/>
                <a:gd name="T11" fmla="*/ 0 h 176"/>
                <a:gd name="T12" fmla="*/ 44 w 76"/>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44" y="0"/>
                  </a:moveTo>
                  <a:cubicBezTo>
                    <a:pt x="44" y="96"/>
                    <a:pt x="44" y="96"/>
                    <a:pt x="44" y="96"/>
                  </a:cubicBezTo>
                  <a:cubicBezTo>
                    <a:pt x="44" y="122"/>
                    <a:pt x="24" y="144"/>
                    <a:pt x="0" y="144"/>
                  </a:cubicBezTo>
                  <a:cubicBezTo>
                    <a:pt x="0" y="176"/>
                    <a:pt x="0" y="176"/>
                    <a:pt x="0" y="176"/>
                  </a:cubicBezTo>
                  <a:cubicBezTo>
                    <a:pt x="40" y="176"/>
                    <a:pt x="76" y="140"/>
                    <a:pt x="76" y="96"/>
                  </a:cubicBezTo>
                  <a:cubicBezTo>
                    <a:pt x="76" y="0"/>
                    <a:pt x="76" y="0"/>
                    <a:pt x="76" y="0"/>
                  </a:cubicBezTo>
                  <a:lnTo>
                    <a:pt x="44" y="0"/>
                  </a:lnTo>
                  <a:close/>
                </a:path>
              </a:pathLst>
            </a:custGeom>
            <a:solidFill>
              <a:srgbClr val="647A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8"/>
            <p:cNvSpPr/>
            <p:nvPr/>
          </p:nvSpPr>
          <p:spPr bwMode="auto">
            <a:xfrm>
              <a:off x="8588376" y="839788"/>
              <a:ext cx="134938" cy="120650"/>
            </a:xfrm>
            <a:custGeom>
              <a:avLst/>
              <a:gdLst>
                <a:gd name="T0" fmla="*/ 0 w 85"/>
                <a:gd name="T1" fmla="*/ 76 h 76"/>
                <a:gd name="T2" fmla="*/ 19 w 85"/>
                <a:gd name="T3" fmla="*/ 0 h 76"/>
                <a:gd name="T4" fmla="*/ 85 w 85"/>
                <a:gd name="T5" fmla="*/ 0 h 76"/>
                <a:gd name="T6" fmla="*/ 0 w 85"/>
                <a:gd name="T7" fmla="*/ 76 h 76"/>
              </a:gdLst>
              <a:ahLst/>
              <a:cxnLst>
                <a:cxn ang="0">
                  <a:pos x="T0" y="T1"/>
                </a:cxn>
                <a:cxn ang="0">
                  <a:pos x="T2" y="T3"/>
                </a:cxn>
                <a:cxn ang="0">
                  <a:pos x="T4" y="T5"/>
                </a:cxn>
                <a:cxn ang="0">
                  <a:pos x="T6" y="T7"/>
                </a:cxn>
              </a:cxnLst>
              <a:rect l="0" t="0" r="r" b="b"/>
              <a:pathLst>
                <a:path w="85" h="76">
                  <a:moveTo>
                    <a:pt x="0" y="76"/>
                  </a:moveTo>
                  <a:lnTo>
                    <a:pt x="19" y="0"/>
                  </a:lnTo>
                  <a:lnTo>
                    <a:pt x="85" y="0"/>
                  </a:lnTo>
                  <a:lnTo>
                    <a:pt x="0" y="76"/>
                  </a:lnTo>
                  <a:close/>
                </a:path>
              </a:pathLst>
            </a:custGeom>
            <a:solidFill>
              <a:srgbClr val="FFB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9"/>
            <p:cNvSpPr/>
            <p:nvPr/>
          </p:nvSpPr>
          <p:spPr bwMode="auto">
            <a:xfrm>
              <a:off x="8542338" y="720725"/>
              <a:ext cx="136525" cy="119063"/>
            </a:xfrm>
            <a:custGeom>
              <a:avLst/>
              <a:gdLst>
                <a:gd name="T0" fmla="*/ 86 w 86"/>
                <a:gd name="T1" fmla="*/ 0 h 75"/>
                <a:gd name="T2" fmla="*/ 0 w 86"/>
                <a:gd name="T3" fmla="*/ 75 h 75"/>
                <a:gd name="T4" fmla="*/ 67 w 86"/>
                <a:gd name="T5" fmla="*/ 75 h 75"/>
                <a:gd name="T6" fmla="*/ 86 w 86"/>
                <a:gd name="T7" fmla="*/ 0 h 75"/>
              </a:gdLst>
              <a:ahLst/>
              <a:cxnLst>
                <a:cxn ang="0">
                  <a:pos x="T0" y="T1"/>
                </a:cxn>
                <a:cxn ang="0">
                  <a:pos x="T2" y="T3"/>
                </a:cxn>
                <a:cxn ang="0">
                  <a:pos x="T4" y="T5"/>
                </a:cxn>
                <a:cxn ang="0">
                  <a:pos x="T6" y="T7"/>
                </a:cxn>
              </a:cxnLst>
              <a:rect l="0" t="0" r="r" b="b"/>
              <a:pathLst>
                <a:path w="86" h="75">
                  <a:moveTo>
                    <a:pt x="86" y="0"/>
                  </a:moveTo>
                  <a:lnTo>
                    <a:pt x="0" y="75"/>
                  </a:lnTo>
                  <a:lnTo>
                    <a:pt x="67" y="75"/>
                  </a:lnTo>
                  <a:lnTo>
                    <a:pt x="86" y="0"/>
                  </a:lnTo>
                  <a:close/>
                </a:path>
              </a:pathLst>
            </a:custGeom>
            <a:solidFill>
              <a:srgbClr val="FFB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7" name="组合 202"/>
          <p:cNvGrpSpPr>
            <a:grpSpLocks noChangeAspect="1"/>
          </p:cNvGrpSpPr>
          <p:nvPr/>
        </p:nvGrpSpPr>
        <p:grpSpPr>
          <a:xfrm>
            <a:off x="6861498" y="3240568"/>
            <a:ext cx="431215" cy="432000"/>
            <a:chOff x="9955213" y="5194300"/>
            <a:chExt cx="871538" cy="873125"/>
          </a:xfrm>
        </p:grpSpPr>
        <p:sp>
          <p:nvSpPr>
            <p:cNvPr id="118" name="Rectangle 165"/>
            <p:cNvSpPr>
              <a:spLocks noChangeArrowheads="1"/>
            </p:cNvSpPr>
            <p:nvPr/>
          </p:nvSpPr>
          <p:spPr bwMode="auto">
            <a:xfrm>
              <a:off x="10285413" y="5570538"/>
              <a:ext cx="211138" cy="22542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9" name="Freeform 166"/>
            <p:cNvSpPr/>
            <p:nvPr/>
          </p:nvSpPr>
          <p:spPr bwMode="auto">
            <a:xfrm>
              <a:off x="10285413" y="5705475"/>
              <a:ext cx="211138" cy="361950"/>
            </a:xfrm>
            <a:custGeom>
              <a:avLst/>
              <a:gdLst>
                <a:gd name="T0" fmla="*/ 133 w 133"/>
                <a:gd name="T1" fmla="*/ 228 h 228"/>
                <a:gd name="T2" fmla="*/ 0 w 133"/>
                <a:gd name="T3" fmla="*/ 228 h 228"/>
                <a:gd name="T4" fmla="*/ 0 w 133"/>
                <a:gd name="T5" fmla="*/ 0 h 228"/>
                <a:gd name="T6" fmla="*/ 66 w 133"/>
                <a:gd name="T7" fmla="*/ 67 h 228"/>
                <a:gd name="T8" fmla="*/ 133 w 133"/>
                <a:gd name="T9" fmla="*/ 0 h 228"/>
                <a:gd name="T10" fmla="*/ 133 w 133"/>
                <a:gd name="T11" fmla="*/ 228 h 228"/>
              </a:gdLst>
              <a:ahLst/>
              <a:cxnLst>
                <a:cxn ang="0">
                  <a:pos x="T0" y="T1"/>
                </a:cxn>
                <a:cxn ang="0">
                  <a:pos x="T2" y="T3"/>
                </a:cxn>
                <a:cxn ang="0">
                  <a:pos x="T4" y="T5"/>
                </a:cxn>
                <a:cxn ang="0">
                  <a:pos x="T6" y="T7"/>
                </a:cxn>
                <a:cxn ang="0">
                  <a:pos x="T8" y="T9"/>
                </a:cxn>
                <a:cxn ang="0">
                  <a:pos x="T10" y="T11"/>
                </a:cxn>
              </a:cxnLst>
              <a:rect l="0" t="0" r="r" b="b"/>
              <a:pathLst>
                <a:path w="133" h="228">
                  <a:moveTo>
                    <a:pt x="133" y="228"/>
                  </a:moveTo>
                  <a:lnTo>
                    <a:pt x="0" y="228"/>
                  </a:lnTo>
                  <a:lnTo>
                    <a:pt x="0" y="0"/>
                  </a:lnTo>
                  <a:lnTo>
                    <a:pt x="66" y="67"/>
                  </a:lnTo>
                  <a:lnTo>
                    <a:pt x="133" y="0"/>
                  </a:lnTo>
                  <a:lnTo>
                    <a:pt x="133" y="228"/>
                  </a:lnTo>
                  <a:close/>
                </a:path>
              </a:pathLst>
            </a:custGeom>
            <a:solidFill>
              <a:srgbClr val="33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Oval 167"/>
            <p:cNvSpPr>
              <a:spLocks noChangeArrowheads="1"/>
            </p:cNvSpPr>
            <p:nvPr/>
          </p:nvSpPr>
          <p:spPr bwMode="auto">
            <a:xfrm>
              <a:off x="10541001" y="5419725"/>
              <a:ext cx="60325" cy="120650"/>
            </a:xfrm>
            <a:prstGeom prst="ellipse">
              <a:avLst/>
            </a:pr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Oval 168"/>
            <p:cNvSpPr>
              <a:spLocks noChangeArrowheads="1"/>
            </p:cNvSpPr>
            <p:nvPr/>
          </p:nvSpPr>
          <p:spPr bwMode="auto">
            <a:xfrm>
              <a:off x="10180638" y="5419725"/>
              <a:ext cx="60325" cy="120650"/>
            </a:xfrm>
            <a:prstGeom prst="ellipse">
              <a:avLst/>
            </a:pr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Oval 169"/>
            <p:cNvSpPr>
              <a:spLocks noChangeArrowheads="1"/>
            </p:cNvSpPr>
            <p:nvPr/>
          </p:nvSpPr>
          <p:spPr bwMode="auto">
            <a:xfrm>
              <a:off x="10210801" y="5254625"/>
              <a:ext cx="360363" cy="450850"/>
            </a:xfrm>
            <a:prstGeom prst="ellipse">
              <a:avLst/>
            </a:pr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70"/>
            <p:cNvSpPr/>
            <p:nvPr/>
          </p:nvSpPr>
          <p:spPr bwMode="auto">
            <a:xfrm>
              <a:off x="10225088" y="5194300"/>
              <a:ext cx="331788" cy="195263"/>
            </a:xfrm>
            <a:custGeom>
              <a:avLst/>
              <a:gdLst>
                <a:gd name="T0" fmla="*/ 88 w 88"/>
                <a:gd name="T1" fmla="*/ 28 h 52"/>
                <a:gd name="T2" fmla="*/ 44 w 88"/>
                <a:gd name="T3" fmla="*/ 52 h 52"/>
                <a:gd name="T4" fmla="*/ 0 w 88"/>
                <a:gd name="T5" fmla="*/ 28 h 52"/>
                <a:gd name="T6" fmla="*/ 44 w 88"/>
                <a:gd name="T7" fmla="*/ 0 h 52"/>
                <a:gd name="T8" fmla="*/ 88 w 88"/>
                <a:gd name="T9" fmla="*/ 28 h 52"/>
              </a:gdLst>
              <a:ahLst/>
              <a:cxnLst>
                <a:cxn ang="0">
                  <a:pos x="T0" y="T1"/>
                </a:cxn>
                <a:cxn ang="0">
                  <a:pos x="T2" y="T3"/>
                </a:cxn>
                <a:cxn ang="0">
                  <a:pos x="T4" y="T5"/>
                </a:cxn>
                <a:cxn ang="0">
                  <a:pos x="T6" y="T7"/>
                </a:cxn>
                <a:cxn ang="0">
                  <a:pos x="T8" y="T9"/>
                </a:cxn>
              </a:cxnLst>
              <a:rect l="0" t="0" r="r" b="b"/>
              <a:pathLst>
                <a:path w="88" h="52">
                  <a:moveTo>
                    <a:pt x="88" y="28"/>
                  </a:moveTo>
                  <a:cubicBezTo>
                    <a:pt x="88" y="48"/>
                    <a:pt x="64" y="52"/>
                    <a:pt x="44" y="52"/>
                  </a:cubicBezTo>
                  <a:cubicBezTo>
                    <a:pt x="24" y="52"/>
                    <a:pt x="0" y="48"/>
                    <a:pt x="0" y="28"/>
                  </a:cubicBezTo>
                  <a:cubicBezTo>
                    <a:pt x="0" y="8"/>
                    <a:pt x="20" y="0"/>
                    <a:pt x="44" y="0"/>
                  </a:cubicBezTo>
                  <a:cubicBezTo>
                    <a:pt x="68" y="0"/>
                    <a:pt x="88" y="8"/>
                    <a:pt x="88" y="28"/>
                  </a:cubicBezTo>
                  <a:close/>
                </a:path>
              </a:pathLst>
            </a:custGeom>
            <a:solidFill>
              <a:srgbClr val="33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71"/>
            <p:cNvSpPr/>
            <p:nvPr/>
          </p:nvSpPr>
          <p:spPr bwMode="auto">
            <a:xfrm>
              <a:off x="10210801" y="5254625"/>
              <a:ext cx="44450" cy="211138"/>
            </a:xfrm>
            <a:custGeom>
              <a:avLst/>
              <a:gdLst>
                <a:gd name="T0" fmla="*/ 12 w 12"/>
                <a:gd name="T1" fmla="*/ 20 h 56"/>
                <a:gd name="T2" fmla="*/ 0 w 12"/>
                <a:gd name="T3" fmla="*/ 56 h 56"/>
                <a:gd name="T4" fmla="*/ 0 w 12"/>
                <a:gd name="T5" fmla="*/ 28 h 56"/>
                <a:gd name="T6" fmla="*/ 8 w 12"/>
                <a:gd name="T7" fmla="*/ 0 h 56"/>
                <a:gd name="T8" fmla="*/ 12 w 12"/>
                <a:gd name="T9" fmla="*/ 20 h 56"/>
              </a:gdLst>
              <a:ahLst/>
              <a:cxnLst>
                <a:cxn ang="0">
                  <a:pos x="T0" y="T1"/>
                </a:cxn>
                <a:cxn ang="0">
                  <a:pos x="T2" y="T3"/>
                </a:cxn>
                <a:cxn ang="0">
                  <a:pos x="T4" y="T5"/>
                </a:cxn>
                <a:cxn ang="0">
                  <a:pos x="T6" y="T7"/>
                </a:cxn>
                <a:cxn ang="0">
                  <a:pos x="T8" y="T9"/>
                </a:cxn>
              </a:cxnLst>
              <a:rect l="0" t="0" r="r" b="b"/>
              <a:pathLst>
                <a:path w="12" h="56">
                  <a:moveTo>
                    <a:pt x="12" y="20"/>
                  </a:moveTo>
                  <a:cubicBezTo>
                    <a:pt x="12" y="35"/>
                    <a:pt x="0" y="56"/>
                    <a:pt x="0" y="56"/>
                  </a:cubicBezTo>
                  <a:cubicBezTo>
                    <a:pt x="0" y="56"/>
                    <a:pt x="0" y="43"/>
                    <a:pt x="0" y="28"/>
                  </a:cubicBezTo>
                  <a:cubicBezTo>
                    <a:pt x="0" y="13"/>
                    <a:pt x="4" y="0"/>
                    <a:pt x="8" y="0"/>
                  </a:cubicBezTo>
                  <a:cubicBezTo>
                    <a:pt x="12" y="0"/>
                    <a:pt x="12" y="5"/>
                    <a:pt x="12" y="20"/>
                  </a:cubicBezTo>
                  <a:close/>
                </a:path>
              </a:pathLst>
            </a:custGeom>
            <a:solidFill>
              <a:srgbClr val="33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72"/>
            <p:cNvSpPr/>
            <p:nvPr/>
          </p:nvSpPr>
          <p:spPr bwMode="auto">
            <a:xfrm>
              <a:off x="10526713" y="5254625"/>
              <a:ext cx="44450" cy="211138"/>
            </a:xfrm>
            <a:custGeom>
              <a:avLst/>
              <a:gdLst>
                <a:gd name="T0" fmla="*/ 0 w 12"/>
                <a:gd name="T1" fmla="*/ 20 h 56"/>
                <a:gd name="T2" fmla="*/ 12 w 12"/>
                <a:gd name="T3" fmla="*/ 56 h 56"/>
                <a:gd name="T4" fmla="*/ 12 w 12"/>
                <a:gd name="T5" fmla="*/ 28 h 56"/>
                <a:gd name="T6" fmla="*/ 4 w 12"/>
                <a:gd name="T7" fmla="*/ 0 h 56"/>
                <a:gd name="T8" fmla="*/ 0 w 12"/>
                <a:gd name="T9" fmla="*/ 20 h 56"/>
              </a:gdLst>
              <a:ahLst/>
              <a:cxnLst>
                <a:cxn ang="0">
                  <a:pos x="T0" y="T1"/>
                </a:cxn>
                <a:cxn ang="0">
                  <a:pos x="T2" y="T3"/>
                </a:cxn>
                <a:cxn ang="0">
                  <a:pos x="T4" y="T5"/>
                </a:cxn>
                <a:cxn ang="0">
                  <a:pos x="T6" y="T7"/>
                </a:cxn>
                <a:cxn ang="0">
                  <a:pos x="T8" y="T9"/>
                </a:cxn>
              </a:cxnLst>
              <a:rect l="0" t="0" r="r" b="b"/>
              <a:pathLst>
                <a:path w="12" h="56">
                  <a:moveTo>
                    <a:pt x="0" y="20"/>
                  </a:moveTo>
                  <a:cubicBezTo>
                    <a:pt x="0" y="35"/>
                    <a:pt x="12" y="56"/>
                    <a:pt x="12" y="56"/>
                  </a:cubicBezTo>
                  <a:cubicBezTo>
                    <a:pt x="12" y="56"/>
                    <a:pt x="12" y="43"/>
                    <a:pt x="12" y="28"/>
                  </a:cubicBezTo>
                  <a:cubicBezTo>
                    <a:pt x="12" y="13"/>
                    <a:pt x="8" y="0"/>
                    <a:pt x="4" y="0"/>
                  </a:cubicBezTo>
                  <a:cubicBezTo>
                    <a:pt x="0" y="0"/>
                    <a:pt x="0" y="5"/>
                    <a:pt x="0" y="20"/>
                  </a:cubicBezTo>
                  <a:close/>
                </a:path>
              </a:pathLst>
            </a:custGeom>
            <a:solidFill>
              <a:srgbClr val="33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73"/>
            <p:cNvSpPr/>
            <p:nvPr/>
          </p:nvSpPr>
          <p:spPr bwMode="auto">
            <a:xfrm>
              <a:off x="9955213" y="5705475"/>
              <a:ext cx="330200" cy="361950"/>
            </a:xfrm>
            <a:custGeom>
              <a:avLst/>
              <a:gdLst>
                <a:gd name="T0" fmla="*/ 0 w 88"/>
                <a:gd name="T1" fmla="*/ 96 h 96"/>
                <a:gd name="T2" fmla="*/ 48 w 88"/>
                <a:gd name="T3" fmla="*/ 16 h 96"/>
                <a:gd name="T4" fmla="*/ 88 w 88"/>
                <a:gd name="T5" fmla="*/ 0 h 96"/>
                <a:gd name="T6" fmla="*/ 88 w 88"/>
                <a:gd name="T7" fmla="*/ 96 h 96"/>
                <a:gd name="T8" fmla="*/ 0 w 88"/>
                <a:gd name="T9" fmla="*/ 96 h 96"/>
              </a:gdLst>
              <a:ahLst/>
              <a:cxnLst>
                <a:cxn ang="0">
                  <a:pos x="T0" y="T1"/>
                </a:cxn>
                <a:cxn ang="0">
                  <a:pos x="T2" y="T3"/>
                </a:cxn>
                <a:cxn ang="0">
                  <a:pos x="T4" y="T5"/>
                </a:cxn>
                <a:cxn ang="0">
                  <a:pos x="T6" y="T7"/>
                </a:cxn>
                <a:cxn ang="0">
                  <a:pos x="T8" y="T9"/>
                </a:cxn>
              </a:cxnLst>
              <a:rect l="0" t="0" r="r" b="b"/>
              <a:pathLst>
                <a:path w="88" h="96">
                  <a:moveTo>
                    <a:pt x="0" y="96"/>
                  </a:moveTo>
                  <a:cubicBezTo>
                    <a:pt x="1" y="85"/>
                    <a:pt x="3" y="16"/>
                    <a:pt x="48" y="16"/>
                  </a:cubicBezTo>
                  <a:cubicBezTo>
                    <a:pt x="88" y="0"/>
                    <a:pt x="88" y="0"/>
                    <a:pt x="88" y="0"/>
                  </a:cubicBezTo>
                  <a:cubicBezTo>
                    <a:pt x="88" y="96"/>
                    <a:pt x="88" y="96"/>
                    <a:pt x="88" y="96"/>
                  </a:cubicBezTo>
                  <a:lnTo>
                    <a:pt x="0" y="96"/>
                  </a:lnTo>
                  <a:close/>
                </a:path>
              </a:pathLst>
            </a:custGeom>
            <a:solidFill>
              <a:srgbClr val="27A2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74"/>
            <p:cNvSpPr/>
            <p:nvPr/>
          </p:nvSpPr>
          <p:spPr bwMode="auto">
            <a:xfrm>
              <a:off x="10496551" y="5705475"/>
              <a:ext cx="330200" cy="361950"/>
            </a:xfrm>
            <a:custGeom>
              <a:avLst/>
              <a:gdLst>
                <a:gd name="T0" fmla="*/ 88 w 88"/>
                <a:gd name="T1" fmla="*/ 96 h 96"/>
                <a:gd name="T2" fmla="*/ 40 w 88"/>
                <a:gd name="T3" fmla="*/ 16 h 96"/>
                <a:gd name="T4" fmla="*/ 0 w 88"/>
                <a:gd name="T5" fmla="*/ 0 h 96"/>
                <a:gd name="T6" fmla="*/ 0 w 88"/>
                <a:gd name="T7" fmla="*/ 96 h 96"/>
                <a:gd name="T8" fmla="*/ 88 w 88"/>
                <a:gd name="T9" fmla="*/ 96 h 96"/>
              </a:gdLst>
              <a:ahLst/>
              <a:cxnLst>
                <a:cxn ang="0">
                  <a:pos x="T0" y="T1"/>
                </a:cxn>
                <a:cxn ang="0">
                  <a:pos x="T2" y="T3"/>
                </a:cxn>
                <a:cxn ang="0">
                  <a:pos x="T4" y="T5"/>
                </a:cxn>
                <a:cxn ang="0">
                  <a:pos x="T6" y="T7"/>
                </a:cxn>
                <a:cxn ang="0">
                  <a:pos x="T8" y="T9"/>
                </a:cxn>
              </a:cxnLst>
              <a:rect l="0" t="0" r="r" b="b"/>
              <a:pathLst>
                <a:path w="88" h="96">
                  <a:moveTo>
                    <a:pt x="88" y="96"/>
                  </a:moveTo>
                  <a:cubicBezTo>
                    <a:pt x="88" y="96"/>
                    <a:pt x="84" y="16"/>
                    <a:pt x="40" y="16"/>
                  </a:cubicBezTo>
                  <a:cubicBezTo>
                    <a:pt x="0" y="0"/>
                    <a:pt x="0" y="0"/>
                    <a:pt x="0" y="0"/>
                  </a:cubicBezTo>
                  <a:cubicBezTo>
                    <a:pt x="0" y="96"/>
                    <a:pt x="0" y="96"/>
                    <a:pt x="0" y="96"/>
                  </a:cubicBezTo>
                  <a:lnTo>
                    <a:pt x="88" y="96"/>
                  </a:lnTo>
                  <a:close/>
                </a:path>
              </a:pathLst>
            </a:custGeom>
            <a:solidFill>
              <a:srgbClr val="27A2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75"/>
            <p:cNvSpPr/>
            <p:nvPr/>
          </p:nvSpPr>
          <p:spPr bwMode="auto">
            <a:xfrm>
              <a:off x="10285413" y="5705475"/>
              <a:ext cx="211138" cy="301625"/>
            </a:xfrm>
            <a:custGeom>
              <a:avLst/>
              <a:gdLst>
                <a:gd name="T0" fmla="*/ 66 w 133"/>
                <a:gd name="T1" fmla="*/ 190 h 190"/>
                <a:gd name="T2" fmla="*/ 0 w 133"/>
                <a:gd name="T3" fmla="*/ 0 h 190"/>
                <a:gd name="T4" fmla="*/ 66 w 133"/>
                <a:gd name="T5" fmla="*/ 48 h 190"/>
                <a:gd name="T6" fmla="*/ 133 w 133"/>
                <a:gd name="T7" fmla="*/ 0 h 190"/>
                <a:gd name="T8" fmla="*/ 66 w 133"/>
                <a:gd name="T9" fmla="*/ 190 h 190"/>
              </a:gdLst>
              <a:ahLst/>
              <a:cxnLst>
                <a:cxn ang="0">
                  <a:pos x="T0" y="T1"/>
                </a:cxn>
                <a:cxn ang="0">
                  <a:pos x="T2" y="T3"/>
                </a:cxn>
                <a:cxn ang="0">
                  <a:pos x="T4" y="T5"/>
                </a:cxn>
                <a:cxn ang="0">
                  <a:pos x="T6" y="T7"/>
                </a:cxn>
                <a:cxn ang="0">
                  <a:pos x="T8" y="T9"/>
                </a:cxn>
              </a:cxnLst>
              <a:rect l="0" t="0" r="r" b="b"/>
              <a:pathLst>
                <a:path w="133" h="190">
                  <a:moveTo>
                    <a:pt x="66" y="190"/>
                  </a:moveTo>
                  <a:lnTo>
                    <a:pt x="0" y="0"/>
                  </a:lnTo>
                  <a:lnTo>
                    <a:pt x="66" y="48"/>
                  </a:lnTo>
                  <a:lnTo>
                    <a:pt x="133" y="0"/>
                  </a:lnTo>
                  <a:lnTo>
                    <a:pt x="66" y="190"/>
                  </a:lnTo>
                  <a:close/>
                </a:path>
              </a:pathLst>
            </a:cu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76"/>
            <p:cNvSpPr/>
            <p:nvPr/>
          </p:nvSpPr>
          <p:spPr bwMode="auto">
            <a:xfrm>
              <a:off x="10631488" y="5946775"/>
              <a:ext cx="44450" cy="120650"/>
            </a:xfrm>
            <a:custGeom>
              <a:avLst/>
              <a:gdLst>
                <a:gd name="T0" fmla="*/ 28 w 28"/>
                <a:gd name="T1" fmla="*/ 0 h 76"/>
                <a:gd name="T2" fmla="*/ 0 w 28"/>
                <a:gd name="T3" fmla="*/ 76 h 76"/>
                <a:gd name="T4" fmla="*/ 28 w 28"/>
                <a:gd name="T5" fmla="*/ 76 h 76"/>
                <a:gd name="T6" fmla="*/ 28 w 28"/>
                <a:gd name="T7" fmla="*/ 0 h 76"/>
              </a:gdLst>
              <a:ahLst/>
              <a:cxnLst>
                <a:cxn ang="0">
                  <a:pos x="T0" y="T1"/>
                </a:cxn>
                <a:cxn ang="0">
                  <a:pos x="T2" y="T3"/>
                </a:cxn>
                <a:cxn ang="0">
                  <a:pos x="T4" y="T5"/>
                </a:cxn>
                <a:cxn ang="0">
                  <a:pos x="T6" y="T7"/>
                </a:cxn>
              </a:cxnLst>
              <a:rect l="0" t="0" r="r" b="b"/>
              <a:pathLst>
                <a:path w="28" h="76">
                  <a:moveTo>
                    <a:pt x="28" y="0"/>
                  </a:moveTo>
                  <a:lnTo>
                    <a:pt x="0" y="76"/>
                  </a:lnTo>
                  <a:lnTo>
                    <a:pt x="28" y="76"/>
                  </a:lnTo>
                  <a:lnTo>
                    <a:pt x="28" y="0"/>
                  </a:lnTo>
                  <a:close/>
                </a:path>
              </a:pathLst>
            </a:custGeom>
            <a:solidFill>
              <a:srgbClr val="218B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77"/>
            <p:cNvSpPr/>
            <p:nvPr/>
          </p:nvSpPr>
          <p:spPr bwMode="auto">
            <a:xfrm>
              <a:off x="10106026" y="5946775"/>
              <a:ext cx="44450" cy="120650"/>
            </a:xfrm>
            <a:custGeom>
              <a:avLst/>
              <a:gdLst>
                <a:gd name="T0" fmla="*/ 0 w 28"/>
                <a:gd name="T1" fmla="*/ 0 h 76"/>
                <a:gd name="T2" fmla="*/ 28 w 28"/>
                <a:gd name="T3" fmla="*/ 76 h 76"/>
                <a:gd name="T4" fmla="*/ 0 w 28"/>
                <a:gd name="T5" fmla="*/ 76 h 76"/>
                <a:gd name="T6" fmla="*/ 0 w 28"/>
                <a:gd name="T7" fmla="*/ 0 h 76"/>
              </a:gdLst>
              <a:ahLst/>
              <a:cxnLst>
                <a:cxn ang="0">
                  <a:pos x="T0" y="T1"/>
                </a:cxn>
                <a:cxn ang="0">
                  <a:pos x="T2" y="T3"/>
                </a:cxn>
                <a:cxn ang="0">
                  <a:pos x="T4" y="T5"/>
                </a:cxn>
                <a:cxn ang="0">
                  <a:pos x="T6" y="T7"/>
                </a:cxn>
              </a:cxnLst>
              <a:rect l="0" t="0" r="r" b="b"/>
              <a:pathLst>
                <a:path w="28" h="76">
                  <a:moveTo>
                    <a:pt x="0" y="0"/>
                  </a:moveTo>
                  <a:lnTo>
                    <a:pt x="28" y="76"/>
                  </a:lnTo>
                  <a:lnTo>
                    <a:pt x="0" y="76"/>
                  </a:lnTo>
                  <a:lnTo>
                    <a:pt x="0" y="0"/>
                  </a:lnTo>
                  <a:close/>
                </a:path>
              </a:pathLst>
            </a:custGeom>
            <a:solidFill>
              <a:srgbClr val="218B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1" name="文本框 75"/>
          <p:cNvSpPr txBox="1"/>
          <p:nvPr/>
        </p:nvSpPr>
        <p:spPr>
          <a:xfrm>
            <a:off x="1058873"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a:t>
            </a:r>
            <a:endParaRPr lang="zh-CN" altLang="en-US" sz="3200" b="1" dirty="0">
              <a:solidFill>
                <a:schemeClr val="tx2"/>
              </a:solidFill>
              <a:latin typeface="Century Gothic" panose="020B0502020202020204" pitchFamily="34" charset="0"/>
              <a:ea typeface="+mj-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1000"/>
                                        <p:tgtEl>
                                          <p:spTgt spid="65"/>
                                        </p:tgtEl>
                                      </p:cBhvr>
                                    </p:animEffect>
                                  </p:childTnLst>
                                </p:cTn>
                              </p:par>
                              <p:par>
                                <p:cTn id="22" presetID="10" presetClass="entr" presetSubtype="0" fill="hold"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1000"/>
                                        <p:tgtEl>
                                          <p:spTgt spid="79"/>
                                        </p:tgtEl>
                                      </p:cBhvr>
                                    </p:animEffect>
                                  </p:childTnLst>
                                </p:cTn>
                              </p:par>
                              <p:par>
                                <p:cTn id="25" presetID="10" presetClass="entr" presetSubtype="0" fill="hold" nodeType="with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1000"/>
                                        <p:tgtEl>
                                          <p:spTgt spid="106"/>
                                        </p:tgtEl>
                                      </p:cBhvr>
                                    </p:animEffect>
                                  </p:childTnLst>
                                </p:cTn>
                              </p:par>
                              <p:par>
                                <p:cTn id="28" presetID="10" presetClass="entr" presetSubtype="0" fill="hold" nodeType="withEffect">
                                  <p:stCondLst>
                                    <p:cond delay="0"/>
                                  </p:stCondLst>
                                  <p:childTnLst>
                                    <p:set>
                                      <p:cBhvr>
                                        <p:cTn id="29" dur="1" fill="hold">
                                          <p:stCondLst>
                                            <p:cond delay="0"/>
                                          </p:stCondLst>
                                        </p:cTn>
                                        <p:tgtEl>
                                          <p:spTgt spid="117"/>
                                        </p:tgtEl>
                                        <p:attrNameLst>
                                          <p:attrName>style.visibility</p:attrName>
                                        </p:attrNameLst>
                                      </p:cBhvr>
                                      <p:to>
                                        <p:strVal val="visible"/>
                                      </p:to>
                                    </p:set>
                                    <p:animEffect transition="in" filter="fade">
                                      <p:cBhvr>
                                        <p:cTn id="30" dur="1000"/>
                                        <p:tgtEl>
                                          <p:spTgt spid="117"/>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p:cTn id="34" dur="1000" fill="hold"/>
                                        <p:tgtEl>
                                          <p:spTgt spid="53"/>
                                        </p:tgtEl>
                                        <p:attrNameLst>
                                          <p:attrName>ppt_w</p:attrName>
                                        </p:attrNameLst>
                                      </p:cBhvr>
                                      <p:tavLst>
                                        <p:tav tm="0">
                                          <p:val>
                                            <p:fltVal val="0"/>
                                          </p:val>
                                        </p:tav>
                                        <p:tav tm="100000">
                                          <p:val>
                                            <p:strVal val="#ppt_w"/>
                                          </p:val>
                                        </p:tav>
                                      </p:tavLst>
                                    </p:anim>
                                    <p:anim calcmode="lin" valueType="num">
                                      <p:cBhvr>
                                        <p:cTn id="35" dur="1000" fill="hold"/>
                                        <p:tgtEl>
                                          <p:spTgt spid="53"/>
                                        </p:tgtEl>
                                        <p:attrNameLst>
                                          <p:attrName>ppt_h</p:attrName>
                                        </p:attrNameLst>
                                      </p:cBhvr>
                                      <p:tavLst>
                                        <p:tav tm="0">
                                          <p:val>
                                            <p:fltVal val="0"/>
                                          </p:val>
                                        </p:tav>
                                        <p:tav tm="100000">
                                          <p:val>
                                            <p:strVal val="#ppt_h"/>
                                          </p:val>
                                        </p:tav>
                                      </p:tavLst>
                                    </p:anim>
                                    <p:anim calcmode="lin" valueType="num">
                                      <p:cBhvr>
                                        <p:cTn id="36" dur="1000" fill="hold"/>
                                        <p:tgtEl>
                                          <p:spTgt spid="53"/>
                                        </p:tgtEl>
                                        <p:attrNameLst>
                                          <p:attrName>style.rotation</p:attrName>
                                        </p:attrNameLst>
                                      </p:cBhvr>
                                      <p:tavLst>
                                        <p:tav tm="0">
                                          <p:val>
                                            <p:fltVal val="90"/>
                                          </p:val>
                                        </p:tav>
                                        <p:tav tm="100000">
                                          <p:val>
                                            <p:fltVal val="0"/>
                                          </p:val>
                                        </p:tav>
                                      </p:tavLst>
                                    </p:anim>
                                    <p:animEffect transition="in" filter="fade">
                                      <p:cBhvr>
                                        <p:cTn id="37" dur="1000"/>
                                        <p:tgtEl>
                                          <p:spTgt spid="53"/>
                                        </p:tgtEl>
                                      </p:cBhvr>
                                    </p:animEffect>
                                  </p:childTnLst>
                                </p:cTn>
                              </p:par>
                              <p:par>
                                <p:cTn id="38" presetID="31" presetClass="entr" presetSubtype="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p:cTn id="40" dur="1000" fill="hold"/>
                                        <p:tgtEl>
                                          <p:spTgt spid="62"/>
                                        </p:tgtEl>
                                        <p:attrNameLst>
                                          <p:attrName>ppt_w</p:attrName>
                                        </p:attrNameLst>
                                      </p:cBhvr>
                                      <p:tavLst>
                                        <p:tav tm="0">
                                          <p:val>
                                            <p:fltVal val="0"/>
                                          </p:val>
                                        </p:tav>
                                        <p:tav tm="100000">
                                          <p:val>
                                            <p:strVal val="#ppt_w"/>
                                          </p:val>
                                        </p:tav>
                                      </p:tavLst>
                                    </p:anim>
                                    <p:anim calcmode="lin" valueType="num">
                                      <p:cBhvr>
                                        <p:cTn id="41" dur="1000" fill="hold"/>
                                        <p:tgtEl>
                                          <p:spTgt spid="62"/>
                                        </p:tgtEl>
                                        <p:attrNameLst>
                                          <p:attrName>ppt_h</p:attrName>
                                        </p:attrNameLst>
                                      </p:cBhvr>
                                      <p:tavLst>
                                        <p:tav tm="0">
                                          <p:val>
                                            <p:fltVal val="0"/>
                                          </p:val>
                                        </p:tav>
                                        <p:tav tm="100000">
                                          <p:val>
                                            <p:strVal val="#ppt_h"/>
                                          </p:val>
                                        </p:tav>
                                      </p:tavLst>
                                    </p:anim>
                                    <p:anim calcmode="lin" valueType="num">
                                      <p:cBhvr>
                                        <p:cTn id="42" dur="1000" fill="hold"/>
                                        <p:tgtEl>
                                          <p:spTgt spid="62"/>
                                        </p:tgtEl>
                                        <p:attrNameLst>
                                          <p:attrName>style.rotation</p:attrName>
                                        </p:attrNameLst>
                                      </p:cBhvr>
                                      <p:tavLst>
                                        <p:tav tm="0">
                                          <p:val>
                                            <p:fltVal val="90"/>
                                          </p:val>
                                        </p:tav>
                                        <p:tav tm="100000">
                                          <p:val>
                                            <p:fltVal val="0"/>
                                          </p:val>
                                        </p:tav>
                                      </p:tavLst>
                                    </p:anim>
                                    <p:animEffect transition="in" filter="fade">
                                      <p:cBhvr>
                                        <p:cTn id="43" dur="1000"/>
                                        <p:tgtEl>
                                          <p:spTgt spid="62"/>
                                        </p:tgtEl>
                                      </p:cBhvr>
                                    </p:animEffect>
                                  </p:childTnLst>
                                </p:cTn>
                              </p:par>
                              <p:par>
                                <p:cTn id="44" presetID="31" presetClass="entr" presetSubtype="0"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 calcmode="lin" valueType="num">
                                      <p:cBhvr>
                                        <p:cTn id="46" dur="1000" fill="hold"/>
                                        <p:tgtEl>
                                          <p:spTgt spid="59"/>
                                        </p:tgtEl>
                                        <p:attrNameLst>
                                          <p:attrName>ppt_w</p:attrName>
                                        </p:attrNameLst>
                                      </p:cBhvr>
                                      <p:tavLst>
                                        <p:tav tm="0">
                                          <p:val>
                                            <p:fltVal val="0"/>
                                          </p:val>
                                        </p:tav>
                                        <p:tav tm="100000">
                                          <p:val>
                                            <p:strVal val="#ppt_w"/>
                                          </p:val>
                                        </p:tav>
                                      </p:tavLst>
                                    </p:anim>
                                    <p:anim calcmode="lin" valueType="num">
                                      <p:cBhvr>
                                        <p:cTn id="47" dur="1000" fill="hold"/>
                                        <p:tgtEl>
                                          <p:spTgt spid="59"/>
                                        </p:tgtEl>
                                        <p:attrNameLst>
                                          <p:attrName>ppt_h</p:attrName>
                                        </p:attrNameLst>
                                      </p:cBhvr>
                                      <p:tavLst>
                                        <p:tav tm="0">
                                          <p:val>
                                            <p:fltVal val="0"/>
                                          </p:val>
                                        </p:tav>
                                        <p:tav tm="100000">
                                          <p:val>
                                            <p:strVal val="#ppt_h"/>
                                          </p:val>
                                        </p:tav>
                                      </p:tavLst>
                                    </p:anim>
                                    <p:anim calcmode="lin" valueType="num">
                                      <p:cBhvr>
                                        <p:cTn id="48" dur="1000" fill="hold"/>
                                        <p:tgtEl>
                                          <p:spTgt spid="59"/>
                                        </p:tgtEl>
                                        <p:attrNameLst>
                                          <p:attrName>style.rotation</p:attrName>
                                        </p:attrNameLst>
                                      </p:cBhvr>
                                      <p:tavLst>
                                        <p:tav tm="0">
                                          <p:val>
                                            <p:fltVal val="90"/>
                                          </p:val>
                                        </p:tav>
                                        <p:tav tm="100000">
                                          <p:val>
                                            <p:fltVal val="0"/>
                                          </p:val>
                                        </p:tav>
                                      </p:tavLst>
                                    </p:anim>
                                    <p:animEffect transition="in" filter="fade">
                                      <p:cBhvr>
                                        <p:cTn id="49" dur="1000"/>
                                        <p:tgtEl>
                                          <p:spTgt spid="59"/>
                                        </p:tgtEl>
                                      </p:cBhvr>
                                    </p:animEffect>
                                  </p:childTnLst>
                                </p:cTn>
                              </p:par>
                              <p:par>
                                <p:cTn id="50" presetID="31" presetClass="entr" presetSubtype="0"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p:cTn id="52" dur="1000" fill="hold"/>
                                        <p:tgtEl>
                                          <p:spTgt spid="56"/>
                                        </p:tgtEl>
                                        <p:attrNameLst>
                                          <p:attrName>ppt_w</p:attrName>
                                        </p:attrNameLst>
                                      </p:cBhvr>
                                      <p:tavLst>
                                        <p:tav tm="0">
                                          <p:val>
                                            <p:fltVal val="0"/>
                                          </p:val>
                                        </p:tav>
                                        <p:tav tm="100000">
                                          <p:val>
                                            <p:strVal val="#ppt_w"/>
                                          </p:val>
                                        </p:tav>
                                      </p:tavLst>
                                    </p:anim>
                                    <p:anim calcmode="lin" valueType="num">
                                      <p:cBhvr>
                                        <p:cTn id="53" dur="1000" fill="hold"/>
                                        <p:tgtEl>
                                          <p:spTgt spid="56"/>
                                        </p:tgtEl>
                                        <p:attrNameLst>
                                          <p:attrName>ppt_h</p:attrName>
                                        </p:attrNameLst>
                                      </p:cBhvr>
                                      <p:tavLst>
                                        <p:tav tm="0">
                                          <p:val>
                                            <p:fltVal val="0"/>
                                          </p:val>
                                        </p:tav>
                                        <p:tav tm="100000">
                                          <p:val>
                                            <p:strVal val="#ppt_h"/>
                                          </p:val>
                                        </p:tav>
                                      </p:tavLst>
                                    </p:anim>
                                    <p:anim calcmode="lin" valueType="num">
                                      <p:cBhvr>
                                        <p:cTn id="54" dur="1000" fill="hold"/>
                                        <p:tgtEl>
                                          <p:spTgt spid="56"/>
                                        </p:tgtEl>
                                        <p:attrNameLst>
                                          <p:attrName>style.rotation</p:attrName>
                                        </p:attrNameLst>
                                      </p:cBhvr>
                                      <p:tavLst>
                                        <p:tav tm="0">
                                          <p:val>
                                            <p:fltVal val="90"/>
                                          </p:val>
                                        </p:tav>
                                        <p:tav tm="100000">
                                          <p:val>
                                            <p:fltVal val="0"/>
                                          </p:val>
                                        </p:tav>
                                      </p:tavLst>
                                    </p:anim>
                                    <p:animEffect transition="in" filter="fade">
                                      <p:cBhvr>
                                        <p:cTn id="55"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2"/>
          <p:cNvGrpSpPr>
            <a:grpSpLocks noChangeAspect="1"/>
          </p:cNvGrpSpPr>
          <p:nvPr/>
        </p:nvGrpSpPr>
        <p:grpSpPr>
          <a:xfrm>
            <a:off x="1285769" y="2070459"/>
            <a:ext cx="2502624" cy="2517596"/>
            <a:chOff x="2077903" y="1666875"/>
            <a:chExt cx="2862421" cy="2879546"/>
          </a:xfrm>
        </p:grpSpPr>
        <p:grpSp>
          <p:nvGrpSpPr>
            <p:cNvPr id="3" name="iṣľïḓe"/>
            <p:cNvGrpSpPr/>
            <p:nvPr/>
          </p:nvGrpSpPr>
          <p:grpSpPr>
            <a:xfrm>
              <a:off x="2323479" y="1926172"/>
              <a:ext cx="2395286" cy="2393983"/>
              <a:chOff x="1833521" y="2498961"/>
              <a:chExt cx="2848032" cy="2846478"/>
            </a:xfrm>
          </p:grpSpPr>
          <p:sp>
            <p:nvSpPr>
              <p:cNvPr id="60" name="ïŝľïḑê"/>
              <p:cNvSpPr/>
              <p:nvPr/>
            </p:nvSpPr>
            <p:spPr bwMode="auto">
              <a:xfrm>
                <a:off x="3755477"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íślíḓe"/>
              <p:cNvSpPr/>
              <p:nvPr/>
            </p:nvSpPr>
            <p:spPr bwMode="auto">
              <a:xfrm>
                <a:off x="3288561"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ï$ḷíďê"/>
              <p:cNvSpPr/>
              <p:nvPr/>
            </p:nvSpPr>
            <p:spPr bwMode="auto">
              <a:xfrm>
                <a:off x="3631380"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ïşlïḋé"/>
              <p:cNvSpPr/>
              <p:nvPr/>
            </p:nvSpPr>
            <p:spPr bwMode="auto">
              <a:xfrm>
                <a:off x="3829935"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iṡḷiďê"/>
              <p:cNvSpPr/>
              <p:nvPr/>
            </p:nvSpPr>
            <p:spPr bwMode="auto">
              <a:xfrm>
                <a:off x="2846465"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bg1"/>
              </a:solidFill>
              <a:ln>
                <a:noFill/>
              </a:ln>
            </p:spPr>
            <p:txBody>
              <a:bodyPr anchor="ctr"/>
              <a:lstStyle/>
              <a:p>
                <a:pPr algn="ctr"/>
              </a:p>
            </p:txBody>
          </p:sp>
          <p:sp>
            <p:nvSpPr>
              <p:cNvPr id="65" name="ïslïďê"/>
              <p:cNvSpPr/>
              <p:nvPr/>
            </p:nvSpPr>
            <p:spPr bwMode="auto">
              <a:xfrm>
                <a:off x="3470053"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ïṡḻíḋe"/>
              <p:cNvSpPr/>
              <p:nvPr/>
            </p:nvSpPr>
            <p:spPr bwMode="auto">
              <a:xfrm>
                <a:off x="3288561"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bg1"/>
              </a:solidFill>
              <a:ln>
                <a:noFill/>
              </a:ln>
            </p:spPr>
            <p:txBody>
              <a:bodyPr anchor="ctr"/>
              <a:lstStyle/>
              <a:p>
                <a:pPr algn="ctr"/>
              </a:p>
            </p:txBody>
          </p:sp>
          <p:sp>
            <p:nvSpPr>
              <p:cNvPr id="67" name="iṣḷîďê"/>
              <p:cNvSpPr/>
              <p:nvPr/>
            </p:nvSpPr>
            <p:spPr bwMode="auto">
              <a:xfrm>
                <a:off x="3829935"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íS1íḋe"/>
              <p:cNvSpPr/>
              <p:nvPr/>
            </p:nvSpPr>
            <p:spPr bwMode="auto">
              <a:xfrm>
                <a:off x="3755477"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ïšľïḓe"/>
              <p:cNvSpPr/>
              <p:nvPr/>
            </p:nvSpPr>
            <p:spPr bwMode="auto">
              <a:xfrm>
                <a:off x="1912633" y="4133941"/>
                <a:ext cx="846963" cy="600319"/>
              </a:xfrm>
              <a:custGeom>
                <a:avLst/>
                <a:gdLst>
                  <a:gd name="T0" fmla="*/ 1020 w 1093"/>
                  <a:gd name="T1" fmla="*/ 0 h 773"/>
                  <a:gd name="T2" fmla="*/ 0 w 1093"/>
                  <a:gd name="T3" fmla="*/ 332 h 773"/>
                  <a:gd name="T4" fmla="*/ 0 w 1093"/>
                  <a:gd name="T5" fmla="*/ 332 h 773"/>
                  <a:gd name="T6" fmla="*/ 22 w 1093"/>
                  <a:gd name="T7" fmla="*/ 392 h 773"/>
                  <a:gd name="T8" fmla="*/ 46 w 1093"/>
                  <a:gd name="T9" fmla="*/ 449 h 773"/>
                  <a:gd name="T10" fmla="*/ 71 w 1093"/>
                  <a:gd name="T11" fmla="*/ 506 h 773"/>
                  <a:gd name="T12" fmla="*/ 98 w 1093"/>
                  <a:gd name="T13" fmla="*/ 561 h 773"/>
                  <a:gd name="T14" fmla="*/ 128 w 1093"/>
                  <a:gd name="T15" fmla="*/ 616 h 773"/>
                  <a:gd name="T16" fmla="*/ 159 w 1093"/>
                  <a:gd name="T17" fmla="*/ 670 h 773"/>
                  <a:gd name="T18" fmla="*/ 191 w 1093"/>
                  <a:gd name="T19" fmla="*/ 722 h 773"/>
                  <a:gd name="T20" fmla="*/ 225 w 1093"/>
                  <a:gd name="T21" fmla="*/ 773 h 773"/>
                  <a:gd name="T22" fmla="*/ 1093 w 1093"/>
                  <a:gd name="T23" fmla="*/ 143 h 773"/>
                  <a:gd name="T24" fmla="*/ 1093 w 1093"/>
                  <a:gd name="T25" fmla="*/ 143 h 773"/>
                  <a:gd name="T26" fmla="*/ 1073 w 1093"/>
                  <a:gd name="T27" fmla="*/ 109 h 773"/>
                  <a:gd name="T28" fmla="*/ 1054 w 1093"/>
                  <a:gd name="T29" fmla="*/ 74 h 773"/>
                  <a:gd name="T30" fmla="*/ 1036 w 1093"/>
                  <a:gd name="T31" fmla="*/ 38 h 773"/>
                  <a:gd name="T32" fmla="*/ 1020 w 1093"/>
                  <a:gd name="T33" fmla="*/ 0 h 773"/>
                  <a:gd name="T34" fmla="*/ 1020 w 1093"/>
                  <a:gd name="T3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1020" y="0"/>
                    </a:moveTo>
                    <a:lnTo>
                      <a:pt x="0" y="332"/>
                    </a:lnTo>
                    <a:lnTo>
                      <a:pt x="0" y="332"/>
                    </a:lnTo>
                    <a:lnTo>
                      <a:pt x="22" y="392"/>
                    </a:lnTo>
                    <a:lnTo>
                      <a:pt x="46" y="449"/>
                    </a:lnTo>
                    <a:lnTo>
                      <a:pt x="71" y="506"/>
                    </a:lnTo>
                    <a:lnTo>
                      <a:pt x="98" y="561"/>
                    </a:lnTo>
                    <a:lnTo>
                      <a:pt x="128" y="616"/>
                    </a:lnTo>
                    <a:lnTo>
                      <a:pt x="159" y="670"/>
                    </a:lnTo>
                    <a:lnTo>
                      <a:pt x="191" y="722"/>
                    </a:lnTo>
                    <a:lnTo>
                      <a:pt x="225" y="773"/>
                    </a:lnTo>
                    <a:lnTo>
                      <a:pt x="1093" y="143"/>
                    </a:lnTo>
                    <a:lnTo>
                      <a:pt x="1093" y="143"/>
                    </a:lnTo>
                    <a:lnTo>
                      <a:pt x="1073" y="109"/>
                    </a:lnTo>
                    <a:lnTo>
                      <a:pt x="1054" y="74"/>
                    </a:lnTo>
                    <a:lnTo>
                      <a:pt x="1036" y="38"/>
                    </a:lnTo>
                    <a:lnTo>
                      <a:pt x="1020" y="0"/>
                    </a:lnTo>
                    <a:lnTo>
                      <a:pt x="1020" y="0"/>
                    </a:lnTo>
                    <a:close/>
                  </a:path>
                </a:pathLst>
              </a:custGeom>
              <a:solidFill>
                <a:schemeClr val="bg1"/>
              </a:solidFill>
              <a:ln>
                <a:noFill/>
              </a:ln>
            </p:spPr>
            <p:txBody>
              <a:bodyPr anchor="ctr"/>
              <a:lstStyle/>
              <a:p>
                <a:pPr algn="ctr"/>
              </a:p>
            </p:txBody>
          </p:sp>
          <p:sp>
            <p:nvSpPr>
              <p:cNvPr id="70" name="ïśľíḍé"/>
              <p:cNvSpPr/>
              <p:nvPr/>
            </p:nvSpPr>
            <p:spPr bwMode="auto">
              <a:xfrm>
                <a:off x="3631380"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ïSlïḍé"/>
              <p:cNvSpPr/>
              <p:nvPr/>
            </p:nvSpPr>
            <p:spPr bwMode="auto">
              <a:xfrm>
                <a:off x="3470053"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bg1"/>
              </a:solidFill>
              <a:ln>
                <a:noFill/>
              </a:ln>
            </p:spPr>
            <p:txBody>
              <a:bodyPr anchor="ctr"/>
              <a:lstStyle/>
              <a:p>
                <a:pPr algn="ctr"/>
              </a:p>
            </p:txBody>
          </p:sp>
          <p:sp>
            <p:nvSpPr>
              <p:cNvPr id="72" name="iṩḷiḓé"/>
              <p:cNvSpPr/>
              <p:nvPr/>
            </p:nvSpPr>
            <p:spPr bwMode="auto">
              <a:xfrm>
                <a:off x="1833521"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p>
            </p:txBody>
          </p:sp>
          <p:sp>
            <p:nvSpPr>
              <p:cNvPr id="73" name="ïṩľiḓê"/>
              <p:cNvSpPr/>
              <p:nvPr/>
            </p:nvSpPr>
            <p:spPr bwMode="auto">
              <a:xfrm>
                <a:off x="2446251"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bg1"/>
              </a:solidFill>
              <a:ln>
                <a:noFill/>
              </a:ln>
            </p:spPr>
            <p:txBody>
              <a:bodyPr anchor="ctr"/>
              <a:lstStyle/>
              <a:p>
                <a:pPr algn="ctr"/>
              </a:p>
            </p:txBody>
          </p:sp>
          <p:sp>
            <p:nvSpPr>
              <p:cNvPr id="74" name="ïṣḻïde"/>
              <p:cNvSpPr/>
              <p:nvPr/>
            </p:nvSpPr>
            <p:spPr bwMode="auto">
              <a:xfrm>
                <a:off x="1833521"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p>
            </p:txBody>
          </p:sp>
          <p:sp>
            <p:nvSpPr>
              <p:cNvPr id="75" name="íşļîḍe"/>
              <p:cNvSpPr/>
              <p:nvPr/>
            </p:nvSpPr>
            <p:spPr bwMode="auto">
              <a:xfrm>
                <a:off x="2444700"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p>
            </p:txBody>
          </p:sp>
          <p:sp>
            <p:nvSpPr>
              <p:cNvPr id="76" name="îšliḓê"/>
              <p:cNvSpPr/>
              <p:nvPr/>
            </p:nvSpPr>
            <p:spPr bwMode="auto">
              <a:xfrm>
                <a:off x="1912633"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p>
            </p:txBody>
          </p:sp>
          <p:sp>
            <p:nvSpPr>
              <p:cNvPr id="77" name="îśļíḋê"/>
              <p:cNvSpPr/>
              <p:nvPr/>
            </p:nvSpPr>
            <p:spPr bwMode="auto">
              <a:xfrm>
                <a:off x="2123599"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p>
            </p:txBody>
          </p:sp>
          <p:sp>
            <p:nvSpPr>
              <p:cNvPr id="78" name="îṥ1ïdè"/>
              <p:cNvSpPr/>
              <p:nvPr/>
            </p:nvSpPr>
            <p:spPr bwMode="auto">
              <a:xfrm>
                <a:off x="2846465"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p>
            </p:txBody>
          </p:sp>
          <p:sp>
            <p:nvSpPr>
              <p:cNvPr id="79" name="îşļíḍê"/>
              <p:cNvSpPr/>
              <p:nvPr/>
            </p:nvSpPr>
            <p:spPr bwMode="auto">
              <a:xfrm>
                <a:off x="2123599" y="4295267"/>
                <a:ext cx="760095" cy="760095"/>
              </a:xfrm>
              <a:custGeom>
                <a:avLst/>
                <a:gdLst>
                  <a:gd name="T0" fmla="*/ 867 w 980"/>
                  <a:gd name="T1" fmla="*/ 0 h 981"/>
                  <a:gd name="T2" fmla="*/ 0 w 980"/>
                  <a:gd name="T3" fmla="*/ 631 h 981"/>
                  <a:gd name="T4" fmla="*/ 0 w 980"/>
                  <a:gd name="T5" fmla="*/ 631 h 981"/>
                  <a:gd name="T6" fmla="*/ 38 w 980"/>
                  <a:gd name="T7" fmla="*/ 680 h 981"/>
                  <a:gd name="T8" fmla="*/ 78 w 980"/>
                  <a:gd name="T9" fmla="*/ 727 h 981"/>
                  <a:gd name="T10" fmla="*/ 120 w 980"/>
                  <a:gd name="T11" fmla="*/ 773 h 981"/>
                  <a:gd name="T12" fmla="*/ 163 w 980"/>
                  <a:gd name="T13" fmla="*/ 817 h 981"/>
                  <a:gd name="T14" fmla="*/ 207 w 980"/>
                  <a:gd name="T15" fmla="*/ 860 h 981"/>
                  <a:gd name="T16" fmla="*/ 253 w 980"/>
                  <a:gd name="T17" fmla="*/ 902 h 981"/>
                  <a:gd name="T18" fmla="*/ 301 w 980"/>
                  <a:gd name="T19" fmla="*/ 942 h 981"/>
                  <a:gd name="T20" fmla="*/ 349 w 980"/>
                  <a:gd name="T21" fmla="*/ 981 h 981"/>
                  <a:gd name="T22" fmla="*/ 980 w 980"/>
                  <a:gd name="T23" fmla="*/ 113 h 981"/>
                  <a:gd name="T24" fmla="*/ 980 w 980"/>
                  <a:gd name="T25" fmla="*/ 113 h 981"/>
                  <a:gd name="T26" fmla="*/ 950 w 980"/>
                  <a:gd name="T27" fmla="*/ 88 h 981"/>
                  <a:gd name="T28" fmla="*/ 921 w 980"/>
                  <a:gd name="T29" fmla="*/ 60 h 981"/>
                  <a:gd name="T30" fmla="*/ 894 w 980"/>
                  <a:gd name="T31" fmla="*/ 31 h 981"/>
                  <a:gd name="T32" fmla="*/ 867 w 980"/>
                  <a:gd name="T33" fmla="*/ 0 h 981"/>
                  <a:gd name="T34" fmla="*/ 867 w 980"/>
                  <a:gd name="T35"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867" y="0"/>
                    </a:moveTo>
                    <a:lnTo>
                      <a:pt x="0" y="631"/>
                    </a:lnTo>
                    <a:lnTo>
                      <a:pt x="0" y="631"/>
                    </a:lnTo>
                    <a:lnTo>
                      <a:pt x="38" y="680"/>
                    </a:lnTo>
                    <a:lnTo>
                      <a:pt x="78" y="727"/>
                    </a:lnTo>
                    <a:lnTo>
                      <a:pt x="120" y="773"/>
                    </a:lnTo>
                    <a:lnTo>
                      <a:pt x="163" y="817"/>
                    </a:lnTo>
                    <a:lnTo>
                      <a:pt x="207" y="860"/>
                    </a:lnTo>
                    <a:lnTo>
                      <a:pt x="253" y="902"/>
                    </a:lnTo>
                    <a:lnTo>
                      <a:pt x="301" y="942"/>
                    </a:lnTo>
                    <a:lnTo>
                      <a:pt x="349" y="981"/>
                    </a:lnTo>
                    <a:lnTo>
                      <a:pt x="980" y="113"/>
                    </a:lnTo>
                    <a:lnTo>
                      <a:pt x="980" y="113"/>
                    </a:lnTo>
                    <a:lnTo>
                      <a:pt x="950" y="88"/>
                    </a:lnTo>
                    <a:lnTo>
                      <a:pt x="921" y="60"/>
                    </a:lnTo>
                    <a:lnTo>
                      <a:pt x="894" y="31"/>
                    </a:lnTo>
                    <a:lnTo>
                      <a:pt x="867" y="0"/>
                    </a:lnTo>
                    <a:lnTo>
                      <a:pt x="867" y="0"/>
                    </a:lnTo>
                    <a:close/>
                  </a:path>
                </a:pathLst>
              </a:custGeom>
              <a:solidFill>
                <a:schemeClr val="bg1"/>
              </a:solidFill>
              <a:ln>
                <a:noFill/>
              </a:ln>
            </p:spPr>
            <p:txBody>
              <a:bodyPr anchor="ctr"/>
              <a:lstStyle/>
              <a:p>
                <a:pPr algn="ctr"/>
              </a:p>
            </p:txBody>
          </p:sp>
        </p:grpSp>
        <p:grpSp>
          <p:nvGrpSpPr>
            <p:cNvPr id="4" name="ïslïďé"/>
            <p:cNvGrpSpPr/>
            <p:nvPr/>
          </p:nvGrpSpPr>
          <p:grpSpPr>
            <a:xfrm>
              <a:off x="2077903" y="1666875"/>
              <a:ext cx="2862421" cy="2879546"/>
              <a:chOff x="907879" y="2281904"/>
              <a:chExt cx="3158296" cy="3287240"/>
            </a:xfrm>
          </p:grpSpPr>
          <p:cxnSp>
            <p:nvCxnSpPr>
              <p:cNvPr id="50" name="Straight Connector 24"/>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25"/>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26"/>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27"/>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28"/>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29"/>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30"/>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1"/>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32"/>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33"/>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 name="ïṡ1îḑê"/>
            <p:cNvSpPr/>
            <p:nvPr/>
          </p:nvSpPr>
          <p:spPr>
            <a:xfrm>
              <a:off x="2596233" y="2198416"/>
              <a:ext cx="1849779" cy="1849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9" name="íšḷîḍè"/>
            <p:cNvSpPr txBox="1"/>
            <p:nvPr/>
          </p:nvSpPr>
          <p:spPr>
            <a:xfrm>
              <a:off x="2973330"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zh-TW" altLang="en-US" sz="2400" dirty="0">
                  <a:solidFill>
                    <a:schemeClr val="tx1">
                      <a:lumMod val="65000"/>
                      <a:lumOff val="35000"/>
                    </a:schemeClr>
                  </a:solidFill>
                  <a:latin typeface="Century Gothic" panose="020B0502020202020204" pitchFamily="34" charset="0"/>
                </a:rPr>
                <a:t>种</a:t>
              </a:r>
              <a:endParaRPr lang="en-US" altLang="ko-KR" sz="2400" dirty="0">
                <a:solidFill>
                  <a:schemeClr val="tx1">
                    <a:lumMod val="65000"/>
                    <a:lumOff val="35000"/>
                  </a:schemeClr>
                </a:solidFill>
                <a:latin typeface="Century Gothic" panose="020B0502020202020204" pitchFamily="34" charset="0"/>
              </a:endParaRPr>
            </a:p>
          </p:txBody>
        </p:sp>
      </p:grpSp>
      <p:grpSp>
        <p:nvGrpSpPr>
          <p:cNvPr id="5" name="组合 83"/>
          <p:cNvGrpSpPr>
            <a:grpSpLocks noChangeAspect="1"/>
          </p:cNvGrpSpPr>
          <p:nvPr/>
        </p:nvGrpSpPr>
        <p:grpSpPr>
          <a:xfrm>
            <a:off x="4842172" y="2070459"/>
            <a:ext cx="2502624" cy="2517596"/>
            <a:chOff x="6907302" y="1666875"/>
            <a:chExt cx="2862421" cy="2879546"/>
          </a:xfrm>
        </p:grpSpPr>
        <p:grpSp>
          <p:nvGrpSpPr>
            <p:cNvPr id="6" name="iṩļiďê"/>
            <p:cNvGrpSpPr/>
            <p:nvPr/>
          </p:nvGrpSpPr>
          <p:grpSpPr>
            <a:xfrm>
              <a:off x="7152873" y="1926172"/>
              <a:ext cx="2395286" cy="2393983"/>
              <a:chOff x="6211860" y="2498961"/>
              <a:chExt cx="2848032" cy="2846478"/>
            </a:xfrm>
          </p:grpSpPr>
          <p:sp>
            <p:nvSpPr>
              <p:cNvPr id="30" name="ïṡļiḑê"/>
              <p:cNvSpPr/>
              <p:nvPr/>
            </p:nvSpPr>
            <p:spPr bwMode="auto">
              <a:xfrm>
                <a:off x="8133816"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2"/>
              </a:solidFill>
              <a:ln>
                <a:noFill/>
              </a:ln>
            </p:spPr>
            <p:txBody>
              <a:bodyPr anchor="ctr"/>
              <a:lstStyle/>
              <a:p>
                <a:pPr algn="ctr"/>
              </a:p>
            </p:txBody>
          </p:sp>
          <p:sp>
            <p:nvSpPr>
              <p:cNvPr id="31" name="îš1iḍe"/>
              <p:cNvSpPr/>
              <p:nvPr/>
            </p:nvSpPr>
            <p:spPr bwMode="auto">
              <a:xfrm>
                <a:off x="7666900"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2"/>
              </a:solidFill>
              <a:ln>
                <a:noFill/>
              </a:ln>
            </p:spPr>
            <p:txBody>
              <a:bodyPr anchor="ctr"/>
              <a:lstStyle/>
              <a:p>
                <a:pPr algn="ctr"/>
              </a:p>
            </p:txBody>
          </p:sp>
          <p:sp>
            <p:nvSpPr>
              <p:cNvPr id="32" name="îSľide"/>
              <p:cNvSpPr/>
              <p:nvPr/>
            </p:nvSpPr>
            <p:spPr bwMode="auto">
              <a:xfrm>
                <a:off x="8009719"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2"/>
              </a:solidFill>
              <a:ln>
                <a:noFill/>
              </a:ln>
            </p:spPr>
            <p:txBody>
              <a:bodyPr anchor="ctr"/>
              <a:lstStyle/>
              <a:p>
                <a:pPr algn="ctr"/>
              </a:p>
            </p:txBody>
          </p:sp>
          <p:sp>
            <p:nvSpPr>
              <p:cNvPr id="33" name="íŝľíde"/>
              <p:cNvSpPr/>
              <p:nvPr/>
            </p:nvSpPr>
            <p:spPr bwMode="auto">
              <a:xfrm>
                <a:off x="8208274"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2"/>
              </a:solidFill>
              <a:ln>
                <a:noFill/>
              </a:ln>
            </p:spPr>
            <p:txBody>
              <a:bodyPr anchor="ctr"/>
              <a:lstStyle/>
              <a:p>
                <a:pPr algn="ctr"/>
              </a:p>
            </p:txBody>
          </p:sp>
          <p:sp>
            <p:nvSpPr>
              <p:cNvPr id="34" name="îṥľîdè"/>
              <p:cNvSpPr/>
              <p:nvPr/>
            </p:nvSpPr>
            <p:spPr bwMode="auto">
              <a:xfrm>
                <a:off x="7224804"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accent2"/>
              </a:solidFill>
              <a:ln>
                <a:noFill/>
              </a:ln>
            </p:spPr>
            <p:txBody>
              <a:bodyPr anchor="ctr"/>
              <a:lstStyle/>
              <a:p>
                <a:pPr algn="ctr"/>
              </a:p>
            </p:txBody>
          </p:sp>
          <p:sp>
            <p:nvSpPr>
              <p:cNvPr id="35" name="îsḷïḑe"/>
              <p:cNvSpPr/>
              <p:nvPr/>
            </p:nvSpPr>
            <p:spPr bwMode="auto">
              <a:xfrm>
                <a:off x="7848392"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2"/>
              </a:solidFill>
              <a:ln>
                <a:noFill/>
              </a:ln>
            </p:spPr>
            <p:txBody>
              <a:bodyPr anchor="ctr"/>
              <a:lstStyle/>
              <a:p>
                <a:pPr algn="ctr"/>
              </a:p>
            </p:txBody>
          </p:sp>
          <p:sp>
            <p:nvSpPr>
              <p:cNvPr id="36" name="ï$ḷîḍé"/>
              <p:cNvSpPr/>
              <p:nvPr/>
            </p:nvSpPr>
            <p:spPr bwMode="auto">
              <a:xfrm>
                <a:off x="7666900"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accent2"/>
              </a:solidFill>
              <a:ln>
                <a:noFill/>
              </a:ln>
            </p:spPr>
            <p:txBody>
              <a:bodyPr anchor="ctr"/>
              <a:lstStyle/>
              <a:p>
                <a:pPr algn="ctr"/>
              </a:p>
            </p:txBody>
          </p:sp>
          <p:sp>
            <p:nvSpPr>
              <p:cNvPr id="37" name="îš1ïḓê"/>
              <p:cNvSpPr/>
              <p:nvPr/>
            </p:nvSpPr>
            <p:spPr bwMode="auto">
              <a:xfrm>
                <a:off x="8208274"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2"/>
              </a:solidFill>
              <a:ln>
                <a:noFill/>
              </a:ln>
            </p:spPr>
            <p:txBody>
              <a:bodyPr anchor="ctr"/>
              <a:lstStyle/>
              <a:p>
                <a:pPr algn="ctr"/>
              </a:p>
            </p:txBody>
          </p:sp>
          <p:sp>
            <p:nvSpPr>
              <p:cNvPr id="38" name="ïṥ1íďé"/>
              <p:cNvSpPr/>
              <p:nvPr/>
            </p:nvSpPr>
            <p:spPr bwMode="auto">
              <a:xfrm>
                <a:off x="8133816"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2"/>
              </a:solidFill>
              <a:ln>
                <a:noFill/>
              </a:ln>
            </p:spPr>
            <p:txBody>
              <a:bodyPr anchor="ctr"/>
              <a:lstStyle/>
              <a:p>
                <a:pPr algn="ctr"/>
              </a:p>
            </p:txBody>
          </p:sp>
          <p:sp>
            <p:nvSpPr>
              <p:cNvPr id="40" name="îSḷîḑè"/>
              <p:cNvSpPr/>
              <p:nvPr/>
            </p:nvSpPr>
            <p:spPr bwMode="auto">
              <a:xfrm>
                <a:off x="8009719"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2"/>
              </a:solidFill>
              <a:ln>
                <a:noFill/>
              </a:ln>
            </p:spPr>
            <p:txBody>
              <a:bodyPr anchor="ctr"/>
              <a:lstStyle/>
              <a:p>
                <a:pPr algn="ctr"/>
              </a:p>
            </p:txBody>
          </p:sp>
          <p:sp>
            <p:nvSpPr>
              <p:cNvPr id="41" name="íŝľídê"/>
              <p:cNvSpPr/>
              <p:nvPr/>
            </p:nvSpPr>
            <p:spPr bwMode="auto">
              <a:xfrm>
                <a:off x="7848392"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accent2"/>
              </a:solidFill>
              <a:ln>
                <a:noFill/>
              </a:ln>
            </p:spPr>
            <p:txBody>
              <a:bodyPr anchor="ctr"/>
              <a:lstStyle/>
              <a:p>
                <a:pPr algn="ctr"/>
              </a:p>
            </p:txBody>
          </p:sp>
          <p:sp>
            <p:nvSpPr>
              <p:cNvPr id="42" name="išlïḓè"/>
              <p:cNvSpPr/>
              <p:nvPr/>
            </p:nvSpPr>
            <p:spPr bwMode="auto">
              <a:xfrm>
                <a:off x="6211860"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p>
            </p:txBody>
          </p:sp>
          <p:sp>
            <p:nvSpPr>
              <p:cNvPr id="43" name="iṧḷíḓé"/>
              <p:cNvSpPr/>
              <p:nvPr/>
            </p:nvSpPr>
            <p:spPr bwMode="auto">
              <a:xfrm>
                <a:off x="6824590"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accent2"/>
              </a:solidFill>
              <a:ln>
                <a:noFill/>
              </a:ln>
            </p:spPr>
            <p:txBody>
              <a:bodyPr anchor="ctr"/>
              <a:lstStyle/>
              <a:p>
                <a:pPr algn="ctr"/>
              </a:p>
            </p:txBody>
          </p:sp>
          <p:sp>
            <p:nvSpPr>
              <p:cNvPr id="44" name="is1iḑê"/>
              <p:cNvSpPr/>
              <p:nvPr/>
            </p:nvSpPr>
            <p:spPr bwMode="auto">
              <a:xfrm>
                <a:off x="6211860"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p>
            </p:txBody>
          </p:sp>
          <p:sp>
            <p:nvSpPr>
              <p:cNvPr id="45" name="ïṥḷîďè"/>
              <p:cNvSpPr/>
              <p:nvPr/>
            </p:nvSpPr>
            <p:spPr bwMode="auto">
              <a:xfrm>
                <a:off x="6823039"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p>
            </p:txBody>
          </p:sp>
          <p:sp>
            <p:nvSpPr>
              <p:cNvPr id="46" name="ïšlïḍe"/>
              <p:cNvSpPr/>
              <p:nvPr/>
            </p:nvSpPr>
            <p:spPr bwMode="auto">
              <a:xfrm>
                <a:off x="6290972"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p>
            </p:txBody>
          </p:sp>
          <p:sp>
            <p:nvSpPr>
              <p:cNvPr id="47" name="îṥľiḋe"/>
              <p:cNvSpPr/>
              <p:nvPr/>
            </p:nvSpPr>
            <p:spPr bwMode="auto">
              <a:xfrm>
                <a:off x="6501938"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p>
            </p:txBody>
          </p:sp>
          <p:sp>
            <p:nvSpPr>
              <p:cNvPr id="48" name="íṣḻïḋé"/>
              <p:cNvSpPr/>
              <p:nvPr/>
            </p:nvSpPr>
            <p:spPr bwMode="auto">
              <a:xfrm>
                <a:off x="7224804"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p>
            </p:txBody>
          </p:sp>
          <p:sp>
            <p:nvSpPr>
              <p:cNvPr id="49" name="i$liḍè"/>
              <p:cNvSpPr/>
              <p:nvPr/>
            </p:nvSpPr>
            <p:spPr bwMode="auto">
              <a:xfrm>
                <a:off x="6501938" y="4295267"/>
                <a:ext cx="760095" cy="760095"/>
              </a:xfrm>
              <a:custGeom>
                <a:avLst/>
                <a:gdLst>
                  <a:gd name="T0" fmla="*/ 867 w 980"/>
                  <a:gd name="T1" fmla="*/ 0 h 981"/>
                  <a:gd name="T2" fmla="*/ 0 w 980"/>
                  <a:gd name="T3" fmla="*/ 631 h 981"/>
                  <a:gd name="T4" fmla="*/ 0 w 980"/>
                  <a:gd name="T5" fmla="*/ 631 h 981"/>
                  <a:gd name="T6" fmla="*/ 38 w 980"/>
                  <a:gd name="T7" fmla="*/ 680 h 981"/>
                  <a:gd name="T8" fmla="*/ 78 w 980"/>
                  <a:gd name="T9" fmla="*/ 727 h 981"/>
                  <a:gd name="T10" fmla="*/ 120 w 980"/>
                  <a:gd name="T11" fmla="*/ 773 h 981"/>
                  <a:gd name="T12" fmla="*/ 163 w 980"/>
                  <a:gd name="T13" fmla="*/ 817 h 981"/>
                  <a:gd name="T14" fmla="*/ 207 w 980"/>
                  <a:gd name="T15" fmla="*/ 860 h 981"/>
                  <a:gd name="T16" fmla="*/ 253 w 980"/>
                  <a:gd name="T17" fmla="*/ 902 h 981"/>
                  <a:gd name="T18" fmla="*/ 301 w 980"/>
                  <a:gd name="T19" fmla="*/ 942 h 981"/>
                  <a:gd name="T20" fmla="*/ 349 w 980"/>
                  <a:gd name="T21" fmla="*/ 981 h 981"/>
                  <a:gd name="T22" fmla="*/ 980 w 980"/>
                  <a:gd name="T23" fmla="*/ 113 h 981"/>
                  <a:gd name="T24" fmla="*/ 980 w 980"/>
                  <a:gd name="T25" fmla="*/ 113 h 981"/>
                  <a:gd name="T26" fmla="*/ 950 w 980"/>
                  <a:gd name="T27" fmla="*/ 88 h 981"/>
                  <a:gd name="T28" fmla="*/ 921 w 980"/>
                  <a:gd name="T29" fmla="*/ 60 h 981"/>
                  <a:gd name="T30" fmla="*/ 894 w 980"/>
                  <a:gd name="T31" fmla="*/ 31 h 981"/>
                  <a:gd name="T32" fmla="*/ 867 w 980"/>
                  <a:gd name="T33" fmla="*/ 0 h 981"/>
                  <a:gd name="T34" fmla="*/ 867 w 980"/>
                  <a:gd name="T35"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867" y="0"/>
                    </a:moveTo>
                    <a:lnTo>
                      <a:pt x="0" y="631"/>
                    </a:lnTo>
                    <a:lnTo>
                      <a:pt x="0" y="631"/>
                    </a:lnTo>
                    <a:lnTo>
                      <a:pt x="38" y="680"/>
                    </a:lnTo>
                    <a:lnTo>
                      <a:pt x="78" y="727"/>
                    </a:lnTo>
                    <a:lnTo>
                      <a:pt x="120" y="773"/>
                    </a:lnTo>
                    <a:lnTo>
                      <a:pt x="163" y="817"/>
                    </a:lnTo>
                    <a:lnTo>
                      <a:pt x="207" y="860"/>
                    </a:lnTo>
                    <a:lnTo>
                      <a:pt x="253" y="902"/>
                    </a:lnTo>
                    <a:lnTo>
                      <a:pt x="301" y="942"/>
                    </a:lnTo>
                    <a:lnTo>
                      <a:pt x="349" y="981"/>
                    </a:lnTo>
                    <a:lnTo>
                      <a:pt x="980" y="113"/>
                    </a:lnTo>
                    <a:lnTo>
                      <a:pt x="980" y="113"/>
                    </a:lnTo>
                    <a:lnTo>
                      <a:pt x="950" y="88"/>
                    </a:lnTo>
                    <a:lnTo>
                      <a:pt x="921" y="60"/>
                    </a:lnTo>
                    <a:lnTo>
                      <a:pt x="894" y="31"/>
                    </a:lnTo>
                    <a:lnTo>
                      <a:pt x="867" y="0"/>
                    </a:lnTo>
                    <a:lnTo>
                      <a:pt x="867" y="0"/>
                    </a:lnTo>
                    <a:close/>
                  </a:path>
                </a:pathLst>
              </a:custGeom>
              <a:solidFill>
                <a:schemeClr val="accent2"/>
              </a:solidFill>
              <a:ln>
                <a:noFill/>
              </a:ln>
            </p:spPr>
            <p:txBody>
              <a:bodyPr anchor="ctr"/>
              <a:lstStyle/>
              <a:p>
                <a:pPr algn="ctr"/>
              </a:p>
            </p:txBody>
          </p:sp>
        </p:grpSp>
        <p:grpSp>
          <p:nvGrpSpPr>
            <p:cNvPr id="7" name="íṩľidè"/>
            <p:cNvGrpSpPr/>
            <p:nvPr/>
          </p:nvGrpSpPr>
          <p:grpSpPr>
            <a:xfrm>
              <a:off x="6907302" y="1666875"/>
              <a:ext cx="2862421" cy="2879546"/>
              <a:chOff x="907879" y="2281904"/>
              <a:chExt cx="3158296" cy="3287240"/>
            </a:xfrm>
          </p:grpSpPr>
          <p:cxnSp>
            <p:nvCxnSpPr>
              <p:cNvPr id="20" name="Straight Connector 62"/>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65"/>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66"/>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67"/>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68"/>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69"/>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70"/>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71"/>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iṩḻïďê"/>
            <p:cNvSpPr/>
            <p:nvPr/>
          </p:nvSpPr>
          <p:spPr>
            <a:xfrm>
              <a:off x="7425634" y="2198416"/>
              <a:ext cx="1849779" cy="18497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7" name="ïśľïḓe"/>
            <p:cNvSpPr txBox="1"/>
            <p:nvPr/>
          </p:nvSpPr>
          <p:spPr>
            <a:xfrm>
              <a:off x="7802729"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zh-TW" altLang="en-US" sz="2400" dirty="0">
                  <a:solidFill>
                    <a:schemeClr val="tx1">
                      <a:lumMod val="65000"/>
                      <a:lumOff val="35000"/>
                    </a:schemeClr>
                  </a:solidFill>
                  <a:latin typeface="Century Gothic" panose="020B0502020202020204" pitchFamily="34" charset="0"/>
                </a:rPr>
                <a:t>篇</a:t>
              </a:r>
              <a:endParaRPr lang="en-US" altLang="ko-KR" sz="2400" spc="0" dirty="0">
                <a:solidFill>
                  <a:schemeClr val="tx1">
                    <a:lumMod val="65000"/>
                    <a:lumOff val="35000"/>
                  </a:schemeClr>
                </a:solidFill>
                <a:latin typeface="Century Gothic" panose="020B0502020202020204" pitchFamily="34" charset="0"/>
              </a:endParaRPr>
            </a:p>
          </p:txBody>
        </p:sp>
      </p:grpSp>
      <p:sp>
        <p:nvSpPr>
          <p:cNvPr id="81" name="文本框 80"/>
          <p:cNvSpPr txBox="1"/>
          <p:nvPr/>
        </p:nvSpPr>
        <p:spPr>
          <a:xfrm>
            <a:off x="1321832" y="4755891"/>
            <a:ext cx="2418887" cy="707886"/>
          </a:xfrm>
          <a:prstGeom prst="rect">
            <a:avLst/>
          </a:prstGeom>
          <a:noFill/>
        </p:spPr>
        <p:txBody>
          <a:bodyPr wrap="square" rtlCol="0">
            <a:spAutoFit/>
            <a:scene3d>
              <a:camera prst="orthographicFront"/>
              <a:lightRig rig="threePt" dir="t"/>
            </a:scene3d>
            <a:sp3d contourW="12700"/>
          </a:bodyPr>
          <a:lstStyle/>
          <a:p>
            <a:pPr algn="ctr"/>
            <a:r>
              <a:rPr lang="zh-CN" altLang="en-US" sz="4000" b="1" dirty="0">
                <a:solidFill>
                  <a:schemeClr val="tx1">
                    <a:lumMod val="75000"/>
                    <a:lumOff val="25000"/>
                  </a:schemeClr>
                </a:solidFill>
                <a:latin typeface="Century Gothic" panose="020B0502020202020204" pitchFamily="34" charset="0"/>
              </a:rPr>
              <a:t>期刊种数</a:t>
            </a:r>
            <a:endParaRPr lang="zh-CN" altLang="en-US" sz="4000" b="1" dirty="0">
              <a:solidFill>
                <a:schemeClr val="tx1">
                  <a:lumMod val="75000"/>
                  <a:lumOff val="25000"/>
                </a:schemeClr>
              </a:solidFill>
              <a:latin typeface="Century Gothic" panose="020B0502020202020204" pitchFamily="34" charset="0"/>
            </a:endParaRPr>
          </a:p>
        </p:txBody>
      </p:sp>
      <p:sp>
        <p:nvSpPr>
          <p:cNvPr id="87" name="文本框 86"/>
          <p:cNvSpPr txBox="1"/>
          <p:nvPr/>
        </p:nvSpPr>
        <p:spPr>
          <a:xfrm>
            <a:off x="4719791" y="4765127"/>
            <a:ext cx="2789382" cy="707886"/>
          </a:xfrm>
          <a:prstGeom prst="rect">
            <a:avLst/>
          </a:prstGeom>
          <a:noFill/>
        </p:spPr>
        <p:txBody>
          <a:bodyPr wrap="square" rtlCol="0">
            <a:spAutoFit/>
            <a:scene3d>
              <a:camera prst="orthographicFront"/>
              <a:lightRig rig="threePt" dir="t"/>
            </a:scene3d>
            <a:sp3d contourW="12700"/>
          </a:bodyPr>
          <a:lstStyle/>
          <a:p>
            <a:pPr algn="ctr"/>
            <a:r>
              <a:rPr lang="zh-CN" altLang="en-US" sz="4000" b="1" dirty="0">
                <a:solidFill>
                  <a:schemeClr val="tx1">
                    <a:lumMod val="75000"/>
                    <a:lumOff val="25000"/>
                  </a:schemeClr>
                </a:solidFill>
                <a:latin typeface="Century Gothic" panose="020B0502020202020204" pitchFamily="34" charset="0"/>
              </a:rPr>
              <a:t>期刊文章</a:t>
            </a:r>
            <a:endParaRPr lang="zh-CN" altLang="en-US" sz="4000" b="1" dirty="0">
              <a:solidFill>
                <a:schemeClr val="tx1">
                  <a:lumMod val="75000"/>
                  <a:lumOff val="25000"/>
                </a:schemeClr>
              </a:solidFill>
              <a:latin typeface="Century Gothic" panose="020B0502020202020204" pitchFamily="34" charset="0"/>
            </a:endParaRPr>
          </a:p>
        </p:txBody>
      </p:sp>
      <p:sp>
        <p:nvSpPr>
          <p:cNvPr id="85" name="任意多边形 84"/>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88"/>
          <p:cNvGrpSpPr/>
          <p:nvPr/>
        </p:nvGrpSpPr>
        <p:grpSpPr>
          <a:xfrm>
            <a:off x="-391195" y="-1"/>
            <a:ext cx="1417774" cy="723901"/>
            <a:chOff x="-391195" y="-1"/>
            <a:chExt cx="1697596" cy="866775"/>
          </a:xfrm>
        </p:grpSpPr>
        <p:sp>
          <p:nvSpPr>
            <p:cNvPr id="90" name="任意多边形 89"/>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90"/>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91"/>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92"/>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94"/>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6" name="直接连接符 95"/>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1052166" y="663551"/>
            <a:ext cx="387798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产品内容概览－科学</a:t>
            </a:r>
            <a:endParaRPr lang="zh-CN" altLang="en-US" sz="3200" b="1" dirty="0">
              <a:solidFill>
                <a:schemeClr val="tx2"/>
              </a:solidFill>
              <a:latin typeface="Century Gothic" panose="020B0502020202020204" pitchFamily="34" charset="0"/>
              <a:ea typeface="+mj-ea"/>
            </a:endParaRPr>
          </a:p>
        </p:txBody>
      </p:sp>
      <p:grpSp>
        <p:nvGrpSpPr>
          <p:cNvPr id="11" name="组合 83"/>
          <p:cNvGrpSpPr>
            <a:grpSpLocks noChangeAspect="1"/>
          </p:cNvGrpSpPr>
          <p:nvPr/>
        </p:nvGrpSpPr>
        <p:grpSpPr>
          <a:xfrm>
            <a:off x="8444539" y="2055413"/>
            <a:ext cx="2502624" cy="2517596"/>
            <a:chOff x="6907302" y="1666875"/>
            <a:chExt cx="2862421" cy="2879546"/>
          </a:xfrm>
        </p:grpSpPr>
        <p:grpSp>
          <p:nvGrpSpPr>
            <p:cNvPr id="12" name="iṩļiďê"/>
            <p:cNvGrpSpPr/>
            <p:nvPr/>
          </p:nvGrpSpPr>
          <p:grpSpPr>
            <a:xfrm>
              <a:off x="7152873" y="1926172"/>
              <a:ext cx="2395286" cy="2393983"/>
              <a:chOff x="6211860" y="2498961"/>
              <a:chExt cx="2848032" cy="2846478"/>
            </a:xfrm>
          </p:grpSpPr>
          <p:sp>
            <p:nvSpPr>
              <p:cNvPr id="114" name="ïṡļiḑê"/>
              <p:cNvSpPr/>
              <p:nvPr/>
            </p:nvSpPr>
            <p:spPr bwMode="auto">
              <a:xfrm>
                <a:off x="8133816"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1">
                  <a:lumMod val="75000"/>
                </a:schemeClr>
              </a:solidFill>
              <a:ln>
                <a:noFill/>
              </a:ln>
            </p:spPr>
            <p:txBody>
              <a:bodyPr anchor="ctr"/>
              <a:lstStyle/>
              <a:p>
                <a:pPr algn="ctr"/>
              </a:p>
            </p:txBody>
          </p:sp>
          <p:sp>
            <p:nvSpPr>
              <p:cNvPr id="115" name="îš1iḍe"/>
              <p:cNvSpPr/>
              <p:nvPr/>
            </p:nvSpPr>
            <p:spPr bwMode="auto">
              <a:xfrm>
                <a:off x="7666900"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1">
                  <a:lumMod val="75000"/>
                </a:schemeClr>
              </a:solidFill>
              <a:ln>
                <a:noFill/>
              </a:ln>
            </p:spPr>
            <p:txBody>
              <a:bodyPr anchor="ctr"/>
              <a:lstStyle/>
              <a:p>
                <a:pPr algn="ctr"/>
              </a:p>
            </p:txBody>
          </p:sp>
          <p:sp>
            <p:nvSpPr>
              <p:cNvPr id="116" name="îSľide"/>
              <p:cNvSpPr/>
              <p:nvPr/>
            </p:nvSpPr>
            <p:spPr bwMode="auto">
              <a:xfrm>
                <a:off x="8009719"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1">
                  <a:lumMod val="75000"/>
                </a:schemeClr>
              </a:solidFill>
              <a:ln>
                <a:noFill/>
              </a:ln>
            </p:spPr>
            <p:txBody>
              <a:bodyPr anchor="ctr"/>
              <a:lstStyle/>
              <a:p>
                <a:pPr algn="ctr"/>
              </a:p>
            </p:txBody>
          </p:sp>
          <p:sp>
            <p:nvSpPr>
              <p:cNvPr id="117" name="íŝľíde"/>
              <p:cNvSpPr/>
              <p:nvPr/>
            </p:nvSpPr>
            <p:spPr bwMode="auto">
              <a:xfrm>
                <a:off x="8208274"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1">
                  <a:lumMod val="75000"/>
                </a:schemeClr>
              </a:solidFill>
              <a:ln>
                <a:noFill/>
              </a:ln>
            </p:spPr>
            <p:txBody>
              <a:bodyPr anchor="ctr"/>
              <a:lstStyle/>
              <a:p>
                <a:pPr algn="ctr"/>
              </a:p>
            </p:txBody>
          </p:sp>
          <p:sp>
            <p:nvSpPr>
              <p:cNvPr id="118" name="îṥľîdè"/>
              <p:cNvSpPr/>
              <p:nvPr/>
            </p:nvSpPr>
            <p:spPr bwMode="auto">
              <a:xfrm>
                <a:off x="7224804"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accent1">
                  <a:lumMod val="75000"/>
                </a:schemeClr>
              </a:solidFill>
              <a:ln>
                <a:noFill/>
              </a:ln>
            </p:spPr>
            <p:txBody>
              <a:bodyPr anchor="ctr"/>
              <a:lstStyle/>
              <a:p>
                <a:pPr algn="ctr"/>
              </a:p>
            </p:txBody>
          </p:sp>
          <p:sp>
            <p:nvSpPr>
              <p:cNvPr id="119" name="îsḷïḑe"/>
              <p:cNvSpPr/>
              <p:nvPr/>
            </p:nvSpPr>
            <p:spPr bwMode="auto">
              <a:xfrm>
                <a:off x="7848392"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1">
                  <a:lumMod val="75000"/>
                </a:schemeClr>
              </a:solidFill>
              <a:ln>
                <a:noFill/>
              </a:ln>
            </p:spPr>
            <p:txBody>
              <a:bodyPr anchor="ctr"/>
              <a:lstStyle/>
              <a:p>
                <a:pPr algn="ctr"/>
              </a:p>
            </p:txBody>
          </p:sp>
          <p:sp>
            <p:nvSpPr>
              <p:cNvPr id="120" name="ï$ḷîḍé"/>
              <p:cNvSpPr/>
              <p:nvPr/>
            </p:nvSpPr>
            <p:spPr bwMode="auto">
              <a:xfrm>
                <a:off x="7666900"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accent1">
                  <a:lumMod val="75000"/>
                </a:schemeClr>
              </a:solidFill>
              <a:ln>
                <a:noFill/>
              </a:ln>
            </p:spPr>
            <p:txBody>
              <a:bodyPr anchor="ctr"/>
              <a:lstStyle/>
              <a:p>
                <a:pPr algn="ctr"/>
              </a:p>
            </p:txBody>
          </p:sp>
          <p:sp>
            <p:nvSpPr>
              <p:cNvPr id="121" name="îš1ïḓê"/>
              <p:cNvSpPr/>
              <p:nvPr/>
            </p:nvSpPr>
            <p:spPr bwMode="auto">
              <a:xfrm>
                <a:off x="8208274"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1">
                  <a:lumMod val="75000"/>
                </a:schemeClr>
              </a:solidFill>
              <a:ln>
                <a:noFill/>
              </a:ln>
            </p:spPr>
            <p:txBody>
              <a:bodyPr anchor="ctr"/>
              <a:lstStyle/>
              <a:p>
                <a:pPr algn="ctr"/>
              </a:p>
            </p:txBody>
          </p:sp>
          <p:sp>
            <p:nvSpPr>
              <p:cNvPr id="122" name="ïṥ1íďé"/>
              <p:cNvSpPr/>
              <p:nvPr/>
            </p:nvSpPr>
            <p:spPr bwMode="auto">
              <a:xfrm>
                <a:off x="8133816"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1">
                  <a:lumMod val="75000"/>
                </a:schemeClr>
              </a:solidFill>
              <a:ln>
                <a:noFill/>
              </a:ln>
            </p:spPr>
            <p:txBody>
              <a:bodyPr anchor="ctr"/>
              <a:lstStyle/>
              <a:p>
                <a:pPr algn="ctr"/>
              </a:p>
            </p:txBody>
          </p:sp>
          <p:sp>
            <p:nvSpPr>
              <p:cNvPr id="124" name="îSḷîḑè"/>
              <p:cNvSpPr/>
              <p:nvPr/>
            </p:nvSpPr>
            <p:spPr bwMode="auto">
              <a:xfrm>
                <a:off x="8009719"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1">
                  <a:lumMod val="75000"/>
                </a:schemeClr>
              </a:solidFill>
              <a:ln>
                <a:noFill/>
              </a:ln>
            </p:spPr>
            <p:txBody>
              <a:bodyPr anchor="ctr"/>
              <a:lstStyle/>
              <a:p>
                <a:pPr algn="ctr"/>
              </a:p>
            </p:txBody>
          </p:sp>
          <p:sp>
            <p:nvSpPr>
              <p:cNvPr id="125" name="íŝľídê"/>
              <p:cNvSpPr/>
              <p:nvPr/>
            </p:nvSpPr>
            <p:spPr bwMode="auto">
              <a:xfrm>
                <a:off x="7848392"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accent1">
                  <a:lumMod val="75000"/>
                </a:schemeClr>
              </a:solidFill>
              <a:ln>
                <a:noFill/>
              </a:ln>
            </p:spPr>
            <p:txBody>
              <a:bodyPr anchor="ctr"/>
              <a:lstStyle/>
              <a:p>
                <a:pPr algn="ctr"/>
              </a:p>
            </p:txBody>
          </p:sp>
          <p:sp>
            <p:nvSpPr>
              <p:cNvPr id="126" name="išlïḓè"/>
              <p:cNvSpPr/>
              <p:nvPr/>
            </p:nvSpPr>
            <p:spPr bwMode="auto">
              <a:xfrm>
                <a:off x="6211860"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p>
            </p:txBody>
          </p:sp>
          <p:sp>
            <p:nvSpPr>
              <p:cNvPr id="128" name="is1iḑê"/>
              <p:cNvSpPr/>
              <p:nvPr/>
            </p:nvSpPr>
            <p:spPr bwMode="auto">
              <a:xfrm>
                <a:off x="6211860"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p>
            </p:txBody>
          </p:sp>
          <p:sp>
            <p:nvSpPr>
              <p:cNvPr id="129" name="ïṥḷîďè"/>
              <p:cNvSpPr/>
              <p:nvPr/>
            </p:nvSpPr>
            <p:spPr bwMode="auto">
              <a:xfrm>
                <a:off x="6823039"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p>
            </p:txBody>
          </p:sp>
          <p:sp>
            <p:nvSpPr>
              <p:cNvPr id="130" name="ïšlïḍe"/>
              <p:cNvSpPr/>
              <p:nvPr/>
            </p:nvSpPr>
            <p:spPr bwMode="auto">
              <a:xfrm>
                <a:off x="6290972"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p>
            </p:txBody>
          </p:sp>
          <p:sp>
            <p:nvSpPr>
              <p:cNvPr id="131" name="îṥľiḋe"/>
              <p:cNvSpPr/>
              <p:nvPr/>
            </p:nvSpPr>
            <p:spPr bwMode="auto">
              <a:xfrm>
                <a:off x="6501938"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p>
            </p:txBody>
          </p:sp>
          <p:sp>
            <p:nvSpPr>
              <p:cNvPr id="132" name="íṣḻïḋé"/>
              <p:cNvSpPr/>
              <p:nvPr/>
            </p:nvSpPr>
            <p:spPr bwMode="auto">
              <a:xfrm>
                <a:off x="7224804"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p>
            </p:txBody>
          </p:sp>
        </p:grpSp>
        <p:grpSp>
          <p:nvGrpSpPr>
            <p:cNvPr id="13" name="íṩľidè"/>
            <p:cNvGrpSpPr/>
            <p:nvPr/>
          </p:nvGrpSpPr>
          <p:grpSpPr>
            <a:xfrm>
              <a:off x="6907302" y="1666875"/>
              <a:ext cx="2862421" cy="2879546"/>
              <a:chOff x="907879" y="2281904"/>
              <a:chExt cx="3158296" cy="3287240"/>
            </a:xfrm>
          </p:grpSpPr>
          <p:cxnSp>
            <p:nvCxnSpPr>
              <p:cNvPr id="104" name="Straight Connector 62"/>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63"/>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64"/>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65"/>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66"/>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67"/>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68"/>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69"/>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70"/>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71"/>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1" name="iṩḻïďê"/>
            <p:cNvSpPr/>
            <p:nvPr/>
          </p:nvSpPr>
          <p:spPr>
            <a:xfrm>
              <a:off x="7425632" y="2198416"/>
              <a:ext cx="1849779" cy="1849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02" name="ïśľïḓe"/>
            <p:cNvSpPr txBox="1"/>
            <p:nvPr/>
          </p:nvSpPr>
          <p:spPr>
            <a:xfrm>
              <a:off x="7802729"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zh-TW" altLang="en-US" sz="2400" dirty="0">
                  <a:solidFill>
                    <a:schemeClr val="tx1">
                      <a:lumMod val="65000"/>
                      <a:lumOff val="35000"/>
                    </a:schemeClr>
                  </a:solidFill>
                  <a:latin typeface="Century Gothic" panose="020B0502020202020204" pitchFamily="34" charset="0"/>
                </a:rPr>
                <a:t>篇</a:t>
              </a:r>
              <a:endParaRPr lang="en-US" altLang="ko-KR" sz="2400" spc="0" dirty="0">
                <a:solidFill>
                  <a:schemeClr val="tx1">
                    <a:lumMod val="65000"/>
                    <a:lumOff val="35000"/>
                  </a:schemeClr>
                </a:solidFill>
                <a:latin typeface="Century Gothic" panose="020B0502020202020204" pitchFamily="34" charset="0"/>
              </a:endParaRPr>
            </a:p>
          </p:txBody>
        </p:sp>
      </p:grpSp>
      <p:sp>
        <p:nvSpPr>
          <p:cNvPr id="135" name="文本框 86"/>
          <p:cNvSpPr txBox="1"/>
          <p:nvPr/>
        </p:nvSpPr>
        <p:spPr>
          <a:xfrm>
            <a:off x="8220380" y="4750081"/>
            <a:ext cx="3011054" cy="707886"/>
          </a:xfrm>
          <a:prstGeom prst="rect">
            <a:avLst/>
          </a:prstGeom>
          <a:noFill/>
        </p:spPr>
        <p:txBody>
          <a:bodyPr wrap="square" rtlCol="0">
            <a:spAutoFit/>
            <a:scene3d>
              <a:camera prst="orthographicFront"/>
              <a:lightRig rig="threePt" dir="t"/>
            </a:scene3d>
            <a:sp3d contourW="12700"/>
          </a:bodyPr>
          <a:lstStyle/>
          <a:p>
            <a:pPr algn="ctr"/>
            <a:r>
              <a:rPr lang="zh-CN" altLang="en-US" sz="4000" b="1" dirty="0">
                <a:solidFill>
                  <a:schemeClr val="tx1">
                    <a:lumMod val="75000"/>
                    <a:lumOff val="25000"/>
                  </a:schemeClr>
                </a:solidFill>
                <a:latin typeface="Century Gothic" panose="020B0502020202020204" pitchFamily="34" charset="0"/>
              </a:rPr>
              <a:t>学位论文</a:t>
            </a:r>
            <a:endParaRPr lang="zh-CN" altLang="en-US" sz="4000" b="1" dirty="0">
              <a:solidFill>
                <a:schemeClr val="tx1">
                  <a:lumMod val="75000"/>
                  <a:lumOff val="25000"/>
                </a:schemeClr>
              </a:solidFill>
              <a:latin typeface="Century Gothic" panose="020B0502020202020204" pitchFamily="34" charset="0"/>
            </a:endParaRPr>
          </a:p>
        </p:txBody>
      </p:sp>
      <p:sp>
        <p:nvSpPr>
          <p:cNvPr id="134" name="íšḷîḍè"/>
          <p:cNvSpPr txBox="1"/>
          <p:nvPr/>
        </p:nvSpPr>
        <p:spPr>
          <a:xfrm>
            <a:off x="1733660" y="2931706"/>
            <a:ext cx="1490525" cy="641342"/>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3600" dirty="0">
                <a:solidFill>
                  <a:schemeClr val="tx1">
                    <a:lumMod val="65000"/>
                    <a:lumOff val="35000"/>
                  </a:schemeClr>
                </a:solidFill>
                <a:latin typeface="Century Gothic" panose="020B0502020202020204" pitchFamily="34" charset="0"/>
              </a:rPr>
              <a:t>775</a:t>
            </a:r>
            <a:endParaRPr lang="en-US" altLang="zh-TW" sz="3600" dirty="0">
              <a:solidFill>
                <a:schemeClr val="tx1">
                  <a:lumMod val="65000"/>
                  <a:lumOff val="35000"/>
                </a:schemeClr>
              </a:solidFill>
              <a:latin typeface="Century Gothic" panose="020B0502020202020204" pitchFamily="34" charset="0"/>
            </a:endParaRPr>
          </a:p>
        </p:txBody>
      </p:sp>
      <p:sp>
        <p:nvSpPr>
          <p:cNvPr id="136" name="íšḷîḍè"/>
          <p:cNvSpPr txBox="1"/>
          <p:nvPr/>
        </p:nvSpPr>
        <p:spPr>
          <a:xfrm>
            <a:off x="5289952" y="2936112"/>
            <a:ext cx="1490525" cy="641342"/>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3600" dirty="0">
                <a:solidFill>
                  <a:schemeClr val="tx1">
                    <a:lumMod val="65000"/>
                    <a:lumOff val="35000"/>
                  </a:schemeClr>
                </a:solidFill>
                <a:latin typeface="Century Gothic" panose="020B0502020202020204" pitchFamily="34" charset="0"/>
              </a:rPr>
              <a:t>283,013</a:t>
            </a:r>
            <a:endParaRPr lang="en-US" altLang="zh-TW" sz="3600" dirty="0">
              <a:solidFill>
                <a:schemeClr val="tx1">
                  <a:lumMod val="65000"/>
                  <a:lumOff val="35000"/>
                </a:schemeClr>
              </a:solidFill>
              <a:latin typeface="Century Gothic" panose="020B0502020202020204" pitchFamily="34" charset="0"/>
            </a:endParaRPr>
          </a:p>
        </p:txBody>
      </p:sp>
      <p:sp>
        <p:nvSpPr>
          <p:cNvPr id="137" name="íšḷîḍè"/>
          <p:cNvSpPr txBox="1"/>
          <p:nvPr/>
        </p:nvSpPr>
        <p:spPr>
          <a:xfrm>
            <a:off x="8876826" y="2929948"/>
            <a:ext cx="1490525" cy="641342"/>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3600" dirty="0">
                <a:solidFill>
                  <a:schemeClr val="tx1">
                    <a:lumMod val="65000"/>
                    <a:lumOff val="35000"/>
                  </a:schemeClr>
                </a:solidFill>
                <a:latin typeface="Century Gothic" panose="020B0502020202020204" pitchFamily="34" charset="0"/>
              </a:rPr>
              <a:t>86,334</a:t>
            </a:r>
            <a:endParaRPr lang="en-US" altLang="zh-TW" sz="3600" dirty="0">
              <a:solidFill>
                <a:schemeClr val="tx1">
                  <a:lumMod val="65000"/>
                  <a:lumOff val="35000"/>
                </a:schemeClr>
              </a:solidFill>
              <a:latin typeface="Century Gothic" panose="020B0502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000"/>
                                        <p:tgtEl>
                                          <p:spTgt spid="8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fade">
                                      <p:cBhvr>
                                        <p:cTn id="13" dur="1000"/>
                                        <p:tgtEl>
                                          <p:spTgt spid="135"/>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par>
                                <p:cTn id="21" presetID="3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par>
                                <p:cTn id="27" presetID="3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34"/>
                                        </p:tgtEl>
                                        <p:attrNameLst>
                                          <p:attrName>style.visibility</p:attrName>
                                        </p:attrNameLst>
                                      </p:cBhvr>
                                      <p:to>
                                        <p:strVal val="visible"/>
                                      </p:to>
                                    </p:set>
                                    <p:anim calcmode="lin" valueType="num">
                                      <p:cBhvr>
                                        <p:cTn id="35" dur="1000" fill="hold"/>
                                        <p:tgtEl>
                                          <p:spTgt spid="134"/>
                                        </p:tgtEl>
                                        <p:attrNameLst>
                                          <p:attrName>ppt_w</p:attrName>
                                        </p:attrNameLst>
                                      </p:cBhvr>
                                      <p:tavLst>
                                        <p:tav tm="0">
                                          <p:val>
                                            <p:fltVal val="0"/>
                                          </p:val>
                                        </p:tav>
                                        <p:tav tm="100000">
                                          <p:val>
                                            <p:strVal val="#ppt_w"/>
                                          </p:val>
                                        </p:tav>
                                      </p:tavLst>
                                    </p:anim>
                                    <p:anim calcmode="lin" valueType="num">
                                      <p:cBhvr>
                                        <p:cTn id="36" dur="1000" fill="hold"/>
                                        <p:tgtEl>
                                          <p:spTgt spid="134"/>
                                        </p:tgtEl>
                                        <p:attrNameLst>
                                          <p:attrName>ppt_h</p:attrName>
                                        </p:attrNameLst>
                                      </p:cBhvr>
                                      <p:tavLst>
                                        <p:tav tm="0">
                                          <p:val>
                                            <p:fltVal val="0"/>
                                          </p:val>
                                        </p:tav>
                                        <p:tav tm="100000">
                                          <p:val>
                                            <p:strVal val="#ppt_h"/>
                                          </p:val>
                                        </p:tav>
                                      </p:tavLst>
                                    </p:anim>
                                    <p:anim calcmode="lin" valueType="num">
                                      <p:cBhvr>
                                        <p:cTn id="37" dur="1000" fill="hold"/>
                                        <p:tgtEl>
                                          <p:spTgt spid="134"/>
                                        </p:tgtEl>
                                        <p:attrNameLst>
                                          <p:attrName>style.rotation</p:attrName>
                                        </p:attrNameLst>
                                      </p:cBhvr>
                                      <p:tavLst>
                                        <p:tav tm="0">
                                          <p:val>
                                            <p:fltVal val="90"/>
                                          </p:val>
                                        </p:tav>
                                        <p:tav tm="100000">
                                          <p:val>
                                            <p:fltVal val="0"/>
                                          </p:val>
                                        </p:tav>
                                      </p:tavLst>
                                    </p:anim>
                                    <p:animEffect transition="in" filter="fade">
                                      <p:cBhvr>
                                        <p:cTn id="38" dur="1000"/>
                                        <p:tgtEl>
                                          <p:spTgt spid="134"/>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36"/>
                                        </p:tgtEl>
                                        <p:attrNameLst>
                                          <p:attrName>style.visibility</p:attrName>
                                        </p:attrNameLst>
                                      </p:cBhvr>
                                      <p:to>
                                        <p:strVal val="visible"/>
                                      </p:to>
                                    </p:set>
                                    <p:anim calcmode="lin" valueType="num">
                                      <p:cBhvr>
                                        <p:cTn id="41" dur="1000" fill="hold"/>
                                        <p:tgtEl>
                                          <p:spTgt spid="136"/>
                                        </p:tgtEl>
                                        <p:attrNameLst>
                                          <p:attrName>ppt_w</p:attrName>
                                        </p:attrNameLst>
                                      </p:cBhvr>
                                      <p:tavLst>
                                        <p:tav tm="0">
                                          <p:val>
                                            <p:fltVal val="0"/>
                                          </p:val>
                                        </p:tav>
                                        <p:tav tm="100000">
                                          <p:val>
                                            <p:strVal val="#ppt_w"/>
                                          </p:val>
                                        </p:tav>
                                      </p:tavLst>
                                    </p:anim>
                                    <p:anim calcmode="lin" valueType="num">
                                      <p:cBhvr>
                                        <p:cTn id="42" dur="1000" fill="hold"/>
                                        <p:tgtEl>
                                          <p:spTgt spid="136"/>
                                        </p:tgtEl>
                                        <p:attrNameLst>
                                          <p:attrName>ppt_h</p:attrName>
                                        </p:attrNameLst>
                                      </p:cBhvr>
                                      <p:tavLst>
                                        <p:tav tm="0">
                                          <p:val>
                                            <p:fltVal val="0"/>
                                          </p:val>
                                        </p:tav>
                                        <p:tav tm="100000">
                                          <p:val>
                                            <p:strVal val="#ppt_h"/>
                                          </p:val>
                                        </p:tav>
                                      </p:tavLst>
                                    </p:anim>
                                    <p:anim calcmode="lin" valueType="num">
                                      <p:cBhvr>
                                        <p:cTn id="43" dur="1000" fill="hold"/>
                                        <p:tgtEl>
                                          <p:spTgt spid="136"/>
                                        </p:tgtEl>
                                        <p:attrNameLst>
                                          <p:attrName>style.rotation</p:attrName>
                                        </p:attrNameLst>
                                      </p:cBhvr>
                                      <p:tavLst>
                                        <p:tav tm="0">
                                          <p:val>
                                            <p:fltVal val="90"/>
                                          </p:val>
                                        </p:tav>
                                        <p:tav tm="100000">
                                          <p:val>
                                            <p:fltVal val="0"/>
                                          </p:val>
                                        </p:tav>
                                      </p:tavLst>
                                    </p:anim>
                                    <p:animEffect transition="in" filter="fade">
                                      <p:cBhvr>
                                        <p:cTn id="44" dur="1000"/>
                                        <p:tgtEl>
                                          <p:spTgt spid="136"/>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1000" fill="hold"/>
                                        <p:tgtEl>
                                          <p:spTgt spid="137"/>
                                        </p:tgtEl>
                                        <p:attrNameLst>
                                          <p:attrName>ppt_w</p:attrName>
                                        </p:attrNameLst>
                                      </p:cBhvr>
                                      <p:tavLst>
                                        <p:tav tm="0">
                                          <p:val>
                                            <p:fltVal val="0"/>
                                          </p:val>
                                        </p:tav>
                                        <p:tav tm="100000">
                                          <p:val>
                                            <p:strVal val="#ppt_w"/>
                                          </p:val>
                                        </p:tav>
                                      </p:tavLst>
                                    </p:anim>
                                    <p:anim calcmode="lin" valueType="num">
                                      <p:cBhvr>
                                        <p:cTn id="48" dur="1000" fill="hold"/>
                                        <p:tgtEl>
                                          <p:spTgt spid="137"/>
                                        </p:tgtEl>
                                        <p:attrNameLst>
                                          <p:attrName>ppt_h</p:attrName>
                                        </p:attrNameLst>
                                      </p:cBhvr>
                                      <p:tavLst>
                                        <p:tav tm="0">
                                          <p:val>
                                            <p:fltVal val="0"/>
                                          </p:val>
                                        </p:tav>
                                        <p:tav tm="100000">
                                          <p:val>
                                            <p:strVal val="#ppt_h"/>
                                          </p:val>
                                        </p:tav>
                                      </p:tavLst>
                                    </p:anim>
                                    <p:anim calcmode="lin" valueType="num">
                                      <p:cBhvr>
                                        <p:cTn id="49" dur="1000" fill="hold"/>
                                        <p:tgtEl>
                                          <p:spTgt spid="137"/>
                                        </p:tgtEl>
                                        <p:attrNameLst>
                                          <p:attrName>style.rotation</p:attrName>
                                        </p:attrNameLst>
                                      </p:cBhvr>
                                      <p:tavLst>
                                        <p:tav tm="0">
                                          <p:val>
                                            <p:fltVal val="90"/>
                                          </p:val>
                                        </p:tav>
                                        <p:tav tm="100000">
                                          <p:val>
                                            <p:fltVal val="0"/>
                                          </p:val>
                                        </p:tav>
                                      </p:tavLst>
                                    </p:anim>
                                    <p:animEffect transition="in" filter="fade">
                                      <p:cBhvr>
                                        <p:cTn id="50"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7" grpId="0"/>
      <p:bldP spid="135" grpId="0"/>
      <p:bldP spid="134"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圖片 16" descr="alexandre-debieve-FO7JIlwjOtU-unsplash.jpg"/>
          <p:cNvPicPr>
            <a:picLocks noChangeAspect="1"/>
          </p:cNvPicPr>
          <p:nvPr/>
        </p:nvPicPr>
        <p:blipFill>
          <a:blip r:embed="rId1" cstate="print"/>
          <a:stretch>
            <a:fillRect/>
          </a:stretch>
        </p:blipFill>
        <p:spPr>
          <a:xfrm>
            <a:off x="0" y="1816101"/>
            <a:ext cx="6055200" cy="4037165"/>
          </a:xfrm>
          <a:prstGeom prst="rect">
            <a:avLst/>
          </a:prstGeom>
        </p:spPr>
      </p:pic>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文本框 8"/>
          <p:cNvSpPr txBox="1"/>
          <p:nvPr/>
        </p:nvSpPr>
        <p:spPr>
          <a:xfrm>
            <a:off x="7343212" y="3678081"/>
            <a:ext cx="4248472" cy="2000548"/>
          </a:xfrm>
          <a:prstGeom prst="rect">
            <a:avLst/>
          </a:prstGeom>
          <a:noFill/>
        </p:spPr>
        <p:txBody>
          <a:bodyPr wrap="square" rtlCol="0">
            <a:spAutoFit/>
          </a:bodyPr>
          <a:lstStyle/>
          <a:p>
            <a:r>
              <a:rPr lang="zh-TW" altLang="en-US" sz="2800" dirty="0">
                <a:solidFill>
                  <a:srgbClr val="131313"/>
                </a:solidFill>
                <a:latin typeface="+mn-ea"/>
                <a:cs typeface="Arial" panose="020B0604020202020204" pitchFamily="34" charset="0"/>
              </a:rPr>
              <a:t>临床医学、工程学、药理学与毒理学、化学与材料科学</a:t>
            </a:r>
            <a:r>
              <a:rPr lang="zh-CN" altLang="en-US" sz="2800" dirty="0">
                <a:solidFill>
                  <a:srgbClr val="131313"/>
                </a:solidFill>
                <a:latin typeface="+mn-ea"/>
                <a:cs typeface="Arial" panose="020B0604020202020204" pitchFamily="34" charset="0"/>
              </a:rPr>
              <a:t>等专业，进入世界排名</a:t>
            </a:r>
            <a:r>
              <a:rPr lang="zh-TW" altLang="en-US" sz="4000" dirty="0">
                <a:solidFill>
                  <a:srgbClr val="131313"/>
                </a:solidFill>
                <a:latin typeface="+mn-ea"/>
                <a:cs typeface="Arial" panose="020B0604020202020204" pitchFamily="34" charset="0"/>
              </a:rPr>
              <a:t>前</a:t>
            </a:r>
            <a:r>
              <a:rPr lang="en-US" altLang="zh-TW" sz="4000" dirty="0">
                <a:solidFill>
                  <a:srgbClr val="131313"/>
                </a:solidFill>
                <a:latin typeface="+mn-ea"/>
                <a:cs typeface="Arial" panose="020B0604020202020204" pitchFamily="34" charset="0"/>
              </a:rPr>
              <a:t>1%</a:t>
            </a:r>
            <a:endParaRPr lang="en-US" altLang="zh-CN" sz="2800" dirty="0">
              <a:solidFill>
                <a:srgbClr val="131313"/>
              </a:solidFill>
              <a:latin typeface="+mn-ea"/>
              <a:cs typeface="Arial" panose="020B0604020202020204" pitchFamily="34" charset="0"/>
            </a:endParaRPr>
          </a:p>
        </p:txBody>
      </p:sp>
      <p:grpSp>
        <p:nvGrpSpPr>
          <p:cNvPr id="28" name="组合 1"/>
          <p:cNvGrpSpPr/>
          <p:nvPr/>
        </p:nvGrpSpPr>
        <p:grpSpPr>
          <a:xfrm>
            <a:off x="6395698" y="4107761"/>
            <a:ext cx="864096" cy="864096"/>
            <a:chOff x="6600056" y="2276872"/>
            <a:chExt cx="864096" cy="864096"/>
          </a:xfrm>
        </p:grpSpPr>
        <p:sp>
          <p:nvSpPr>
            <p:cNvPr id="29" name="椭圆 6"/>
            <p:cNvSpPr/>
            <p:nvPr/>
          </p:nvSpPr>
          <p:spPr>
            <a:xfrm>
              <a:off x="6600056" y="2276872"/>
              <a:ext cx="864096" cy="864096"/>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30"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3474" y="2342911"/>
              <a:ext cx="697260" cy="697260"/>
            </a:xfrm>
            <a:prstGeom prst="rect">
              <a:avLst/>
            </a:prstGeom>
          </p:spPr>
        </p:pic>
      </p:grpSp>
      <p:sp>
        <p:nvSpPr>
          <p:cNvPr id="32" name="文本框 96"/>
          <p:cNvSpPr txBox="1"/>
          <p:nvPr/>
        </p:nvSpPr>
        <p:spPr>
          <a:xfrm>
            <a:off x="1052166" y="663551"/>
            <a:ext cx="387798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产品内容概览－科学</a:t>
            </a:r>
            <a:endParaRPr lang="zh-CN" altLang="en-US" sz="3200" b="1" dirty="0">
              <a:solidFill>
                <a:schemeClr val="tx2"/>
              </a:solidFill>
              <a:latin typeface="Century Gothic" panose="020B0502020202020204" pitchFamily="34" charset="0"/>
              <a:ea typeface="+mj-ea"/>
            </a:endParaRPr>
          </a:p>
        </p:txBody>
      </p:sp>
      <p:sp>
        <p:nvSpPr>
          <p:cNvPr id="2" name="矩形 1"/>
          <p:cNvSpPr/>
          <p:nvPr/>
        </p:nvSpPr>
        <p:spPr>
          <a:xfrm>
            <a:off x="7471354" y="1853731"/>
            <a:ext cx="4158174" cy="1384995"/>
          </a:xfrm>
          <a:prstGeom prst="rect">
            <a:avLst/>
          </a:prstGeom>
        </p:spPr>
        <p:txBody>
          <a:bodyPr wrap="square">
            <a:spAutoFit/>
          </a:bodyPr>
          <a:lstStyle/>
          <a:p>
            <a:r>
              <a:rPr lang="en-US" altLang="zh-TW" sz="2800" dirty="0">
                <a:solidFill>
                  <a:srgbClr val="131313"/>
                </a:solidFill>
                <a:latin typeface="+mn-ea"/>
                <a:cs typeface="Arial" panose="020B0604020202020204" pitchFamily="34" charset="0"/>
              </a:rPr>
              <a:t>2021</a:t>
            </a:r>
            <a:r>
              <a:rPr lang="zh-TW" altLang="en-US" sz="2800" dirty="0">
                <a:solidFill>
                  <a:srgbClr val="131313"/>
                </a:solidFill>
                <a:latin typeface="+mn-ea"/>
                <a:cs typeface="Arial" panose="020B0604020202020204" pitchFamily="34" charset="0"/>
              </a:rPr>
              <a:t>年</a:t>
            </a:r>
            <a:r>
              <a:rPr lang="en-US" altLang="zh-TW" sz="2800" dirty="0">
                <a:solidFill>
                  <a:srgbClr val="131313"/>
                </a:solidFill>
                <a:latin typeface="+mn-ea"/>
                <a:cs typeface="Arial" panose="020B0604020202020204" pitchFamily="34" charset="0"/>
              </a:rPr>
              <a:t>7</a:t>
            </a:r>
            <a:r>
              <a:rPr lang="zh-TW" altLang="en-US" sz="2800" dirty="0">
                <a:solidFill>
                  <a:srgbClr val="131313"/>
                </a:solidFill>
                <a:latin typeface="+mn-ea"/>
                <a:cs typeface="Arial" panose="020B0604020202020204" pitchFamily="34" charset="0"/>
              </a:rPr>
              <a:t>月，环境与生态学进入</a:t>
            </a:r>
            <a:r>
              <a:rPr lang="en-US" altLang="zh-TW" sz="2800" dirty="0">
                <a:solidFill>
                  <a:srgbClr val="131313"/>
                </a:solidFill>
                <a:latin typeface="+mn-ea"/>
                <a:cs typeface="Arial" panose="020B0604020202020204" pitchFamily="34" charset="0"/>
              </a:rPr>
              <a:t>ESI Top 1%</a:t>
            </a:r>
            <a:r>
              <a:rPr lang="zh-TW" altLang="en-US" sz="2800" dirty="0">
                <a:solidFill>
                  <a:srgbClr val="131313"/>
                </a:solidFill>
                <a:latin typeface="+mn-ea"/>
                <a:cs typeface="Arial" panose="020B0604020202020204" pitchFamily="34" charset="0"/>
              </a:rPr>
              <a:t>的机构来到</a:t>
            </a:r>
            <a:r>
              <a:rPr lang="en-US" altLang="zh-TW" sz="2800" dirty="0">
                <a:solidFill>
                  <a:srgbClr val="131313"/>
                </a:solidFill>
                <a:latin typeface="+mn-ea"/>
                <a:cs typeface="Arial" panose="020B0604020202020204" pitchFamily="34" charset="0"/>
              </a:rPr>
              <a:t>9</a:t>
            </a:r>
            <a:r>
              <a:rPr lang="zh-TW" altLang="en-US" sz="2800" dirty="0">
                <a:solidFill>
                  <a:srgbClr val="131313"/>
                </a:solidFill>
                <a:latin typeface="+mn-ea"/>
                <a:cs typeface="Arial" panose="020B0604020202020204" pitchFamily="34" charset="0"/>
              </a:rPr>
              <a:t>间</a:t>
            </a:r>
            <a:endParaRPr lang="zh-TW" altLang="en-US" sz="2800" dirty="0">
              <a:solidFill>
                <a:srgbClr val="131313"/>
              </a:solidFill>
              <a:latin typeface="+mn-ea"/>
              <a:cs typeface="Arial" panose="020B0604020202020204" pitchFamily="34" charset="0"/>
            </a:endParaRPr>
          </a:p>
        </p:txBody>
      </p:sp>
      <p:grpSp>
        <p:nvGrpSpPr>
          <p:cNvPr id="18" name="组合 1"/>
          <p:cNvGrpSpPr/>
          <p:nvPr/>
        </p:nvGrpSpPr>
        <p:grpSpPr>
          <a:xfrm>
            <a:off x="6312280" y="2230224"/>
            <a:ext cx="864096" cy="864096"/>
            <a:chOff x="6600056" y="2276872"/>
            <a:chExt cx="864096" cy="864096"/>
          </a:xfrm>
        </p:grpSpPr>
        <p:sp>
          <p:nvSpPr>
            <p:cNvPr id="19" name="椭圆 6"/>
            <p:cNvSpPr/>
            <p:nvPr/>
          </p:nvSpPr>
          <p:spPr>
            <a:xfrm>
              <a:off x="6600056" y="2276872"/>
              <a:ext cx="864096" cy="864096"/>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20"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3474" y="2342911"/>
              <a:ext cx="697260" cy="697260"/>
            </a:xfrm>
            <a:prstGeom prst="rect">
              <a:avLst/>
            </a:prstGeom>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900" decel="100000" fill="hold"/>
                                        <p:tgtEl>
                                          <p:spTgt spid="1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15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900" decel="100000" fill="hold"/>
                                        <p:tgtEl>
                                          <p:spTgt spid="2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1500"/>
                                  </p:stCondLst>
                                  <p:iterate type="lt">
                                    <p:tmPct val="5000"/>
                                  </p:iterate>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900" decel="100000" fill="hold"/>
                                        <p:tgtEl>
                                          <p:spTgt spid="2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15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900" decel="100000" fill="hold"/>
                                        <p:tgtEl>
                                          <p:spTgt spid="1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378805" y="3689692"/>
            <a:ext cx="720000" cy="111205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8" name="矩形 17"/>
          <p:cNvSpPr/>
          <p:nvPr/>
        </p:nvSpPr>
        <p:spPr>
          <a:xfrm>
            <a:off x="2525874" y="4045300"/>
            <a:ext cx="720000" cy="7471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9" name="矩形 18"/>
          <p:cNvSpPr/>
          <p:nvPr/>
        </p:nvSpPr>
        <p:spPr>
          <a:xfrm>
            <a:off x="3677962" y="4265756"/>
            <a:ext cx="720000" cy="5359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0" name="矩形 19"/>
          <p:cNvSpPr/>
          <p:nvPr/>
        </p:nvSpPr>
        <p:spPr>
          <a:xfrm>
            <a:off x="4902098" y="2938443"/>
            <a:ext cx="720000" cy="18586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cxnSp>
        <p:nvCxnSpPr>
          <p:cNvPr id="21" name="直接箭头连接符 10"/>
          <p:cNvCxnSpPr/>
          <p:nvPr/>
        </p:nvCxnSpPr>
        <p:spPr>
          <a:xfrm>
            <a:off x="869570" y="4801750"/>
            <a:ext cx="5184576" cy="0"/>
          </a:xfrm>
          <a:prstGeom prst="straightConnector1">
            <a:avLst/>
          </a:prstGeom>
          <a:ln>
            <a:solidFill>
              <a:srgbClr val="53575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文本框 20"/>
          <p:cNvSpPr txBox="1"/>
          <p:nvPr/>
        </p:nvSpPr>
        <p:spPr>
          <a:xfrm>
            <a:off x="1337022" y="5017774"/>
            <a:ext cx="688009"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SCIE</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23" name="文本框 22"/>
          <p:cNvSpPr txBox="1"/>
          <p:nvPr/>
        </p:nvSpPr>
        <p:spPr>
          <a:xfrm>
            <a:off x="2675098" y="5017774"/>
            <a:ext cx="393056"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EI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24" name="文本框 24"/>
          <p:cNvSpPr txBox="1"/>
          <p:nvPr/>
        </p:nvSpPr>
        <p:spPr>
          <a:xfrm>
            <a:off x="3461858" y="5017774"/>
            <a:ext cx="1019831"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INSPEC</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25" name="文本框 26"/>
          <p:cNvSpPr txBox="1"/>
          <p:nvPr/>
        </p:nvSpPr>
        <p:spPr>
          <a:xfrm>
            <a:off x="4656134" y="5017774"/>
            <a:ext cx="1247457"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MEDLINE</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26" name="矩形 25"/>
          <p:cNvSpPr/>
          <p:nvPr/>
        </p:nvSpPr>
        <p:spPr>
          <a:xfrm>
            <a:off x="1497474" y="3948107"/>
            <a:ext cx="466794" cy="461665"/>
          </a:xfrm>
          <a:prstGeom prst="rect">
            <a:avLst/>
          </a:prstGeom>
        </p:spPr>
        <p:txBody>
          <a:bodyPr wrap="none">
            <a:spAutoFit/>
          </a:bodyPr>
          <a:lstStyle/>
          <a:p>
            <a:r>
              <a:rPr lang="en-US" altLang="zh-TW" sz="2400" dirty="0">
                <a:solidFill>
                  <a:schemeClr val="bg1">
                    <a:lumMod val="95000"/>
                  </a:schemeClr>
                </a:solidFill>
                <a:latin typeface="Adobe 黑体 Std R" pitchFamily="34" charset="-128"/>
                <a:ea typeface="Adobe 黑体 Std R" pitchFamily="34" charset="-128"/>
              </a:rPr>
              <a:t>31</a:t>
            </a:r>
            <a:endParaRPr lang="en-US" altLang="zh-TW" sz="2400" dirty="0">
              <a:solidFill>
                <a:schemeClr val="bg1">
                  <a:lumMod val="95000"/>
                </a:schemeClr>
              </a:solidFill>
              <a:latin typeface="Adobe 黑体 Std R" pitchFamily="34" charset="-128"/>
              <a:ea typeface="Adobe 黑体 Std R" pitchFamily="34" charset="-128"/>
            </a:endParaRPr>
          </a:p>
        </p:txBody>
      </p:sp>
      <p:sp>
        <p:nvSpPr>
          <p:cNvPr id="32" name="矩形 31"/>
          <p:cNvSpPr/>
          <p:nvPr/>
        </p:nvSpPr>
        <p:spPr>
          <a:xfrm>
            <a:off x="2638659" y="4248690"/>
            <a:ext cx="530915" cy="461665"/>
          </a:xfrm>
          <a:prstGeom prst="rect">
            <a:avLst/>
          </a:prstGeom>
        </p:spPr>
        <p:txBody>
          <a:bodyPr wrap="none">
            <a:spAutoFit/>
          </a:bodyPr>
          <a:lstStyle/>
          <a:p>
            <a:r>
              <a:rPr lang="en-US" altLang="zh-TW" sz="2400" dirty="0">
                <a:solidFill>
                  <a:schemeClr val="bg1">
                    <a:lumMod val="95000"/>
                  </a:schemeClr>
                </a:solidFill>
                <a:latin typeface="Adobe 黑体 Std R" pitchFamily="34" charset="-128"/>
                <a:ea typeface="Adobe 黑体 Std R" pitchFamily="34" charset="-128"/>
              </a:rPr>
              <a:t>22</a:t>
            </a:r>
            <a:endParaRPr lang="zh-CN" altLang="en-US" sz="2400" dirty="0">
              <a:solidFill>
                <a:schemeClr val="bg1">
                  <a:lumMod val="95000"/>
                </a:schemeClr>
              </a:solidFill>
              <a:latin typeface="Adobe 黑体 Std R" pitchFamily="34" charset="-128"/>
              <a:ea typeface="Adobe 黑体 Std R" pitchFamily="34" charset="-128"/>
            </a:endParaRPr>
          </a:p>
        </p:txBody>
      </p:sp>
      <p:sp>
        <p:nvSpPr>
          <p:cNvPr id="33" name="矩形 32"/>
          <p:cNvSpPr/>
          <p:nvPr/>
        </p:nvSpPr>
        <p:spPr>
          <a:xfrm>
            <a:off x="3804018" y="4336750"/>
            <a:ext cx="473206" cy="400110"/>
          </a:xfrm>
          <a:prstGeom prst="rect">
            <a:avLst/>
          </a:prstGeom>
        </p:spPr>
        <p:txBody>
          <a:bodyPr wrap="none">
            <a:spAutoFit/>
          </a:bodyPr>
          <a:lstStyle/>
          <a:p>
            <a:r>
              <a:rPr lang="en-US" altLang="zh-TW" sz="2000" dirty="0">
                <a:solidFill>
                  <a:schemeClr val="bg1">
                    <a:lumMod val="95000"/>
                  </a:schemeClr>
                </a:solidFill>
                <a:latin typeface="Adobe 黑体 Std R" pitchFamily="34" charset="-128"/>
                <a:ea typeface="Adobe 黑体 Std R" pitchFamily="34" charset="-128"/>
                <a:cs typeface="Arial" panose="020B0604020202020204" pitchFamily="34" charset="0"/>
              </a:rPr>
              <a:t>12</a:t>
            </a:r>
            <a:endParaRPr lang="zh-CN" altLang="en-US" sz="1600" dirty="0">
              <a:solidFill>
                <a:schemeClr val="bg1">
                  <a:lumMod val="95000"/>
                </a:schemeClr>
              </a:solidFill>
              <a:latin typeface="Adobe 黑体 Std R" pitchFamily="34" charset="-128"/>
              <a:ea typeface="Adobe 黑体 Std R" pitchFamily="34" charset="-128"/>
            </a:endParaRPr>
          </a:p>
        </p:txBody>
      </p:sp>
      <p:sp>
        <p:nvSpPr>
          <p:cNvPr id="34" name="矩形 33"/>
          <p:cNvSpPr/>
          <p:nvPr/>
        </p:nvSpPr>
        <p:spPr>
          <a:xfrm>
            <a:off x="5049518" y="3726548"/>
            <a:ext cx="530915" cy="461665"/>
          </a:xfrm>
          <a:prstGeom prst="rect">
            <a:avLst/>
          </a:prstGeom>
        </p:spPr>
        <p:txBody>
          <a:bodyPr wrap="none">
            <a:spAutoFit/>
          </a:bodyPr>
          <a:lstStyle/>
          <a:p>
            <a:r>
              <a:rPr lang="en-US" altLang="zh-TW" sz="2400" dirty="0">
                <a:solidFill>
                  <a:schemeClr val="bg1">
                    <a:lumMod val="95000"/>
                  </a:schemeClr>
                </a:solidFill>
                <a:latin typeface="Adobe 黑体 Std R" pitchFamily="34" charset="-128"/>
                <a:ea typeface="Adobe 黑体 Std R" pitchFamily="34" charset="-128"/>
                <a:cs typeface="Arial" panose="020B0604020202020204" pitchFamily="34" charset="0"/>
              </a:rPr>
              <a:t>38</a:t>
            </a:r>
            <a:endParaRPr lang="zh-CN" altLang="en-US" sz="2000" dirty="0">
              <a:solidFill>
                <a:schemeClr val="bg1">
                  <a:lumMod val="95000"/>
                </a:schemeClr>
              </a:solidFill>
              <a:latin typeface="Adobe 黑体 Std R" pitchFamily="34" charset="-128"/>
              <a:ea typeface="Adobe 黑体 Std R" pitchFamily="34" charset="-128"/>
            </a:endParaRPr>
          </a:p>
        </p:txBody>
      </p:sp>
      <p:grpSp>
        <p:nvGrpSpPr>
          <p:cNvPr id="35" name="群組 50"/>
          <p:cNvGrpSpPr/>
          <p:nvPr/>
        </p:nvGrpSpPr>
        <p:grpSpPr>
          <a:xfrm>
            <a:off x="1157602" y="5777924"/>
            <a:ext cx="4751942" cy="792088"/>
            <a:chOff x="5287639" y="5085184"/>
            <a:chExt cx="4751942" cy="792088"/>
          </a:xfrm>
        </p:grpSpPr>
        <p:sp>
          <p:nvSpPr>
            <p:cNvPr id="36" name="文本框 20"/>
            <p:cNvSpPr txBox="1"/>
            <p:nvPr/>
          </p:nvSpPr>
          <p:spPr>
            <a:xfrm>
              <a:off x="6168008" y="5210036"/>
              <a:ext cx="3871573" cy="523220"/>
            </a:xfrm>
            <a:prstGeom prst="rect">
              <a:avLst/>
            </a:prstGeom>
            <a:noFill/>
          </p:spPr>
          <p:txBody>
            <a:bodyPr wrap="none" rtlCol="0">
              <a:spAutoFit/>
            </a:bodyPr>
            <a:lstStyle/>
            <a:p>
              <a:r>
                <a:rPr lang="zh-CN" altLang="en-US" sz="2800" u="sng" dirty="0">
                  <a:solidFill>
                    <a:srgbClr val="131313"/>
                  </a:solidFill>
                  <a:latin typeface="+mn-ea"/>
                  <a:cs typeface="Arial" panose="020B0604020202020204" pitchFamily="34" charset="0"/>
                </a:rPr>
                <a:t>收录重要科学核心期刊</a:t>
              </a:r>
              <a:endParaRPr lang="en-US" altLang="zh-TW" sz="2800" u="sng" dirty="0">
                <a:solidFill>
                  <a:srgbClr val="131313"/>
                </a:solidFill>
                <a:latin typeface="+mn-ea"/>
                <a:cs typeface="Arial" panose="020B0604020202020204" pitchFamily="34" charset="0"/>
              </a:endParaRPr>
            </a:p>
          </p:txBody>
        </p:sp>
        <p:sp>
          <p:nvSpPr>
            <p:cNvPr id="37" name="KSO_Shape"/>
            <p:cNvSpPr/>
            <p:nvPr/>
          </p:nvSpPr>
          <p:spPr bwMode="auto">
            <a:xfrm>
              <a:off x="5287639" y="5085184"/>
              <a:ext cx="736353" cy="792088"/>
            </a:xfrm>
            <a:custGeom>
              <a:avLst/>
              <a:gdLst>
                <a:gd name="T0" fmla="*/ 1735389 w 3295"/>
                <a:gd name="T1" fmla="*/ 901016 h 3303"/>
                <a:gd name="T2" fmla="*/ 828737 w 3295"/>
                <a:gd name="T3" fmla="*/ 0 h 3303"/>
                <a:gd name="T4" fmla="*/ 2179 w 3295"/>
                <a:gd name="T5" fmla="*/ 0 h 3303"/>
                <a:gd name="T6" fmla="*/ 0 w 3295"/>
                <a:gd name="T7" fmla="*/ 825795 h 3303"/>
                <a:gd name="T8" fmla="*/ 896300 w 3295"/>
                <a:gd name="T9" fmla="*/ 1740438 h 3303"/>
                <a:gd name="T10" fmla="*/ 1107707 w 3295"/>
                <a:gd name="T11" fmla="*/ 1742074 h 3303"/>
                <a:gd name="T12" fmla="*/ 1737024 w 3295"/>
                <a:gd name="T13" fmla="*/ 1112507 h 3303"/>
                <a:gd name="T14" fmla="*/ 1735389 w 3295"/>
                <a:gd name="T15" fmla="*/ 901016 h 3303"/>
                <a:gd name="T16" fmla="*/ 221214 w 3295"/>
                <a:gd name="T17" fmla="*/ 373379 h 3303"/>
                <a:gd name="T18" fmla="*/ 369962 w 3295"/>
                <a:gd name="T19" fmla="*/ 225118 h 3303"/>
                <a:gd name="T20" fmla="*/ 518165 w 3295"/>
                <a:gd name="T21" fmla="*/ 373379 h 3303"/>
                <a:gd name="T22" fmla="*/ 369962 w 3295"/>
                <a:gd name="T23" fmla="*/ 521641 h 3303"/>
                <a:gd name="T24" fmla="*/ 221214 w 3295"/>
                <a:gd name="T25" fmla="*/ 373379 h 3303"/>
                <a:gd name="T26" fmla="*/ 1028702 w 3295"/>
                <a:gd name="T27" fmla="*/ 1408485 h 3303"/>
                <a:gd name="T28" fmla="*/ 451147 w 3295"/>
                <a:gd name="T29" fmla="*/ 831246 h 3303"/>
                <a:gd name="T30" fmla="*/ 503998 w 3295"/>
                <a:gd name="T31" fmla="*/ 778918 h 3303"/>
                <a:gd name="T32" fmla="*/ 1081008 w 3295"/>
                <a:gd name="T33" fmla="*/ 1355612 h 3303"/>
                <a:gd name="T34" fmla="*/ 1028702 w 3295"/>
                <a:gd name="T35" fmla="*/ 1408485 h 3303"/>
                <a:gd name="T36" fmla="*/ 1185622 w 3295"/>
                <a:gd name="T37" fmla="*/ 1250957 h 3303"/>
                <a:gd name="T38" fmla="*/ 608612 w 3295"/>
                <a:gd name="T39" fmla="*/ 673718 h 3303"/>
                <a:gd name="T40" fmla="*/ 661464 w 3295"/>
                <a:gd name="T41" fmla="*/ 621390 h 3303"/>
                <a:gd name="T42" fmla="*/ 1238474 w 3295"/>
                <a:gd name="T43" fmla="*/ 1198629 h 3303"/>
                <a:gd name="T44" fmla="*/ 1185622 w 3295"/>
                <a:gd name="T45" fmla="*/ 1250957 h 3303"/>
                <a:gd name="T46" fmla="*/ 1343088 w 3295"/>
                <a:gd name="T47" fmla="*/ 1093429 h 3303"/>
                <a:gd name="T48" fmla="*/ 766078 w 3295"/>
                <a:gd name="T49" fmla="*/ 516190 h 3303"/>
                <a:gd name="T50" fmla="*/ 818929 w 3295"/>
                <a:gd name="T51" fmla="*/ 463863 h 3303"/>
                <a:gd name="T52" fmla="*/ 1395939 w 3295"/>
                <a:gd name="T53" fmla="*/ 1041102 h 3303"/>
                <a:gd name="T54" fmla="*/ 1343088 w 3295"/>
                <a:gd name="T55" fmla="*/ 1093429 h 33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5" h="3303">
                  <a:moveTo>
                    <a:pt x="3185" y="1653"/>
                  </a:moveTo>
                  <a:cubicBezTo>
                    <a:pt x="1521" y="0"/>
                    <a:pt x="1521" y="0"/>
                    <a:pt x="1521" y="0"/>
                  </a:cubicBezTo>
                  <a:cubicBezTo>
                    <a:pt x="4" y="0"/>
                    <a:pt x="4" y="0"/>
                    <a:pt x="4" y="0"/>
                  </a:cubicBezTo>
                  <a:cubicBezTo>
                    <a:pt x="0" y="1515"/>
                    <a:pt x="0" y="1515"/>
                    <a:pt x="0" y="1515"/>
                  </a:cubicBezTo>
                  <a:cubicBezTo>
                    <a:pt x="1645" y="3193"/>
                    <a:pt x="1645" y="3193"/>
                    <a:pt x="1645" y="3193"/>
                  </a:cubicBezTo>
                  <a:cubicBezTo>
                    <a:pt x="1753" y="3301"/>
                    <a:pt x="1927" y="3303"/>
                    <a:pt x="2033" y="3196"/>
                  </a:cubicBezTo>
                  <a:cubicBezTo>
                    <a:pt x="3188" y="2041"/>
                    <a:pt x="3188" y="2041"/>
                    <a:pt x="3188" y="2041"/>
                  </a:cubicBezTo>
                  <a:cubicBezTo>
                    <a:pt x="3295" y="1934"/>
                    <a:pt x="3294" y="1761"/>
                    <a:pt x="3185" y="1653"/>
                  </a:cubicBezTo>
                  <a:close/>
                  <a:moveTo>
                    <a:pt x="406" y="685"/>
                  </a:moveTo>
                  <a:cubicBezTo>
                    <a:pt x="406" y="535"/>
                    <a:pt x="528" y="413"/>
                    <a:pt x="679" y="413"/>
                  </a:cubicBezTo>
                  <a:cubicBezTo>
                    <a:pt x="829" y="413"/>
                    <a:pt x="951" y="535"/>
                    <a:pt x="951" y="685"/>
                  </a:cubicBezTo>
                  <a:cubicBezTo>
                    <a:pt x="951" y="835"/>
                    <a:pt x="829" y="957"/>
                    <a:pt x="679" y="957"/>
                  </a:cubicBezTo>
                  <a:cubicBezTo>
                    <a:pt x="528" y="957"/>
                    <a:pt x="406" y="835"/>
                    <a:pt x="406" y="685"/>
                  </a:cubicBezTo>
                  <a:close/>
                  <a:moveTo>
                    <a:pt x="1888" y="2584"/>
                  </a:moveTo>
                  <a:cubicBezTo>
                    <a:pt x="828" y="1525"/>
                    <a:pt x="828" y="1525"/>
                    <a:pt x="828" y="1525"/>
                  </a:cubicBezTo>
                  <a:cubicBezTo>
                    <a:pt x="925" y="1429"/>
                    <a:pt x="925" y="1429"/>
                    <a:pt x="925" y="1429"/>
                  </a:cubicBezTo>
                  <a:cubicBezTo>
                    <a:pt x="1984" y="2487"/>
                    <a:pt x="1984" y="2487"/>
                    <a:pt x="1984" y="2487"/>
                  </a:cubicBezTo>
                  <a:lnTo>
                    <a:pt x="1888" y="2584"/>
                  </a:lnTo>
                  <a:close/>
                  <a:moveTo>
                    <a:pt x="2176" y="2295"/>
                  </a:moveTo>
                  <a:cubicBezTo>
                    <a:pt x="1117" y="1236"/>
                    <a:pt x="1117" y="1236"/>
                    <a:pt x="1117" y="1236"/>
                  </a:cubicBezTo>
                  <a:cubicBezTo>
                    <a:pt x="1214" y="1140"/>
                    <a:pt x="1214" y="1140"/>
                    <a:pt x="1214" y="1140"/>
                  </a:cubicBezTo>
                  <a:cubicBezTo>
                    <a:pt x="2273" y="2199"/>
                    <a:pt x="2273" y="2199"/>
                    <a:pt x="2273" y="2199"/>
                  </a:cubicBezTo>
                  <a:lnTo>
                    <a:pt x="2176" y="2295"/>
                  </a:lnTo>
                  <a:close/>
                  <a:moveTo>
                    <a:pt x="2465" y="2006"/>
                  </a:moveTo>
                  <a:cubicBezTo>
                    <a:pt x="1406" y="947"/>
                    <a:pt x="1406" y="947"/>
                    <a:pt x="1406" y="947"/>
                  </a:cubicBezTo>
                  <a:cubicBezTo>
                    <a:pt x="1503" y="851"/>
                    <a:pt x="1503" y="851"/>
                    <a:pt x="1503" y="851"/>
                  </a:cubicBezTo>
                  <a:cubicBezTo>
                    <a:pt x="2562" y="1910"/>
                    <a:pt x="2562" y="1910"/>
                    <a:pt x="2562" y="1910"/>
                  </a:cubicBezTo>
                  <a:lnTo>
                    <a:pt x="2465" y="2006"/>
                  </a:lnTo>
                  <a:close/>
                </a:path>
              </a:pathLst>
            </a:custGeom>
            <a:solidFill>
              <a:schemeClr val="accent6">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A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A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A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A0204" charset="0"/>
                  <a:ea typeface="宋体" panose="02010600030101010101" pitchFamily="2" charset="-122"/>
                  <a:cs typeface="+mn-cs"/>
                </a:defRPr>
              </a:lvl9pPr>
            </a:lstStyle>
            <a:p>
              <a:endParaRPr lang="zh-CN" altLang="en-US">
                <a:latin typeface="Adobe 黑体 Std R" pitchFamily="34" charset="-128"/>
                <a:ea typeface="Adobe 黑体 Std R" pitchFamily="34" charset="-128"/>
              </a:endParaRPr>
            </a:p>
          </p:txBody>
        </p:sp>
      </p:grpSp>
      <p:grpSp>
        <p:nvGrpSpPr>
          <p:cNvPr id="48" name="群組 50"/>
          <p:cNvGrpSpPr/>
          <p:nvPr/>
        </p:nvGrpSpPr>
        <p:grpSpPr>
          <a:xfrm>
            <a:off x="7229098" y="5777924"/>
            <a:ext cx="4014560" cy="792088"/>
            <a:chOff x="5287639" y="5085184"/>
            <a:chExt cx="4014560" cy="792088"/>
          </a:xfrm>
        </p:grpSpPr>
        <p:sp>
          <p:nvSpPr>
            <p:cNvPr id="49" name="文本框 20"/>
            <p:cNvSpPr txBox="1"/>
            <p:nvPr/>
          </p:nvSpPr>
          <p:spPr>
            <a:xfrm>
              <a:off x="6168008" y="5210036"/>
              <a:ext cx="3134191" cy="523220"/>
            </a:xfrm>
            <a:prstGeom prst="rect">
              <a:avLst/>
            </a:prstGeom>
            <a:noFill/>
          </p:spPr>
          <p:txBody>
            <a:bodyPr wrap="none" rtlCol="0">
              <a:spAutoFit/>
            </a:bodyPr>
            <a:lstStyle/>
            <a:p>
              <a:r>
                <a:rPr lang="zh-CN" altLang="en-US" sz="2800" u="sng" dirty="0">
                  <a:solidFill>
                    <a:srgbClr val="131313"/>
                  </a:solidFill>
                  <a:latin typeface="+mn-ea"/>
                  <a:cs typeface="Arial" panose="020B0604020202020204" pitchFamily="34" charset="0"/>
                </a:rPr>
                <a:t>收录精华学位论文</a:t>
              </a:r>
              <a:endParaRPr lang="en-US" altLang="zh-TW" sz="2800" u="sng" dirty="0">
                <a:solidFill>
                  <a:srgbClr val="131313"/>
                </a:solidFill>
                <a:latin typeface="+mn-ea"/>
                <a:cs typeface="Arial" panose="020B0604020202020204" pitchFamily="34" charset="0"/>
              </a:endParaRPr>
            </a:p>
          </p:txBody>
        </p:sp>
        <p:sp>
          <p:nvSpPr>
            <p:cNvPr id="50" name="KSO_Shape"/>
            <p:cNvSpPr/>
            <p:nvPr/>
          </p:nvSpPr>
          <p:spPr bwMode="auto">
            <a:xfrm>
              <a:off x="5287639" y="5085184"/>
              <a:ext cx="736353" cy="792088"/>
            </a:xfrm>
            <a:custGeom>
              <a:avLst/>
              <a:gdLst>
                <a:gd name="T0" fmla="*/ 1735389 w 3295"/>
                <a:gd name="T1" fmla="*/ 901016 h 3303"/>
                <a:gd name="T2" fmla="*/ 828737 w 3295"/>
                <a:gd name="T3" fmla="*/ 0 h 3303"/>
                <a:gd name="T4" fmla="*/ 2179 w 3295"/>
                <a:gd name="T5" fmla="*/ 0 h 3303"/>
                <a:gd name="T6" fmla="*/ 0 w 3295"/>
                <a:gd name="T7" fmla="*/ 825795 h 3303"/>
                <a:gd name="T8" fmla="*/ 896300 w 3295"/>
                <a:gd name="T9" fmla="*/ 1740438 h 3303"/>
                <a:gd name="T10" fmla="*/ 1107707 w 3295"/>
                <a:gd name="T11" fmla="*/ 1742074 h 3303"/>
                <a:gd name="T12" fmla="*/ 1737024 w 3295"/>
                <a:gd name="T13" fmla="*/ 1112507 h 3303"/>
                <a:gd name="T14" fmla="*/ 1735389 w 3295"/>
                <a:gd name="T15" fmla="*/ 901016 h 3303"/>
                <a:gd name="T16" fmla="*/ 221214 w 3295"/>
                <a:gd name="T17" fmla="*/ 373379 h 3303"/>
                <a:gd name="T18" fmla="*/ 369962 w 3295"/>
                <a:gd name="T19" fmla="*/ 225118 h 3303"/>
                <a:gd name="T20" fmla="*/ 518165 w 3295"/>
                <a:gd name="T21" fmla="*/ 373379 h 3303"/>
                <a:gd name="T22" fmla="*/ 369962 w 3295"/>
                <a:gd name="T23" fmla="*/ 521641 h 3303"/>
                <a:gd name="T24" fmla="*/ 221214 w 3295"/>
                <a:gd name="T25" fmla="*/ 373379 h 3303"/>
                <a:gd name="T26" fmla="*/ 1028702 w 3295"/>
                <a:gd name="T27" fmla="*/ 1408485 h 3303"/>
                <a:gd name="T28" fmla="*/ 451147 w 3295"/>
                <a:gd name="T29" fmla="*/ 831246 h 3303"/>
                <a:gd name="T30" fmla="*/ 503998 w 3295"/>
                <a:gd name="T31" fmla="*/ 778918 h 3303"/>
                <a:gd name="T32" fmla="*/ 1081008 w 3295"/>
                <a:gd name="T33" fmla="*/ 1355612 h 3303"/>
                <a:gd name="T34" fmla="*/ 1028702 w 3295"/>
                <a:gd name="T35" fmla="*/ 1408485 h 3303"/>
                <a:gd name="T36" fmla="*/ 1185622 w 3295"/>
                <a:gd name="T37" fmla="*/ 1250957 h 3303"/>
                <a:gd name="T38" fmla="*/ 608612 w 3295"/>
                <a:gd name="T39" fmla="*/ 673718 h 3303"/>
                <a:gd name="T40" fmla="*/ 661464 w 3295"/>
                <a:gd name="T41" fmla="*/ 621390 h 3303"/>
                <a:gd name="T42" fmla="*/ 1238474 w 3295"/>
                <a:gd name="T43" fmla="*/ 1198629 h 3303"/>
                <a:gd name="T44" fmla="*/ 1185622 w 3295"/>
                <a:gd name="T45" fmla="*/ 1250957 h 3303"/>
                <a:gd name="T46" fmla="*/ 1343088 w 3295"/>
                <a:gd name="T47" fmla="*/ 1093429 h 3303"/>
                <a:gd name="T48" fmla="*/ 766078 w 3295"/>
                <a:gd name="T49" fmla="*/ 516190 h 3303"/>
                <a:gd name="T50" fmla="*/ 818929 w 3295"/>
                <a:gd name="T51" fmla="*/ 463863 h 3303"/>
                <a:gd name="T52" fmla="*/ 1395939 w 3295"/>
                <a:gd name="T53" fmla="*/ 1041102 h 3303"/>
                <a:gd name="T54" fmla="*/ 1343088 w 3295"/>
                <a:gd name="T55" fmla="*/ 1093429 h 33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5" h="3303">
                  <a:moveTo>
                    <a:pt x="3185" y="1653"/>
                  </a:moveTo>
                  <a:cubicBezTo>
                    <a:pt x="1521" y="0"/>
                    <a:pt x="1521" y="0"/>
                    <a:pt x="1521" y="0"/>
                  </a:cubicBezTo>
                  <a:cubicBezTo>
                    <a:pt x="4" y="0"/>
                    <a:pt x="4" y="0"/>
                    <a:pt x="4" y="0"/>
                  </a:cubicBezTo>
                  <a:cubicBezTo>
                    <a:pt x="0" y="1515"/>
                    <a:pt x="0" y="1515"/>
                    <a:pt x="0" y="1515"/>
                  </a:cubicBezTo>
                  <a:cubicBezTo>
                    <a:pt x="1645" y="3193"/>
                    <a:pt x="1645" y="3193"/>
                    <a:pt x="1645" y="3193"/>
                  </a:cubicBezTo>
                  <a:cubicBezTo>
                    <a:pt x="1753" y="3301"/>
                    <a:pt x="1927" y="3303"/>
                    <a:pt x="2033" y="3196"/>
                  </a:cubicBezTo>
                  <a:cubicBezTo>
                    <a:pt x="3188" y="2041"/>
                    <a:pt x="3188" y="2041"/>
                    <a:pt x="3188" y="2041"/>
                  </a:cubicBezTo>
                  <a:cubicBezTo>
                    <a:pt x="3295" y="1934"/>
                    <a:pt x="3294" y="1761"/>
                    <a:pt x="3185" y="1653"/>
                  </a:cubicBezTo>
                  <a:close/>
                  <a:moveTo>
                    <a:pt x="406" y="685"/>
                  </a:moveTo>
                  <a:cubicBezTo>
                    <a:pt x="406" y="535"/>
                    <a:pt x="528" y="413"/>
                    <a:pt x="679" y="413"/>
                  </a:cubicBezTo>
                  <a:cubicBezTo>
                    <a:pt x="829" y="413"/>
                    <a:pt x="951" y="535"/>
                    <a:pt x="951" y="685"/>
                  </a:cubicBezTo>
                  <a:cubicBezTo>
                    <a:pt x="951" y="835"/>
                    <a:pt x="829" y="957"/>
                    <a:pt x="679" y="957"/>
                  </a:cubicBezTo>
                  <a:cubicBezTo>
                    <a:pt x="528" y="957"/>
                    <a:pt x="406" y="835"/>
                    <a:pt x="406" y="685"/>
                  </a:cubicBezTo>
                  <a:close/>
                  <a:moveTo>
                    <a:pt x="1888" y="2584"/>
                  </a:moveTo>
                  <a:cubicBezTo>
                    <a:pt x="828" y="1525"/>
                    <a:pt x="828" y="1525"/>
                    <a:pt x="828" y="1525"/>
                  </a:cubicBezTo>
                  <a:cubicBezTo>
                    <a:pt x="925" y="1429"/>
                    <a:pt x="925" y="1429"/>
                    <a:pt x="925" y="1429"/>
                  </a:cubicBezTo>
                  <a:cubicBezTo>
                    <a:pt x="1984" y="2487"/>
                    <a:pt x="1984" y="2487"/>
                    <a:pt x="1984" y="2487"/>
                  </a:cubicBezTo>
                  <a:lnTo>
                    <a:pt x="1888" y="2584"/>
                  </a:lnTo>
                  <a:close/>
                  <a:moveTo>
                    <a:pt x="2176" y="2295"/>
                  </a:moveTo>
                  <a:cubicBezTo>
                    <a:pt x="1117" y="1236"/>
                    <a:pt x="1117" y="1236"/>
                    <a:pt x="1117" y="1236"/>
                  </a:cubicBezTo>
                  <a:cubicBezTo>
                    <a:pt x="1214" y="1140"/>
                    <a:pt x="1214" y="1140"/>
                    <a:pt x="1214" y="1140"/>
                  </a:cubicBezTo>
                  <a:cubicBezTo>
                    <a:pt x="2273" y="2199"/>
                    <a:pt x="2273" y="2199"/>
                    <a:pt x="2273" y="2199"/>
                  </a:cubicBezTo>
                  <a:lnTo>
                    <a:pt x="2176" y="2295"/>
                  </a:lnTo>
                  <a:close/>
                  <a:moveTo>
                    <a:pt x="2465" y="2006"/>
                  </a:moveTo>
                  <a:cubicBezTo>
                    <a:pt x="1406" y="947"/>
                    <a:pt x="1406" y="947"/>
                    <a:pt x="1406" y="947"/>
                  </a:cubicBezTo>
                  <a:cubicBezTo>
                    <a:pt x="1503" y="851"/>
                    <a:pt x="1503" y="851"/>
                    <a:pt x="1503" y="851"/>
                  </a:cubicBezTo>
                  <a:cubicBezTo>
                    <a:pt x="2562" y="1910"/>
                    <a:pt x="2562" y="1910"/>
                    <a:pt x="2562" y="1910"/>
                  </a:cubicBezTo>
                  <a:lnTo>
                    <a:pt x="2465" y="2006"/>
                  </a:lnTo>
                  <a:close/>
                </a:path>
              </a:pathLst>
            </a:custGeom>
            <a:solidFill>
              <a:schemeClr val="accent6">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A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A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A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A0204" charset="0"/>
                  <a:ea typeface="宋体" panose="02010600030101010101" pitchFamily="2" charset="-122"/>
                  <a:cs typeface="+mn-cs"/>
                </a:defRPr>
              </a:lvl9pPr>
            </a:lstStyle>
            <a:p>
              <a:endParaRPr lang="zh-CN" altLang="en-US">
                <a:latin typeface="Adobe 黑体 Std R" pitchFamily="34" charset="-128"/>
                <a:ea typeface="Adobe 黑体 Std R" pitchFamily="34" charset="-128"/>
              </a:endParaRPr>
            </a:p>
          </p:txBody>
        </p:sp>
      </p:grpSp>
      <p:sp>
        <p:nvSpPr>
          <p:cNvPr id="51" name="文本框 96"/>
          <p:cNvSpPr txBox="1"/>
          <p:nvPr/>
        </p:nvSpPr>
        <p:spPr>
          <a:xfrm>
            <a:off x="1052166" y="663551"/>
            <a:ext cx="387798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产品内容概览－科学</a:t>
            </a:r>
            <a:endParaRPr lang="zh-CN" altLang="en-US" sz="3200" b="1" dirty="0">
              <a:solidFill>
                <a:schemeClr val="tx2"/>
              </a:solidFill>
              <a:latin typeface="Century Gothic" panose="020B0502020202020204" pitchFamily="34" charset="0"/>
              <a:ea typeface="+mj-ea"/>
            </a:endParaRPr>
          </a:p>
        </p:txBody>
      </p:sp>
      <p:grpSp>
        <p:nvGrpSpPr>
          <p:cNvPr id="131" name="组合 83"/>
          <p:cNvGrpSpPr>
            <a:grpSpLocks noChangeAspect="1"/>
          </p:cNvGrpSpPr>
          <p:nvPr/>
        </p:nvGrpSpPr>
        <p:grpSpPr>
          <a:xfrm>
            <a:off x="8109467" y="1903951"/>
            <a:ext cx="2852316" cy="2869380"/>
            <a:chOff x="6907302" y="1666875"/>
            <a:chExt cx="2862421" cy="2879546"/>
          </a:xfrm>
        </p:grpSpPr>
        <p:grpSp>
          <p:nvGrpSpPr>
            <p:cNvPr id="132" name="iṩļiďê"/>
            <p:cNvGrpSpPr/>
            <p:nvPr/>
          </p:nvGrpSpPr>
          <p:grpSpPr>
            <a:xfrm>
              <a:off x="7152873" y="1926172"/>
              <a:ext cx="2395286" cy="2393983"/>
              <a:chOff x="6211860" y="2498961"/>
              <a:chExt cx="2848032" cy="2846478"/>
            </a:xfrm>
          </p:grpSpPr>
          <p:sp>
            <p:nvSpPr>
              <p:cNvPr id="146" name="ïṡļiḑê"/>
              <p:cNvSpPr/>
              <p:nvPr/>
            </p:nvSpPr>
            <p:spPr bwMode="auto">
              <a:xfrm>
                <a:off x="8133816"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1"/>
              </a:solidFill>
              <a:ln>
                <a:noFill/>
              </a:ln>
            </p:spPr>
            <p:txBody>
              <a:bodyPr anchor="ctr"/>
              <a:lstStyle/>
              <a:p>
                <a:pPr algn="ctr"/>
              </a:p>
            </p:txBody>
          </p:sp>
          <p:sp>
            <p:nvSpPr>
              <p:cNvPr id="147" name="îš1iḍe"/>
              <p:cNvSpPr/>
              <p:nvPr/>
            </p:nvSpPr>
            <p:spPr bwMode="auto">
              <a:xfrm>
                <a:off x="7666900"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1"/>
              </a:solidFill>
              <a:ln>
                <a:noFill/>
              </a:ln>
            </p:spPr>
            <p:txBody>
              <a:bodyPr anchor="ctr"/>
              <a:lstStyle/>
              <a:p>
                <a:pPr algn="ctr"/>
              </a:p>
            </p:txBody>
          </p:sp>
          <p:sp>
            <p:nvSpPr>
              <p:cNvPr id="148" name="îSľide"/>
              <p:cNvSpPr/>
              <p:nvPr/>
            </p:nvSpPr>
            <p:spPr bwMode="auto">
              <a:xfrm>
                <a:off x="8009719"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1"/>
              </a:solidFill>
              <a:ln>
                <a:noFill/>
              </a:ln>
            </p:spPr>
            <p:txBody>
              <a:bodyPr anchor="ctr"/>
              <a:lstStyle/>
              <a:p>
                <a:pPr algn="ctr"/>
              </a:p>
            </p:txBody>
          </p:sp>
          <p:sp>
            <p:nvSpPr>
              <p:cNvPr id="149" name="íŝľíde"/>
              <p:cNvSpPr/>
              <p:nvPr/>
            </p:nvSpPr>
            <p:spPr bwMode="auto">
              <a:xfrm>
                <a:off x="8208274"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1"/>
              </a:solidFill>
              <a:ln>
                <a:noFill/>
              </a:ln>
            </p:spPr>
            <p:txBody>
              <a:bodyPr anchor="ctr"/>
              <a:lstStyle/>
              <a:p>
                <a:pPr algn="ctr"/>
              </a:p>
            </p:txBody>
          </p:sp>
          <p:sp>
            <p:nvSpPr>
              <p:cNvPr id="150" name="îṥľîdè"/>
              <p:cNvSpPr/>
              <p:nvPr/>
            </p:nvSpPr>
            <p:spPr bwMode="auto">
              <a:xfrm>
                <a:off x="7224804"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accent1"/>
              </a:solidFill>
              <a:ln>
                <a:noFill/>
              </a:ln>
            </p:spPr>
            <p:txBody>
              <a:bodyPr anchor="ctr"/>
              <a:lstStyle/>
              <a:p>
                <a:pPr algn="ctr"/>
              </a:p>
            </p:txBody>
          </p:sp>
          <p:sp>
            <p:nvSpPr>
              <p:cNvPr id="151" name="îsḷïḑe"/>
              <p:cNvSpPr/>
              <p:nvPr/>
            </p:nvSpPr>
            <p:spPr bwMode="auto">
              <a:xfrm>
                <a:off x="7848392"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1"/>
              </a:solidFill>
              <a:ln>
                <a:noFill/>
              </a:ln>
            </p:spPr>
            <p:txBody>
              <a:bodyPr anchor="ctr"/>
              <a:lstStyle/>
              <a:p>
                <a:pPr algn="ctr"/>
              </a:p>
            </p:txBody>
          </p:sp>
          <p:sp>
            <p:nvSpPr>
              <p:cNvPr id="152" name="ï$ḷîḍé"/>
              <p:cNvSpPr/>
              <p:nvPr/>
            </p:nvSpPr>
            <p:spPr bwMode="auto">
              <a:xfrm>
                <a:off x="7666900"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accent1"/>
              </a:solidFill>
              <a:ln>
                <a:noFill/>
              </a:ln>
            </p:spPr>
            <p:txBody>
              <a:bodyPr anchor="ctr"/>
              <a:lstStyle/>
              <a:p>
                <a:pPr algn="ctr"/>
              </a:p>
            </p:txBody>
          </p:sp>
          <p:sp>
            <p:nvSpPr>
              <p:cNvPr id="153" name="îš1ïḓê"/>
              <p:cNvSpPr/>
              <p:nvPr/>
            </p:nvSpPr>
            <p:spPr bwMode="auto">
              <a:xfrm>
                <a:off x="8208274"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1"/>
              </a:solidFill>
              <a:ln>
                <a:noFill/>
              </a:ln>
            </p:spPr>
            <p:txBody>
              <a:bodyPr anchor="ctr"/>
              <a:lstStyle/>
              <a:p>
                <a:pPr algn="ctr"/>
              </a:p>
            </p:txBody>
          </p:sp>
          <p:sp>
            <p:nvSpPr>
              <p:cNvPr id="154" name="ïṥ1íďé"/>
              <p:cNvSpPr/>
              <p:nvPr/>
            </p:nvSpPr>
            <p:spPr bwMode="auto">
              <a:xfrm>
                <a:off x="8133816"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1"/>
              </a:solidFill>
              <a:ln>
                <a:noFill/>
              </a:ln>
            </p:spPr>
            <p:txBody>
              <a:bodyPr anchor="ctr"/>
              <a:lstStyle/>
              <a:p>
                <a:pPr algn="ctr"/>
              </a:p>
            </p:txBody>
          </p:sp>
          <p:sp>
            <p:nvSpPr>
              <p:cNvPr id="156" name="îSḷîḑè"/>
              <p:cNvSpPr/>
              <p:nvPr/>
            </p:nvSpPr>
            <p:spPr bwMode="auto">
              <a:xfrm>
                <a:off x="8009719"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1"/>
              </a:solidFill>
              <a:ln>
                <a:noFill/>
              </a:ln>
            </p:spPr>
            <p:txBody>
              <a:bodyPr anchor="ctr"/>
              <a:lstStyle/>
              <a:p>
                <a:pPr algn="ctr"/>
              </a:p>
            </p:txBody>
          </p:sp>
          <p:sp>
            <p:nvSpPr>
              <p:cNvPr id="157" name="íŝľídê"/>
              <p:cNvSpPr/>
              <p:nvPr/>
            </p:nvSpPr>
            <p:spPr bwMode="auto">
              <a:xfrm>
                <a:off x="7848392"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accent1"/>
              </a:solidFill>
              <a:ln>
                <a:noFill/>
              </a:ln>
            </p:spPr>
            <p:txBody>
              <a:bodyPr anchor="ctr"/>
              <a:lstStyle/>
              <a:p>
                <a:pPr algn="ctr"/>
              </a:p>
            </p:txBody>
          </p:sp>
          <p:sp>
            <p:nvSpPr>
              <p:cNvPr id="158" name="išlïḓè"/>
              <p:cNvSpPr/>
              <p:nvPr/>
            </p:nvSpPr>
            <p:spPr bwMode="auto">
              <a:xfrm>
                <a:off x="6211860"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p>
            </p:txBody>
          </p:sp>
          <p:sp>
            <p:nvSpPr>
              <p:cNvPr id="159" name="iṧḷíḓé"/>
              <p:cNvSpPr/>
              <p:nvPr/>
            </p:nvSpPr>
            <p:spPr bwMode="auto">
              <a:xfrm>
                <a:off x="6824590"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accent1"/>
              </a:solidFill>
              <a:ln>
                <a:noFill/>
              </a:ln>
            </p:spPr>
            <p:txBody>
              <a:bodyPr anchor="ctr"/>
              <a:lstStyle/>
              <a:p>
                <a:pPr algn="ctr"/>
              </a:p>
            </p:txBody>
          </p:sp>
          <p:sp>
            <p:nvSpPr>
              <p:cNvPr id="160" name="is1iḑê"/>
              <p:cNvSpPr/>
              <p:nvPr/>
            </p:nvSpPr>
            <p:spPr bwMode="auto">
              <a:xfrm>
                <a:off x="6211860"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p>
            </p:txBody>
          </p:sp>
          <p:sp>
            <p:nvSpPr>
              <p:cNvPr id="161" name="ïṥḷîďè"/>
              <p:cNvSpPr/>
              <p:nvPr/>
            </p:nvSpPr>
            <p:spPr bwMode="auto">
              <a:xfrm>
                <a:off x="6823039"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p>
            </p:txBody>
          </p:sp>
          <p:sp>
            <p:nvSpPr>
              <p:cNvPr id="162" name="ïšlïḍe"/>
              <p:cNvSpPr/>
              <p:nvPr/>
            </p:nvSpPr>
            <p:spPr bwMode="auto">
              <a:xfrm>
                <a:off x="6290972"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p>
            </p:txBody>
          </p:sp>
          <p:sp>
            <p:nvSpPr>
              <p:cNvPr id="163" name="îṥľiḋe"/>
              <p:cNvSpPr/>
              <p:nvPr/>
            </p:nvSpPr>
            <p:spPr bwMode="auto">
              <a:xfrm>
                <a:off x="6501938"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p>
            </p:txBody>
          </p:sp>
          <p:sp>
            <p:nvSpPr>
              <p:cNvPr id="164" name="íṣḻïḋé"/>
              <p:cNvSpPr/>
              <p:nvPr/>
            </p:nvSpPr>
            <p:spPr bwMode="auto">
              <a:xfrm>
                <a:off x="7224804"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p>
            </p:txBody>
          </p:sp>
        </p:grpSp>
        <p:grpSp>
          <p:nvGrpSpPr>
            <p:cNvPr id="133" name="íṩľidè"/>
            <p:cNvGrpSpPr/>
            <p:nvPr/>
          </p:nvGrpSpPr>
          <p:grpSpPr>
            <a:xfrm>
              <a:off x="6907302" y="1666875"/>
              <a:ext cx="2862421" cy="2879546"/>
              <a:chOff x="907879" y="2281904"/>
              <a:chExt cx="3158296" cy="3287240"/>
            </a:xfrm>
          </p:grpSpPr>
          <p:cxnSp>
            <p:nvCxnSpPr>
              <p:cNvPr id="136" name="Straight Connector 62"/>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63"/>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64"/>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65"/>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66"/>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67"/>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68"/>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69"/>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70"/>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71"/>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4" name="iṩḻïďê"/>
            <p:cNvSpPr/>
            <p:nvPr/>
          </p:nvSpPr>
          <p:spPr>
            <a:xfrm>
              <a:off x="7425634" y="2198416"/>
              <a:ext cx="1849779" cy="18497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35" name="ïśľïḓe"/>
            <p:cNvSpPr txBox="1"/>
            <p:nvPr/>
          </p:nvSpPr>
          <p:spPr>
            <a:xfrm>
              <a:off x="7802729"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zh-TW" altLang="en-US" sz="2400" dirty="0">
                  <a:solidFill>
                    <a:schemeClr val="tx1">
                      <a:lumMod val="65000"/>
                      <a:lumOff val="35000"/>
                    </a:schemeClr>
                  </a:solidFill>
                  <a:latin typeface="Century Gothic" panose="020B0502020202020204" pitchFamily="34" charset="0"/>
                </a:rPr>
                <a:t>篇</a:t>
              </a:r>
              <a:endParaRPr lang="en-US" altLang="ko-KR" sz="2400" spc="0" dirty="0">
                <a:solidFill>
                  <a:schemeClr val="tx1">
                    <a:lumMod val="65000"/>
                    <a:lumOff val="35000"/>
                  </a:schemeClr>
                </a:solidFill>
                <a:latin typeface="Century Gothic" panose="020B0502020202020204" pitchFamily="34" charset="0"/>
              </a:endParaRPr>
            </a:p>
          </p:txBody>
        </p:sp>
      </p:grpSp>
      <p:sp>
        <p:nvSpPr>
          <p:cNvPr id="129" name="矩形 128"/>
          <p:cNvSpPr/>
          <p:nvPr/>
        </p:nvSpPr>
        <p:spPr>
          <a:xfrm>
            <a:off x="8729892" y="2836138"/>
            <a:ext cx="1596912" cy="646331"/>
          </a:xfrm>
          <a:prstGeom prst="rect">
            <a:avLst/>
          </a:prstGeom>
        </p:spPr>
        <p:txBody>
          <a:bodyPr wrap="none">
            <a:spAutoFit/>
          </a:bodyPr>
          <a:lstStyle/>
          <a:p>
            <a:r>
              <a:rPr lang="en-US" altLang="zh-TW" sz="3600" dirty="0">
                <a:latin typeface="Adobe 黑体 Std R" pitchFamily="34" charset="-128"/>
                <a:ea typeface="Adobe 黑体 Std R" pitchFamily="34" charset="-128"/>
              </a:rPr>
              <a:t>86,334</a:t>
            </a:r>
            <a:endParaRPr lang="zh-CN" altLang="en-US" sz="3600" dirty="0">
              <a:latin typeface="Adobe 黑体 Std R" pitchFamily="34" charset="-128"/>
              <a:ea typeface="Adobe 黑体 Std R" pitchFamily="34" charset="-128"/>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500"/>
                                        <p:tgtEl>
                                          <p:spTgt spid="21"/>
                                        </p:tgtEl>
                                      </p:cBhvr>
                                    </p:animEffect>
                                  </p:childTnLst>
                                </p:cTn>
                              </p:par>
                              <p:par>
                                <p:cTn id="8" presetID="17" presetClass="entr" presetSubtype="4" fill="hold" grpId="0" nodeType="withEffect">
                                  <p:stCondLst>
                                    <p:cond delay="1500"/>
                                  </p:stCondLst>
                                  <p:childTnLst>
                                    <p:set>
                                      <p:cBhvr>
                                        <p:cTn id="9" dur="1" fill="hold">
                                          <p:stCondLst>
                                            <p:cond delay="0"/>
                                          </p:stCondLst>
                                        </p:cTn>
                                        <p:tgtEl>
                                          <p:spTgt spid="17"/>
                                        </p:tgtEl>
                                        <p:attrNameLst>
                                          <p:attrName>style.visibility</p:attrName>
                                        </p:attrNameLst>
                                      </p:cBhvr>
                                      <p:to>
                                        <p:strVal val="visible"/>
                                      </p:to>
                                    </p:set>
                                    <p:anim calcmode="lin" valueType="num">
                                      <p:cBhvr>
                                        <p:cTn id="10" dur="500" fill="hold"/>
                                        <p:tgtEl>
                                          <p:spTgt spid="17"/>
                                        </p:tgtEl>
                                        <p:attrNameLst>
                                          <p:attrName>ppt_x</p:attrName>
                                        </p:attrNameLst>
                                      </p:cBhvr>
                                      <p:tavLst>
                                        <p:tav tm="0">
                                          <p:val>
                                            <p:strVal val="#ppt_x"/>
                                          </p:val>
                                        </p:tav>
                                        <p:tav tm="100000">
                                          <p:val>
                                            <p:strVal val="#ppt_x"/>
                                          </p:val>
                                        </p:tav>
                                      </p:tavLst>
                                    </p:anim>
                                    <p:anim calcmode="lin" valueType="num">
                                      <p:cBhvr>
                                        <p:cTn id="11" dur="500" fill="hold"/>
                                        <p:tgtEl>
                                          <p:spTgt spid="17"/>
                                        </p:tgtEl>
                                        <p:attrNameLst>
                                          <p:attrName>ppt_y</p:attrName>
                                        </p:attrNameLst>
                                      </p:cBhvr>
                                      <p:tavLst>
                                        <p:tav tm="0">
                                          <p:val>
                                            <p:strVal val="#ppt_y+#ppt_h/2"/>
                                          </p:val>
                                        </p:tav>
                                        <p:tav tm="100000">
                                          <p:val>
                                            <p:strVal val="#ppt_y"/>
                                          </p:val>
                                        </p:tav>
                                      </p:tavLst>
                                    </p:anim>
                                    <p:anim calcmode="lin" valueType="num">
                                      <p:cBhvr>
                                        <p:cTn id="12" dur="500" fill="hold"/>
                                        <p:tgtEl>
                                          <p:spTgt spid="17"/>
                                        </p:tgtEl>
                                        <p:attrNameLst>
                                          <p:attrName>ppt_w</p:attrName>
                                        </p:attrNameLst>
                                      </p:cBhvr>
                                      <p:tavLst>
                                        <p:tav tm="0">
                                          <p:val>
                                            <p:strVal val="#ppt_w"/>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childTnLst>
                                </p:cTn>
                              </p:par>
                              <p:par>
                                <p:cTn id="14" presetID="17" presetClass="entr" presetSubtype="4" fill="hold" grpId="0" nodeType="withEffect">
                                  <p:stCondLst>
                                    <p:cond delay="15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ppt_x</p:attrName>
                                        </p:attrNameLst>
                                      </p:cBhvr>
                                      <p:tavLst>
                                        <p:tav tm="0">
                                          <p:val>
                                            <p:strVal val="#ppt_x"/>
                                          </p:val>
                                        </p:tav>
                                        <p:tav tm="100000">
                                          <p:val>
                                            <p:strVal val="#ppt_x"/>
                                          </p:val>
                                        </p:tav>
                                      </p:tavLst>
                                    </p:anim>
                                    <p:anim calcmode="lin" valueType="num">
                                      <p:cBhvr>
                                        <p:cTn id="17" dur="500" fill="hold"/>
                                        <p:tgtEl>
                                          <p:spTgt spid="18"/>
                                        </p:tgtEl>
                                        <p:attrNameLst>
                                          <p:attrName>ppt_y</p:attrName>
                                        </p:attrNameLst>
                                      </p:cBhvr>
                                      <p:tavLst>
                                        <p:tav tm="0">
                                          <p:val>
                                            <p:strVal val="#ppt_y+#ppt_h/2"/>
                                          </p:val>
                                        </p:tav>
                                        <p:tav tm="100000">
                                          <p:val>
                                            <p:strVal val="#ppt_y"/>
                                          </p:val>
                                        </p:tav>
                                      </p:tavLst>
                                    </p:anim>
                                    <p:anim calcmode="lin" valueType="num">
                                      <p:cBhvr>
                                        <p:cTn id="18" dur="500" fill="hold"/>
                                        <p:tgtEl>
                                          <p:spTgt spid="18"/>
                                        </p:tgtEl>
                                        <p:attrNameLst>
                                          <p:attrName>ppt_w</p:attrName>
                                        </p:attrNameLst>
                                      </p:cBhvr>
                                      <p:tavLst>
                                        <p:tav tm="0">
                                          <p:val>
                                            <p:strVal val="#ppt_w"/>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childTnLst>
                                </p:cTn>
                              </p:par>
                              <p:par>
                                <p:cTn id="20" presetID="17" presetClass="entr" presetSubtype="4" fill="hold" grpId="0" nodeType="withEffect">
                                  <p:stCondLst>
                                    <p:cond delay="15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ppt_x</p:attrName>
                                        </p:attrNameLst>
                                      </p:cBhvr>
                                      <p:tavLst>
                                        <p:tav tm="0">
                                          <p:val>
                                            <p:strVal val="#ppt_x"/>
                                          </p:val>
                                        </p:tav>
                                        <p:tav tm="100000">
                                          <p:val>
                                            <p:strVal val="#ppt_x"/>
                                          </p:val>
                                        </p:tav>
                                      </p:tavLst>
                                    </p:anim>
                                    <p:anim calcmode="lin" valueType="num">
                                      <p:cBhvr>
                                        <p:cTn id="23" dur="500" fill="hold"/>
                                        <p:tgtEl>
                                          <p:spTgt spid="19"/>
                                        </p:tgtEl>
                                        <p:attrNameLst>
                                          <p:attrName>ppt_y</p:attrName>
                                        </p:attrNameLst>
                                      </p:cBhvr>
                                      <p:tavLst>
                                        <p:tav tm="0">
                                          <p:val>
                                            <p:strVal val="#ppt_y+#ppt_h/2"/>
                                          </p:val>
                                        </p:tav>
                                        <p:tav tm="100000">
                                          <p:val>
                                            <p:strVal val="#ppt_y"/>
                                          </p:val>
                                        </p:tav>
                                      </p:tavLst>
                                    </p:anim>
                                    <p:anim calcmode="lin" valueType="num">
                                      <p:cBhvr>
                                        <p:cTn id="24" dur="500" fill="hold"/>
                                        <p:tgtEl>
                                          <p:spTgt spid="19"/>
                                        </p:tgtEl>
                                        <p:attrNameLst>
                                          <p:attrName>ppt_w</p:attrName>
                                        </p:attrNameLst>
                                      </p:cBhvr>
                                      <p:tavLst>
                                        <p:tav tm="0">
                                          <p:val>
                                            <p:strVal val="#ppt_w"/>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par>
                                <p:cTn id="26" presetID="17" presetClass="entr" presetSubtype="4" fill="hold" grpId="0" nodeType="withEffect">
                                  <p:stCondLst>
                                    <p:cond delay="15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ppt_x</p:attrName>
                                        </p:attrNameLst>
                                      </p:cBhvr>
                                      <p:tavLst>
                                        <p:tav tm="0">
                                          <p:val>
                                            <p:strVal val="#ppt_x"/>
                                          </p:val>
                                        </p:tav>
                                        <p:tav tm="100000">
                                          <p:val>
                                            <p:strVal val="#ppt_x"/>
                                          </p:val>
                                        </p:tav>
                                      </p:tavLst>
                                    </p:anim>
                                    <p:anim calcmode="lin" valueType="num">
                                      <p:cBhvr>
                                        <p:cTn id="29" dur="500" fill="hold"/>
                                        <p:tgtEl>
                                          <p:spTgt spid="20"/>
                                        </p:tgtEl>
                                        <p:attrNameLst>
                                          <p:attrName>ppt_y</p:attrName>
                                        </p:attrNameLst>
                                      </p:cBhvr>
                                      <p:tavLst>
                                        <p:tav tm="0">
                                          <p:val>
                                            <p:strVal val="#ppt_y+#ppt_h/2"/>
                                          </p:val>
                                        </p:tav>
                                        <p:tav tm="100000">
                                          <p:val>
                                            <p:strVal val="#ppt_y"/>
                                          </p:val>
                                        </p:tav>
                                      </p:tavLst>
                                    </p:anim>
                                    <p:anim calcmode="lin" valueType="num">
                                      <p:cBhvr>
                                        <p:cTn id="30" dur="500" fill="hold"/>
                                        <p:tgtEl>
                                          <p:spTgt spid="20"/>
                                        </p:tgtEl>
                                        <p:attrNameLst>
                                          <p:attrName>ppt_w</p:attrName>
                                        </p:attrNameLst>
                                      </p:cBhvr>
                                      <p:tavLst>
                                        <p:tav tm="0">
                                          <p:val>
                                            <p:strVal val="#ppt_w"/>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childTnLst>
                                </p:cTn>
                              </p:par>
                              <p:par>
                                <p:cTn id="32" presetID="10" presetClass="entr" presetSubtype="0" fill="hold" grpId="0" nodeType="withEffect">
                                  <p:stCondLst>
                                    <p:cond delay="175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175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175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grpId="0" nodeType="withEffect">
                                  <p:stCondLst>
                                    <p:cond delay="175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par>
                                <p:cTn id="44" presetID="42" presetClass="entr" presetSubtype="0" fill="hold" grpId="0" nodeType="withEffect">
                                  <p:stCondLst>
                                    <p:cond delay="250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50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50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50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childTnLst>
                          </p:cTn>
                        </p:par>
                        <p:par>
                          <p:cTn id="64" fill="hold">
                            <p:stCondLst>
                              <p:cond delay="1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2500"/>
                            </p:stCondLst>
                            <p:childTnLst>
                              <p:par>
                                <p:cTn id="71" presetID="42" presetClass="entr" presetSubtype="0" fill="hold"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1000" fill="hold"/>
                                        <p:tgtEl>
                                          <p:spTgt spid="48"/>
                                        </p:tgtEl>
                                        <p:attrNameLst>
                                          <p:attrName>ppt_y</p:attrName>
                                        </p:attrNameLst>
                                      </p:cBhvr>
                                      <p:tavLst>
                                        <p:tav tm="0">
                                          <p:val>
                                            <p:strVal val="#ppt_y+.1"/>
                                          </p:val>
                                        </p:tav>
                                        <p:tav tm="100000">
                                          <p:val>
                                            <p:strVal val="#ppt_y"/>
                                          </p:val>
                                        </p:tav>
                                      </p:tavLst>
                                    </p:anim>
                                  </p:childTnLst>
                                </p:cTn>
                              </p:par>
                              <p:par>
                                <p:cTn id="76" presetID="10" presetClass="entr" presetSubtype="0" fill="hold" grpId="0" nodeType="withEffect">
                                  <p:stCondLst>
                                    <p:cond delay="1750"/>
                                  </p:stCondLst>
                                  <p:childTnLst>
                                    <p:set>
                                      <p:cBhvr>
                                        <p:cTn id="77" dur="1" fill="hold">
                                          <p:stCondLst>
                                            <p:cond delay="0"/>
                                          </p:stCondLst>
                                        </p:cTn>
                                        <p:tgtEl>
                                          <p:spTgt spid="129"/>
                                        </p:tgtEl>
                                        <p:attrNameLst>
                                          <p:attrName>style.visibility</p:attrName>
                                        </p:attrNameLst>
                                      </p:cBhvr>
                                      <p:to>
                                        <p:strVal val="visible"/>
                                      </p:to>
                                    </p:set>
                                    <p:animEffect transition="in" filter="fade">
                                      <p:cBhvr>
                                        <p:cTn id="78" dur="500"/>
                                        <p:tgtEl>
                                          <p:spTgt spid="129"/>
                                        </p:tgtEl>
                                      </p:cBhvr>
                                    </p:animEffect>
                                  </p:childTnLst>
                                </p:cTn>
                              </p:par>
                              <p:par>
                                <p:cTn id="79" presetID="31" presetClass="entr" presetSubtype="0" fill="hold" nodeType="with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1000" fill="hold"/>
                                        <p:tgtEl>
                                          <p:spTgt spid="131"/>
                                        </p:tgtEl>
                                        <p:attrNameLst>
                                          <p:attrName>ppt_w</p:attrName>
                                        </p:attrNameLst>
                                      </p:cBhvr>
                                      <p:tavLst>
                                        <p:tav tm="0">
                                          <p:val>
                                            <p:fltVal val="0"/>
                                          </p:val>
                                        </p:tav>
                                        <p:tav tm="100000">
                                          <p:val>
                                            <p:strVal val="#ppt_w"/>
                                          </p:val>
                                        </p:tav>
                                      </p:tavLst>
                                    </p:anim>
                                    <p:anim calcmode="lin" valueType="num">
                                      <p:cBhvr>
                                        <p:cTn id="82" dur="1000" fill="hold"/>
                                        <p:tgtEl>
                                          <p:spTgt spid="131"/>
                                        </p:tgtEl>
                                        <p:attrNameLst>
                                          <p:attrName>ppt_h</p:attrName>
                                        </p:attrNameLst>
                                      </p:cBhvr>
                                      <p:tavLst>
                                        <p:tav tm="0">
                                          <p:val>
                                            <p:fltVal val="0"/>
                                          </p:val>
                                        </p:tav>
                                        <p:tav tm="100000">
                                          <p:val>
                                            <p:strVal val="#ppt_h"/>
                                          </p:val>
                                        </p:tav>
                                      </p:tavLst>
                                    </p:anim>
                                    <p:anim calcmode="lin" valueType="num">
                                      <p:cBhvr>
                                        <p:cTn id="83" dur="1000" fill="hold"/>
                                        <p:tgtEl>
                                          <p:spTgt spid="131"/>
                                        </p:tgtEl>
                                        <p:attrNameLst>
                                          <p:attrName>style.rotation</p:attrName>
                                        </p:attrNameLst>
                                      </p:cBhvr>
                                      <p:tavLst>
                                        <p:tav tm="0">
                                          <p:val>
                                            <p:fltVal val="90"/>
                                          </p:val>
                                        </p:tav>
                                        <p:tav tm="100000">
                                          <p:val>
                                            <p:fltVal val="0"/>
                                          </p:val>
                                        </p:tav>
                                      </p:tavLst>
                                    </p:anim>
                                    <p:animEffect transition="in" filter="fade">
                                      <p:cBhvr>
                                        <p:cTn id="84"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2" grpId="0"/>
      <p:bldP spid="23" grpId="0"/>
      <p:bldP spid="24" grpId="0"/>
      <p:bldP spid="25" grpId="0"/>
      <p:bldP spid="26" grpId="0"/>
      <p:bldP spid="32" grpId="0"/>
      <p:bldP spid="33" grpId="0"/>
      <p:bldP spid="34" grpId="0"/>
      <p:bldP spid="1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85140" y="890270"/>
            <a:ext cx="10694670" cy="5139055"/>
          </a:xfrm>
          <a:prstGeom prst="rect">
            <a:avLst/>
          </a:prstGeom>
          <a:noFill/>
        </p:spPr>
        <p:txBody>
          <a:bodyPr wrap="square" rtlCol="0" anchor="t">
            <a:spAutoFit/>
          </a:bodyPr>
          <a:p>
            <a:pPr marL="285750" indent="-285750">
              <a:lnSpc>
                <a:spcPct val="200000"/>
              </a:lnSpc>
              <a:buFont typeface="Wingdings" panose="05000000000000000000" pitchFamily="2" charset="2"/>
              <a:buChar char="l"/>
            </a:pPr>
            <a:r>
              <a:rPr lang="en-US" altLang="zh-CN" sz="3200">
                <a:latin typeface="楷体" panose="02010609060101010101" pitchFamily="49" charset="-122"/>
                <a:ea typeface="楷体" panose="02010609060101010101" pitchFamily="49" charset="-122"/>
                <a:sym typeface="+mn-ea"/>
              </a:rPr>
              <a:t> </a:t>
            </a:r>
            <a:r>
              <a:rPr lang="zh-CN" altLang="en-US" sz="3200">
                <a:latin typeface="楷体" panose="02010609060101010101" pitchFamily="49" charset="-122"/>
                <a:ea typeface="楷体" panose="02010609060101010101" pitchFamily="49" charset="-122"/>
                <a:sym typeface="+mn-ea"/>
              </a:rPr>
              <a:t>资源导航</a:t>
            </a:r>
            <a:endParaRPr lang="zh-CN" altLang="en-US" sz="3200">
              <a:latin typeface="楷体" panose="02010609060101010101" pitchFamily="49" charset="-122"/>
              <a:ea typeface="楷体" panose="02010609060101010101" pitchFamily="49" charset="-122"/>
              <a:sym typeface="+mn-ea"/>
            </a:endParaRPr>
          </a:p>
          <a:p>
            <a:pPr marL="285750" indent="-285750">
              <a:lnSpc>
                <a:spcPct val="200000"/>
              </a:lnSpc>
              <a:buFont typeface="Wingdings" panose="05000000000000000000" pitchFamily="2" charset="2"/>
              <a:buChar char="l"/>
            </a:pPr>
            <a:r>
              <a:rPr lang="en-US" altLang="zh-CN" sz="3200">
                <a:latin typeface="楷体" panose="02010609060101010101" pitchFamily="49" charset="-122"/>
                <a:ea typeface="楷体" panose="02010609060101010101" pitchFamily="49" charset="-122"/>
                <a:sym typeface="+mn-ea"/>
              </a:rPr>
              <a:t> </a:t>
            </a:r>
            <a:r>
              <a:rPr lang="zh-CN" altLang="en-US" sz="3200">
                <a:latin typeface="楷体" panose="02010609060101010101" pitchFamily="49" charset="-122"/>
                <a:ea typeface="楷体" panose="02010609060101010101" pitchFamily="49" charset="-122"/>
                <a:sym typeface="+mn-ea"/>
              </a:rPr>
              <a:t>进入安徽财经大学图书馆主页</a:t>
            </a:r>
            <a:endParaRPr lang="zh-CN" altLang="en-US" sz="3200">
              <a:latin typeface="楷体" panose="02010609060101010101" pitchFamily="49" charset="-122"/>
              <a:ea typeface="楷体" panose="02010609060101010101" pitchFamily="49" charset="-122"/>
              <a:sym typeface="+mn-ea"/>
            </a:endParaRPr>
          </a:p>
          <a:p>
            <a:pPr marL="285750" indent="-285750">
              <a:lnSpc>
                <a:spcPct val="200000"/>
              </a:lnSpc>
              <a:buFont typeface="Wingdings" panose="05000000000000000000" pitchFamily="2" charset="2"/>
              <a:buChar char="l"/>
            </a:pPr>
            <a:r>
              <a:rPr lang="zh-CN" altLang="en-US" sz="3200">
                <a:latin typeface="楷体" panose="02010609060101010101" pitchFamily="49" charset="-122"/>
                <a:ea typeface="楷体" panose="02010609060101010101" pitchFamily="49" charset="-122"/>
                <a:sym typeface="+mn-ea"/>
              </a:rPr>
              <a:t> 点选 </a:t>
            </a:r>
            <a:r>
              <a:rPr lang="zh-CN" altLang="en-US" sz="3200">
                <a:solidFill>
                  <a:srgbClr val="FF0000"/>
                </a:solidFill>
                <a:latin typeface="楷体" panose="02010609060101010101" pitchFamily="49" charset="-122"/>
                <a:ea typeface="楷体" panose="02010609060101010101" pitchFamily="49" charset="-122"/>
                <a:sym typeface="+mn-ea"/>
              </a:rPr>
              <a:t>数字资源</a:t>
            </a:r>
            <a:r>
              <a:rPr lang="en-US" altLang="zh-CN" sz="3200">
                <a:latin typeface="楷体" panose="02010609060101010101" pitchFamily="49" charset="-122"/>
                <a:ea typeface="楷体" panose="02010609060101010101" pitchFamily="49" charset="-122"/>
                <a:sym typeface="+mn-ea"/>
              </a:rPr>
              <a:t>—</a:t>
            </a:r>
            <a:r>
              <a:rPr lang="zh-CN" altLang="en-US" sz="3200">
                <a:solidFill>
                  <a:srgbClr val="FF0000"/>
                </a:solidFill>
                <a:latin typeface="楷体" panose="02010609060101010101" pitchFamily="49" charset="-122"/>
                <a:ea typeface="楷体" panose="02010609060101010101" pitchFamily="49" charset="-122"/>
                <a:sym typeface="+mn-ea"/>
              </a:rPr>
              <a:t>中文数据库</a:t>
            </a:r>
            <a:r>
              <a:rPr lang="en-US" altLang="zh-CN" sz="3200">
                <a:latin typeface="楷体" panose="02010609060101010101" pitchFamily="49" charset="-122"/>
                <a:ea typeface="楷体" panose="02010609060101010101" pitchFamily="49" charset="-122"/>
                <a:sym typeface="+mn-ea"/>
              </a:rPr>
              <a:t>—</a:t>
            </a:r>
            <a:r>
              <a:rPr lang="zh-CN" altLang="en-US" sz="3200">
                <a:solidFill>
                  <a:srgbClr val="FF0000"/>
                </a:solidFill>
                <a:latin typeface="楷体" panose="02010609060101010101" pitchFamily="49" charset="-122"/>
                <a:ea typeface="楷体" panose="02010609060101010101" pitchFamily="49" charset="-122"/>
                <a:sym typeface="+mn-ea"/>
              </a:rPr>
              <a:t>华艺学术文献数据库</a:t>
            </a:r>
            <a:endParaRPr lang="zh-CN" altLang="en-US" sz="3200">
              <a:solidFill>
                <a:srgbClr val="FF0000"/>
              </a:solidFill>
              <a:latin typeface="楷体" panose="02010609060101010101" pitchFamily="49" charset="-122"/>
              <a:ea typeface="楷体" panose="02010609060101010101" pitchFamily="49" charset="-122"/>
              <a:sym typeface="+mn-ea"/>
            </a:endParaRPr>
          </a:p>
          <a:p>
            <a:pPr marL="285750" indent="-285750">
              <a:lnSpc>
                <a:spcPct val="200000"/>
              </a:lnSpc>
              <a:buFont typeface="Wingdings" panose="05000000000000000000" pitchFamily="2" charset="2"/>
              <a:buChar char="l"/>
            </a:pPr>
            <a:r>
              <a:rPr lang="en-US" altLang="zh-CN" sz="3200" dirty="0">
                <a:solidFill>
                  <a:schemeClr val="tx2"/>
                </a:solidFill>
                <a:latin typeface="微软雅黑" panose="020B0503020204020204" pitchFamily="34" charset="-122"/>
                <a:ea typeface="微软雅黑" panose="020B0503020204020204" pitchFamily="34" charset="-122"/>
                <a:sym typeface="+mn-ea"/>
              </a:rPr>
              <a:t> </a:t>
            </a:r>
            <a:r>
              <a:rPr lang="zh-CN" altLang="en-US" sz="3200">
                <a:latin typeface="楷体" panose="02010609060101010101" pitchFamily="49" charset="-122"/>
                <a:ea typeface="楷体" panose="02010609060101010101" pitchFamily="49" charset="-122"/>
                <a:sym typeface="+mn-ea"/>
              </a:rPr>
              <a:t>链接网址:</a:t>
            </a:r>
            <a:r>
              <a:rPr lang="zh-CN" altLang="en-US" sz="3200">
                <a:solidFill>
                  <a:srgbClr val="FF0000"/>
                </a:solidFill>
                <a:latin typeface="楷体" panose="02010609060101010101" pitchFamily="49" charset="-122"/>
                <a:ea typeface="楷体" panose="02010609060101010101" pitchFamily="49" charset="-122"/>
                <a:sym typeface="+mn-ea"/>
              </a:rPr>
              <a:t> www.airitilibrary.cn </a:t>
            </a:r>
            <a:endParaRPr lang="zh-CN" altLang="en-US" sz="3200">
              <a:solidFill>
                <a:srgbClr val="FF0000"/>
              </a:solidFill>
              <a:latin typeface="楷体" panose="02010609060101010101" pitchFamily="49" charset="-122"/>
              <a:ea typeface="楷体" panose="02010609060101010101" pitchFamily="49" charset="-122"/>
              <a:sym typeface="+mn-ea"/>
            </a:endParaRPr>
          </a:p>
          <a:p>
            <a:pPr marL="285750" indent="-285750">
              <a:lnSpc>
                <a:spcPct val="200000"/>
              </a:lnSpc>
              <a:buFont typeface="Wingdings" panose="05000000000000000000" pitchFamily="2" charset="2"/>
              <a:buChar char="l"/>
            </a:pPr>
            <a:endParaRPr lang="zh-CN" altLang="en-US"/>
          </a:p>
          <a:p>
            <a:pPr marL="285750" indent="-285750">
              <a:lnSpc>
                <a:spcPct val="200000"/>
              </a:lnSpc>
              <a:buFont typeface="Wingdings" panose="05000000000000000000" pitchFamily="2" charset="2"/>
              <a:buChar char="l"/>
            </a:pP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1"/>
          <p:cNvGrpSpPr/>
          <p:nvPr/>
        </p:nvGrpSpPr>
        <p:grpSpPr>
          <a:xfrm>
            <a:off x="4040730" y="4711767"/>
            <a:ext cx="471094" cy="546469"/>
            <a:chOff x="6633018" y="3026546"/>
            <a:chExt cx="471094" cy="546469"/>
          </a:xfrm>
        </p:grpSpPr>
        <p:sp>
          <p:nvSpPr>
            <p:cNvPr id="26" name="六边形 11"/>
            <p:cNvSpPr/>
            <p:nvPr/>
          </p:nvSpPr>
          <p:spPr>
            <a:xfrm rot="5400000">
              <a:off x="6595330" y="3064234"/>
              <a:ext cx="546469" cy="47109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27"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48005" y="3082563"/>
              <a:ext cx="434435" cy="434435"/>
            </a:xfrm>
            <a:prstGeom prst="rect">
              <a:avLst/>
            </a:prstGeom>
          </p:spPr>
        </p:pic>
      </p:grpSp>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六边形 8"/>
          <p:cNvSpPr/>
          <p:nvPr/>
        </p:nvSpPr>
        <p:spPr>
          <a:xfrm rot="5400000">
            <a:off x="908301" y="1919955"/>
            <a:ext cx="2133524" cy="183924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六边形 10"/>
          <p:cNvSpPr/>
          <p:nvPr/>
        </p:nvSpPr>
        <p:spPr>
          <a:xfrm rot="5400000">
            <a:off x="941263" y="3792164"/>
            <a:ext cx="2133524" cy="1839245"/>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3" name="文本框 13"/>
          <p:cNvSpPr txBox="1"/>
          <p:nvPr/>
        </p:nvSpPr>
        <p:spPr>
          <a:xfrm>
            <a:off x="4798236" y="2979043"/>
            <a:ext cx="6482340" cy="1323439"/>
          </a:xfrm>
          <a:prstGeom prst="rect">
            <a:avLst/>
          </a:prstGeom>
          <a:noFill/>
        </p:spPr>
        <p:txBody>
          <a:bodyPr wrap="square" rtlCol="0">
            <a:spAutoFit/>
          </a:bodyPr>
          <a:lstStyle/>
          <a:p>
            <a:r>
              <a:rPr lang="en-US" altLang="zh-CN" sz="2000" dirty="0">
                <a:solidFill>
                  <a:srgbClr val="131313"/>
                </a:solidFill>
                <a:latin typeface="+mn-ea"/>
                <a:cs typeface="Arial" panose="020B0604020202020204" pitchFamily="34" charset="0"/>
              </a:rPr>
              <a:t>2020</a:t>
            </a:r>
            <a:r>
              <a:rPr lang="zh-CN" altLang="en-US" sz="2000" dirty="0">
                <a:solidFill>
                  <a:srgbClr val="131313"/>
                </a:solidFill>
                <a:latin typeface="+mn-ea"/>
                <a:cs typeface="Arial" panose="020B0604020202020204" pitchFamily="34" charset="0"/>
              </a:rPr>
              <a:t>年共有</a:t>
            </a:r>
            <a:r>
              <a:rPr lang="en-US" altLang="zh-CN" sz="2000" dirty="0">
                <a:solidFill>
                  <a:srgbClr val="131313"/>
                </a:solidFill>
                <a:latin typeface="+mn-ea"/>
                <a:cs typeface="Arial" panose="020B0604020202020204" pitchFamily="34" charset="0"/>
              </a:rPr>
              <a:t>32</a:t>
            </a:r>
            <a:r>
              <a:rPr lang="zh-CN" altLang="en-US" sz="2000" dirty="0">
                <a:solidFill>
                  <a:srgbClr val="131313"/>
                </a:solidFill>
                <a:latin typeface="+mn-ea"/>
                <a:cs typeface="Arial" panose="020B0604020202020204" pitchFamily="34" charset="0"/>
              </a:rPr>
              <a:t>个期刊进入为</a:t>
            </a:r>
            <a:r>
              <a:rPr lang="en-US" altLang="zh-CN" sz="2000" dirty="0">
                <a:solidFill>
                  <a:srgbClr val="131313"/>
                </a:solidFill>
                <a:latin typeface="+mn-ea"/>
                <a:cs typeface="Arial" panose="020B0604020202020204" pitchFamily="34" charset="0"/>
              </a:rPr>
              <a:t>SCIE</a:t>
            </a:r>
            <a:r>
              <a:rPr lang="zh-CN" altLang="en-US" sz="2000" dirty="0">
                <a:solidFill>
                  <a:srgbClr val="131313"/>
                </a:solidFill>
                <a:latin typeface="+mn-ea"/>
                <a:cs typeface="Arial" panose="020B0604020202020204" pitchFamily="34" charset="0"/>
              </a:rPr>
              <a:t>的收录清单</a:t>
            </a:r>
            <a:r>
              <a:rPr lang="zh-TW" altLang="en-US" sz="2000" dirty="0">
                <a:solidFill>
                  <a:srgbClr val="131313"/>
                </a:solidFill>
                <a:latin typeface="+mn-ea"/>
                <a:cs typeface="Arial" panose="020B0604020202020204" pitchFamily="34" charset="0"/>
              </a:rPr>
              <a:t>，</a:t>
            </a:r>
            <a:r>
              <a:rPr lang="zh-CN" altLang="en-US" sz="2000" dirty="0">
                <a:solidFill>
                  <a:srgbClr val="131313"/>
                </a:solidFill>
                <a:latin typeface="+mn-ea"/>
                <a:cs typeface="Arial" panose="020B0604020202020204" pitchFamily="34" charset="0"/>
              </a:rPr>
              <a:t>有</a:t>
            </a:r>
            <a:r>
              <a:rPr lang="en-US" altLang="zh-CN" sz="2000" dirty="0">
                <a:solidFill>
                  <a:srgbClr val="131313"/>
                </a:solidFill>
                <a:latin typeface="+mn-ea"/>
                <a:cs typeface="Arial" panose="020B0604020202020204" pitchFamily="34" charset="0"/>
              </a:rPr>
              <a:t>3</a:t>
            </a:r>
            <a:r>
              <a:rPr lang="zh-CN" altLang="en-US" sz="2000" dirty="0">
                <a:solidFill>
                  <a:srgbClr val="131313"/>
                </a:solidFill>
                <a:latin typeface="+mn-ea"/>
                <a:cs typeface="Arial" panose="020B0604020202020204" pitchFamily="34" charset="0"/>
              </a:rPr>
              <a:t>个期刊进入</a:t>
            </a:r>
            <a:r>
              <a:rPr lang="en-US" altLang="zh-CN" sz="2000" dirty="0">
                <a:solidFill>
                  <a:srgbClr val="131313"/>
                </a:solidFill>
                <a:latin typeface="+mn-ea"/>
                <a:cs typeface="Arial" panose="020B0604020202020204" pitchFamily="34" charset="0"/>
              </a:rPr>
              <a:t>JCR Q1</a:t>
            </a:r>
            <a:r>
              <a:rPr lang="zh-CN" altLang="en-US" sz="2000" dirty="0">
                <a:solidFill>
                  <a:srgbClr val="131313"/>
                </a:solidFill>
                <a:latin typeface="+mn-ea"/>
                <a:cs typeface="Arial" panose="020B0604020202020204" pitchFamily="34" charset="0"/>
              </a:rPr>
              <a:t>等级、</a:t>
            </a:r>
            <a:r>
              <a:rPr lang="en-US" altLang="zh-CN" sz="2000" dirty="0">
                <a:solidFill>
                  <a:srgbClr val="131313"/>
                </a:solidFill>
                <a:latin typeface="+mn-ea"/>
                <a:cs typeface="Arial" panose="020B0604020202020204" pitchFamily="34" charset="0"/>
              </a:rPr>
              <a:t>10</a:t>
            </a:r>
            <a:r>
              <a:rPr lang="zh-CN" altLang="en-US" sz="2000" dirty="0">
                <a:solidFill>
                  <a:srgbClr val="131313"/>
                </a:solidFill>
                <a:latin typeface="+mn-ea"/>
                <a:cs typeface="Arial" panose="020B0604020202020204" pitchFamily="34" charset="0"/>
              </a:rPr>
              <a:t>个期刊进入</a:t>
            </a:r>
            <a:r>
              <a:rPr lang="en-US" altLang="zh-CN" sz="2000" dirty="0">
                <a:solidFill>
                  <a:srgbClr val="131313"/>
                </a:solidFill>
                <a:latin typeface="+mn-ea"/>
                <a:cs typeface="Arial" panose="020B0604020202020204" pitchFamily="34" charset="0"/>
              </a:rPr>
              <a:t>Q2</a:t>
            </a:r>
            <a:r>
              <a:rPr lang="zh-CN" altLang="en-US" sz="2000" dirty="0">
                <a:solidFill>
                  <a:srgbClr val="131313"/>
                </a:solidFill>
                <a:latin typeface="+mn-ea"/>
                <a:cs typeface="Arial" panose="020B0604020202020204" pitchFamily="34" charset="0"/>
              </a:rPr>
              <a:t>等级。工程领域研究者重视的</a:t>
            </a:r>
            <a:r>
              <a:rPr lang="en-US" altLang="zh-CN" sz="2000" dirty="0">
                <a:solidFill>
                  <a:srgbClr val="131313"/>
                </a:solidFill>
                <a:latin typeface="+mn-ea"/>
                <a:cs typeface="Arial" panose="020B0604020202020204" pitchFamily="34" charset="0"/>
              </a:rPr>
              <a:t>EI</a:t>
            </a:r>
            <a:r>
              <a:rPr lang="zh-CN" altLang="en-US" sz="2000" dirty="0">
                <a:solidFill>
                  <a:srgbClr val="131313"/>
                </a:solidFill>
                <a:latin typeface="+mn-ea"/>
                <a:cs typeface="Arial" panose="020B0604020202020204" pitchFamily="34" charset="0"/>
              </a:rPr>
              <a:t>在</a:t>
            </a:r>
            <a:r>
              <a:rPr lang="en-US" altLang="zh-CN" sz="2000" dirty="0">
                <a:solidFill>
                  <a:srgbClr val="131313"/>
                </a:solidFill>
                <a:latin typeface="+mn-ea"/>
                <a:cs typeface="Arial" panose="020B0604020202020204" pitchFamily="34" charset="0"/>
              </a:rPr>
              <a:t>2021</a:t>
            </a:r>
            <a:r>
              <a:rPr lang="zh-CN" altLang="en-US" sz="2000" dirty="0">
                <a:solidFill>
                  <a:srgbClr val="131313"/>
                </a:solidFill>
                <a:latin typeface="+mn-ea"/>
                <a:cs typeface="Arial" panose="020B0604020202020204" pitchFamily="34" charset="0"/>
              </a:rPr>
              <a:t>年最新收录清单中，亦有</a:t>
            </a:r>
            <a:r>
              <a:rPr lang="en-US" altLang="zh-CN" sz="2000" dirty="0">
                <a:solidFill>
                  <a:srgbClr val="131313"/>
                </a:solidFill>
                <a:latin typeface="+mn-ea"/>
                <a:cs typeface="Arial" panose="020B0604020202020204" pitchFamily="34" charset="0"/>
              </a:rPr>
              <a:t>23</a:t>
            </a:r>
            <a:r>
              <a:rPr lang="zh-CN" altLang="en-US" sz="2000" dirty="0">
                <a:solidFill>
                  <a:srgbClr val="131313"/>
                </a:solidFill>
                <a:latin typeface="+mn-ea"/>
                <a:cs typeface="Arial" panose="020B0604020202020204" pitchFamily="34" charset="0"/>
              </a:rPr>
              <a:t>个期刊入选</a:t>
            </a:r>
            <a:r>
              <a:rPr lang="zh-TW" altLang="en-US" sz="2000" dirty="0">
                <a:solidFill>
                  <a:srgbClr val="131313"/>
                </a:solidFill>
                <a:latin typeface="+mn-ea"/>
                <a:cs typeface="Arial" panose="020B0604020202020204" pitchFamily="34" charset="0"/>
              </a:rPr>
              <a:t>。</a:t>
            </a:r>
            <a:endParaRPr lang="en-US" altLang="zh-CN" sz="2000" dirty="0">
              <a:solidFill>
                <a:srgbClr val="131313"/>
              </a:solidFill>
              <a:latin typeface="+mn-ea"/>
              <a:cs typeface="Arial" panose="020B0604020202020204" pitchFamily="34" charset="0"/>
            </a:endParaRPr>
          </a:p>
        </p:txBody>
      </p:sp>
      <p:sp>
        <p:nvSpPr>
          <p:cNvPr id="54" name="矩形 53"/>
          <p:cNvSpPr/>
          <p:nvPr/>
        </p:nvSpPr>
        <p:spPr>
          <a:xfrm>
            <a:off x="3935759" y="2052137"/>
            <a:ext cx="7910251" cy="584775"/>
          </a:xfrm>
          <a:prstGeom prst="rect">
            <a:avLst/>
          </a:prstGeom>
        </p:spPr>
        <p:txBody>
          <a:bodyPr wrap="square">
            <a:spAutoFit/>
          </a:bodyPr>
          <a:lstStyle/>
          <a:p>
            <a:r>
              <a:rPr lang="zh-TW" altLang="en-US" sz="3200" dirty="0">
                <a:solidFill>
                  <a:srgbClr val="131313"/>
                </a:solidFill>
                <a:latin typeface="+mn-ea"/>
                <a:cs typeface="Arial" panose="020B0604020202020204" pitchFamily="34" charset="0"/>
              </a:rPr>
              <a:t>科学领域机构与研究具有领域代表性</a:t>
            </a:r>
            <a:endParaRPr lang="zh-TW" altLang="en-US" sz="3200" dirty="0">
              <a:solidFill>
                <a:srgbClr val="131313"/>
              </a:solidFill>
              <a:latin typeface="+mn-ea"/>
              <a:cs typeface="Arial" panose="020B0604020202020204" pitchFamily="34" charset="0"/>
            </a:endParaRPr>
          </a:p>
        </p:txBody>
      </p:sp>
      <p:pic>
        <p:nvPicPr>
          <p:cNvPr id="5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175" y="4194373"/>
            <a:ext cx="896379" cy="896379"/>
          </a:xfrm>
          <a:prstGeom prst="rect">
            <a:avLst/>
          </a:prstGeom>
        </p:spPr>
      </p:pic>
      <p:pic>
        <p:nvPicPr>
          <p:cNvPr id="56"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1133" y="2204864"/>
            <a:ext cx="1127859" cy="1127859"/>
          </a:xfrm>
          <a:prstGeom prst="rect">
            <a:avLst/>
          </a:prstGeom>
        </p:spPr>
      </p:pic>
      <p:grpSp>
        <p:nvGrpSpPr>
          <p:cNvPr id="57" name="组合 1"/>
          <p:cNvGrpSpPr/>
          <p:nvPr/>
        </p:nvGrpSpPr>
        <p:grpSpPr>
          <a:xfrm>
            <a:off x="4040730" y="3222825"/>
            <a:ext cx="471094" cy="546469"/>
            <a:chOff x="6633018" y="3026546"/>
            <a:chExt cx="471094" cy="546469"/>
          </a:xfrm>
        </p:grpSpPr>
        <p:sp>
          <p:nvSpPr>
            <p:cNvPr id="58" name="六边形 11"/>
            <p:cNvSpPr/>
            <p:nvPr/>
          </p:nvSpPr>
          <p:spPr>
            <a:xfrm rot="5400000">
              <a:off x="6595330" y="3064234"/>
              <a:ext cx="546469" cy="47109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59"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48005" y="3082563"/>
              <a:ext cx="434435" cy="434435"/>
            </a:xfrm>
            <a:prstGeom prst="rect">
              <a:avLst/>
            </a:prstGeom>
          </p:spPr>
        </p:pic>
      </p:grpSp>
      <p:sp>
        <p:nvSpPr>
          <p:cNvPr id="60" name="文本框 13"/>
          <p:cNvSpPr txBox="1"/>
          <p:nvPr/>
        </p:nvSpPr>
        <p:spPr>
          <a:xfrm>
            <a:off x="4798236" y="4644072"/>
            <a:ext cx="6482340" cy="1015663"/>
          </a:xfrm>
          <a:prstGeom prst="rect">
            <a:avLst/>
          </a:prstGeom>
          <a:noFill/>
        </p:spPr>
        <p:txBody>
          <a:bodyPr wrap="square" rtlCol="0">
            <a:spAutoFit/>
          </a:bodyPr>
          <a:lstStyle/>
          <a:p>
            <a:r>
              <a:rPr lang="en-US" altLang="zh-TW" sz="2000" dirty="0">
                <a:solidFill>
                  <a:srgbClr val="131313"/>
                </a:solidFill>
                <a:latin typeface="+mn-ea"/>
                <a:cs typeface="Arial" panose="020B0604020202020204" pitchFamily="34" charset="0"/>
              </a:rPr>
              <a:t>2021</a:t>
            </a:r>
            <a:r>
              <a:rPr lang="zh-TW" altLang="en-US" sz="2000" dirty="0">
                <a:solidFill>
                  <a:srgbClr val="131313"/>
                </a:solidFill>
                <a:latin typeface="+mn-ea"/>
                <a:cs typeface="Arial" panose="020B0604020202020204" pitchFamily="34" charset="0"/>
              </a:rPr>
              <a:t>年</a:t>
            </a:r>
            <a:r>
              <a:rPr lang="en-US" altLang="zh-TW" sz="2000" dirty="0">
                <a:solidFill>
                  <a:srgbClr val="131313"/>
                </a:solidFill>
                <a:latin typeface="+mn-ea"/>
                <a:cs typeface="Arial" panose="020B0604020202020204" pitchFamily="34" charset="0"/>
              </a:rPr>
              <a:t>7</a:t>
            </a:r>
            <a:r>
              <a:rPr lang="zh-TW" altLang="en-US" sz="2000" dirty="0">
                <a:solidFill>
                  <a:srgbClr val="131313"/>
                </a:solidFill>
                <a:latin typeface="+mn-ea"/>
                <a:cs typeface="Arial" panose="020B0604020202020204" pitchFamily="34" charset="0"/>
              </a:rPr>
              <a:t>月科学领域有</a:t>
            </a:r>
            <a:r>
              <a:rPr lang="en-US" altLang="zh-TW" sz="2000" dirty="0">
                <a:solidFill>
                  <a:srgbClr val="131313"/>
                </a:solidFill>
                <a:latin typeface="+mn-ea"/>
                <a:cs typeface="Arial" panose="020B0604020202020204" pitchFamily="34" charset="0"/>
              </a:rPr>
              <a:t>151</a:t>
            </a:r>
            <a:r>
              <a:rPr lang="zh-TW" altLang="en-US" sz="2000" dirty="0">
                <a:solidFill>
                  <a:srgbClr val="131313"/>
                </a:solidFill>
                <a:latin typeface="+mn-ea"/>
                <a:cs typeface="Arial" panose="020B0604020202020204" pitchFamily="34" charset="0"/>
              </a:rPr>
              <a:t>间</a:t>
            </a:r>
            <a:r>
              <a:rPr lang="zh-CN" altLang="en-US" sz="2000" dirty="0">
                <a:solidFill>
                  <a:srgbClr val="131313"/>
                </a:solidFill>
                <a:latin typeface="+mn-ea"/>
                <a:cs typeface="Arial" panose="020B0604020202020204" pitchFamily="34" charset="0"/>
              </a:rPr>
              <a:t>机构进入</a:t>
            </a:r>
            <a:r>
              <a:rPr lang="en-US" altLang="zh-CN" sz="2000" dirty="0">
                <a:solidFill>
                  <a:srgbClr val="131313"/>
                </a:solidFill>
                <a:latin typeface="+mn-ea"/>
                <a:cs typeface="Arial" panose="020B0604020202020204" pitchFamily="34" charset="0"/>
              </a:rPr>
              <a:t>ESI</a:t>
            </a:r>
            <a:r>
              <a:rPr lang="zh-CN" altLang="en-US" sz="2000" dirty="0">
                <a:solidFill>
                  <a:srgbClr val="131313"/>
                </a:solidFill>
                <a:latin typeface="+mn-ea"/>
                <a:cs typeface="Arial" panose="020B0604020202020204" pitchFamily="34" charset="0"/>
              </a:rPr>
              <a:t>前</a:t>
            </a:r>
            <a:r>
              <a:rPr lang="en-US" altLang="zh-CN" sz="2000" dirty="0">
                <a:solidFill>
                  <a:srgbClr val="131313"/>
                </a:solidFill>
                <a:latin typeface="+mn-ea"/>
                <a:cs typeface="Arial" panose="020B0604020202020204" pitchFamily="34" charset="0"/>
              </a:rPr>
              <a:t>1%</a:t>
            </a:r>
            <a:r>
              <a:rPr lang="zh-CN" altLang="en-US" sz="2000" dirty="0">
                <a:solidFill>
                  <a:srgbClr val="131313"/>
                </a:solidFill>
                <a:latin typeface="+mn-ea"/>
                <a:cs typeface="Arial" panose="020B0604020202020204" pitchFamily="34" charset="0"/>
              </a:rPr>
              <a:t>，</a:t>
            </a:r>
            <a:r>
              <a:rPr lang="zh-TW" altLang="en-US" sz="2000" dirty="0">
                <a:solidFill>
                  <a:srgbClr val="131313"/>
                </a:solidFill>
                <a:latin typeface="+mn-ea"/>
                <a:cs typeface="Arial" panose="020B0604020202020204" pitchFamily="34" charset="0"/>
              </a:rPr>
              <a:t>以工程学及化学最多，而</a:t>
            </a:r>
            <a:r>
              <a:rPr lang="zh-CN" altLang="en-US" sz="2000" dirty="0">
                <a:solidFill>
                  <a:srgbClr val="131313"/>
                </a:solidFill>
                <a:latin typeface="+mn-ea"/>
                <a:cs typeface="Arial" panose="020B0604020202020204" pitchFamily="34" charset="0"/>
              </a:rPr>
              <a:t>环境与生态学为研究领域的研究机构，</a:t>
            </a:r>
            <a:r>
              <a:rPr lang="zh-TW" altLang="en-US" sz="2000" dirty="0">
                <a:solidFill>
                  <a:srgbClr val="131313"/>
                </a:solidFill>
                <a:latin typeface="+mn-ea"/>
                <a:cs typeface="Arial" panose="020B0604020202020204" pitchFamily="34" charset="0"/>
              </a:rPr>
              <a:t>入选数则有</a:t>
            </a:r>
            <a:r>
              <a:rPr lang="zh-CN" altLang="en-US" sz="2000" dirty="0">
                <a:solidFill>
                  <a:srgbClr val="131313"/>
                </a:solidFill>
                <a:latin typeface="+mn-ea"/>
                <a:cs typeface="Arial" panose="020B0604020202020204" pitchFamily="34" charset="0"/>
              </a:rPr>
              <a:t>有显着的增加。</a:t>
            </a:r>
            <a:endParaRPr lang="en-US" altLang="zh-CN" sz="2000" dirty="0">
              <a:solidFill>
                <a:srgbClr val="131313"/>
              </a:solidFill>
              <a:latin typeface="+mn-ea"/>
              <a:cs typeface="Arial" panose="020B0604020202020204" pitchFamily="34" charset="0"/>
            </a:endParaRPr>
          </a:p>
        </p:txBody>
      </p:sp>
      <p:sp>
        <p:nvSpPr>
          <p:cNvPr id="74" name="文本框 96"/>
          <p:cNvSpPr txBox="1"/>
          <p:nvPr/>
        </p:nvSpPr>
        <p:spPr>
          <a:xfrm>
            <a:off x="1052166" y="663551"/>
            <a:ext cx="387798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产品内容概览－科学</a:t>
            </a:r>
            <a:endParaRPr lang="zh-CN" altLang="en-US" sz="3200" b="1" dirty="0">
              <a:solidFill>
                <a:schemeClr val="tx2"/>
              </a:solidFill>
              <a:latin typeface="Century Gothic" panose="020B0502020202020204" pitchFamily="34" charset="0"/>
              <a:ea typeface="+mj-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100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1+#ppt_w/2"/>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par>
                                <p:cTn id="13" presetID="53" presetClass="entr" presetSubtype="16" fill="hold" nodeType="withEffect">
                                  <p:stCondLst>
                                    <p:cond delay="1250"/>
                                  </p:stCondLst>
                                  <p:childTnLst>
                                    <p:set>
                                      <p:cBhvr>
                                        <p:cTn id="14" dur="1" fill="hold">
                                          <p:stCondLst>
                                            <p:cond delay="0"/>
                                          </p:stCondLst>
                                        </p:cTn>
                                        <p:tgtEl>
                                          <p:spTgt spid="56"/>
                                        </p:tgtEl>
                                        <p:attrNameLst>
                                          <p:attrName>style.visibility</p:attrName>
                                        </p:attrNameLst>
                                      </p:cBhvr>
                                      <p:to>
                                        <p:strVal val="visible"/>
                                      </p:to>
                                    </p:set>
                                    <p:anim calcmode="lin" valueType="num">
                                      <p:cBhvr>
                                        <p:cTn id="15" dur="500" fill="hold"/>
                                        <p:tgtEl>
                                          <p:spTgt spid="56"/>
                                        </p:tgtEl>
                                        <p:attrNameLst>
                                          <p:attrName>ppt_w</p:attrName>
                                        </p:attrNameLst>
                                      </p:cBhvr>
                                      <p:tavLst>
                                        <p:tav tm="0">
                                          <p:val>
                                            <p:fltVal val="0"/>
                                          </p:val>
                                        </p:tav>
                                        <p:tav tm="100000">
                                          <p:val>
                                            <p:strVal val="#ppt_w"/>
                                          </p:val>
                                        </p:tav>
                                      </p:tavLst>
                                    </p:anim>
                                    <p:anim calcmode="lin" valueType="num">
                                      <p:cBhvr>
                                        <p:cTn id="16" dur="500" fill="hold"/>
                                        <p:tgtEl>
                                          <p:spTgt spid="56"/>
                                        </p:tgtEl>
                                        <p:attrNameLst>
                                          <p:attrName>ppt_h</p:attrName>
                                        </p:attrNameLst>
                                      </p:cBhvr>
                                      <p:tavLst>
                                        <p:tav tm="0">
                                          <p:val>
                                            <p:fltVal val="0"/>
                                          </p:val>
                                        </p:tav>
                                        <p:tav tm="100000">
                                          <p:val>
                                            <p:strVal val="#ppt_h"/>
                                          </p:val>
                                        </p:tav>
                                      </p:tavLst>
                                    </p:anim>
                                    <p:animEffect transition="in" filter="fade">
                                      <p:cBhvr>
                                        <p:cTn id="17" dur="500"/>
                                        <p:tgtEl>
                                          <p:spTgt spid="56"/>
                                        </p:tgtEl>
                                      </p:cBhvr>
                                    </p:animEffect>
                                  </p:childTnLst>
                                </p:cTn>
                              </p:par>
                              <p:par>
                                <p:cTn id="18" presetID="53" presetClass="entr" presetSubtype="16" fill="hold" nodeType="withEffect">
                                  <p:stCondLst>
                                    <p:cond delay="1250"/>
                                  </p:stCondLst>
                                  <p:childTnLst>
                                    <p:set>
                                      <p:cBhvr>
                                        <p:cTn id="19" dur="1" fill="hold">
                                          <p:stCondLst>
                                            <p:cond delay="0"/>
                                          </p:stCondLst>
                                        </p:cTn>
                                        <p:tgtEl>
                                          <p:spTgt spid="55"/>
                                        </p:tgtEl>
                                        <p:attrNameLst>
                                          <p:attrName>style.visibility</p:attrName>
                                        </p:attrNameLst>
                                      </p:cBhvr>
                                      <p:to>
                                        <p:strVal val="visible"/>
                                      </p:to>
                                    </p:set>
                                    <p:anim calcmode="lin" valueType="num">
                                      <p:cBhvr>
                                        <p:cTn id="20" dur="500" fill="hold"/>
                                        <p:tgtEl>
                                          <p:spTgt spid="55"/>
                                        </p:tgtEl>
                                        <p:attrNameLst>
                                          <p:attrName>ppt_w</p:attrName>
                                        </p:attrNameLst>
                                      </p:cBhvr>
                                      <p:tavLst>
                                        <p:tav tm="0">
                                          <p:val>
                                            <p:fltVal val="0"/>
                                          </p:val>
                                        </p:tav>
                                        <p:tav tm="100000">
                                          <p:val>
                                            <p:strVal val="#ppt_w"/>
                                          </p:val>
                                        </p:tav>
                                      </p:tavLst>
                                    </p:anim>
                                    <p:anim calcmode="lin" valueType="num">
                                      <p:cBhvr>
                                        <p:cTn id="21" dur="500" fill="hold"/>
                                        <p:tgtEl>
                                          <p:spTgt spid="55"/>
                                        </p:tgtEl>
                                        <p:attrNameLst>
                                          <p:attrName>ppt_h</p:attrName>
                                        </p:attrNameLst>
                                      </p:cBhvr>
                                      <p:tavLst>
                                        <p:tav tm="0">
                                          <p:val>
                                            <p:fltVal val="0"/>
                                          </p:val>
                                        </p:tav>
                                        <p:tav tm="100000">
                                          <p:val>
                                            <p:strVal val="#ppt_h"/>
                                          </p:val>
                                        </p:tav>
                                      </p:tavLst>
                                    </p:anim>
                                    <p:animEffect transition="in" filter="fade">
                                      <p:cBhvr>
                                        <p:cTn id="22" dur="500"/>
                                        <p:tgtEl>
                                          <p:spTgt spid="55"/>
                                        </p:tgtEl>
                                      </p:cBhvr>
                                    </p:animEffect>
                                  </p:childTnLst>
                                </p:cTn>
                              </p:par>
                              <p:par>
                                <p:cTn id="23" presetID="2" presetClass="entr" presetSubtype="2" decel="100000" fill="hold" grpId="0" nodeType="withEffect">
                                  <p:stCondLst>
                                    <p:cond delay="2000"/>
                                  </p:stCondLst>
                                  <p:iterate type="lt">
                                    <p:tmPct val="10000"/>
                                  </p:iterate>
                                  <p:childTnLst>
                                    <p:set>
                                      <p:cBhvr>
                                        <p:cTn id="24" dur="1" fill="hold">
                                          <p:stCondLst>
                                            <p:cond delay="0"/>
                                          </p:stCondLst>
                                        </p:cTn>
                                        <p:tgtEl>
                                          <p:spTgt spid="54"/>
                                        </p:tgtEl>
                                        <p:attrNameLst>
                                          <p:attrName>style.visibility</p:attrName>
                                        </p:attrNameLst>
                                      </p:cBhvr>
                                      <p:to>
                                        <p:strVal val="visible"/>
                                      </p:to>
                                    </p:set>
                                    <p:anim calcmode="lin" valueType="num">
                                      <p:cBhvr additive="base">
                                        <p:cTn id="25" dur="500" fill="hold"/>
                                        <p:tgtEl>
                                          <p:spTgt spid="54"/>
                                        </p:tgtEl>
                                        <p:attrNameLst>
                                          <p:attrName>ppt_x</p:attrName>
                                        </p:attrNameLst>
                                      </p:cBhvr>
                                      <p:tavLst>
                                        <p:tav tm="0">
                                          <p:val>
                                            <p:strVal val="1+#ppt_w/2"/>
                                          </p:val>
                                        </p:tav>
                                        <p:tav tm="100000">
                                          <p:val>
                                            <p:strVal val="#ppt_x"/>
                                          </p:val>
                                        </p:tav>
                                      </p:tavLst>
                                    </p:anim>
                                    <p:anim calcmode="lin" valueType="num">
                                      <p:cBhvr additive="base">
                                        <p:cTn id="26" dur="500" fill="hold"/>
                                        <p:tgtEl>
                                          <p:spTgt spid="54"/>
                                        </p:tgtEl>
                                        <p:attrNameLst>
                                          <p:attrName>ppt_y</p:attrName>
                                        </p:attrNameLst>
                                      </p:cBhvr>
                                      <p:tavLst>
                                        <p:tav tm="0">
                                          <p:val>
                                            <p:strVal val="#ppt_y"/>
                                          </p:val>
                                        </p:tav>
                                        <p:tav tm="100000">
                                          <p:val>
                                            <p:strVal val="#ppt_y"/>
                                          </p:val>
                                        </p:tav>
                                      </p:tavLst>
                                    </p:anim>
                                  </p:childTnLst>
                                </p:cTn>
                              </p:par>
                              <p:par>
                                <p:cTn id="27" presetID="2" presetClass="entr" presetSubtype="4" fill="hold" grpId="0" nodeType="withEffect">
                                  <p:stCondLst>
                                    <p:cond delay="3000"/>
                                  </p:stCondLst>
                                  <p:childTnLst>
                                    <p:set>
                                      <p:cBhvr>
                                        <p:cTn id="28" dur="1" fill="hold">
                                          <p:stCondLst>
                                            <p:cond delay="0"/>
                                          </p:stCondLst>
                                        </p:cTn>
                                        <p:tgtEl>
                                          <p:spTgt spid="53"/>
                                        </p:tgtEl>
                                        <p:attrNameLst>
                                          <p:attrName>style.visibility</p:attrName>
                                        </p:attrNameLst>
                                      </p:cBhvr>
                                      <p:to>
                                        <p:strVal val="visible"/>
                                      </p:to>
                                    </p:set>
                                    <p:anim calcmode="lin" valueType="num">
                                      <p:cBhvr additive="base">
                                        <p:cTn id="29" dur="500" fill="hold"/>
                                        <p:tgtEl>
                                          <p:spTgt spid="53"/>
                                        </p:tgtEl>
                                        <p:attrNameLst>
                                          <p:attrName>ppt_x</p:attrName>
                                        </p:attrNameLst>
                                      </p:cBhvr>
                                      <p:tavLst>
                                        <p:tav tm="0">
                                          <p:val>
                                            <p:strVal val="#ppt_x"/>
                                          </p:val>
                                        </p:tav>
                                        <p:tav tm="100000">
                                          <p:val>
                                            <p:strVal val="#ppt_x"/>
                                          </p:val>
                                        </p:tav>
                                      </p:tavLst>
                                    </p:anim>
                                    <p:anim calcmode="lin" valueType="num">
                                      <p:cBhvr additive="base">
                                        <p:cTn id="30" dur="500" fill="hold"/>
                                        <p:tgtEl>
                                          <p:spTgt spid="5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3000"/>
                                  </p:stCondLst>
                                  <p:childTnLst>
                                    <p:set>
                                      <p:cBhvr>
                                        <p:cTn id="32" dur="1" fill="hold">
                                          <p:stCondLst>
                                            <p:cond delay="0"/>
                                          </p:stCondLst>
                                        </p:cTn>
                                        <p:tgtEl>
                                          <p:spTgt spid="57"/>
                                        </p:tgtEl>
                                        <p:attrNameLst>
                                          <p:attrName>style.visibility</p:attrName>
                                        </p:attrNameLst>
                                      </p:cBhvr>
                                      <p:to>
                                        <p:strVal val="visible"/>
                                      </p:to>
                                    </p:set>
                                    <p:anim calcmode="lin" valueType="num">
                                      <p:cBhvr additive="base">
                                        <p:cTn id="33" dur="500" fill="hold"/>
                                        <p:tgtEl>
                                          <p:spTgt spid="57"/>
                                        </p:tgtEl>
                                        <p:attrNameLst>
                                          <p:attrName>ppt_x</p:attrName>
                                        </p:attrNameLst>
                                      </p:cBhvr>
                                      <p:tavLst>
                                        <p:tav tm="0">
                                          <p:val>
                                            <p:strVal val="#ppt_x"/>
                                          </p:val>
                                        </p:tav>
                                        <p:tav tm="100000">
                                          <p:val>
                                            <p:strVal val="#ppt_x"/>
                                          </p:val>
                                        </p:tav>
                                      </p:tavLst>
                                    </p:anim>
                                    <p:anim calcmode="lin" valueType="num">
                                      <p:cBhvr additive="base">
                                        <p:cTn id="34" dur="500" fill="hold"/>
                                        <p:tgtEl>
                                          <p:spTgt spid="5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300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500" fill="hold"/>
                                        <p:tgtEl>
                                          <p:spTgt spid="60"/>
                                        </p:tgtEl>
                                        <p:attrNameLst>
                                          <p:attrName>ppt_x</p:attrName>
                                        </p:attrNameLst>
                                      </p:cBhvr>
                                      <p:tavLst>
                                        <p:tav tm="0">
                                          <p:val>
                                            <p:strVal val="#ppt_x"/>
                                          </p:val>
                                        </p:tav>
                                        <p:tav tm="100000">
                                          <p:val>
                                            <p:strVal val="#ppt_x"/>
                                          </p:val>
                                        </p:tav>
                                      </p:tavLst>
                                    </p:anim>
                                    <p:anim calcmode="lin" valueType="num">
                                      <p:cBhvr additive="base">
                                        <p:cTn id="38" dur="500" fill="hold"/>
                                        <p:tgtEl>
                                          <p:spTgt spid="6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30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p:bldP spid="54" grpId="0"/>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六边形 8"/>
          <p:cNvSpPr/>
          <p:nvPr/>
        </p:nvSpPr>
        <p:spPr>
          <a:xfrm rot="5400000">
            <a:off x="908301" y="1861899"/>
            <a:ext cx="2133524" cy="183924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六边形 10"/>
          <p:cNvSpPr/>
          <p:nvPr/>
        </p:nvSpPr>
        <p:spPr>
          <a:xfrm rot="5400000">
            <a:off x="941264" y="3734108"/>
            <a:ext cx="2133524" cy="1839245"/>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8" name="矩形 27"/>
          <p:cNvSpPr/>
          <p:nvPr/>
        </p:nvSpPr>
        <p:spPr>
          <a:xfrm>
            <a:off x="3834159" y="1633519"/>
            <a:ext cx="6846541" cy="1077218"/>
          </a:xfrm>
          <a:prstGeom prst="rect">
            <a:avLst/>
          </a:prstGeom>
        </p:spPr>
        <p:txBody>
          <a:bodyPr wrap="square">
            <a:spAutoFit/>
          </a:bodyPr>
          <a:lstStyle/>
          <a:p>
            <a:r>
              <a:rPr lang="en-US" altLang="zh-TW" sz="3200" dirty="0">
                <a:solidFill>
                  <a:srgbClr val="131313"/>
                </a:solidFill>
                <a:latin typeface="+mn-ea"/>
                <a:cs typeface="Arial" panose="020B0604020202020204" pitchFamily="34" charset="0"/>
              </a:rPr>
              <a:t>WOS</a:t>
            </a:r>
            <a:r>
              <a:rPr lang="zh-TW" altLang="en-US" sz="3200" dirty="0">
                <a:solidFill>
                  <a:srgbClr val="131313"/>
                </a:solidFill>
                <a:latin typeface="+mn-ea"/>
                <a:cs typeface="Arial" panose="020B0604020202020204" pitchFamily="34" charset="0"/>
              </a:rPr>
              <a:t> 高被引文章显着成长</a:t>
            </a:r>
            <a:endParaRPr lang="en-US" altLang="zh-TW" sz="3200" dirty="0">
              <a:solidFill>
                <a:srgbClr val="131313"/>
              </a:solidFill>
              <a:latin typeface="+mn-ea"/>
              <a:cs typeface="Arial" panose="020B0604020202020204" pitchFamily="34" charset="0"/>
            </a:endParaRPr>
          </a:p>
          <a:p>
            <a:r>
              <a:rPr lang="zh-CN" altLang="en-US" sz="3200" dirty="0">
                <a:solidFill>
                  <a:srgbClr val="131313"/>
                </a:solidFill>
                <a:latin typeface="+mn-ea"/>
                <a:cs typeface="Arial" panose="020B0604020202020204" pitchFamily="34" charset="0"/>
              </a:rPr>
              <a:t>显示在同领域内具有十足代表性</a:t>
            </a:r>
            <a:endParaRPr lang="zh-TW" altLang="en-US" sz="3200" dirty="0">
              <a:solidFill>
                <a:srgbClr val="131313"/>
              </a:solidFill>
              <a:latin typeface="+mn-ea"/>
              <a:cs typeface="Arial" panose="020B0604020202020204" pitchFamily="34" charset="0"/>
            </a:endParaRPr>
          </a:p>
        </p:txBody>
      </p:sp>
      <p:pic>
        <p:nvPicPr>
          <p:cNvPr id="29"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60176" y="4136317"/>
            <a:ext cx="896379" cy="896379"/>
          </a:xfrm>
          <a:prstGeom prst="rect">
            <a:avLst/>
          </a:prstGeom>
        </p:spPr>
      </p:pic>
      <p:pic>
        <p:nvPicPr>
          <p:cNvPr id="30" name="图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133" y="2146808"/>
            <a:ext cx="1127859" cy="1127859"/>
          </a:xfrm>
          <a:prstGeom prst="rect">
            <a:avLst/>
          </a:prstGeom>
        </p:spPr>
      </p:pic>
      <p:sp>
        <p:nvSpPr>
          <p:cNvPr id="38" name="文本框 96"/>
          <p:cNvSpPr txBox="1"/>
          <p:nvPr/>
        </p:nvSpPr>
        <p:spPr>
          <a:xfrm>
            <a:off x="1052166" y="663551"/>
            <a:ext cx="387798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产品内容概览－科学</a:t>
            </a:r>
            <a:endParaRPr lang="zh-CN" altLang="en-US" sz="3200" b="1" dirty="0">
              <a:solidFill>
                <a:schemeClr val="tx2"/>
              </a:solidFill>
              <a:latin typeface="Century Gothic" panose="020B0502020202020204" pitchFamily="34" charset="0"/>
              <a:ea typeface="+mj-ea"/>
            </a:endParaRPr>
          </a:p>
        </p:txBody>
      </p:sp>
      <p:pic>
        <p:nvPicPr>
          <p:cNvPr id="18" name="圖片 1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9411" y="2781521"/>
            <a:ext cx="6246275" cy="3784437"/>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六边形 8"/>
          <p:cNvSpPr/>
          <p:nvPr/>
        </p:nvSpPr>
        <p:spPr>
          <a:xfrm rot="5400000">
            <a:off x="908301" y="1861899"/>
            <a:ext cx="2133524" cy="183924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六边形 10"/>
          <p:cNvSpPr/>
          <p:nvPr/>
        </p:nvSpPr>
        <p:spPr>
          <a:xfrm rot="5400000">
            <a:off x="941264" y="3734108"/>
            <a:ext cx="2133524" cy="1839245"/>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8" name="矩形 27"/>
          <p:cNvSpPr/>
          <p:nvPr/>
        </p:nvSpPr>
        <p:spPr>
          <a:xfrm>
            <a:off x="3834159" y="1633519"/>
            <a:ext cx="7909822" cy="954107"/>
          </a:xfrm>
          <a:prstGeom prst="rect">
            <a:avLst/>
          </a:prstGeom>
        </p:spPr>
        <p:txBody>
          <a:bodyPr wrap="square">
            <a:spAutoFit/>
          </a:bodyPr>
          <a:lstStyle/>
          <a:p>
            <a:r>
              <a:rPr lang="en-US" altLang="zh-TW" sz="3200" dirty="0">
                <a:solidFill>
                  <a:srgbClr val="131313"/>
                </a:solidFill>
                <a:latin typeface="+mn-ea"/>
                <a:cs typeface="Arial" panose="020B0604020202020204" pitchFamily="34" charset="0"/>
              </a:rPr>
              <a:t>WOS</a:t>
            </a:r>
            <a:r>
              <a:rPr lang="zh-TW" altLang="en-US" sz="3200" dirty="0">
                <a:solidFill>
                  <a:srgbClr val="131313"/>
                </a:solidFill>
                <a:latin typeface="+mn-ea"/>
                <a:cs typeface="Arial" panose="020B0604020202020204" pitchFamily="34" charset="0"/>
              </a:rPr>
              <a:t> </a:t>
            </a:r>
            <a:r>
              <a:rPr lang="en-US" altLang="zh-TW" sz="3200" dirty="0">
                <a:solidFill>
                  <a:srgbClr val="131313"/>
                </a:solidFill>
                <a:latin typeface="+mn-ea"/>
                <a:cs typeface="Arial" panose="020B0604020202020204" pitchFamily="34" charset="0"/>
              </a:rPr>
              <a:t>2020</a:t>
            </a:r>
            <a:r>
              <a:rPr lang="zh-TW" altLang="en-US" sz="3200" dirty="0">
                <a:solidFill>
                  <a:srgbClr val="131313"/>
                </a:solidFill>
                <a:latin typeface="+mn-ea"/>
                <a:cs typeface="Arial" panose="020B0604020202020204" pitchFamily="34" charset="0"/>
              </a:rPr>
              <a:t>年</a:t>
            </a:r>
            <a:r>
              <a:rPr lang="en-US" altLang="zh-TW" sz="3200" dirty="0">
                <a:solidFill>
                  <a:srgbClr val="131313"/>
                </a:solidFill>
                <a:latin typeface="+mn-ea"/>
                <a:cs typeface="Arial" panose="020B0604020202020204" pitchFamily="34" charset="0"/>
              </a:rPr>
              <a:t>SCIE</a:t>
            </a:r>
            <a:r>
              <a:rPr lang="zh-TW" altLang="en-US" sz="3200" dirty="0">
                <a:solidFill>
                  <a:srgbClr val="131313"/>
                </a:solidFill>
                <a:latin typeface="+mn-ea"/>
                <a:cs typeface="Arial" panose="020B0604020202020204" pitchFamily="34" charset="0"/>
              </a:rPr>
              <a:t>高被引文章</a:t>
            </a:r>
            <a:endParaRPr lang="en-US" altLang="zh-TW" sz="3200" dirty="0">
              <a:solidFill>
                <a:srgbClr val="131313"/>
              </a:solidFill>
              <a:latin typeface="+mn-ea"/>
              <a:cs typeface="Arial" panose="020B0604020202020204" pitchFamily="34" charset="0"/>
            </a:endParaRPr>
          </a:p>
          <a:p>
            <a:r>
              <a:rPr lang="zh-CN" altLang="en-US" sz="2400" dirty="0">
                <a:solidFill>
                  <a:srgbClr val="131313"/>
                </a:solidFill>
                <a:latin typeface="+mn-ea"/>
                <a:cs typeface="Arial" panose="020B0604020202020204" pitchFamily="34" charset="0"/>
              </a:rPr>
              <a:t>台湾</a:t>
            </a:r>
            <a:r>
              <a:rPr lang="zh-TW" altLang="en-US" sz="2400" dirty="0">
                <a:solidFill>
                  <a:srgbClr val="131313"/>
                </a:solidFill>
                <a:latin typeface="+mn-ea"/>
                <a:cs typeface="Arial" panose="020B0604020202020204" pitchFamily="34" charset="0"/>
              </a:rPr>
              <a:t>對於</a:t>
            </a:r>
            <a:r>
              <a:rPr lang="zh-CN" altLang="en-US" sz="2400" dirty="0">
                <a:solidFill>
                  <a:srgbClr val="131313"/>
                </a:solidFill>
                <a:latin typeface="+mn-ea"/>
                <a:cs typeface="Arial" panose="020B0604020202020204" pitchFamily="34" charset="0"/>
              </a:rPr>
              <a:t>数学、物理、环境科学的研究主题有较多着墨</a:t>
            </a:r>
            <a:endParaRPr lang="zh-TW" altLang="en-US" sz="2400" dirty="0">
              <a:solidFill>
                <a:srgbClr val="131313"/>
              </a:solidFill>
              <a:latin typeface="+mn-ea"/>
              <a:cs typeface="Arial" panose="020B0604020202020204" pitchFamily="34" charset="0"/>
            </a:endParaRPr>
          </a:p>
        </p:txBody>
      </p:sp>
      <p:pic>
        <p:nvPicPr>
          <p:cNvPr id="29"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60176" y="4136317"/>
            <a:ext cx="896379" cy="896379"/>
          </a:xfrm>
          <a:prstGeom prst="rect">
            <a:avLst/>
          </a:prstGeom>
        </p:spPr>
      </p:pic>
      <p:pic>
        <p:nvPicPr>
          <p:cNvPr id="30" name="图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133" y="2146808"/>
            <a:ext cx="1127859" cy="1127859"/>
          </a:xfrm>
          <a:prstGeom prst="rect">
            <a:avLst/>
          </a:prstGeom>
        </p:spPr>
      </p:pic>
      <p:sp>
        <p:nvSpPr>
          <p:cNvPr id="38" name="文本框 96"/>
          <p:cNvSpPr txBox="1"/>
          <p:nvPr/>
        </p:nvSpPr>
        <p:spPr>
          <a:xfrm>
            <a:off x="1052166" y="663551"/>
            <a:ext cx="387798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产品内容概览－科学</a:t>
            </a:r>
            <a:endParaRPr lang="zh-CN" altLang="en-US" sz="3200" b="1" dirty="0">
              <a:solidFill>
                <a:schemeClr val="tx2"/>
              </a:solidFill>
              <a:latin typeface="Century Gothic" panose="020B0502020202020204" pitchFamily="34" charset="0"/>
              <a:ea typeface="+mj-ea"/>
            </a:endParaRPr>
          </a:p>
        </p:txBody>
      </p:sp>
      <p:graphicFrame>
        <p:nvGraphicFramePr>
          <p:cNvPr id="2" name="表格 1"/>
          <p:cNvGraphicFramePr>
            <a:graphicFrameLocks noGrp="1"/>
          </p:cNvGraphicFramePr>
          <p:nvPr/>
        </p:nvGraphicFramePr>
        <p:xfrm>
          <a:off x="4273127" y="2959517"/>
          <a:ext cx="6407573" cy="3249977"/>
        </p:xfrm>
        <a:graphic>
          <a:graphicData uri="http://schemas.openxmlformats.org/drawingml/2006/table">
            <a:tbl>
              <a:tblPr firstRow="1" firstCol="1" bandRow="1">
                <a:tableStyleId>{72833802-FEF1-4C79-8D5D-14CF1EAF98D9}</a:tableStyleId>
              </a:tblPr>
              <a:tblGrid>
                <a:gridCol w="3203260"/>
                <a:gridCol w="3204313"/>
              </a:tblGrid>
              <a:tr h="565991">
                <a:tc gridSpan="2">
                  <a:txBody>
                    <a:bodyPr/>
                    <a:lstStyle/>
                    <a:p>
                      <a:pPr marL="304800" algn="ctr">
                        <a:spcAft>
                          <a:spcPts val="0"/>
                        </a:spcAft>
                      </a:pPr>
                      <a:r>
                        <a:rPr lang="en-US" sz="2400" b="1" kern="0" dirty="0">
                          <a:effectLst/>
                          <a:latin typeface="Microsoft JhengHei" panose="020B0803020504040204" pitchFamily="34" charset="-120"/>
                          <a:ea typeface="Microsoft JhengHei" panose="020B0803020504040204" pitchFamily="34" charset="-120"/>
                        </a:rPr>
                        <a:t>2020</a:t>
                      </a:r>
                      <a:r>
                        <a:rPr lang="zh-CN" sz="2400" b="1" kern="0" dirty="0">
                          <a:effectLst/>
                          <a:latin typeface="Microsoft JhengHei" panose="020B0803020504040204" pitchFamily="34" charset="-120"/>
                          <a:ea typeface="Microsoft JhengHei" panose="020B0803020504040204" pitchFamily="34" charset="-120"/>
                        </a:rPr>
                        <a:t>年</a:t>
                      </a:r>
                      <a:r>
                        <a:rPr lang="en-US" sz="2400" b="1" kern="0" dirty="0">
                          <a:effectLst/>
                          <a:latin typeface="Microsoft JhengHei" panose="020B0803020504040204" pitchFamily="34" charset="-120"/>
                          <a:ea typeface="Microsoft JhengHei" panose="020B0803020504040204" pitchFamily="34" charset="-120"/>
                        </a:rPr>
                        <a:t>SCIE</a:t>
                      </a:r>
                      <a:r>
                        <a:rPr lang="zh-CN" sz="2400" b="1" kern="0" dirty="0">
                          <a:effectLst/>
                          <a:latin typeface="Microsoft JhengHei" panose="020B0803020504040204" pitchFamily="34" charset="-120"/>
                          <a:ea typeface="Microsoft JhengHei" panose="020B0803020504040204" pitchFamily="34" charset="-120"/>
                        </a:rPr>
                        <a:t>高被引文章的前五大研究主题</a:t>
                      </a:r>
                      <a:endParaRPr lang="zh-TW" sz="2400" b="1" kern="100" dirty="0">
                        <a:effectLst/>
                        <a:latin typeface="Microsoft JhengHei" panose="020B0803020504040204" pitchFamily="34" charset="-120"/>
                        <a:ea typeface="Microsoft JhengHei" panose="020B0803020504040204" pitchFamily="34" charset="-120"/>
                        <a:cs typeface="Times New Roman" panose="02020603050405020304" pitchFamily="18" charset="0"/>
                      </a:endParaRPr>
                    </a:p>
                  </a:txBody>
                  <a:tcPr marL="68580" marR="68580" marT="0" marB="0"/>
                </a:tc>
                <a:tc hMerge="1">
                  <a:tcPr/>
                </a:tc>
              </a:tr>
              <a:tr h="447331">
                <a:tc>
                  <a:txBody>
                    <a:bodyPr/>
                    <a:lstStyle/>
                    <a:p>
                      <a:pPr marL="304800" algn="ctr">
                        <a:spcAft>
                          <a:spcPts val="0"/>
                        </a:spcAft>
                      </a:pPr>
                      <a:r>
                        <a:rPr lang="zh-CN" sz="1600" b="0" kern="0" dirty="0">
                          <a:effectLst/>
                          <a:latin typeface="Microsoft JhengHei" panose="020B0803020504040204" pitchFamily="34" charset="-120"/>
                          <a:ea typeface="Microsoft JhengHei" panose="020B0803020504040204" pitchFamily="34" charset="-120"/>
                        </a:rPr>
                        <a:t>大陆</a:t>
                      </a:r>
                      <a:endParaRPr lang="zh-TW" sz="1600" b="0" kern="100" dirty="0">
                        <a:effectLst/>
                        <a:latin typeface="Microsoft JhengHei" panose="020B0803020504040204" pitchFamily="34" charset="-120"/>
                        <a:ea typeface="Microsoft JhengHei" panose="020B0803020504040204" pitchFamily="34" charset="-12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marL="304800" algn="ctr">
                        <a:spcAft>
                          <a:spcPts val="0"/>
                        </a:spcAft>
                      </a:pPr>
                      <a:r>
                        <a:rPr lang="zh-CN" sz="1600" b="0" kern="0" dirty="0">
                          <a:effectLst/>
                          <a:latin typeface="Microsoft JhengHei" panose="020B0803020504040204" pitchFamily="34" charset="-120"/>
                          <a:ea typeface="Microsoft JhengHei" panose="020B0803020504040204" pitchFamily="34" charset="-120"/>
                        </a:rPr>
                        <a:t>台湾</a:t>
                      </a:r>
                      <a:endParaRPr lang="zh-TW" sz="1600" b="0" kern="100" dirty="0">
                        <a:effectLst/>
                        <a:latin typeface="Microsoft JhengHei" panose="020B0803020504040204" pitchFamily="34" charset="-120"/>
                        <a:ea typeface="Microsoft JhengHei" panose="020B0803020504040204" pitchFamily="34" charset="-120"/>
                        <a:cs typeface="Times New Roman" panose="02020603050405020304" pitchFamily="18" charset="0"/>
                      </a:endParaRPr>
                    </a:p>
                  </a:txBody>
                  <a:tcPr marL="68580" marR="68580" marT="0" marB="0" anchor="ctr">
                    <a:solidFill>
                      <a:schemeClr val="tx2">
                        <a:lumMod val="20000"/>
                        <a:lumOff val="80000"/>
                      </a:schemeClr>
                    </a:solidFill>
                  </a:tcPr>
                </a:tc>
              </a:tr>
              <a:tr h="447331">
                <a:tc>
                  <a:txBody>
                    <a:bodyPr/>
                    <a:lstStyle/>
                    <a:p>
                      <a:pPr algn="ctr">
                        <a:spcAft>
                          <a:spcPts val="0"/>
                        </a:spcAft>
                      </a:pPr>
                      <a:r>
                        <a:rPr lang="zh-CN" sz="1600" b="0" kern="100">
                          <a:effectLst/>
                          <a:latin typeface="Microsoft JhengHei" panose="020B0803020504040204" pitchFamily="34" charset="-120"/>
                          <a:ea typeface="Microsoft JhengHei" panose="020B0803020504040204" pitchFamily="34" charset="-120"/>
                        </a:rPr>
                        <a:t>材料科学多学科</a:t>
                      </a:r>
                      <a:endParaRPr lang="zh-TW" sz="1200" b="0" kern="100">
                        <a:effectLst/>
                        <a:latin typeface="Microsoft JhengHei" panose="020B0803020504040204" pitchFamily="34" charset="-120"/>
                        <a:ea typeface="Microsoft JhengHei" panose="020B080302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CN" sz="1600" b="0" kern="100" dirty="0">
                          <a:effectLst/>
                          <a:latin typeface="Microsoft JhengHei" panose="020B0803020504040204" pitchFamily="34" charset="-120"/>
                          <a:ea typeface="Microsoft JhengHei" panose="020B0803020504040204" pitchFamily="34" charset="-120"/>
                        </a:rPr>
                        <a:t>数学应用</a:t>
                      </a:r>
                      <a:endParaRPr lang="zh-TW" sz="1200" b="0" kern="100" dirty="0">
                        <a:effectLst/>
                        <a:latin typeface="Microsoft JhengHei" panose="020B0803020504040204" pitchFamily="34" charset="-120"/>
                        <a:ea typeface="Microsoft JhengHei" panose="020B0803020504040204" pitchFamily="34" charset="-120"/>
                        <a:cs typeface="Times New Roman" panose="02020603050405020304" pitchFamily="18" charset="0"/>
                      </a:endParaRPr>
                    </a:p>
                  </a:txBody>
                  <a:tcPr marL="68580" marR="68580" marT="0" marB="0" anchor="ctr"/>
                </a:tc>
              </a:tr>
              <a:tr h="447331">
                <a:tc>
                  <a:txBody>
                    <a:bodyPr/>
                    <a:lstStyle/>
                    <a:p>
                      <a:pPr algn="ctr">
                        <a:spcAft>
                          <a:spcPts val="0"/>
                        </a:spcAft>
                      </a:pPr>
                      <a:r>
                        <a:rPr lang="zh-CN" sz="1600" b="0" kern="100">
                          <a:effectLst/>
                          <a:latin typeface="Microsoft JhengHei" panose="020B0803020504040204" pitchFamily="34" charset="-120"/>
                          <a:ea typeface="Microsoft JhengHei" panose="020B0803020504040204" pitchFamily="34" charset="-120"/>
                        </a:rPr>
                        <a:t>化学 物理</a:t>
                      </a:r>
                      <a:endParaRPr lang="zh-TW" sz="1200" b="0" kern="100">
                        <a:effectLst/>
                        <a:latin typeface="Microsoft JhengHei" panose="020B0803020504040204" pitchFamily="34" charset="-120"/>
                        <a:ea typeface="Microsoft JhengHei" panose="020B080302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CN" sz="1600" b="0" kern="100" dirty="0">
                          <a:effectLst/>
                          <a:latin typeface="Microsoft JhengHei" panose="020B0803020504040204" pitchFamily="34" charset="-120"/>
                          <a:ea typeface="Microsoft JhengHei" panose="020B0803020504040204" pitchFamily="34" charset="-120"/>
                        </a:rPr>
                        <a:t>数学</a:t>
                      </a:r>
                      <a:endParaRPr lang="zh-TW" sz="1200" b="0" kern="100" dirty="0">
                        <a:effectLst/>
                        <a:latin typeface="Microsoft JhengHei" panose="020B0803020504040204" pitchFamily="34" charset="-120"/>
                        <a:ea typeface="Microsoft JhengHei" panose="020B0803020504040204" pitchFamily="34" charset="-120"/>
                        <a:cs typeface="Times New Roman" panose="02020603050405020304" pitchFamily="18" charset="0"/>
                      </a:endParaRPr>
                    </a:p>
                  </a:txBody>
                  <a:tcPr marL="68580" marR="68580" marT="0" marB="0" anchor="ctr"/>
                </a:tc>
              </a:tr>
              <a:tr h="447331">
                <a:tc>
                  <a:txBody>
                    <a:bodyPr/>
                    <a:lstStyle/>
                    <a:p>
                      <a:pPr algn="ctr">
                        <a:spcAft>
                          <a:spcPts val="0"/>
                        </a:spcAft>
                      </a:pPr>
                      <a:r>
                        <a:rPr lang="zh-CN" sz="1600" b="0" kern="100">
                          <a:effectLst/>
                          <a:latin typeface="Microsoft JhengHei" panose="020B0803020504040204" pitchFamily="34" charset="-120"/>
                          <a:ea typeface="Microsoft JhengHei" panose="020B0803020504040204" pitchFamily="34" charset="-120"/>
                        </a:rPr>
                        <a:t>化学多学科</a:t>
                      </a:r>
                      <a:endParaRPr lang="zh-TW" sz="1200" b="0" kern="100">
                        <a:effectLst/>
                        <a:latin typeface="Microsoft JhengHei" panose="020B0803020504040204" pitchFamily="34" charset="-120"/>
                        <a:ea typeface="Microsoft JhengHei" panose="020B080302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CN" sz="1600" b="0" kern="100" dirty="0">
                          <a:effectLst/>
                          <a:latin typeface="Microsoft JhengHei" panose="020B0803020504040204" pitchFamily="34" charset="-120"/>
                          <a:ea typeface="Microsoft JhengHei" panose="020B0803020504040204" pitchFamily="34" charset="-120"/>
                        </a:rPr>
                        <a:t>环境科学</a:t>
                      </a:r>
                      <a:endParaRPr lang="zh-TW" sz="1200" b="0" kern="100" dirty="0">
                        <a:effectLst/>
                        <a:latin typeface="Microsoft JhengHei" panose="020B0803020504040204" pitchFamily="34" charset="-120"/>
                        <a:ea typeface="Microsoft JhengHei" panose="020B0803020504040204" pitchFamily="34" charset="-120"/>
                        <a:cs typeface="Times New Roman" panose="02020603050405020304" pitchFamily="18" charset="0"/>
                      </a:endParaRPr>
                    </a:p>
                  </a:txBody>
                  <a:tcPr marL="68580" marR="68580" marT="0" marB="0" anchor="ctr"/>
                </a:tc>
              </a:tr>
              <a:tr h="447331">
                <a:tc>
                  <a:txBody>
                    <a:bodyPr/>
                    <a:lstStyle/>
                    <a:p>
                      <a:pPr algn="ctr">
                        <a:spcAft>
                          <a:spcPts val="0"/>
                        </a:spcAft>
                      </a:pPr>
                      <a:r>
                        <a:rPr lang="zh-CN" sz="1600" b="0" kern="100">
                          <a:effectLst/>
                          <a:latin typeface="Microsoft JhengHei" panose="020B0803020504040204" pitchFamily="34" charset="-120"/>
                          <a:ea typeface="Microsoft JhengHei" panose="020B0803020504040204" pitchFamily="34" charset="-120"/>
                        </a:rPr>
                        <a:t>工程环境</a:t>
                      </a:r>
                      <a:endParaRPr lang="zh-TW" sz="1200" b="0" kern="100">
                        <a:effectLst/>
                        <a:latin typeface="Microsoft JhengHei" panose="020B0803020504040204" pitchFamily="34" charset="-120"/>
                        <a:ea typeface="Microsoft JhengHei" panose="020B080302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CN" sz="1600" b="0" kern="100" dirty="0">
                          <a:effectLst/>
                          <a:latin typeface="Microsoft JhengHei" panose="020B0803020504040204" pitchFamily="34" charset="-120"/>
                          <a:ea typeface="Microsoft JhengHei" panose="020B0803020504040204" pitchFamily="34" charset="-120"/>
                        </a:rPr>
                        <a:t>多学科科学</a:t>
                      </a:r>
                      <a:endParaRPr lang="zh-TW" sz="1200" b="0" kern="100" dirty="0">
                        <a:effectLst/>
                        <a:latin typeface="Microsoft JhengHei" panose="020B0803020504040204" pitchFamily="34" charset="-120"/>
                        <a:ea typeface="Microsoft JhengHei" panose="020B0803020504040204" pitchFamily="34" charset="-120"/>
                        <a:cs typeface="Times New Roman" panose="02020603050405020304" pitchFamily="18" charset="0"/>
                      </a:endParaRPr>
                    </a:p>
                  </a:txBody>
                  <a:tcPr marL="68580" marR="68580" marT="0" marB="0" anchor="ctr"/>
                </a:tc>
              </a:tr>
              <a:tr h="447331">
                <a:tc>
                  <a:txBody>
                    <a:bodyPr/>
                    <a:lstStyle/>
                    <a:p>
                      <a:pPr algn="ctr">
                        <a:spcAft>
                          <a:spcPts val="0"/>
                        </a:spcAft>
                      </a:pPr>
                      <a:r>
                        <a:rPr lang="zh-CN" sz="1600" b="0" kern="100">
                          <a:effectLst/>
                          <a:latin typeface="Microsoft JhengHei" panose="020B0803020504040204" pitchFamily="34" charset="-120"/>
                          <a:ea typeface="Microsoft JhengHei" panose="020B0803020504040204" pitchFamily="34" charset="-120"/>
                        </a:rPr>
                        <a:t>工程化学</a:t>
                      </a:r>
                      <a:endParaRPr lang="zh-TW" sz="1200" b="0" kern="100">
                        <a:effectLst/>
                        <a:latin typeface="Microsoft JhengHei" panose="020B0803020504040204" pitchFamily="34" charset="-120"/>
                        <a:ea typeface="Microsoft JhengHei" panose="020B080302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CN" sz="1600" b="0" kern="100" dirty="0">
                          <a:effectLst/>
                          <a:latin typeface="Microsoft JhengHei" panose="020B0803020504040204" pitchFamily="34" charset="-120"/>
                          <a:ea typeface="Microsoft JhengHei" panose="020B0803020504040204" pitchFamily="34" charset="-120"/>
                        </a:rPr>
                        <a:t>物理多学科</a:t>
                      </a:r>
                      <a:endParaRPr lang="zh-TW" sz="1200" b="0" kern="100" dirty="0">
                        <a:effectLst/>
                        <a:latin typeface="Microsoft JhengHei" panose="020B0803020504040204" pitchFamily="34" charset="-120"/>
                        <a:ea typeface="Microsoft JhengHei" panose="020B0803020504040204" pitchFamily="34" charset="-120"/>
                        <a:cs typeface="Times New Roman" panose="02020603050405020304" pitchFamily="18" charset="0"/>
                      </a:endParaRPr>
                    </a:p>
                  </a:txBody>
                  <a:tcPr marL="68580" marR="68580" marT="0" marB="0" anchor="ctr"/>
                </a:tc>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3707235" y="2841077"/>
            <a:ext cx="4717277" cy="1196486"/>
            <a:chOff x="3707235" y="2841077"/>
            <a:chExt cx="4717277" cy="1196486"/>
          </a:xfrm>
        </p:grpSpPr>
        <p:cxnSp>
          <p:nvCxnSpPr>
            <p:cNvPr id="12" name="直接连接符 11"/>
            <p:cNvCxnSpPr/>
            <p:nvPr/>
          </p:nvCxnSpPr>
          <p:spPr>
            <a:xfrm>
              <a:off x="3707235" y="3740717"/>
              <a:ext cx="847725" cy="27620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5723511" y="3720080"/>
              <a:ext cx="744978" cy="317483"/>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679534" y="2841077"/>
              <a:ext cx="744978" cy="317483"/>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8" name="燕尾形 17"/>
          <p:cNvSpPr/>
          <p:nvPr/>
        </p:nvSpPr>
        <p:spPr>
          <a:xfrm rot="1234549">
            <a:off x="4234201" y="3372327"/>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燕尾形 18"/>
          <p:cNvSpPr/>
          <p:nvPr/>
        </p:nvSpPr>
        <p:spPr>
          <a:xfrm rot="20150452">
            <a:off x="5853015" y="3486504"/>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燕尾形 19"/>
          <p:cNvSpPr/>
          <p:nvPr/>
        </p:nvSpPr>
        <p:spPr>
          <a:xfrm rot="20150452">
            <a:off x="7853264" y="2645595"/>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六边形 5"/>
          <p:cNvSpPr/>
          <p:nvPr/>
        </p:nvSpPr>
        <p:spPr>
          <a:xfrm>
            <a:off x="2651769" y="3025234"/>
            <a:ext cx="1008558" cy="869446"/>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a:off x="4607790" y="3904237"/>
            <a:ext cx="1008558" cy="86944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a:off x="6569733" y="3025234"/>
            <a:ext cx="1008558" cy="86944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a:off x="8531675" y="2146231"/>
            <a:ext cx="1008558" cy="86944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391195" y="-1"/>
            <a:ext cx="1417774" cy="723901"/>
            <a:chOff x="-391195" y="-1"/>
            <a:chExt cx="1697596" cy="866775"/>
          </a:xfrm>
        </p:grpSpPr>
        <p:sp>
          <p:nvSpPr>
            <p:cNvPr id="35" name="任意多边形 3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0" name="直接连接符 4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3" name="组合 60"/>
          <p:cNvGrpSpPr/>
          <p:nvPr/>
        </p:nvGrpSpPr>
        <p:grpSpPr>
          <a:xfrm>
            <a:off x="6567725" y="4147299"/>
            <a:ext cx="3634172" cy="866354"/>
            <a:chOff x="937749" y="5016378"/>
            <a:chExt cx="3248027" cy="866354"/>
          </a:xfrm>
        </p:grpSpPr>
        <p:sp>
          <p:nvSpPr>
            <p:cNvPr id="54" name="矩形 53"/>
            <p:cNvSpPr/>
            <p:nvPr/>
          </p:nvSpPr>
          <p:spPr>
            <a:xfrm>
              <a:off x="937749" y="5369002"/>
              <a:ext cx="3248027" cy="513730"/>
            </a:xfrm>
            <a:prstGeom prst="rect">
              <a:avLst/>
            </a:prstGeom>
          </p:spPr>
          <p:txBody>
            <a:bodyPr wrap="square">
              <a:spAutoFit/>
            </a:bodyPr>
            <a:lstStyle/>
            <a:p>
              <a:pPr>
                <a:lnSpc>
                  <a:spcPct val="120000"/>
                </a:lnSpc>
              </a:pPr>
              <a:r>
                <a:rPr lang="zh-CN" altLang="en-US" sz="1200" b="1" dirty="0">
                  <a:solidFill>
                    <a:schemeClr val="tx2">
                      <a:lumMod val="75000"/>
                    </a:schemeClr>
                  </a:solidFill>
                  <a:latin typeface="Century Gothic" panose="020B0502020202020204" pitchFamily="34" charset="0"/>
                </a:rPr>
                <a:t>同根同源，发展出的台湾地区特色人社内容</a:t>
              </a:r>
              <a:endParaRPr lang="zh-CN" altLang="en-US" sz="1200" b="1" dirty="0">
                <a:solidFill>
                  <a:schemeClr val="tx2">
                    <a:lumMod val="75000"/>
                  </a:schemeClr>
                </a:solidFill>
                <a:latin typeface="Century Gothic" panose="020B0502020202020204" pitchFamily="34" charset="0"/>
              </a:endParaRPr>
            </a:p>
            <a:p>
              <a:pPr>
                <a:lnSpc>
                  <a:spcPct val="120000"/>
                </a:lnSpc>
              </a:pPr>
              <a:endParaRPr lang="en-US" altLang="zh-CN" sz="1200" b="1" dirty="0">
                <a:solidFill>
                  <a:schemeClr val="tx2">
                    <a:lumMod val="75000"/>
                  </a:schemeClr>
                </a:solidFill>
                <a:latin typeface="Century Gothic" panose="020B0502020202020204" pitchFamily="34" charset="0"/>
              </a:endParaRPr>
            </a:p>
          </p:txBody>
        </p:sp>
        <p:sp>
          <p:nvSpPr>
            <p:cNvPr id="55" name="矩形 54"/>
            <p:cNvSpPr/>
            <p:nvPr/>
          </p:nvSpPr>
          <p:spPr>
            <a:xfrm>
              <a:off x="937750" y="5016378"/>
              <a:ext cx="3197456" cy="757130"/>
            </a:xfrm>
            <a:prstGeom prst="rect">
              <a:avLst/>
            </a:prstGeom>
          </p:spPr>
          <p:txBody>
            <a:bodyPr wrap="square">
              <a:spAutoFit/>
            </a:bodyPr>
            <a:lstStyle/>
            <a:p>
              <a:pPr>
                <a:lnSpc>
                  <a:spcPct val="120000"/>
                </a:lnSpc>
              </a:pPr>
              <a:r>
                <a:rPr lang="zh-TW" altLang="en-US" b="1" dirty="0">
                  <a:solidFill>
                    <a:schemeClr val="tx2">
                      <a:lumMod val="75000"/>
                    </a:schemeClr>
                  </a:solidFill>
                </a:rPr>
                <a:t>子库</a:t>
              </a:r>
              <a:r>
                <a:rPr lang="en-US" altLang="zh-TW" b="1" dirty="0">
                  <a:solidFill>
                    <a:schemeClr val="tx2">
                      <a:lumMod val="75000"/>
                    </a:schemeClr>
                  </a:solidFill>
                </a:rPr>
                <a:t>-</a:t>
              </a:r>
              <a:r>
                <a:rPr lang="zh-TW" altLang="en-US" b="1" dirty="0">
                  <a:solidFill>
                    <a:schemeClr val="tx2">
                      <a:lumMod val="75000"/>
                    </a:schemeClr>
                  </a:solidFill>
                </a:rPr>
                <a:t>人社</a:t>
              </a:r>
              <a:r>
                <a:rPr lang="zh-CN" altLang="en-US" b="1" dirty="0">
                  <a:solidFill>
                    <a:schemeClr val="tx2">
                      <a:lumMod val="75000"/>
                    </a:schemeClr>
                  </a:solidFill>
                </a:rPr>
                <a:t>学术文献数据库</a:t>
              </a:r>
              <a:endParaRPr lang="en-US" altLang="zh-CN" b="1" dirty="0">
                <a:solidFill>
                  <a:schemeClr val="tx2">
                    <a:lumMod val="75000"/>
                  </a:schemeClr>
                </a:solidFill>
              </a:endParaRPr>
            </a:p>
            <a:p>
              <a:pPr>
                <a:lnSpc>
                  <a:spcPct val="120000"/>
                </a:lnSpc>
              </a:pPr>
              <a:endParaRPr lang="zh-CN" altLang="en-US" b="1" dirty="0">
                <a:solidFill>
                  <a:schemeClr val="tx2">
                    <a:lumMod val="75000"/>
                  </a:schemeClr>
                </a:solidFill>
              </a:endParaRPr>
            </a:p>
          </p:txBody>
        </p:sp>
      </p:grpSp>
      <p:grpSp>
        <p:nvGrpSpPr>
          <p:cNvPr id="56" name="组合 63"/>
          <p:cNvGrpSpPr/>
          <p:nvPr/>
        </p:nvGrpSpPr>
        <p:grpSpPr>
          <a:xfrm>
            <a:off x="8531675" y="1400388"/>
            <a:ext cx="3734381" cy="866354"/>
            <a:chOff x="937750" y="5016378"/>
            <a:chExt cx="2710228" cy="866354"/>
          </a:xfrm>
        </p:grpSpPr>
        <p:sp>
          <p:nvSpPr>
            <p:cNvPr id="57" name="矩形 56"/>
            <p:cNvSpPr/>
            <p:nvPr/>
          </p:nvSpPr>
          <p:spPr>
            <a:xfrm>
              <a:off x="937750" y="5369002"/>
              <a:ext cx="2710228" cy="513730"/>
            </a:xfrm>
            <a:prstGeom prst="rect">
              <a:avLst/>
            </a:prstGeom>
          </p:spPr>
          <p:txBody>
            <a:bodyPr wrap="square">
              <a:spAutoFit/>
            </a:bodyPr>
            <a:lstStyle/>
            <a:p>
              <a:pPr>
                <a:lnSpc>
                  <a:spcPct val="120000"/>
                </a:lnSpc>
              </a:pPr>
              <a:r>
                <a:rPr lang="zh-CN" altLang="en-US" sz="1200" b="1" dirty="0">
                  <a:solidFill>
                    <a:schemeClr val="tx2">
                      <a:lumMod val="75000"/>
                    </a:schemeClr>
                  </a:solidFill>
                  <a:latin typeface="Century Gothic" panose="020B0502020202020204" pitchFamily="34" charset="0"/>
                </a:rPr>
                <a:t>去芜存菁，看台湾的医学护理发展</a:t>
              </a:r>
              <a:endParaRPr lang="zh-CN" altLang="en-US" sz="1200" b="1" dirty="0">
                <a:solidFill>
                  <a:schemeClr val="tx2">
                    <a:lumMod val="75000"/>
                  </a:schemeClr>
                </a:solidFill>
                <a:latin typeface="Century Gothic" panose="020B0502020202020204" pitchFamily="34" charset="0"/>
              </a:endParaRPr>
            </a:p>
            <a:p>
              <a:pPr>
                <a:lnSpc>
                  <a:spcPct val="120000"/>
                </a:lnSpc>
              </a:pPr>
              <a:endParaRPr lang="en-US" altLang="zh-CN" sz="1200" b="1" dirty="0">
                <a:solidFill>
                  <a:schemeClr val="tx2">
                    <a:lumMod val="75000"/>
                  </a:schemeClr>
                </a:solidFill>
                <a:latin typeface="Century Gothic" panose="020B0502020202020204" pitchFamily="34" charset="0"/>
              </a:endParaRPr>
            </a:p>
          </p:txBody>
        </p:sp>
        <p:sp>
          <p:nvSpPr>
            <p:cNvPr id="58" name="矩形 57"/>
            <p:cNvSpPr/>
            <p:nvPr/>
          </p:nvSpPr>
          <p:spPr>
            <a:xfrm>
              <a:off x="937750" y="5016378"/>
              <a:ext cx="2660361" cy="757130"/>
            </a:xfrm>
            <a:prstGeom prst="rect">
              <a:avLst/>
            </a:prstGeom>
          </p:spPr>
          <p:txBody>
            <a:bodyPr wrap="square">
              <a:spAutoFit/>
            </a:bodyPr>
            <a:lstStyle/>
            <a:p>
              <a:pPr>
                <a:lnSpc>
                  <a:spcPct val="120000"/>
                </a:lnSpc>
              </a:pPr>
              <a:r>
                <a:rPr lang="zh-TW" altLang="en-US" b="1" dirty="0">
                  <a:solidFill>
                    <a:schemeClr val="tx2">
                      <a:lumMod val="75000"/>
                    </a:schemeClr>
                  </a:solidFill>
                </a:rPr>
                <a:t>子库</a:t>
              </a:r>
              <a:r>
                <a:rPr lang="en-US" altLang="zh-TW" b="1" dirty="0">
                  <a:solidFill>
                    <a:schemeClr val="tx2">
                      <a:lumMod val="75000"/>
                    </a:schemeClr>
                  </a:solidFill>
                </a:rPr>
                <a:t>-</a:t>
              </a:r>
              <a:r>
                <a:rPr lang="zh-TW" altLang="en-US" b="1" dirty="0">
                  <a:solidFill>
                    <a:schemeClr val="tx2">
                      <a:lumMod val="75000"/>
                    </a:schemeClr>
                  </a:solidFill>
                </a:rPr>
                <a:t>医学</a:t>
              </a:r>
              <a:r>
                <a:rPr lang="zh-CN" altLang="en-US" b="1" dirty="0">
                  <a:solidFill>
                    <a:schemeClr val="tx2">
                      <a:lumMod val="75000"/>
                    </a:schemeClr>
                  </a:solidFill>
                </a:rPr>
                <a:t>学术文献数据库</a:t>
              </a:r>
              <a:endParaRPr lang="en-US" altLang="zh-CN" b="1" dirty="0">
                <a:solidFill>
                  <a:schemeClr val="tx2">
                    <a:lumMod val="75000"/>
                  </a:schemeClr>
                </a:solidFill>
              </a:endParaRPr>
            </a:p>
            <a:p>
              <a:pPr>
                <a:lnSpc>
                  <a:spcPct val="120000"/>
                </a:lnSpc>
              </a:pPr>
              <a:endParaRPr lang="zh-CN" altLang="en-US" b="1" dirty="0">
                <a:solidFill>
                  <a:schemeClr val="tx2">
                    <a:lumMod val="75000"/>
                  </a:schemeClr>
                </a:solidFill>
              </a:endParaRPr>
            </a:p>
          </p:txBody>
        </p:sp>
      </p:grpSp>
      <p:grpSp>
        <p:nvGrpSpPr>
          <p:cNvPr id="59" name="组合 66"/>
          <p:cNvGrpSpPr/>
          <p:nvPr/>
        </p:nvGrpSpPr>
        <p:grpSpPr>
          <a:xfrm>
            <a:off x="2555378" y="4972721"/>
            <a:ext cx="3508373" cy="888155"/>
            <a:chOff x="937750" y="5016378"/>
            <a:chExt cx="2710228" cy="888155"/>
          </a:xfrm>
        </p:grpSpPr>
        <p:sp>
          <p:nvSpPr>
            <p:cNvPr id="60" name="矩形 59"/>
            <p:cNvSpPr/>
            <p:nvPr/>
          </p:nvSpPr>
          <p:spPr>
            <a:xfrm>
              <a:off x="937750" y="5369002"/>
              <a:ext cx="2710228" cy="535531"/>
            </a:xfrm>
            <a:prstGeom prst="rect">
              <a:avLst/>
            </a:prstGeom>
          </p:spPr>
          <p:txBody>
            <a:bodyPr wrap="square">
              <a:spAutoFit/>
            </a:bodyPr>
            <a:lstStyle/>
            <a:p>
              <a:pPr>
                <a:lnSpc>
                  <a:spcPct val="120000"/>
                </a:lnSpc>
              </a:pPr>
              <a:r>
                <a:rPr lang="zh-CN" altLang="en-US" sz="1200" b="1" dirty="0">
                  <a:solidFill>
                    <a:schemeClr val="bg1">
                      <a:lumMod val="85000"/>
                    </a:schemeClr>
                  </a:solidFill>
                  <a:latin typeface="Century Gothic" panose="020B0502020202020204" pitchFamily="34" charset="0"/>
                </a:rPr>
                <a:t>接轨世界，重要科学学术研究</a:t>
              </a:r>
              <a:endParaRPr lang="zh-CN" altLang="en-US" sz="1200" b="1" dirty="0">
                <a:solidFill>
                  <a:schemeClr val="bg1">
                    <a:lumMod val="85000"/>
                  </a:schemeClr>
                </a:solidFill>
                <a:latin typeface="Century Gothic" panose="020B0502020202020204" pitchFamily="34" charset="0"/>
              </a:endParaRPr>
            </a:p>
            <a:p>
              <a:pPr>
                <a:lnSpc>
                  <a:spcPct val="120000"/>
                </a:lnSpc>
              </a:pPr>
              <a:endParaRPr lang="en-US" altLang="zh-CN" sz="1200" b="1" dirty="0">
                <a:solidFill>
                  <a:schemeClr val="bg1">
                    <a:lumMod val="85000"/>
                  </a:schemeClr>
                </a:solidFill>
                <a:latin typeface="Century Gothic" panose="020B0502020202020204" pitchFamily="34" charset="0"/>
              </a:endParaRPr>
            </a:p>
          </p:txBody>
        </p:sp>
        <p:sp>
          <p:nvSpPr>
            <p:cNvPr id="61" name="矩形 60"/>
            <p:cNvSpPr/>
            <p:nvPr/>
          </p:nvSpPr>
          <p:spPr>
            <a:xfrm>
              <a:off x="937750" y="5016378"/>
              <a:ext cx="2648982" cy="757130"/>
            </a:xfrm>
            <a:prstGeom prst="rect">
              <a:avLst/>
            </a:prstGeom>
          </p:spPr>
          <p:txBody>
            <a:bodyPr wrap="square">
              <a:spAutoFit/>
            </a:bodyPr>
            <a:lstStyle/>
            <a:p>
              <a:pPr>
                <a:lnSpc>
                  <a:spcPct val="120000"/>
                </a:lnSpc>
              </a:pPr>
              <a:r>
                <a:rPr lang="zh-TW" altLang="en-US" b="1" dirty="0">
                  <a:solidFill>
                    <a:schemeClr val="bg1">
                      <a:lumMod val="85000"/>
                    </a:schemeClr>
                  </a:solidFill>
                </a:rPr>
                <a:t>子库</a:t>
              </a:r>
              <a:r>
                <a:rPr lang="en-US" altLang="zh-TW" b="1" dirty="0">
                  <a:solidFill>
                    <a:schemeClr val="bg1">
                      <a:lumMod val="85000"/>
                    </a:schemeClr>
                  </a:solidFill>
                </a:rPr>
                <a:t>-</a:t>
              </a:r>
              <a:r>
                <a:rPr lang="zh-TW" altLang="en-US" b="1" dirty="0">
                  <a:solidFill>
                    <a:schemeClr val="bg1">
                      <a:lumMod val="85000"/>
                    </a:schemeClr>
                  </a:solidFill>
                </a:rPr>
                <a:t>科学</a:t>
              </a:r>
              <a:r>
                <a:rPr lang="zh-CN" altLang="en-US" b="1" dirty="0">
                  <a:solidFill>
                    <a:schemeClr val="bg1">
                      <a:lumMod val="85000"/>
                    </a:schemeClr>
                  </a:solidFill>
                </a:rPr>
                <a:t>学术文献数据库</a:t>
              </a:r>
              <a:endParaRPr lang="en-US" altLang="zh-CN" b="1" dirty="0">
                <a:solidFill>
                  <a:schemeClr val="bg1">
                    <a:lumMod val="85000"/>
                  </a:schemeClr>
                </a:solidFill>
              </a:endParaRPr>
            </a:p>
            <a:p>
              <a:pPr>
                <a:lnSpc>
                  <a:spcPct val="120000"/>
                </a:lnSpc>
              </a:pPr>
              <a:endParaRPr lang="zh-CN" altLang="en-US" b="1" dirty="0">
                <a:solidFill>
                  <a:schemeClr val="bg1">
                    <a:lumMod val="85000"/>
                  </a:schemeClr>
                </a:solidFill>
              </a:endParaRPr>
            </a:p>
          </p:txBody>
        </p:sp>
      </p:grpSp>
      <p:grpSp>
        <p:nvGrpSpPr>
          <p:cNvPr id="62" name="组合 69"/>
          <p:cNvGrpSpPr/>
          <p:nvPr/>
        </p:nvGrpSpPr>
        <p:grpSpPr>
          <a:xfrm>
            <a:off x="535520" y="2225474"/>
            <a:ext cx="3678742" cy="703489"/>
            <a:chOff x="937749" y="5016378"/>
            <a:chExt cx="2712329" cy="703489"/>
          </a:xfrm>
        </p:grpSpPr>
        <p:sp>
          <p:nvSpPr>
            <p:cNvPr id="63" name="矩形 62"/>
            <p:cNvSpPr/>
            <p:nvPr/>
          </p:nvSpPr>
          <p:spPr>
            <a:xfrm>
              <a:off x="937750" y="5369002"/>
              <a:ext cx="2710228" cy="350865"/>
            </a:xfrm>
            <a:prstGeom prst="rect">
              <a:avLst/>
            </a:prstGeom>
          </p:spPr>
          <p:txBody>
            <a:bodyPr wrap="square">
              <a:spAutoFit/>
            </a:bodyPr>
            <a:lstStyle/>
            <a:p>
              <a:pPr>
                <a:lnSpc>
                  <a:spcPct val="120000"/>
                </a:lnSpc>
              </a:pPr>
              <a:r>
                <a:rPr lang="zh-CN" altLang="en-US" sz="1400" b="1" dirty="0">
                  <a:solidFill>
                    <a:schemeClr val="bg1">
                      <a:lumMod val="85000"/>
                    </a:schemeClr>
                  </a:solidFill>
                  <a:latin typeface="Century Gothic" panose="020B0502020202020204" pitchFamily="34" charset="0"/>
                </a:rPr>
                <a:t>一站式完整收录，最精华的台湾学术文献</a:t>
              </a:r>
              <a:endParaRPr lang="zh-CN" altLang="en-US" sz="1400" b="1" dirty="0">
                <a:solidFill>
                  <a:schemeClr val="bg1">
                    <a:lumMod val="85000"/>
                  </a:schemeClr>
                </a:solidFill>
                <a:latin typeface="Century Gothic" panose="020B0502020202020204" pitchFamily="34" charset="0"/>
              </a:endParaRPr>
            </a:p>
          </p:txBody>
        </p:sp>
        <p:sp>
          <p:nvSpPr>
            <p:cNvPr id="64" name="矩形 63"/>
            <p:cNvSpPr/>
            <p:nvPr/>
          </p:nvSpPr>
          <p:spPr>
            <a:xfrm>
              <a:off x="937749" y="5016378"/>
              <a:ext cx="2712329" cy="461665"/>
            </a:xfrm>
            <a:prstGeom prst="rect">
              <a:avLst/>
            </a:prstGeom>
          </p:spPr>
          <p:txBody>
            <a:bodyPr wrap="square">
              <a:spAutoFit/>
            </a:bodyPr>
            <a:lstStyle/>
            <a:p>
              <a:pPr>
                <a:lnSpc>
                  <a:spcPct val="120000"/>
                </a:lnSpc>
              </a:pPr>
              <a:r>
                <a:rPr lang="zh-TW" altLang="en-US" sz="2000" b="1" dirty="0">
                  <a:solidFill>
                    <a:schemeClr val="bg1">
                      <a:lumMod val="85000"/>
                    </a:schemeClr>
                  </a:solidFill>
                  <a:latin typeface="+mn-ea"/>
                </a:rPr>
                <a:t>总库</a:t>
              </a:r>
              <a:r>
                <a:rPr lang="en-US" altLang="zh-TW" sz="2000" b="1" dirty="0">
                  <a:solidFill>
                    <a:schemeClr val="bg1">
                      <a:lumMod val="85000"/>
                    </a:schemeClr>
                  </a:solidFill>
                  <a:latin typeface="+mn-ea"/>
                </a:rPr>
                <a:t>-</a:t>
              </a:r>
              <a:r>
                <a:rPr lang="zh-CN" altLang="en-US" sz="2000" b="1" dirty="0">
                  <a:solidFill>
                    <a:schemeClr val="bg1">
                      <a:lumMod val="85000"/>
                    </a:schemeClr>
                  </a:solidFill>
                  <a:latin typeface="+mn-ea"/>
                </a:rPr>
                <a:t>华艺学术文献数据库</a:t>
              </a:r>
              <a:endParaRPr lang="en-US" altLang="zh-CN" sz="2000" b="1" dirty="0">
                <a:solidFill>
                  <a:schemeClr val="bg1">
                    <a:lumMod val="85000"/>
                  </a:schemeClr>
                </a:solidFill>
                <a:latin typeface="+mn-ea"/>
              </a:endParaRPr>
            </a:p>
          </p:txBody>
        </p:sp>
      </p:grpSp>
      <p:grpSp>
        <p:nvGrpSpPr>
          <p:cNvPr id="65" name="组合 257"/>
          <p:cNvGrpSpPr>
            <a:grpSpLocks noChangeAspect="1"/>
          </p:cNvGrpSpPr>
          <p:nvPr/>
        </p:nvGrpSpPr>
        <p:grpSpPr>
          <a:xfrm>
            <a:off x="2957826" y="3196025"/>
            <a:ext cx="396443" cy="540000"/>
            <a:chOff x="10698163" y="5157414"/>
            <a:chExt cx="661988" cy="901701"/>
          </a:xfrm>
        </p:grpSpPr>
        <p:sp>
          <p:nvSpPr>
            <p:cNvPr id="66" name="Rectangle 78"/>
            <p:cNvSpPr>
              <a:spLocks noChangeArrowheads="1"/>
            </p:cNvSpPr>
            <p:nvPr/>
          </p:nvSpPr>
          <p:spPr bwMode="auto">
            <a:xfrm>
              <a:off x="10788651" y="5849564"/>
              <a:ext cx="571500" cy="179388"/>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67" name="Oval 79"/>
            <p:cNvSpPr>
              <a:spLocks noChangeArrowheads="1"/>
            </p:cNvSpPr>
            <p:nvPr/>
          </p:nvSpPr>
          <p:spPr bwMode="auto">
            <a:xfrm>
              <a:off x="10698163" y="5157414"/>
              <a:ext cx="180975" cy="180975"/>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68" name="Oval 80"/>
            <p:cNvSpPr>
              <a:spLocks noChangeArrowheads="1"/>
            </p:cNvSpPr>
            <p:nvPr/>
          </p:nvSpPr>
          <p:spPr bwMode="auto">
            <a:xfrm>
              <a:off x="10698163" y="5849564"/>
              <a:ext cx="180975" cy="179388"/>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69" name="Rectangle 81"/>
            <p:cNvSpPr>
              <a:spLocks noChangeArrowheads="1"/>
            </p:cNvSpPr>
            <p:nvPr/>
          </p:nvSpPr>
          <p:spPr bwMode="auto">
            <a:xfrm>
              <a:off x="10788651" y="5157414"/>
              <a:ext cx="571500" cy="6921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0" name="Rectangle 82"/>
            <p:cNvSpPr>
              <a:spLocks noChangeArrowheads="1"/>
            </p:cNvSpPr>
            <p:nvPr/>
          </p:nvSpPr>
          <p:spPr bwMode="auto">
            <a:xfrm>
              <a:off x="10698163" y="5247902"/>
              <a:ext cx="90488" cy="6921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1" name="Oval 83"/>
            <p:cNvSpPr>
              <a:spLocks noChangeArrowheads="1"/>
            </p:cNvSpPr>
            <p:nvPr/>
          </p:nvSpPr>
          <p:spPr bwMode="auto">
            <a:xfrm>
              <a:off x="10728326" y="5879727"/>
              <a:ext cx="120650" cy="120650"/>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2" name="Rectangle 84"/>
            <p:cNvSpPr>
              <a:spLocks noChangeArrowheads="1"/>
            </p:cNvSpPr>
            <p:nvPr/>
          </p:nvSpPr>
          <p:spPr bwMode="auto">
            <a:xfrm>
              <a:off x="11299826" y="5879727"/>
              <a:ext cx="60325" cy="1206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3" name="Freeform 85"/>
            <p:cNvSpPr/>
            <p:nvPr/>
          </p:nvSpPr>
          <p:spPr bwMode="auto">
            <a:xfrm>
              <a:off x="10788651" y="5879727"/>
              <a:ext cx="571500" cy="120650"/>
            </a:xfrm>
            <a:custGeom>
              <a:avLst/>
              <a:gdLst>
                <a:gd name="T0" fmla="*/ 136 w 152"/>
                <a:gd name="T1" fmla="*/ 16 h 32"/>
                <a:gd name="T2" fmla="*/ 152 w 152"/>
                <a:gd name="T3" fmla="*/ 0 h 32"/>
                <a:gd name="T4" fmla="*/ 0 w 152"/>
                <a:gd name="T5" fmla="*/ 0 h 32"/>
                <a:gd name="T6" fmla="*/ 0 w 152"/>
                <a:gd name="T7" fmla="*/ 32 h 32"/>
                <a:gd name="T8" fmla="*/ 152 w 152"/>
                <a:gd name="T9" fmla="*/ 32 h 32"/>
                <a:gd name="T10" fmla="*/ 136 w 152"/>
                <a:gd name="T11" fmla="*/ 16 h 32"/>
              </a:gdLst>
              <a:ahLst/>
              <a:cxnLst>
                <a:cxn ang="0">
                  <a:pos x="T0" y="T1"/>
                </a:cxn>
                <a:cxn ang="0">
                  <a:pos x="T2" y="T3"/>
                </a:cxn>
                <a:cxn ang="0">
                  <a:pos x="T4" y="T5"/>
                </a:cxn>
                <a:cxn ang="0">
                  <a:pos x="T6" y="T7"/>
                </a:cxn>
                <a:cxn ang="0">
                  <a:pos x="T8" y="T9"/>
                </a:cxn>
                <a:cxn ang="0">
                  <a:pos x="T10" y="T11"/>
                </a:cxn>
              </a:cxnLst>
              <a:rect l="0" t="0" r="r" b="b"/>
              <a:pathLst>
                <a:path w="152" h="32">
                  <a:moveTo>
                    <a:pt x="136" y="16"/>
                  </a:moveTo>
                  <a:cubicBezTo>
                    <a:pt x="136" y="7"/>
                    <a:pt x="143" y="0"/>
                    <a:pt x="152" y="0"/>
                  </a:cubicBezTo>
                  <a:cubicBezTo>
                    <a:pt x="0" y="0"/>
                    <a:pt x="0" y="0"/>
                    <a:pt x="0" y="0"/>
                  </a:cubicBezTo>
                  <a:cubicBezTo>
                    <a:pt x="0" y="32"/>
                    <a:pt x="0" y="32"/>
                    <a:pt x="0" y="32"/>
                  </a:cubicBezTo>
                  <a:cubicBezTo>
                    <a:pt x="152" y="32"/>
                    <a:pt x="152" y="32"/>
                    <a:pt x="152" y="32"/>
                  </a:cubicBezTo>
                  <a:cubicBezTo>
                    <a:pt x="143" y="32"/>
                    <a:pt x="136" y="25"/>
                    <a:pt x="136" y="16"/>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4" name="Freeform 86"/>
            <p:cNvSpPr/>
            <p:nvPr/>
          </p:nvSpPr>
          <p:spPr bwMode="auto">
            <a:xfrm>
              <a:off x="10788651" y="5940052"/>
              <a:ext cx="120650" cy="119063"/>
            </a:xfrm>
            <a:custGeom>
              <a:avLst/>
              <a:gdLst>
                <a:gd name="T0" fmla="*/ 76 w 76"/>
                <a:gd name="T1" fmla="*/ 75 h 75"/>
                <a:gd name="T2" fmla="*/ 38 w 76"/>
                <a:gd name="T3" fmla="*/ 56 h 75"/>
                <a:gd name="T4" fmla="*/ 0 w 76"/>
                <a:gd name="T5" fmla="*/ 75 h 75"/>
                <a:gd name="T6" fmla="*/ 0 w 76"/>
                <a:gd name="T7" fmla="*/ 0 h 75"/>
                <a:gd name="T8" fmla="*/ 76 w 76"/>
                <a:gd name="T9" fmla="*/ 0 h 75"/>
                <a:gd name="T10" fmla="*/ 76 w 76"/>
                <a:gd name="T11" fmla="*/ 75 h 75"/>
              </a:gdLst>
              <a:ahLst/>
              <a:cxnLst>
                <a:cxn ang="0">
                  <a:pos x="T0" y="T1"/>
                </a:cxn>
                <a:cxn ang="0">
                  <a:pos x="T2" y="T3"/>
                </a:cxn>
                <a:cxn ang="0">
                  <a:pos x="T4" y="T5"/>
                </a:cxn>
                <a:cxn ang="0">
                  <a:pos x="T6" y="T7"/>
                </a:cxn>
                <a:cxn ang="0">
                  <a:pos x="T8" y="T9"/>
                </a:cxn>
                <a:cxn ang="0">
                  <a:pos x="T10" y="T11"/>
                </a:cxn>
              </a:cxnLst>
              <a:rect l="0" t="0" r="r" b="b"/>
              <a:pathLst>
                <a:path w="76" h="75">
                  <a:moveTo>
                    <a:pt x="76" y="75"/>
                  </a:moveTo>
                  <a:lnTo>
                    <a:pt x="38" y="56"/>
                  </a:lnTo>
                  <a:lnTo>
                    <a:pt x="0" y="75"/>
                  </a:lnTo>
                  <a:lnTo>
                    <a:pt x="0" y="0"/>
                  </a:lnTo>
                  <a:lnTo>
                    <a:pt x="76" y="0"/>
                  </a:lnTo>
                  <a:lnTo>
                    <a:pt x="76" y="75"/>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5" name="Rectangle 87"/>
            <p:cNvSpPr>
              <a:spLocks noChangeArrowheads="1"/>
            </p:cNvSpPr>
            <p:nvPr/>
          </p:nvSpPr>
          <p:spPr bwMode="auto">
            <a:xfrm>
              <a:off x="10879138" y="5398714"/>
              <a:ext cx="390525" cy="2095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6" name="Rectangle 88"/>
            <p:cNvSpPr>
              <a:spLocks noChangeArrowheads="1"/>
            </p:cNvSpPr>
            <p:nvPr/>
          </p:nvSpPr>
          <p:spPr bwMode="auto">
            <a:xfrm>
              <a:off x="10909301" y="5428877"/>
              <a:ext cx="330200" cy="30163"/>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7" name="Rectangle 89"/>
            <p:cNvSpPr>
              <a:spLocks noChangeArrowheads="1"/>
            </p:cNvSpPr>
            <p:nvPr/>
          </p:nvSpPr>
          <p:spPr bwMode="auto">
            <a:xfrm>
              <a:off x="10909301" y="5489202"/>
              <a:ext cx="330200" cy="30163"/>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8" name="Rectangle 90"/>
            <p:cNvSpPr>
              <a:spLocks noChangeArrowheads="1"/>
            </p:cNvSpPr>
            <p:nvPr/>
          </p:nvSpPr>
          <p:spPr bwMode="auto">
            <a:xfrm>
              <a:off x="10909301" y="5547939"/>
              <a:ext cx="330200" cy="30163"/>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grpSp>
      <p:grpSp>
        <p:nvGrpSpPr>
          <p:cNvPr id="79" name="组合 199"/>
          <p:cNvGrpSpPr>
            <a:grpSpLocks noChangeAspect="1"/>
          </p:cNvGrpSpPr>
          <p:nvPr/>
        </p:nvGrpSpPr>
        <p:grpSpPr>
          <a:xfrm>
            <a:off x="8942051" y="2301077"/>
            <a:ext cx="323240" cy="540000"/>
            <a:chOff x="8393113" y="5168900"/>
            <a:chExt cx="539751" cy="901700"/>
          </a:xfrm>
        </p:grpSpPr>
        <p:sp>
          <p:nvSpPr>
            <p:cNvPr id="80" name="Rectangle 142"/>
            <p:cNvSpPr>
              <a:spLocks noChangeArrowheads="1"/>
            </p:cNvSpPr>
            <p:nvPr/>
          </p:nvSpPr>
          <p:spPr bwMode="auto">
            <a:xfrm>
              <a:off x="8453438" y="5229225"/>
              <a:ext cx="88900" cy="390525"/>
            </a:xfrm>
            <a:prstGeom prst="rect">
              <a:avLst/>
            </a:prstGeom>
            <a:solidFill>
              <a:srgbClr val="27A2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1" name="Rectangle 143"/>
            <p:cNvSpPr>
              <a:spLocks noChangeArrowheads="1"/>
            </p:cNvSpPr>
            <p:nvPr/>
          </p:nvSpPr>
          <p:spPr bwMode="auto">
            <a:xfrm>
              <a:off x="8542338" y="5229225"/>
              <a:ext cx="90488" cy="390525"/>
            </a:xfrm>
            <a:prstGeom prst="rect">
              <a:avLst/>
            </a:prstGeom>
            <a:solidFill>
              <a:srgbClr val="218B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 name="Rectangle 144"/>
            <p:cNvSpPr>
              <a:spLocks noChangeArrowheads="1"/>
            </p:cNvSpPr>
            <p:nvPr/>
          </p:nvSpPr>
          <p:spPr bwMode="auto">
            <a:xfrm>
              <a:off x="8453438" y="5829300"/>
              <a:ext cx="179388" cy="241300"/>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 name="Rectangle 145"/>
            <p:cNvSpPr>
              <a:spLocks noChangeArrowheads="1"/>
            </p:cNvSpPr>
            <p:nvPr/>
          </p:nvSpPr>
          <p:spPr bwMode="auto">
            <a:xfrm>
              <a:off x="8393113" y="5768975"/>
              <a:ext cx="239713" cy="60325"/>
            </a:xfrm>
            <a:prstGeom prst="rect">
              <a:avLst/>
            </a:prstGeom>
            <a:solidFill>
              <a:srgbClr val="27A2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4" name="Freeform 146"/>
            <p:cNvSpPr/>
            <p:nvPr/>
          </p:nvSpPr>
          <p:spPr bwMode="auto">
            <a:xfrm>
              <a:off x="8648701" y="5378450"/>
              <a:ext cx="284163" cy="571500"/>
            </a:xfrm>
            <a:custGeom>
              <a:avLst/>
              <a:gdLst>
                <a:gd name="T0" fmla="*/ 0 w 76"/>
                <a:gd name="T1" fmla="*/ 152 h 152"/>
                <a:gd name="T2" fmla="*/ 0 w 76"/>
                <a:gd name="T3" fmla="*/ 120 h 152"/>
                <a:gd name="T4" fmla="*/ 44 w 76"/>
                <a:gd name="T5" fmla="*/ 76 h 152"/>
                <a:gd name="T6" fmla="*/ 0 w 76"/>
                <a:gd name="T7" fmla="*/ 32 h 152"/>
                <a:gd name="T8" fmla="*/ 0 w 76"/>
                <a:gd name="T9" fmla="*/ 0 h 152"/>
                <a:gd name="T10" fmla="*/ 76 w 76"/>
                <a:gd name="T11" fmla="*/ 76 h 152"/>
                <a:gd name="T12" fmla="*/ 0 w 76"/>
                <a:gd name="T13" fmla="*/ 152 h 152"/>
              </a:gdLst>
              <a:ahLst/>
              <a:cxnLst>
                <a:cxn ang="0">
                  <a:pos x="T0" y="T1"/>
                </a:cxn>
                <a:cxn ang="0">
                  <a:pos x="T2" y="T3"/>
                </a:cxn>
                <a:cxn ang="0">
                  <a:pos x="T4" y="T5"/>
                </a:cxn>
                <a:cxn ang="0">
                  <a:pos x="T6" y="T7"/>
                </a:cxn>
                <a:cxn ang="0">
                  <a:pos x="T8" y="T9"/>
                </a:cxn>
                <a:cxn ang="0">
                  <a:pos x="T10" y="T11"/>
                </a:cxn>
                <a:cxn ang="0">
                  <a:pos x="T12" y="T13"/>
                </a:cxn>
              </a:cxnLst>
              <a:rect l="0" t="0" r="r" b="b"/>
              <a:pathLst>
                <a:path w="76" h="152">
                  <a:moveTo>
                    <a:pt x="0" y="152"/>
                  </a:moveTo>
                  <a:cubicBezTo>
                    <a:pt x="0" y="120"/>
                    <a:pt x="0" y="120"/>
                    <a:pt x="0" y="120"/>
                  </a:cubicBezTo>
                  <a:cubicBezTo>
                    <a:pt x="24" y="120"/>
                    <a:pt x="44" y="100"/>
                    <a:pt x="44" y="76"/>
                  </a:cubicBezTo>
                  <a:cubicBezTo>
                    <a:pt x="44" y="52"/>
                    <a:pt x="24" y="32"/>
                    <a:pt x="0" y="32"/>
                  </a:cubicBezTo>
                  <a:cubicBezTo>
                    <a:pt x="0" y="0"/>
                    <a:pt x="0" y="0"/>
                    <a:pt x="0" y="0"/>
                  </a:cubicBezTo>
                  <a:cubicBezTo>
                    <a:pt x="42" y="0"/>
                    <a:pt x="76" y="34"/>
                    <a:pt x="76" y="76"/>
                  </a:cubicBezTo>
                  <a:cubicBezTo>
                    <a:pt x="76" y="118"/>
                    <a:pt x="42" y="152"/>
                    <a:pt x="0" y="152"/>
                  </a:cubicBezTo>
                  <a:close/>
                </a:path>
              </a:pathLst>
            </a:cu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Rectangle 147"/>
            <p:cNvSpPr>
              <a:spLocks noChangeArrowheads="1"/>
            </p:cNvSpPr>
            <p:nvPr/>
          </p:nvSpPr>
          <p:spPr bwMode="auto">
            <a:xfrm>
              <a:off x="8482013" y="5168900"/>
              <a:ext cx="120650" cy="60325"/>
            </a:xfrm>
            <a:prstGeom prst="rect">
              <a:avLst/>
            </a:prstGeom>
            <a:solidFill>
              <a:srgbClr val="5C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 name="Rectangle 148"/>
            <p:cNvSpPr>
              <a:spLocks noChangeArrowheads="1"/>
            </p:cNvSpPr>
            <p:nvPr/>
          </p:nvSpPr>
          <p:spPr bwMode="auto">
            <a:xfrm>
              <a:off x="8482013" y="5619750"/>
              <a:ext cx="120650" cy="30163"/>
            </a:xfrm>
            <a:prstGeom prst="rect">
              <a:avLst/>
            </a:prstGeom>
            <a:solidFill>
              <a:srgbClr val="5C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7" name="Rectangle 149"/>
            <p:cNvSpPr>
              <a:spLocks noChangeArrowheads="1"/>
            </p:cNvSpPr>
            <p:nvPr/>
          </p:nvSpPr>
          <p:spPr bwMode="auto">
            <a:xfrm>
              <a:off x="8512176" y="5649913"/>
              <a:ext cx="60325" cy="58738"/>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Oval 150"/>
            <p:cNvSpPr>
              <a:spLocks noChangeArrowheads="1"/>
            </p:cNvSpPr>
            <p:nvPr/>
          </p:nvSpPr>
          <p:spPr bwMode="auto">
            <a:xfrm>
              <a:off x="8542338" y="5364163"/>
              <a:ext cx="150813" cy="149225"/>
            </a:xfrm>
            <a:prstGeom prst="ellipse">
              <a:avLst/>
            </a:pr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Oval 151"/>
            <p:cNvSpPr>
              <a:spLocks noChangeArrowheads="1"/>
            </p:cNvSpPr>
            <p:nvPr/>
          </p:nvSpPr>
          <p:spPr bwMode="auto">
            <a:xfrm>
              <a:off x="8588376" y="5408613"/>
              <a:ext cx="60325" cy="60325"/>
            </a:xfrm>
            <a:prstGeom prst="ellipse">
              <a:avLst/>
            </a:prstGeom>
            <a:solidFill>
              <a:srgbClr val="5C5D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Rectangle 152"/>
            <p:cNvSpPr>
              <a:spLocks noChangeArrowheads="1"/>
            </p:cNvSpPr>
            <p:nvPr/>
          </p:nvSpPr>
          <p:spPr bwMode="auto">
            <a:xfrm>
              <a:off x="8453438" y="5829300"/>
              <a:ext cx="195263" cy="120650"/>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106" name="组合 189"/>
          <p:cNvGrpSpPr>
            <a:grpSpLocks noChangeAspect="1"/>
          </p:cNvGrpSpPr>
          <p:nvPr/>
        </p:nvGrpSpPr>
        <p:grpSpPr>
          <a:xfrm>
            <a:off x="4922879" y="4059188"/>
            <a:ext cx="378380" cy="540000"/>
            <a:chOff x="8316913" y="720725"/>
            <a:chExt cx="631825" cy="901701"/>
          </a:xfrm>
        </p:grpSpPr>
        <p:sp>
          <p:nvSpPr>
            <p:cNvPr id="107" name="Rectangle 20"/>
            <p:cNvSpPr>
              <a:spLocks noChangeArrowheads="1"/>
            </p:cNvSpPr>
            <p:nvPr/>
          </p:nvSpPr>
          <p:spPr bwMode="auto">
            <a:xfrm>
              <a:off x="8377238" y="839788"/>
              <a:ext cx="120650" cy="1206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08" name="Rectangle 21"/>
            <p:cNvSpPr>
              <a:spLocks noChangeArrowheads="1"/>
            </p:cNvSpPr>
            <p:nvPr/>
          </p:nvSpPr>
          <p:spPr bwMode="auto">
            <a:xfrm>
              <a:off x="8828088" y="839788"/>
              <a:ext cx="120650" cy="1206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09" name="Freeform 22"/>
            <p:cNvSpPr/>
            <p:nvPr/>
          </p:nvSpPr>
          <p:spPr bwMode="auto">
            <a:xfrm>
              <a:off x="8377238" y="960438"/>
              <a:ext cx="285750" cy="661988"/>
            </a:xfrm>
            <a:custGeom>
              <a:avLst/>
              <a:gdLst>
                <a:gd name="T0" fmla="*/ 32 w 76"/>
                <a:gd name="T1" fmla="*/ 96 h 176"/>
                <a:gd name="T2" fmla="*/ 32 w 76"/>
                <a:gd name="T3" fmla="*/ 0 h 176"/>
                <a:gd name="T4" fmla="*/ 0 w 76"/>
                <a:gd name="T5" fmla="*/ 0 h 176"/>
                <a:gd name="T6" fmla="*/ 0 w 76"/>
                <a:gd name="T7" fmla="*/ 96 h 176"/>
                <a:gd name="T8" fmla="*/ 76 w 76"/>
                <a:gd name="T9" fmla="*/ 176 h 176"/>
                <a:gd name="T10" fmla="*/ 76 w 76"/>
                <a:gd name="T11" fmla="*/ 144 h 176"/>
                <a:gd name="T12" fmla="*/ 32 w 76"/>
                <a:gd name="T13" fmla="*/ 96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32" y="96"/>
                  </a:moveTo>
                  <a:cubicBezTo>
                    <a:pt x="32" y="0"/>
                    <a:pt x="32" y="0"/>
                    <a:pt x="32" y="0"/>
                  </a:cubicBezTo>
                  <a:cubicBezTo>
                    <a:pt x="0" y="0"/>
                    <a:pt x="0" y="0"/>
                    <a:pt x="0" y="0"/>
                  </a:cubicBezTo>
                  <a:cubicBezTo>
                    <a:pt x="0" y="96"/>
                    <a:pt x="0" y="96"/>
                    <a:pt x="0" y="96"/>
                  </a:cubicBezTo>
                  <a:cubicBezTo>
                    <a:pt x="0" y="140"/>
                    <a:pt x="32" y="176"/>
                    <a:pt x="76" y="176"/>
                  </a:cubicBezTo>
                  <a:cubicBezTo>
                    <a:pt x="76" y="144"/>
                    <a:pt x="76" y="144"/>
                    <a:pt x="76" y="144"/>
                  </a:cubicBezTo>
                  <a:cubicBezTo>
                    <a:pt x="52" y="144"/>
                    <a:pt x="32" y="122"/>
                    <a:pt x="32" y="96"/>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10" name="Freeform 23"/>
            <p:cNvSpPr/>
            <p:nvPr/>
          </p:nvSpPr>
          <p:spPr bwMode="auto">
            <a:xfrm>
              <a:off x="8662988" y="960438"/>
              <a:ext cx="285750" cy="661988"/>
            </a:xfrm>
            <a:custGeom>
              <a:avLst/>
              <a:gdLst>
                <a:gd name="T0" fmla="*/ 44 w 76"/>
                <a:gd name="T1" fmla="*/ 0 h 176"/>
                <a:gd name="T2" fmla="*/ 44 w 76"/>
                <a:gd name="T3" fmla="*/ 96 h 176"/>
                <a:gd name="T4" fmla="*/ 0 w 76"/>
                <a:gd name="T5" fmla="*/ 144 h 176"/>
                <a:gd name="T6" fmla="*/ 0 w 76"/>
                <a:gd name="T7" fmla="*/ 176 h 176"/>
                <a:gd name="T8" fmla="*/ 76 w 76"/>
                <a:gd name="T9" fmla="*/ 96 h 176"/>
                <a:gd name="T10" fmla="*/ 76 w 76"/>
                <a:gd name="T11" fmla="*/ 0 h 176"/>
                <a:gd name="T12" fmla="*/ 44 w 76"/>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44" y="0"/>
                  </a:moveTo>
                  <a:cubicBezTo>
                    <a:pt x="44" y="96"/>
                    <a:pt x="44" y="96"/>
                    <a:pt x="44" y="96"/>
                  </a:cubicBezTo>
                  <a:cubicBezTo>
                    <a:pt x="44" y="122"/>
                    <a:pt x="24" y="144"/>
                    <a:pt x="0" y="144"/>
                  </a:cubicBezTo>
                  <a:cubicBezTo>
                    <a:pt x="0" y="176"/>
                    <a:pt x="0" y="176"/>
                    <a:pt x="0" y="176"/>
                  </a:cubicBezTo>
                  <a:cubicBezTo>
                    <a:pt x="40" y="176"/>
                    <a:pt x="76" y="140"/>
                    <a:pt x="76" y="96"/>
                  </a:cubicBezTo>
                  <a:cubicBezTo>
                    <a:pt x="76" y="0"/>
                    <a:pt x="76" y="0"/>
                    <a:pt x="76" y="0"/>
                  </a:cubicBezTo>
                  <a:lnTo>
                    <a:pt x="44" y="0"/>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11" name="Rectangle 24"/>
            <p:cNvSpPr>
              <a:spLocks noChangeArrowheads="1"/>
            </p:cNvSpPr>
            <p:nvPr/>
          </p:nvSpPr>
          <p:spPr bwMode="auto">
            <a:xfrm>
              <a:off x="8316913" y="839788"/>
              <a:ext cx="120650" cy="1206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12" name="Rectangle 25"/>
            <p:cNvSpPr>
              <a:spLocks noChangeArrowheads="1"/>
            </p:cNvSpPr>
            <p:nvPr/>
          </p:nvSpPr>
          <p:spPr bwMode="auto">
            <a:xfrm>
              <a:off x="8767763" y="839788"/>
              <a:ext cx="120650" cy="1206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13" name="Freeform 26"/>
            <p:cNvSpPr/>
            <p:nvPr/>
          </p:nvSpPr>
          <p:spPr bwMode="auto">
            <a:xfrm>
              <a:off x="8316913" y="960438"/>
              <a:ext cx="285750" cy="661988"/>
            </a:xfrm>
            <a:custGeom>
              <a:avLst/>
              <a:gdLst>
                <a:gd name="T0" fmla="*/ 32 w 76"/>
                <a:gd name="T1" fmla="*/ 96 h 176"/>
                <a:gd name="T2" fmla="*/ 32 w 76"/>
                <a:gd name="T3" fmla="*/ 0 h 176"/>
                <a:gd name="T4" fmla="*/ 0 w 76"/>
                <a:gd name="T5" fmla="*/ 0 h 176"/>
                <a:gd name="T6" fmla="*/ 0 w 76"/>
                <a:gd name="T7" fmla="*/ 96 h 176"/>
                <a:gd name="T8" fmla="*/ 76 w 76"/>
                <a:gd name="T9" fmla="*/ 176 h 176"/>
                <a:gd name="T10" fmla="*/ 76 w 76"/>
                <a:gd name="T11" fmla="*/ 144 h 176"/>
                <a:gd name="T12" fmla="*/ 32 w 76"/>
                <a:gd name="T13" fmla="*/ 96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32" y="96"/>
                  </a:moveTo>
                  <a:cubicBezTo>
                    <a:pt x="32" y="0"/>
                    <a:pt x="32" y="0"/>
                    <a:pt x="32" y="0"/>
                  </a:cubicBezTo>
                  <a:cubicBezTo>
                    <a:pt x="0" y="0"/>
                    <a:pt x="0" y="0"/>
                    <a:pt x="0" y="0"/>
                  </a:cubicBezTo>
                  <a:cubicBezTo>
                    <a:pt x="0" y="96"/>
                    <a:pt x="0" y="96"/>
                    <a:pt x="0" y="96"/>
                  </a:cubicBezTo>
                  <a:cubicBezTo>
                    <a:pt x="0" y="140"/>
                    <a:pt x="32" y="176"/>
                    <a:pt x="76" y="176"/>
                  </a:cubicBezTo>
                  <a:cubicBezTo>
                    <a:pt x="76" y="144"/>
                    <a:pt x="76" y="144"/>
                    <a:pt x="76" y="144"/>
                  </a:cubicBezTo>
                  <a:cubicBezTo>
                    <a:pt x="52" y="144"/>
                    <a:pt x="32" y="122"/>
                    <a:pt x="32" y="96"/>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14" name="Freeform 27"/>
            <p:cNvSpPr/>
            <p:nvPr/>
          </p:nvSpPr>
          <p:spPr bwMode="auto">
            <a:xfrm>
              <a:off x="8602663" y="960438"/>
              <a:ext cx="285750" cy="661988"/>
            </a:xfrm>
            <a:custGeom>
              <a:avLst/>
              <a:gdLst>
                <a:gd name="T0" fmla="*/ 44 w 76"/>
                <a:gd name="T1" fmla="*/ 0 h 176"/>
                <a:gd name="T2" fmla="*/ 44 w 76"/>
                <a:gd name="T3" fmla="*/ 96 h 176"/>
                <a:gd name="T4" fmla="*/ 0 w 76"/>
                <a:gd name="T5" fmla="*/ 144 h 176"/>
                <a:gd name="T6" fmla="*/ 0 w 76"/>
                <a:gd name="T7" fmla="*/ 176 h 176"/>
                <a:gd name="T8" fmla="*/ 76 w 76"/>
                <a:gd name="T9" fmla="*/ 96 h 176"/>
                <a:gd name="T10" fmla="*/ 76 w 76"/>
                <a:gd name="T11" fmla="*/ 0 h 176"/>
                <a:gd name="T12" fmla="*/ 44 w 76"/>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44" y="0"/>
                  </a:moveTo>
                  <a:cubicBezTo>
                    <a:pt x="44" y="96"/>
                    <a:pt x="44" y="96"/>
                    <a:pt x="44" y="96"/>
                  </a:cubicBezTo>
                  <a:cubicBezTo>
                    <a:pt x="44" y="122"/>
                    <a:pt x="24" y="144"/>
                    <a:pt x="0" y="144"/>
                  </a:cubicBezTo>
                  <a:cubicBezTo>
                    <a:pt x="0" y="176"/>
                    <a:pt x="0" y="176"/>
                    <a:pt x="0" y="176"/>
                  </a:cubicBezTo>
                  <a:cubicBezTo>
                    <a:pt x="40" y="176"/>
                    <a:pt x="76" y="140"/>
                    <a:pt x="76" y="96"/>
                  </a:cubicBezTo>
                  <a:cubicBezTo>
                    <a:pt x="76" y="0"/>
                    <a:pt x="76" y="0"/>
                    <a:pt x="76" y="0"/>
                  </a:cubicBezTo>
                  <a:lnTo>
                    <a:pt x="44" y="0"/>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15" name="Freeform 28"/>
            <p:cNvSpPr/>
            <p:nvPr/>
          </p:nvSpPr>
          <p:spPr bwMode="auto">
            <a:xfrm>
              <a:off x="8588376" y="839788"/>
              <a:ext cx="134938" cy="120650"/>
            </a:xfrm>
            <a:custGeom>
              <a:avLst/>
              <a:gdLst>
                <a:gd name="T0" fmla="*/ 0 w 85"/>
                <a:gd name="T1" fmla="*/ 76 h 76"/>
                <a:gd name="T2" fmla="*/ 19 w 85"/>
                <a:gd name="T3" fmla="*/ 0 h 76"/>
                <a:gd name="T4" fmla="*/ 85 w 85"/>
                <a:gd name="T5" fmla="*/ 0 h 76"/>
                <a:gd name="T6" fmla="*/ 0 w 85"/>
                <a:gd name="T7" fmla="*/ 76 h 76"/>
              </a:gdLst>
              <a:ahLst/>
              <a:cxnLst>
                <a:cxn ang="0">
                  <a:pos x="T0" y="T1"/>
                </a:cxn>
                <a:cxn ang="0">
                  <a:pos x="T2" y="T3"/>
                </a:cxn>
                <a:cxn ang="0">
                  <a:pos x="T4" y="T5"/>
                </a:cxn>
                <a:cxn ang="0">
                  <a:pos x="T6" y="T7"/>
                </a:cxn>
              </a:cxnLst>
              <a:rect l="0" t="0" r="r" b="b"/>
              <a:pathLst>
                <a:path w="85" h="76">
                  <a:moveTo>
                    <a:pt x="0" y="76"/>
                  </a:moveTo>
                  <a:lnTo>
                    <a:pt x="19" y="0"/>
                  </a:lnTo>
                  <a:lnTo>
                    <a:pt x="85" y="0"/>
                  </a:lnTo>
                  <a:lnTo>
                    <a:pt x="0" y="76"/>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16" name="Freeform 29"/>
            <p:cNvSpPr/>
            <p:nvPr/>
          </p:nvSpPr>
          <p:spPr bwMode="auto">
            <a:xfrm>
              <a:off x="8542338" y="720725"/>
              <a:ext cx="136525" cy="119063"/>
            </a:xfrm>
            <a:custGeom>
              <a:avLst/>
              <a:gdLst>
                <a:gd name="T0" fmla="*/ 86 w 86"/>
                <a:gd name="T1" fmla="*/ 0 h 75"/>
                <a:gd name="T2" fmla="*/ 0 w 86"/>
                <a:gd name="T3" fmla="*/ 75 h 75"/>
                <a:gd name="T4" fmla="*/ 67 w 86"/>
                <a:gd name="T5" fmla="*/ 75 h 75"/>
                <a:gd name="T6" fmla="*/ 86 w 86"/>
                <a:gd name="T7" fmla="*/ 0 h 75"/>
              </a:gdLst>
              <a:ahLst/>
              <a:cxnLst>
                <a:cxn ang="0">
                  <a:pos x="T0" y="T1"/>
                </a:cxn>
                <a:cxn ang="0">
                  <a:pos x="T2" y="T3"/>
                </a:cxn>
                <a:cxn ang="0">
                  <a:pos x="T4" y="T5"/>
                </a:cxn>
                <a:cxn ang="0">
                  <a:pos x="T6" y="T7"/>
                </a:cxn>
              </a:cxnLst>
              <a:rect l="0" t="0" r="r" b="b"/>
              <a:pathLst>
                <a:path w="86" h="75">
                  <a:moveTo>
                    <a:pt x="86" y="0"/>
                  </a:moveTo>
                  <a:lnTo>
                    <a:pt x="0" y="75"/>
                  </a:lnTo>
                  <a:lnTo>
                    <a:pt x="67" y="75"/>
                  </a:lnTo>
                  <a:lnTo>
                    <a:pt x="86" y="0"/>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grpSp>
      <p:grpSp>
        <p:nvGrpSpPr>
          <p:cNvPr id="117" name="组合 202"/>
          <p:cNvGrpSpPr>
            <a:grpSpLocks noChangeAspect="1"/>
          </p:cNvGrpSpPr>
          <p:nvPr/>
        </p:nvGrpSpPr>
        <p:grpSpPr>
          <a:xfrm>
            <a:off x="6861498" y="3240568"/>
            <a:ext cx="431215" cy="432000"/>
            <a:chOff x="9955213" y="5194300"/>
            <a:chExt cx="871538" cy="873125"/>
          </a:xfrm>
        </p:grpSpPr>
        <p:sp>
          <p:nvSpPr>
            <p:cNvPr id="118" name="Rectangle 165"/>
            <p:cNvSpPr>
              <a:spLocks noChangeArrowheads="1"/>
            </p:cNvSpPr>
            <p:nvPr/>
          </p:nvSpPr>
          <p:spPr bwMode="auto">
            <a:xfrm>
              <a:off x="10285413" y="5570538"/>
              <a:ext cx="211138" cy="22542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9" name="Freeform 166"/>
            <p:cNvSpPr/>
            <p:nvPr/>
          </p:nvSpPr>
          <p:spPr bwMode="auto">
            <a:xfrm>
              <a:off x="10285413" y="5705475"/>
              <a:ext cx="211138" cy="361950"/>
            </a:xfrm>
            <a:custGeom>
              <a:avLst/>
              <a:gdLst>
                <a:gd name="T0" fmla="*/ 133 w 133"/>
                <a:gd name="T1" fmla="*/ 228 h 228"/>
                <a:gd name="T2" fmla="*/ 0 w 133"/>
                <a:gd name="T3" fmla="*/ 228 h 228"/>
                <a:gd name="T4" fmla="*/ 0 w 133"/>
                <a:gd name="T5" fmla="*/ 0 h 228"/>
                <a:gd name="T6" fmla="*/ 66 w 133"/>
                <a:gd name="T7" fmla="*/ 67 h 228"/>
                <a:gd name="T8" fmla="*/ 133 w 133"/>
                <a:gd name="T9" fmla="*/ 0 h 228"/>
                <a:gd name="T10" fmla="*/ 133 w 133"/>
                <a:gd name="T11" fmla="*/ 228 h 228"/>
              </a:gdLst>
              <a:ahLst/>
              <a:cxnLst>
                <a:cxn ang="0">
                  <a:pos x="T0" y="T1"/>
                </a:cxn>
                <a:cxn ang="0">
                  <a:pos x="T2" y="T3"/>
                </a:cxn>
                <a:cxn ang="0">
                  <a:pos x="T4" y="T5"/>
                </a:cxn>
                <a:cxn ang="0">
                  <a:pos x="T6" y="T7"/>
                </a:cxn>
                <a:cxn ang="0">
                  <a:pos x="T8" y="T9"/>
                </a:cxn>
                <a:cxn ang="0">
                  <a:pos x="T10" y="T11"/>
                </a:cxn>
              </a:cxnLst>
              <a:rect l="0" t="0" r="r" b="b"/>
              <a:pathLst>
                <a:path w="133" h="228">
                  <a:moveTo>
                    <a:pt x="133" y="228"/>
                  </a:moveTo>
                  <a:lnTo>
                    <a:pt x="0" y="228"/>
                  </a:lnTo>
                  <a:lnTo>
                    <a:pt x="0" y="0"/>
                  </a:lnTo>
                  <a:lnTo>
                    <a:pt x="66" y="67"/>
                  </a:lnTo>
                  <a:lnTo>
                    <a:pt x="133" y="0"/>
                  </a:lnTo>
                  <a:lnTo>
                    <a:pt x="133" y="228"/>
                  </a:lnTo>
                  <a:close/>
                </a:path>
              </a:pathLst>
            </a:custGeom>
            <a:solidFill>
              <a:srgbClr val="33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Oval 167"/>
            <p:cNvSpPr>
              <a:spLocks noChangeArrowheads="1"/>
            </p:cNvSpPr>
            <p:nvPr/>
          </p:nvSpPr>
          <p:spPr bwMode="auto">
            <a:xfrm>
              <a:off x="10541001" y="5419725"/>
              <a:ext cx="60325" cy="120650"/>
            </a:xfrm>
            <a:prstGeom prst="ellipse">
              <a:avLst/>
            </a:pr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Oval 168"/>
            <p:cNvSpPr>
              <a:spLocks noChangeArrowheads="1"/>
            </p:cNvSpPr>
            <p:nvPr/>
          </p:nvSpPr>
          <p:spPr bwMode="auto">
            <a:xfrm>
              <a:off x="10180638" y="5419725"/>
              <a:ext cx="60325" cy="120650"/>
            </a:xfrm>
            <a:prstGeom prst="ellipse">
              <a:avLst/>
            </a:pr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Oval 169"/>
            <p:cNvSpPr>
              <a:spLocks noChangeArrowheads="1"/>
            </p:cNvSpPr>
            <p:nvPr/>
          </p:nvSpPr>
          <p:spPr bwMode="auto">
            <a:xfrm>
              <a:off x="10210801" y="5254625"/>
              <a:ext cx="360363" cy="450850"/>
            </a:xfrm>
            <a:prstGeom prst="ellipse">
              <a:avLst/>
            </a:pr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70"/>
            <p:cNvSpPr/>
            <p:nvPr/>
          </p:nvSpPr>
          <p:spPr bwMode="auto">
            <a:xfrm>
              <a:off x="10225088" y="5194300"/>
              <a:ext cx="331788" cy="195263"/>
            </a:xfrm>
            <a:custGeom>
              <a:avLst/>
              <a:gdLst>
                <a:gd name="T0" fmla="*/ 88 w 88"/>
                <a:gd name="T1" fmla="*/ 28 h 52"/>
                <a:gd name="T2" fmla="*/ 44 w 88"/>
                <a:gd name="T3" fmla="*/ 52 h 52"/>
                <a:gd name="T4" fmla="*/ 0 w 88"/>
                <a:gd name="T5" fmla="*/ 28 h 52"/>
                <a:gd name="T6" fmla="*/ 44 w 88"/>
                <a:gd name="T7" fmla="*/ 0 h 52"/>
                <a:gd name="T8" fmla="*/ 88 w 88"/>
                <a:gd name="T9" fmla="*/ 28 h 52"/>
              </a:gdLst>
              <a:ahLst/>
              <a:cxnLst>
                <a:cxn ang="0">
                  <a:pos x="T0" y="T1"/>
                </a:cxn>
                <a:cxn ang="0">
                  <a:pos x="T2" y="T3"/>
                </a:cxn>
                <a:cxn ang="0">
                  <a:pos x="T4" y="T5"/>
                </a:cxn>
                <a:cxn ang="0">
                  <a:pos x="T6" y="T7"/>
                </a:cxn>
                <a:cxn ang="0">
                  <a:pos x="T8" y="T9"/>
                </a:cxn>
              </a:cxnLst>
              <a:rect l="0" t="0" r="r" b="b"/>
              <a:pathLst>
                <a:path w="88" h="52">
                  <a:moveTo>
                    <a:pt x="88" y="28"/>
                  </a:moveTo>
                  <a:cubicBezTo>
                    <a:pt x="88" y="48"/>
                    <a:pt x="64" y="52"/>
                    <a:pt x="44" y="52"/>
                  </a:cubicBezTo>
                  <a:cubicBezTo>
                    <a:pt x="24" y="52"/>
                    <a:pt x="0" y="48"/>
                    <a:pt x="0" y="28"/>
                  </a:cubicBezTo>
                  <a:cubicBezTo>
                    <a:pt x="0" y="8"/>
                    <a:pt x="20" y="0"/>
                    <a:pt x="44" y="0"/>
                  </a:cubicBezTo>
                  <a:cubicBezTo>
                    <a:pt x="68" y="0"/>
                    <a:pt x="88" y="8"/>
                    <a:pt x="88" y="28"/>
                  </a:cubicBezTo>
                  <a:close/>
                </a:path>
              </a:pathLst>
            </a:custGeom>
            <a:solidFill>
              <a:srgbClr val="33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71"/>
            <p:cNvSpPr/>
            <p:nvPr/>
          </p:nvSpPr>
          <p:spPr bwMode="auto">
            <a:xfrm>
              <a:off x="10210801" y="5254625"/>
              <a:ext cx="44450" cy="211138"/>
            </a:xfrm>
            <a:custGeom>
              <a:avLst/>
              <a:gdLst>
                <a:gd name="T0" fmla="*/ 12 w 12"/>
                <a:gd name="T1" fmla="*/ 20 h 56"/>
                <a:gd name="T2" fmla="*/ 0 w 12"/>
                <a:gd name="T3" fmla="*/ 56 h 56"/>
                <a:gd name="T4" fmla="*/ 0 w 12"/>
                <a:gd name="T5" fmla="*/ 28 h 56"/>
                <a:gd name="T6" fmla="*/ 8 w 12"/>
                <a:gd name="T7" fmla="*/ 0 h 56"/>
                <a:gd name="T8" fmla="*/ 12 w 12"/>
                <a:gd name="T9" fmla="*/ 20 h 56"/>
              </a:gdLst>
              <a:ahLst/>
              <a:cxnLst>
                <a:cxn ang="0">
                  <a:pos x="T0" y="T1"/>
                </a:cxn>
                <a:cxn ang="0">
                  <a:pos x="T2" y="T3"/>
                </a:cxn>
                <a:cxn ang="0">
                  <a:pos x="T4" y="T5"/>
                </a:cxn>
                <a:cxn ang="0">
                  <a:pos x="T6" y="T7"/>
                </a:cxn>
                <a:cxn ang="0">
                  <a:pos x="T8" y="T9"/>
                </a:cxn>
              </a:cxnLst>
              <a:rect l="0" t="0" r="r" b="b"/>
              <a:pathLst>
                <a:path w="12" h="56">
                  <a:moveTo>
                    <a:pt x="12" y="20"/>
                  </a:moveTo>
                  <a:cubicBezTo>
                    <a:pt x="12" y="35"/>
                    <a:pt x="0" y="56"/>
                    <a:pt x="0" y="56"/>
                  </a:cubicBezTo>
                  <a:cubicBezTo>
                    <a:pt x="0" y="56"/>
                    <a:pt x="0" y="43"/>
                    <a:pt x="0" y="28"/>
                  </a:cubicBezTo>
                  <a:cubicBezTo>
                    <a:pt x="0" y="13"/>
                    <a:pt x="4" y="0"/>
                    <a:pt x="8" y="0"/>
                  </a:cubicBezTo>
                  <a:cubicBezTo>
                    <a:pt x="12" y="0"/>
                    <a:pt x="12" y="5"/>
                    <a:pt x="12" y="20"/>
                  </a:cubicBezTo>
                  <a:close/>
                </a:path>
              </a:pathLst>
            </a:custGeom>
            <a:solidFill>
              <a:srgbClr val="33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72"/>
            <p:cNvSpPr/>
            <p:nvPr/>
          </p:nvSpPr>
          <p:spPr bwMode="auto">
            <a:xfrm>
              <a:off x="10526713" y="5254625"/>
              <a:ext cx="44450" cy="211138"/>
            </a:xfrm>
            <a:custGeom>
              <a:avLst/>
              <a:gdLst>
                <a:gd name="T0" fmla="*/ 0 w 12"/>
                <a:gd name="T1" fmla="*/ 20 h 56"/>
                <a:gd name="T2" fmla="*/ 12 w 12"/>
                <a:gd name="T3" fmla="*/ 56 h 56"/>
                <a:gd name="T4" fmla="*/ 12 w 12"/>
                <a:gd name="T5" fmla="*/ 28 h 56"/>
                <a:gd name="T6" fmla="*/ 4 w 12"/>
                <a:gd name="T7" fmla="*/ 0 h 56"/>
                <a:gd name="T8" fmla="*/ 0 w 12"/>
                <a:gd name="T9" fmla="*/ 20 h 56"/>
              </a:gdLst>
              <a:ahLst/>
              <a:cxnLst>
                <a:cxn ang="0">
                  <a:pos x="T0" y="T1"/>
                </a:cxn>
                <a:cxn ang="0">
                  <a:pos x="T2" y="T3"/>
                </a:cxn>
                <a:cxn ang="0">
                  <a:pos x="T4" y="T5"/>
                </a:cxn>
                <a:cxn ang="0">
                  <a:pos x="T6" y="T7"/>
                </a:cxn>
                <a:cxn ang="0">
                  <a:pos x="T8" y="T9"/>
                </a:cxn>
              </a:cxnLst>
              <a:rect l="0" t="0" r="r" b="b"/>
              <a:pathLst>
                <a:path w="12" h="56">
                  <a:moveTo>
                    <a:pt x="0" y="20"/>
                  </a:moveTo>
                  <a:cubicBezTo>
                    <a:pt x="0" y="35"/>
                    <a:pt x="12" y="56"/>
                    <a:pt x="12" y="56"/>
                  </a:cubicBezTo>
                  <a:cubicBezTo>
                    <a:pt x="12" y="56"/>
                    <a:pt x="12" y="43"/>
                    <a:pt x="12" y="28"/>
                  </a:cubicBezTo>
                  <a:cubicBezTo>
                    <a:pt x="12" y="13"/>
                    <a:pt x="8" y="0"/>
                    <a:pt x="4" y="0"/>
                  </a:cubicBezTo>
                  <a:cubicBezTo>
                    <a:pt x="0" y="0"/>
                    <a:pt x="0" y="5"/>
                    <a:pt x="0" y="20"/>
                  </a:cubicBezTo>
                  <a:close/>
                </a:path>
              </a:pathLst>
            </a:custGeom>
            <a:solidFill>
              <a:srgbClr val="33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73"/>
            <p:cNvSpPr/>
            <p:nvPr/>
          </p:nvSpPr>
          <p:spPr bwMode="auto">
            <a:xfrm>
              <a:off x="9955213" y="5705475"/>
              <a:ext cx="330200" cy="361950"/>
            </a:xfrm>
            <a:custGeom>
              <a:avLst/>
              <a:gdLst>
                <a:gd name="T0" fmla="*/ 0 w 88"/>
                <a:gd name="T1" fmla="*/ 96 h 96"/>
                <a:gd name="T2" fmla="*/ 48 w 88"/>
                <a:gd name="T3" fmla="*/ 16 h 96"/>
                <a:gd name="T4" fmla="*/ 88 w 88"/>
                <a:gd name="T5" fmla="*/ 0 h 96"/>
                <a:gd name="T6" fmla="*/ 88 w 88"/>
                <a:gd name="T7" fmla="*/ 96 h 96"/>
                <a:gd name="T8" fmla="*/ 0 w 88"/>
                <a:gd name="T9" fmla="*/ 96 h 96"/>
              </a:gdLst>
              <a:ahLst/>
              <a:cxnLst>
                <a:cxn ang="0">
                  <a:pos x="T0" y="T1"/>
                </a:cxn>
                <a:cxn ang="0">
                  <a:pos x="T2" y="T3"/>
                </a:cxn>
                <a:cxn ang="0">
                  <a:pos x="T4" y="T5"/>
                </a:cxn>
                <a:cxn ang="0">
                  <a:pos x="T6" y="T7"/>
                </a:cxn>
                <a:cxn ang="0">
                  <a:pos x="T8" y="T9"/>
                </a:cxn>
              </a:cxnLst>
              <a:rect l="0" t="0" r="r" b="b"/>
              <a:pathLst>
                <a:path w="88" h="96">
                  <a:moveTo>
                    <a:pt x="0" y="96"/>
                  </a:moveTo>
                  <a:cubicBezTo>
                    <a:pt x="1" y="85"/>
                    <a:pt x="3" y="16"/>
                    <a:pt x="48" y="16"/>
                  </a:cubicBezTo>
                  <a:cubicBezTo>
                    <a:pt x="88" y="0"/>
                    <a:pt x="88" y="0"/>
                    <a:pt x="88" y="0"/>
                  </a:cubicBezTo>
                  <a:cubicBezTo>
                    <a:pt x="88" y="96"/>
                    <a:pt x="88" y="96"/>
                    <a:pt x="88" y="96"/>
                  </a:cubicBezTo>
                  <a:lnTo>
                    <a:pt x="0" y="96"/>
                  </a:lnTo>
                  <a:close/>
                </a:path>
              </a:pathLst>
            </a:custGeom>
            <a:solidFill>
              <a:srgbClr val="27A2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74"/>
            <p:cNvSpPr/>
            <p:nvPr/>
          </p:nvSpPr>
          <p:spPr bwMode="auto">
            <a:xfrm>
              <a:off x="10496551" y="5705475"/>
              <a:ext cx="330200" cy="361950"/>
            </a:xfrm>
            <a:custGeom>
              <a:avLst/>
              <a:gdLst>
                <a:gd name="T0" fmla="*/ 88 w 88"/>
                <a:gd name="T1" fmla="*/ 96 h 96"/>
                <a:gd name="T2" fmla="*/ 40 w 88"/>
                <a:gd name="T3" fmla="*/ 16 h 96"/>
                <a:gd name="T4" fmla="*/ 0 w 88"/>
                <a:gd name="T5" fmla="*/ 0 h 96"/>
                <a:gd name="T6" fmla="*/ 0 w 88"/>
                <a:gd name="T7" fmla="*/ 96 h 96"/>
                <a:gd name="T8" fmla="*/ 88 w 88"/>
                <a:gd name="T9" fmla="*/ 96 h 96"/>
              </a:gdLst>
              <a:ahLst/>
              <a:cxnLst>
                <a:cxn ang="0">
                  <a:pos x="T0" y="T1"/>
                </a:cxn>
                <a:cxn ang="0">
                  <a:pos x="T2" y="T3"/>
                </a:cxn>
                <a:cxn ang="0">
                  <a:pos x="T4" y="T5"/>
                </a:cxn>
                <a:cxn ang="0">
                  <a:pos x="T6" y="T7"/>
                </a:cxn>
                <a:cxn ang="0">
                  <a:pos x="T8" y="T9"/>
                </a:cxn>
              </a:cxnLst>
              <a:rect l="0" t="0" r="r" b="b"/>
              <a:pathLst>
                <a:path w="88" h="96">
                  <a:moveTo>
                    <a:pt x="88" y="96"/>
                  </a:moveTo>
                  <a:cubicBezTo>
                    <a:pt x="88" y="96"/>
                    <a:pt x="84" y="16"/>
                    <a:pt x="40" y="16"/>
                  </a:cubicBezTo>
                  <a:cubicBezTo>
                    <a:pt x="0" y="0"/>
                    <a:pt x="0" y="0"/>
                    <a:pt x="0" y="0"/>
                  </a:cubicBezTo>
                  <a:cubicBezTo>
                    <a:pt x="0" y="96"/>
                    <a:pt x="0" y="96"/>
                    <a:pt x="0" y="96"/>
                  </a:cubicBezTo>
                  <a:lnTo>
                    <a:pt x="88" y="96"/>
                  </a:lnTo>
                  <a:close/>
                </a:path>
              </a:pathLst>
            </a:custGeom>
            <a:solidFill>
              <a:srgbClr val="27A2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75"/>
            <p:cNvSpPr/>
            <p:nvPr/>
          </p:nvSpPr>
          <p:spPr bwMode="auto">
            <a:xfrm>
              <a:off x="10285413" y="5705475"/>
              <a:ext cx="211138" cy="301625"/>
            </a:xfrm>
            <a:custGeom>
              <a:avLst/>
              <a:gdLst>
                <a:gd name="T0" fmla="*/ 66 w 133"/>
                <a:gd name="T1" fmla="*/ 190 h 190"/>
                <a:gd name="T2" fmla="*/ 0 w 133"/>
                <a:gd name="T3" fmla="*/ 0 h 190"/>
                <a:gd name="T4" fmla="*/ 66 w 133"/>
                <a:gd name="T5" fmla="*/ 48 h 190"/>
                <a:gd name="T6" fmla="*/ 133 w 133"/>
                <a:gd name="T7" fmla="*/ 0 h 190"/>
                <a:gd name="T8" fmla="*/ 66 w 133"/>
                <a:gd name="T9" fmla="*/ 190 h 190"/>
              </a:gdLst>
              <a:ahLst/>
              <a:cxnLst>
                <a:cxn ang="0">
                  <a:pos x="T0" y="T1"/>
                </a:cxn>
                <a:cxn ang="0">
                  <a:pos x="T2" y="T3"/>
                </a:cxn>
                <a:cxn ang="0">
                  <a:pos x="T4" y="T5"/>
                </a:cxn>
                <a:cxn ang="0">
                  <a:pos x="T6" y="T7"/>
                </a:cxn>
                <a:cxn ang="0">
                  <a:pos x="T8" y="T9"/>
                </a:cxn>
              </a:cxnLst>
              <a:rect l="0" t="0" r="r" b="b"/>
              <a:pathLst>
                <a:path w="133" h="190">
                  <a:moveTo>
                    <a:pt x="66" y="190"/>
                  </a:moveTo>
                  <a:lnTo>
                    <a:pt x="0" y="0"/>
                  </a:lnTo>
                  <a:lnTo>
                    <a:pt x="66" y="48"/>
                  </a:lnTo>
                  <a:lnTo>
                    <a:pt x="133" y="0"/>
                  </a:lnTo>
                  <a:lnTo>
                    <a:pt x="66" y="190"/>
                  </a:lnTo>
                  <a:close/>
                </a:path>
              </a:pathLst>
            </a:cu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76"/>
            <p:cNvSpPr/>
            <p:nvPr/>
          </p:nvSpPr>
          <p:spPr bwMode="auto">
            <a:xfrm>
              <a:off x="10631488" y="5946775"/>
              <a:ext cx="44450" cy="120650"/>
            </a:xfrm>
            <a:custGeom>
              <a:avLst/>
              <a:gdLst>
                <a:gd name="T0" fmla="*/ 28 w 28"/>
                <a:gd name="T1" fmla="*/ 0 h 76"/>
                <a:gd name="T2" fmla="*/ 0 w 28"/>
                <a:gd name="T3" fmla="*/ 76 h 76"/>
                <a:gd name="T4" fmla="*/ 28 w 28"/>
                <a:gd name="T5" fmla="*/ 76 h 76"/>
                <a:gd name="T6" fmla="*/ 28 w 28"/>
                <a:gd name="T7" fmla="*/ 0 h 76"/>
              </a:gdLst>
              <a:ahLst/>
              <a:cxnLst>
                <a:cxn ang="0">
                  <a:pos x="T0" y="T1"/>
                </a:cxn>
                <a:cxn ang="0">
                  <a:pos x="T2" y="T3"/>
                </a:cxn>
                <a:cxn ang="0">
                  <a:pos x="T4" y="T5"/>
                </a:cxn>
                <a:cxn ang="0">
                  <a:pos x="T6" y="T7"/>
                </a:cxn>
              </a:cxnLst>
              <a:rect l="0" t="0" r="r" b="b"/>
              <a:pathLst>
                <a:path w="28" h="76">
                  <a:moveTo>
                    <a:pt x="28" y="0"/>
                  </a:moveTo>
                  <a:lnTo>
                    <a:pt x="0" y="76"/>
                  </a:lnTo>
                  <a:lnTo>
                    <a:pt x="28" y="76"/>
                  </a:lnTo>
                  <a:lnTo>
                    <a:pt x="28" y="0"/>
                  </a:lnTo>
                  <a:close/>
                </a:path>
              </a:pathLst>
            </a:custGeom>
            <a:solidFill>
              <a:srgbClr val="218B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77"/>
            <p:cNvSpPr/>
            <p:nvPr/>
          </p:nvSpPr>
          <p:spPr bwMode="auto">
            <a:xfrm>
              <a:off x="10106026" y="5946775"/>
              <a:ext cx="44450" cy="120650"/>
            </a:xfrm>
            <a:custGeom>
              <a:avLst/>
              <a:gdLst>
                <a:gd name="T0" fmla="*/ 0 w 28"/>
                <a:gd name="T1" fmla="*/ 0 h 76"/>
                <a:gd name="T2" fmla="*/ 28 w 28"/>
                <a:gd name="T3" fmla="*/ 76 h 76"/>
                <a:gd name="T4" fmla="*/ 0 w 28"/>
                <a:gd name="T5" fmla="*/ 76 h 76"/>
                <a:gd name="T6" fmla="*/ 0 w 28"/>
                <a:gd name="T7" fmla="*/ 0 h 76"/>
              </a:gdLst>
              <a:ahLst/>
              <a:cxnLst>
                <a:cxn ang="0">
                  <a:pos x="T0" y="T1"/>
                </a:cxn>
                <a:cxn ang="0">
                  <a:pos x="T2" y="T3"/>
                </a:cxn>
                <a:cxn ang="0">
                  <a:pos x="T4" y="T5"/>
                </a:cxn>
                <a:cxn ang="0">
                  <a:pos x="T6" y="T7"/>
                </a:cxn>
              </a:cxnLst>
              <a:rect l="0" t="0" r="r" b="b"/>
              <a:pathLst>
                <a:path w="28" h="76">
                  <a:moveTo>
                    <a:pt x="0" y="0"/>
                  </a:moveTo>
                  <a:lnTo>
                    <a:pt x="28" y="76"/>
                  </a:lnTo>
                  <a:lnTo>
                    <a:pt x="0" y="76"/>
                  </a:lnTo>
                  <a:lnTo>
                    <a:pt x="0" y="0"/>
                  </a:lnTo>
                  <a:close/>
                </a:path>
              </a:pathLst>
            </a:custGeom>
            <a:solidFill>
              <a:srgbClr val="218B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1" name="文本框 75"/>
          <p:cNvSpPr txBox="1"/>
          <p:nvPr/>
        </p:nvSpPr>
        <p:spPr>
          <a:xfrm>
            <a:off x="1058873"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a:t>
            </a:r>
            <a:endParaRPr lang="zh-CN" altLang="en-US" sz="3200" b="1" dirty="0">
              <a:solidFill>
                <a:schemeClr val="tx2"/>
              </a:solidFill>
              <a:latin typeface="Century Gothic" panose="020B0502020202020204" pitchFamily="34" charset="0"/>
              <a:ea typeface="+mj-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1000"/>
                                        <p:tgtEl>
                                          <p:spTgt spid="65"/>
                                        </p:tgtEl>
                                      </p:cBhvr>
                                    </p:animEffect>
                                  </p:childTnLst>
                                </p:cTn>
                              </p:par>
                              <p:par>
                                <p:cTn id="22" presetID="10" presetClass="entr" presetSubtype="0" fill="hold"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1000"/>
                                        <p:tgtEl>
                                          <p:spTgt spid="79"/>
                                        </p:tgtEl>
                                      </p:cBhvr>
                                    </p:animEffect>
                                  </p:childTnLst>
                                </p:cTn>
                              </p:par>
                              <p:par>
                                <p:cTn id="25" presetID="10" presetClass="entr" presetSubtype="0" fill="hold" nodeType="with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1000"/>
                                        <p:tgtEl>
                                          <p:spTgt spid="106"/>
                                        </p:tgtEl>
                                      </p:cBhvr>
                                    </p:animEffect>
                                  </p:childTnLst>
                                </p:cTn>
                              </p:par>
                              <p:par>
                                <p:cTn id="28" presetID="10" presetClass="entr" presetSubtype="0" fill="hold" nodeType="withEffect">
                                  <p:stCondLst>
                                    <p:cond delay="0"/>
                                  </p:stCondLst>
                                  <p:childTnLst>
                                    <p:set>
                                      <p:cBhvr>
                                        <p:cTn id="29" dur="1" fill="hold">
                                          <p:stCondLst>
                                            <p:cond delay="0"/>
                                          </p:stCondLst>
                                        </p:cTn>
                                        <p:tgtEl>
                                          <p:spTgt spid="117"/>
                                        </p:tgtEl>
                                        <p:attrNameLst>
                                          <p:attrName>style.visibility</p:attrName>
                                        </p:attrNameLst>
                                      </p:cBhvr>
                                      <p:to>
                                        <p:strVal val="visible"/>
                                      </p:to>
                                    </p:set>
                                    <p:animEffect transition="in" filter="fade">
                                      <p:cBhvr>
                                        <p:cTn id="30" dur="1000"/>
                                        <p:tgtEl>
                                          <p:spTgt spid="117"/>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p:cTn id="34" dur="1000" fill="hold"/>
                                        <p:tgtEl>
                                          <p:spTgt spid="53"/>
                                        </p:tgtEl>
                                        <p:attrNameLst>
                                          <p:attrName>ppt_w</p:attrName>
                                        </p:attrNameLst>
                                      </p:cBhvr>
                                      <p:tavLst>
                                        <p:tav tm="0">
                                          <p:val>
                                            <p:fltVal val="0"/>
                                          </p:val>
                                        </p:tav>
                                        <p:tav tm="100000">
                                          <p:val>
                                            <p:strVal val="#ppt_w"/>
                                          </p:val>
                                        </p:tav>
                                      </p:tavLst>
                                    </p:anim>
                                    <p:anim calcmode="lin" valueType="num">
                                      <p:cBhvr>
                                        <p:cTn id="35" dur="1000" fill="hold"/>
                                        <p:tgtEl>
                                          <p:spTgt spid="53"/>
                                        </p:tgtEl>
                                        <p:attrNameLst>
                                          <p:attrName>ppt_h</p:attrName>
                                        </p:attrNameLst>
                                      </p:cBhvr>
                                      <p:tavLst>
                                        <p:tav tm="0">
                                          <p:val>
                                            <p:fltVal val="0"/>
                                          </p:val>
                                        </p:tav>
                                        <p:tav tm="100000">
                                          <p:val>
                                            <p:strVal val="#ppt_h"/>
                                          </p:val>
                                        </p:tav>
                                      </p:tavLst>
                                    </p:anim>
                                    <p:anim calcmode="lin" valueType="num">
                                      <p:cBhvr>
                                        <p:cTn id="36" dur="1000" fill="hold"/>
                                        <p:tgtEl>
                                          <p:spTgt spid="53"/>
                                        </p:tgtEl>
                                        <p:attrNameLst>
                                          <p:attrName>style.rotation</p:attrName>
                                        </p:attrNameLst>
                                      </p:cBhvr>
                                      <p:tavLst>
                                        <p:tav tm="0">
                                          <p:val>
                                            <p:fltVal val="90"/>
                                          </p:val>
                                        </p:tav>
                                        <p:tav tm="100000">
                                          <p:val>
                                            <p:fltVal val="0"/>
                                          </p:val>
                                        </p:tav>
                                      </p:tavLst>
                                    </p:anim>
                                    <p:animEffect transition="in" filter="fade">
                                      <p:cBhvr>
                                        <p:cTn id="37" dur="1000"/>
                                        <p:tgtEl>
                                          <p:spTgt spid="53"/>
                                        </p:tgtEl>
                                      </p:cBhvr>
                                    </p:animEffect>
                                  </p:childTnLst>
                                </p:cTn>
                              </p:par>
                              <p:par>
                                <p:cTn id="38" presetID="31" presetClass="entr" presetSubtype="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p:cTn id="40" dur="1000" fill="hold"/>
                                        <p:tgtEl>
                                          <p:spTgt spid="62"/>
                                        </p:tgtEl>
                                        <p:attrNameLst>
                                          <p:attrName>ppt_w</p:attrName>
                                        </p:attrNameLst>
                                      </p:cBhvr>
                                      <p:tavLst>
                                        <p:tav tm="0">
                                          <p:val>
                                            <p:fltVal val="0"/>
                                          </p:val>
                                        </p:tav>
                                        <p:tav tm="100000">
                                          <p:val>
                                            <p:strVal val="#ppt_w"/>
                                          </p:val>
                                        </p:tav>
                                      </p:tavLst>
                                    </p:anim>
                                    <p:anim calcmode="lin" valueType="num">
                                      <p:cBhvr>
                                        <p:cTn id="41" dur="1000" fill="hold"/>
                                        <p:tgtEl>
                                          <p:spTgt spid="62"/>
                                        </p:tgtEl>
                                        <p:attrNameLst>
                                          <p:attrName>ppt_h</p:attrName>
                                        </p:attrNameLst>
                                      </p:cBhvr>
                                      <p:tavLst>
                                        <p:tav tm="0">
                                          <p:val>
                                            <p:fltVal val="0"/>
                                          </p:val>
                                        </p:tav>
                                        <p:tav tm="100000">
                                          <p:val>
                                            <p:strVal val="#ppt_h"/>
                                          </p:val>
                                        </p:tav>
                                      </p:tavLst>
                                    </p:anim>
                                    <p:anim calcmode="lin" valueType="num">
                                      <p:cBhvr>
                                        <p:cTn id="42" dur="1000" fill="hold"/>
                                        <p:tgtEl>
                                          <p:spTgt spid="62"/>
                                        </p:tgtEl>
                                        <p:attrNameLst>
                                          <p:attrName>style.rotation</p:attrName>
                                        </p:attrNameLst>
                                      </p:cBhvr>
                                      <p:tavLst>
                                        <p:tav tm="0">
                                          <p:val>
                                            <p:fltVal val="90"/>
                                          </p:val>
                                        </p:tav>
                                        <p:tav tm="100000">
                                          <p:val>
                                            <p:fltVal val="0"/>
                                          </p:val>
                                        </p:tav>
                                      </p:tavLst>
                                    </p:anim>
                                    <p:animEffect transition="in" filter="fade">
                                      <p:cBhvr>
                                        <p:cTn id="43" dur="1000"/>
                                        <p:tgtEl>
                                          <p:spTgt spid="62"/>
                                        </p:tgtEl>
                                      </p:cBhvr>
                                    </p:animEffect>
                                  </p:childTnLst>
                                </p:cTn>
                              </p:par>
                              <p:par>
                                <p:cTn id="44" presetID="31" presetClass="entr" presetSubtype="0"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 calcmode="lin" valueType="num">
                                      <p:cBhvr>
                                        <p:cTn id="46" dur="1000" fill="hold"/>
                                        <p:tgtEl>
                                          <p:spTgt spid="59"/>
                                        </p:tgtEl>
                                        <p:attrNameLst>
                                          <p:attrName>ppt_w</p:attrName>
                                        </p:attrNameLst>
                                      </p:cBhvr>
                                      <p:tavLst>
                                        <p:tav tm="0">
                                          <p:val>
                                            <p:fltVal val="0"/>
                                          </p:val>
                                        </p:tav>
                                        <p:tav tm="100000">
                                          <p:val>
                                            <p:strVal val="#ppt_w"/>
                                          </p:val>
                                        </p:tav>
                                      </p:tavLst>
                                    </p:anim>
                                    <p:anim calcmode="lin" valueType="num">
                                      <p:cBhvr>
                                        <p:cTn id="47" dur="1000" fill="hold"/>
                                        <p:tgtEl>
                                          <p:spTgt spid="59"/>
                                        </p:tgtEl>
                                        <p:attrNameLst>
                                          <p:attrName>ppt_h</p:attrName>
                                        </p:attrNameLst>
                                      </p:cBhvr>
                                      <p:tavLst>
                                        <p:tav tm="0">
                                          <p:val>
                                            <p:fltVal val="0"/>
                                          </p:val>
                                        </p:tav>
                                        <p:tav tm="100000">
                                          <p:val>
                                            <p:strVal val="#ppt_h"/>
                                          </p:val>
                                        </p:tav>
                                      </p:tavLst>
                                    </p:anim>
                                    <p:anim calcmode="lin" valueType="num">
                                      <p:cBhvr>
                                        <p:cTn id="48" dur="1000" fill="hold"/>
                                        <p:tgtEl>
                                          <p:spTgt spid="59"/>
                                        </p:tgtEl>
                                        <p:attrNameLst>
                                          <p:attrName>style.rotation</p:attrName>
                                        </p:attrNameLst>
                                      </p:cBhvr>
                                      <p:tavLst>
                                        <p:tav tm="0">
                                          <p:val>
                                            <p:fltVal val="90"/>
                                          </p:val>
                                        </p:tav>
                                        <p:tav tm="100000">
                                          <p:val>
                                            <p:fltVal val="0"/>
                                          </p:val>
                                        </p:tav>
                                      </p:tavLst>
                                    </p:anim>
                                    <p:animEffect transition="in" filter="fade">
                                      <p:cBhvr>
                                        <p:cTn id="49" dur="1000"/>
                                        <p:tgtEl>
                                          <p:spTgt spid="59"/>
                                        </p:tgtEl>
                                      </p:cBhvr>
                                    </p:animEffect>
                                  </p:childTnLst>
                                </p:cTn>
                              </p:par>
                              <p:par>
                                <p:cTn id="50" presetID="31" presetClass="entr" presetSubtype="0"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p:cTn id="52" dur="1000" fill="hold"/>
                                        <p:tgtEl>
                                          <p:spTgt spid="56"/>
                                        </p:tgtEl>
                                        <p:attrNameLst>
                                          <p:attrName>ppt_w</p:attrName>
                                        </p:attrNameLst>
                                      </p:cBhvr>
                                      <p:tavLst>
                                        <p:tav tm="0">
                                          <p:val>
                                            <p:fltVal val="0"/>
                                          </p:val>
                                        </p:tav>
                                        <p:tav tm="100000">
                                          <p:val>
                                            <p:strVal val="#ppt_w"/>
                                          </p:val>
                                        </p:tav>
                                      </p:tavLst>
                                    </p:anim>
                                    <p:anim calcmode="lin" valueType="num">
                                      <p:cBhvr>
                                        <p:cTn id="53" dur="1000" fill="hold"/>
                                        <p:tgtEl>
                                          <p:spTgt spid="56"/>
                                        </p:tgtEl>
                                        <p:attrNameLst>
                                          <p:attrName>ppt_h</p:attrName>
                                        </p:attrNameLst>
                                      </p:cBhvr>
                                      <p:tavLst>
                                        <p:tav tm="0">
                                          <p:val>
                                            <p:fltVal val="0"/>
                                          </p:val>
                                        </p:tav>
                                        <p:tav tm="100000">
                                          <p:val>
                                            <p:strVal val="#ppt_h"/>
                                          </p:val>
                                        </p:tav>
                                      </p:tavLst>
                                    </p:anim>
                                    <p:anim calcmode="lin" valueType="num">
                                      <p:cBhvr>
                                        <p:cTn id="54" dur="1000" fill="hold"/>
                                        <p:tgtEl>
                                          <p:spTgt spid="56"/>
                                        </p:tgtEl>
                                        <p:attrNameLst>
                                          <p:attrName>style.rotation</p:attrName>
                                        </p:attrNameLst>
                                      </p:cBhvr>
                                      <p:tavLst>
                                        <p:tav tm="0">
                                          <p:val>
                                            <p:fltVal val="90"/>
                                          </p:val>
                                        </p:tav>
                                        <p:tav tm="100000">
                                          <p:val>
                                            <p:fltVal val="0"/>
                                          </p:val>
                                        </p:tav>
                                      </p:tavLst>
                                    </p:anim>
                                    <p:animEffect transition="in" filter="fade">
                                      <p:cBhvr>
                                        <p:cTn id="55"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2"/>
          <p:cNvGrpSpPr>
            <a:grpSpLocks noChangeAspect="1"/>
          </p:cNvGrpSpPr>
          <p:nvPr/>
        </p:nvGrpSpPr>
        <p:grpSpPr>
          <a:xfrm>
            <a:off x="1285769" y="2070459"/>
            <a:ext cx="2502624" cy="2517596"/>
            <a:chOff x="2077903" y="1666875"/>
            <a:chExt cx="2862421" cy="2879546"/>
          </a:xfrm>
        </p:grpSpPr>
        <p:grpSp>
          <p:nvGrpSpPr>
            <p:cNvPr id="3" name="iṣľïḓe"/>
            <p:cNvGrpSpPr/>
            <p:nvPr/>
          </p:nvGrpSpPr>
          <p:grpSpPr>
            <a:xfrm>
              <a:off x="2323479" y="1926172"/>
              <a:ext cx="2395286" cy="2393983"/>
              <a:chOff x="1833521" y="2498961"/>
              <a:chExt cx="2848032" cy="2846478"/>
            </a:xfrm>
          </p:grpSpPr>
          <p:sp>
            <p:nvSpPr>
              <p:cNvPr id="60" name="ïŝľïḑê"/>
              <p:cNvSpPr/>
              <p:nvPr/>
            </p:nvSpPr>
            <p:spPr bwMode="auto">
              <a:xfrm>
                <a:off x="3755477"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íślíḓe"/>
              <p:cNvSpPr/>
              <p:nvPr/>
            </p:nvSpPr>
            <p:spPr bwMode="auto">
              <a:xfrm>
                <a:off x="3288561"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ï$ḷíďê"/>
              <p:cNvSpPr/>
              <p:nvPr/>
            </p:nvSpPr>
            <p:spPr bwMode="auto">
              <a:xfrm>
                <a:off x="3631380"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ïşlïḋé"/>
              <p:cNvSpPr/>
              <p:nvPr/>
            </p:nvSpPr>
            <p:spPr bwMode="auto">
              <a:xfrm>
                <a:off x="3829935"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iṡḷiďê"/>
              <p:cNvSpPr/>
              <p:nvPr/>
            </p:nvSpPr>
            <p:spPr bwMode="auto">
              <a:xfrm>
                <a:off x="2846465"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bg1"/>
              </a:solidFill>
              <a:ln>
                <a:noFill/>
              </a:ln>
            </p:spPr>
            <p:txBody>
              <a:bodyPr anchor="ctr"/>
              <a:lstStyle/>
              <a:p>
                <a:pPr algn="ctr"/>
              </a:p>
            </p:txBody>
          </p:sp>
          <p:sp>
            <p:nvSpPr>
              <p:cNvPr id="65" name="ïslïďê"/>
              <p:cNvSpPr/>
              <p:nvPr/>
            </p:nvSpPr>
            <p:spPr bwMode="auto">
              <a:xfrm>
                <a:off x="3470053"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iṣḷîďê"/>
              <p:cNvSpPr/>
              <p:nvPr/>
            </p:nvSpPr>
            <p:spPr bwMode="auto">
              <a:xfrm>
                <a:off x="3829935"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íS1íḋe"/>
              <p:cNvSpPr/>
              <p:nvPr/>
            </p:nvSpPr>
            <p:spPr bwMode="auto">
              <a:xfrm>
                <a:off x="3755477"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ïšľïḓe"/>
              <p:cNvSpPr/>
              <p:nvPr/>
            </p:nvSpPr>
            <p:spPr bwMode="auto">
              <a:xfrm>
                <a:off x="1912633" y="4133941"/>
                <a:ext cx="846963" cy="600319"/>
              </a:xfrm>
              <a:custGeom>
                <a:avLst/>
                <a:gdLst>
                  <a:gd name="T0" fmla="*/ 1020 w 1093"/>
                  <a:gd name="T1" fmla="*/ 0 h 773"/>
                  <a:gd name="T2" fmla="*/ 0 w 1093"/>
                  <a:gd name="T3" fmla="*/ 332 h 773"/>
                  <a:gd name="T4" fmla="*/ 0 w 1093"/>
                  <a:gd name="T5" fmla="*/ 332 h 773"/>
                  <a:gd name="T6" fmla="*/ 22 w 1093"/>
                  <a:gd name="T7" fmla="*/ 392 h 773"/>
                  <a:gd name="T8" fmla="*/ 46 w 1093"/>
                  <a:gd name="T9" fmla="*/ 449 h 773"/>
                  <a:gd name="T10" fmla="*/ 71 w 1093"/>
                  <a:gd name="T11" fmla="*/ 506 h 773"/>
                  <a:gd name="T12" fmla="*/ 98 w 1093"/>
                  <a:gd name="T13" fmla="*/ 561 h 773"/>
                  <a:gd name="T14" fmla="*/ 128 w 1093"/>
                  <a:gd name="T15" fmla="*/ 616 h 773"/>
                  <a:gd name="T16" fmla="*/ 159 w 1093"/>
                  <a:gd name="T17" fmla="*/ 670 h 773"/>
                  <a:gd name="T18" fmla="*/ 191 w 1093"/>
                  <a:gd name="T19" fmla="*/ 722 h 773"/>
                  <a:gd name="T20" fmla="*/ 225 w 1093"/>
                  <a:gd name="T21" fmla="*/ 773 h 773"/>
                  <a:gd name="T22" fmla="*/ 1093 w 1093"/>
                  <a:gd name="T23" fmla="*/ 143 h 773"/>
                  <a:gd name="T24" fmla="*/ 1093 w 1093"/>
                  <a:gd name="T25" fmla="*/ 143 h 773"/>
                  <a:gd name="T26" fmla="*/ 1073 w 1093"/>
                  <a:gd name="T27" fmla="*/ 109 h 773"/>
                  <a:gd name="T28" fmla="*/ 1054 w 1093"/>
                  <a:gd name="T29" fmla="*/ 74 h 773"/>
                  <a:gd name="T30" fmla="*/ 1036 w 1093"/>
                  <a:gd name="T31" fmla="*/ 38 h 773"/>
                  <a:gd name="T32" fmla="*/ 1020 w 1093"/>
                  <a:gd name="T33" fmla="*/ 0 h 773"/>
                  <a:gd name="T34" fmla="*/ 1020 w 1093"/>
                  <a:gd name="T3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1020" y="0"/>
                    </a:moveTo>
                    <a:lnTo>
                      <a:pt x="0" y="332"/>
                    </a:lnTo>
                    <a:lnTo>
                      <a:pt x="0" y="332"/>
                    </a:lnTo>
                    <a:lnTo>
                      <a:pt x="22" y="392"/>
                    </a:lnTo>
                    <a:lnTo>
                      <a:pt x="46" y="449"/>
                    </a:lnTo>
                    <a:lnTo>
                      <a:pt x="71" y="506"/>
                    </a:lnTo>
                    <a:lnTo>
                      <a:pt x="98" y="561"/>
                    </a:lnTo>
                    <a:lnTo>
                      <a:pt x="128" y="616"/>
                    </a:lnTo>
                    <a:lnTo>
                      <a:pt x="159" y="670"/>
                    </a:lnTo>
                    <a:lnTo>
                      <a:pt x="191" y="722"/>
                    </a:lnTo>
                    <a:lnTo>
                      <a:pt x="225" y="773"/>
                    </a:lnTo>
                    <a:lnTo>
                      <a:pt x="1093" y="143"/>
                    </a:lnTo>
                    <a:lnTo>
                      <a:pt x="1093" y="143"/>
                    </a:lnTo>
                    <a:lnTo>
                      <a:pt x="1073" y="109"/>
                    </a:lnTo>
                    <a:lnTo>
                      <a:pt x="1054" y="74"/>
                    </a:lnTo>
                    <a:lnTo>
                      <a:pt x="1036" y="38"/>
                    </a:lnTo>
                    <a:lnTo>
                      <a:pt x="1020" y="0"/>
                    </a:lnTo>
                    <a:lnTo>
                      <a:pt x="1020" y="0"/>
                    </a:lnTo>
                    <a:close/>
                  </a:path>
                </a:pathLst>
              </a:custGeom>
              <a:solidFill>
                <a:schemeClr val="bg1"/>
              </a:solidFill>
              <a:ln>
                <a:noFill/>
              </a:ln>
            </p:spPr>
            <p:txBody>
              <a:bodyPr anchor="ctr"/>
              <a:lstStyle/>
              <a:p>
                <a:pPr algn="ctr"/>
              </a:p>
            </p:txBody>
          </p:sp>
          <p:sp>
            <p:nvSpPr>
              <p:cNvPr id="70" name="ïśľíḍé"/>
              <p:cNvSpPr/>
              <p:nvPr/>
            </p:nvSpPr>
            <p:spPr bwMode="auto">
              <a:xfrm>
                <a:off x="3631380" y="4295266"/>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iṩḷiḓé"/>
              <p:cNvSpPr/>
              <p:nvPr/>
            </p:nvSpPr>
            <p:spPr bwMode="auto">
              <a:xfrm>
                <a:off x="1833521"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p>
            </p:txBody>
          </p:sp>
          <p:sp>
            <p:nvSpPr>
              <p:cNvPr id="73" name="ïṩľiḓê"/>
              <p:cNvSpPr/>
              <p:nvPr/>
            </p:nvSpPr>
            <p:spPr bwMode="auto">
              <a:xfrm>
                <a:off x="2446251"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bg1"/>
              </a:solidFill>
              <a:ln>
                <a:noFill/>
              </a:ln>
            </p:spPr>
            <p:txBody>
              <a:bodyPr anchor="ctr"/>
              <a:lstStyle/>
              <a:p>
                <a:pPr algn="ctr"/>
              </a:p>
            </p:txBody>
          </p:sp>
          <p:sp>
            <p:nvSpPr>
              <p:cNvPr id="74" name="ïṣḻïde"/>
              <p:cNvSpPr/>
              <p:nvPr/>
            </p:nvSpPr>
            <p:spPr bwMode="auto">
              <a:xfrm>
                <a:off x="1833521"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p>
            </p:txBody>
          </p:sp>
          <p:sp>
            <p:nvSpPr>
              <p:cNvPr id="75" name="íşļîḍe"/>
              <p:cNvSpPr/>
              <p:nvPr/>
            </p:nvSpPr>
            <p:spPr bwMode="auto">
              <a:xfrm>
                <a:off x="2444700"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p>
            </p:txBody>
          </p:sp>
          <p:sp>
            <p:nvSpPr>
              <p:cNvPr id="76" name="îšliḓê"/>
              <p:cNvSpPr/>
              <p:nvPr/>
            </p:nvSpPr>
            <p:spPr bwMode="auto">
              <a:xfrm>
                <a:off x="1912633"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p>
            </p:txBody>
          </p:sp>
          <p:sp>
            <p:nvSpPr>
              <p:cNvPr id="77" name="îśļíḋê"/>
              <p:cNvSpPr/>
              <p:nvPr/>
            </p:nvSpPr>
            <p:spPr bwMode="auto">
              <a:xfrm>
                <a:off x="2123599"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p>
            </p:txBody>
          </p:sp>
          <p:sp>
            <p:nvSpPr>
              <p:cNvPr id="78" name="îṥ1ïdè"/>
              <p:cNvSpPr/>
              <p:nvPr/>
            </p:nvSpPr>
            <p:spPr bwMode="auto">
              <a:xfrm>
                <a:off x="2846465"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p>
            </p:txBody>
          </p:sp>
          <p:sp>
            <p:nvSpPr>
              <p:cNvPr id="79" name="îşļíḍê"/>
              <p:cNvSpPr/>
              <p:nvPr/>
            </p:nvSpPr>
            <p:spPr bwMode="auto">
              <a:xfrm>
                <a:off x="2123599" y="4295267"/>
                <a:ext cx="760095" cy="760095"/>
              </a:xfrm>
              <a:custGeom>
                <a:avLst/>
                <a:gdLst>
                  <a:gd name="T0" fmla="*/ 867 w 980"/>
                  <a:gd name="T1" fmla="*/ 0 h 981"/>
                  <a:gd name="T2" fmla="*/ 0 w 980"/>
                  <a:gd name="T3" fmla="*/ 631 h 981"/>
                  <a:gd name="T4" fmla="*/ 0 w 980"/>
                  <a:gd name="T5" fmla="*/ 631 h 981"/>
                  <a:gd name="T6" fmla="*/ 38 w 980"/>
                  <a:gd name="T7" fmla="*/ 680 h 981"/>
                  <a:gd name="T8" fmla="*/ 78 w 980"/>
                  <a:gd name="T9" fmla="*/ 727 h 981"/>
                  <a:gd name="T10" fmla="*/ 120 w 980"/>
                  <a:gd name="T11" fmla="*/ 773 h 981"/>
                  <a:gd name="T12" fmla="*/ 163 w 980"/>
                  <a:gd name="T13" fmla="*/ 817 h 981"/>
                  <a:gd name="T14" fmla="*/ 207 w 980"/>
                  <a:gd name="T15" fmla="*/ 860 h 981"/>
                  <a:gd name="T16" fmla="*/ 253 w 980"/>
                  <a:gd name="T17" fmla="*/ 902 h 981"/>
                  <a:gd name="T18" fmla="*/ 301 w 980"/>
                  <a:gd name="T19" fmla="*/ 942 h 981"/>
                  <a:gd name="T20" fmla="*/ 349 w 980"/>
                  <a:gd name="T21" fmla="*/ 981 h 981"/>
                  <a:gd name="T22" fmla="*/ 980 w 980"/>
                  <a:gd name="T23" fmla="*/ 113 h 981"/>
                  <a:gd name="T24" fmla="*/ 980 w 980"/>
                  <a:gd name="T25" fmla="*/ 113 h 981"/>
                  <a:gd name="T26" fmla="*/ 950 w 980"/>
                  <a:gd name="T27" fmla="*/ 88 h 981"/>
                  <a:gd name="T28" fmla="*/ 921 w 980"/>
                  <a:gd name="T29" fmla="*/ 60 h 981"/>
                  <a:gd name="T30" fmla="*/ 894 w 980"/>
                  <a:gd name="T31" fmla="*/ 31 h 981"/>
                  <a:gd name="T32" fmla="*/ 867 w 980"/>
                  <a:gd name="T33" fmla="*/ 0 h 981"/>
                  <a:gd name="T34" fmla="*/ 867 w 980"/>
                  <a:gd name="T35"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867" y="0"/>
                    </a:moveTo>
                    <a:lnTo>
                      <a:pt x="0" y="631"/>
                    </a:lnTo>
                    <a:lnTo>
                      <a:pt x="0" y="631"/>
                    </a:lnTo>
                    <a:lnTo>
                      <a:pt x="38" y="680"/>
                    </a:lnTo>
                    <a:lnTo>
                      <a:pt x="78" y="727"/>
                    </a:lnTo>
                    <a:lnTo>
                      <a:pt x="120" y="773"/>
                    </a:lnTo>
                    <a:lnTo>
                      <a:pt x="163" y="817"/>
                    </a:lnTo>
                    <a:lnTo>
                      <a:pt x="207" y="860"/>
                    </a:lnTo>
                    <a:lnTo>
                      <a:pt x="253" y="902"/>
                    </a:lnTo>
                    <a:lnTo>
                      <a:pt x="301" y="942"/>
                    </a:lnTo>
                    <a:lnTo>
                      <a:pt x="349" y="981"/>
                    </a:lnTo>
                    <a:lnTo>
                      <a:pt x="980" y="113"/>
                    </a:lnTo>
                    <a:lnTo>
                      <a:pt x="980" y="113"/>
                    </a:lnTo>
                    <a:lnTo>
                      <a:pt x="950" y="88"/>
                    </a:lnTo>
                    <a:lnTo>
                      <a:pt x="921" y="60"/>
                    </a:lnTo>
                    <a:lnTo>
                      <a:pt x="894" y="31"/>
                    </a:lnTo>
                    <a:lnTo>
                      <a:pt x="867" y="0"/>
                    </a:lnTo>
                    <a:lnTo>
                      <a:pt x="867" y="0"/>
                    </a:lnTo>
                    <a:close/>
                  </a:path>
                </a:pathLst>
              </a:custGeom>
              <a:solidFill>
                <a:schemeClr val="bg1"/>
              </a:solidFill>
              <a:ln>
                <a:noFill/>
              </a:ln>
            </p:spPr>
            <p:txBody>
              <a:bodyPr anchor="ctr"/>
              <a:lstStyle/>
              <a:p>
                <a:pPr algn="ctr"/>
              </a:p>
            </p:txBody>
          </p:sp>
        </p:grpSp>
        <p:grpSp>
          <p:nvGrpSpPr>
            <p:cNvPr id="4" name="ïslïďé"/>
            <p:cNvGrpSpPr/>
            <p:nvPr/>
          </p:nvGrpSpPr>
          <p:grpSpPr>
            <a:xfrm>
              <a:off x="2077903" y="1666875"/>
              <a:ext cx="2862421" cy="2879546"/>
              <a:chOff x="907879" y="2281904"/>
              <a:chExt cx="3158296" cy="3287240"/>
            </a:xfrm>
          </p:grpSpPr>
          <p:cxnSp>
            <p:nvCxnSpPr>
              <p:cNvPr id="50" name="Straight Connector 24"/>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25"/>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26"/>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27"/>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28"/>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29"/>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30"/>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1"/>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32"/>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33"/>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 name="ïṡ1îḑê"/>
            <p:cNvSpPr/>
            <p:nvPr/>
          </p:nvSpPr>
          <p:spPr>
            <a:xfrm>
              <a:off x="2596233" y="2198416"/>
              <a:ext cx="1849779" cy="1849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9" name="íšḷîḍè"/>
            <p:cNvSpPr txBox="1"/>
            <p:nvPr/>
          </p:nvSpPr>
          <p:spPr>
            <a:xfrm>
              <a:off x="2973330"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zh-TW" altLang="en-US" sz="2400" dirty="0">
                  <a:solidFill>
                    <a:schemeClr val="tx1">
                      <a:lumMod val="65000"/>
                      <a:lumOff val="35000"/>
                    </a:schemeClr>
                  </a:solidFill>
                  <a:latin typeface="Century Gothic" panose="020B0502020202020204" pitchFamily="34" charset="0"/>
                </a:rPr>
                <a:t>种</a:t>
              </a:r>
              <a:endParaRPr lang="en-US" altLang="ko-KR" sz="2400" dirty="0">
                <a:solidFill>
                  <a:schemeClr val="tx1">
                    <a:lumMod val="65000"/>
                    <a:lumOff val="35000"/>
                  </a:schemeClr>
                </a:solidFill>
                <a:latin typeface="Century Gothic" panose="020B0502020202020204" pitchFamily="34" charset="0"/>
              </a:endParaRPr>
            </a:p>
          </p:txBody>
        </p:sp>
      </p:grpSp>
      <p:grpSp>
        <p:nvGrpSpPr>
          <p:cNvPr id="5" name="组合 83"/>
          <p:cNvGrpSpPr>
            <a:grpSpLocks noChangeAspect="1"/>
          </p:cNvGrpSpPr>
          <p:nvPr/>
        </p:nvGrpSpPr>
        <p:grpSpPr>
          <a:xfrm>
            <a:off x="4842172" y="2070459"/>
            <a:ext cx="2502624" cy="2517596"/>
            <a:chOff x="6907302" y="1666875"/>
            <a:chExt cx="2862421" cy="2879546"/>
          </a:xfrm>
        </p:grpSpPr>
        <p:grpSp>
          <p:nvGrpSpPr>
            <p:cNvPr id="6" name="iṩļiďê"/>
            <p:cNvGrpSpPr/>
            <p:nvPr/>
          </p:nvGrpSpPr>
          <p:grpSpPr>
            <a:xfrm>
              <a:off x="7152873" y="1926172"/>
              <a:ext cx="2395286" cy="2393983"/>
              <a:chOff x="6211860" y="2498961"/>
              <a:chExt cx="2848032" cy="2846478"/>
            </a:xfrm>
          </p:grpSpPr>
          <p:sp>
            <p:nvSpPr>
              <p:cNvPr id="30" name="ïṡļiḑê"/>
              <p:cNvSpPr/>
              <p:nvPr/>
            </p:nvSpPr>
            <p:spPr bwMode="auto">
              <a:xfrm>
                <a:off x="8133816"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2"/>
              </a:solidFill>
              <a:ln>
                <a:noFill/>
              </a:ln>
            </p:spPr>
            <p:txBody>
              <a:bodyPr anchor="ctr"/>
              <a:lstStyle/>
              <a:p>
                <a:pPr algn="ctr"/>
              </a:p>
            </p:txBody>
          </p:sp>
          <p:sp>
            <p:nvSpPr>
              <p:cNvPr id="31" name="îš1iḍe"/>
              <p:cNvSpPr/>
              <p:nvPr/>
            </p:nvSpPr>
            <p:spPr bwMode="auto">
              <a:xfrm>
                <a:off x="7666900"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2"/>
              </a:solidFill>
              <a:ln>
                <a:noFill/>
              </a:ln>
            </p:spPr>
            <p:txBody>
              <a:bodyPr anchor="ctr"/>
              <a:lstStyle/>
              <a:p>
                <a:pPr algn="ctr"/>
              </a:p>
            </p:txBody>
          </p:sp>
          <p:sp>
            <p:nvSpPr>
              <p:cNvPr id="32" name="îSľide"/>
              <p:cNvSpPr/>
              <p:nvPr/>
            </p:nvSpPr>
            <p:spPr bwMode="auto">
              <a:xfrm>
                <a:off x="8009719"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2"/>
              </a:solidFill>
              <a:ln>
                <a:noFill/>
              </a:ln>
            </p:spPr>
            <p:txBody>
              <a:bodyPr anchor="ctr"/>
              <a:lstStyle/>
              <a:p>
                <a:pPr algn="ctr"/>
              </a:p>
            </p:txBody>
          </p:sp>
          <p:sp>
            <p:nvSpPr>
              <p:cNvPr id="33" name="íŝľíde"/>
              <p:cNvSpPr/>
              <p:nvPr/>
            </p:nvSpPr>
            <p:spPr bwMode="auto">
              <a:xfrm>
                <a:off x="8208274"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2"/>
              </a:solidFill>
              <a:ln>
                <a:noFill/>
              </a:ln>
            </p:spPr>
            <p:txBody>
              <a:bodyPr anchor="ctr"/>
              <a:lstStyle/>
              <a:p>
                <a:pPr algn="ctr"/>
              </a:p>
            </p:txBody>
          </p:sp>
          <p:sp>
            <p:nvSpPr>
              <p:cNvPr id="34" name="îṥľîdè"/>
              <p:cNvSpPr/>
              <p:nvPr/>
            </p:nvSpPr>
            <p:spPr bwMode="auto">
              <a:xfrm>
                <a:off x="7224804"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accent2"/>
              </a:solidFill>
              <a:ln>
                <a:noFill/>
              </a:ln>
            </p:spPr>
            <p:txBody>
              <a:bodyPr anchor="ctr"/>
              <a:lstStyle/>
              <a:p>
                <a:pPr algn="ctr"/>
              </a:p>
            </p:txBody>
          </p:sp>
          <p:sp>
            <p:nvSpPr>
              <p:cNvPr id="35" name="îsḷïḑe"/>
              <p:cNvSpPr/>
              <p:nvPr/>
            </p:nvSpPr>
            <p:spPr bwMode="auto">
              <a:xfrm>
                <a:off x="7848392"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2"/>
              </a:solidFill>
              <a:ln>
                <a:noFill/>
              </a:ln>
            </p:spPr>
            <p:txBody>
              <a:bodyPr anchor="ctr"/>
              <a:lstStyle/>
              <a:p>
                <a:pPr algn="ctr"/>
              </a:p>
            </p:txBody>
          </p:sp>
          <p:sp>
            <p:nvSpPr>
              <p:cNvPr id="36" name="ï$ḷîḍé"/>
              <p:cNvSpPr/>
              <p:nvPr/>
            </p:nvSpPr>
            <p:spPr bwMode="auto">
              <a:xfrm>
                <a:off x="7666900"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accent2"/>
              </a:solidFill>
              <a:ln>
                <a:noFill/>
              </a:ln>
            </p:spPr>
            <p:txBody>
              <a:bodyPr anchor="ctr"/>
              <a:lstStyle/>
              <a:p>
                <a:pPr algn="ctr"/>
              </a:p>
            </p:txBody>
          </p:sp>
          <p:sp>
            <p:nvSpPr>
              <p:cNvPr id="37" name="îš1ïḓê"/>
              <p:cNvSpPr/>
              <p:nvPr/>
            </p:nvSpPr>
            <p:spPr bwMode="auto">
              <a:xfrm>
                <a:off x="8208274"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2"/>
              </a:solidFill>
              <a:ln>
                <a:noFill/>
              </a:ln>
            </p:spPr>
            <p:txBody>
              <a:bodyPr anchor="ctr"/>
              <a:lstStyle/>
              <a:p>
                <a:pPr algn="ctr"/>
              </a:p>
            </p:txBody>
          </p:sp>
          <p:sp>
            <p:nvSpPr>
              <p:cNvPr id="38" name="ïṥ1íďé"/>
              <p:cNvSpPr/>
              <p:nvPr/>
            </p:nvSpPr>
            <p:spPr bwMode="auto">
              <a:xfrm>
                <a:off x="8133816"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2"/>
              </a:solidFill>
              <a:ln>
                <a:noFill/>
              </a:ln>
            </p:spPr>
            <p:txBody>
              <a:bodyPr anchor="ctr"/>
              <a:lstStyle/>
              <a:p>
                <a:pPr algn="ctr"/>
              </a:p>
            </p:txBody>
          </p:sp>
          <p:sp>
            <p:nvSpPr>
              <p:cNvPr id="40" name="îSḷîḑè"/>
              <p:cNvSpPr/>
              <p:nvPr/>
            </p:nvSpPr>
            <p:spPr bwMode="auto">
              <a:xfrm>
                <a:off x="8009719"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2"/>
              </a:solidFill>
              <a:ln>
                <a:noFill/>
              </a:ln>
            </p:spPr>
            <p:txBody>
              <a:bodyPr anchor="ctr"/>
              <a:lstStyle/>
              <a:p>
                <a:pPr algn="ctr"/>
              </a:p>
            </p:txBody>
          </p:sp>
          <p:sp>
            <p:nvSpPr>
              <p:cNvPr id="41" name="íŝľídê"/>
              <p:cNvSpPr/>
              <p:nvPr/>
            </p:nvSpPr>
            <p:spPr bwMode="auto">
              <a:xfrm>
                <a:off x="7848392"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accent2"/>
              </a:solidFill>
              <a:ln>
                <a:noFill/>
              </a:ln>
            </p:spPr>
            <p:txBody>
              <a:bodyPr anchor="ctr"/>
              <a:lstStyle/>
              <a:p>
                <a:pPr algn="ctr"/>
              </a:p>
            </p:txBody>
          </p:sp>
          <p:sp>
            <p:nvSpPr>
              <p:cNvPr id="42" name="išlïḓè"/>
              <p:cNvSpPr/>
              <p:nvPr/>
            </p:nvSpPr>
            <p:spPr bwMode="auto">
              <a:xfrm>
                <a:off x="6211860"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p>
            </p:txBody>
          </p:sp>
          <p:sp>
            <p:nvSpPr>
              <p:cNvPr id="43" name="iṧḷíḓé"/>
              <p:cNvSpPr/>
              <p:nvPr/>
            </p:nvSpPr>
            <p:spPr bwMode="auto">
              <a:xfrm>
                <a:off x="6824590"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accent2"/>
              </a:solidFill>
              <a:ln>
                <a:noFill/>
              </a:ln>
            </p:spPr>
            <p:txBody>
              <a:bodyPr anchor="ctr"/>
              <a:lstStyle/>
              <a:p>
                <a:pPr algn="ctr"/>
              </a:p>
            </p:txBody>
          </p:sp>
          <p:sp>
            <p:nvSpPr>
              <p:cNvPr id="44" name="is1iḑê"/>
              <p:cNvSpPr/>
              <p:nvPr/>
            </p:nvSpPr>
            <p:spPr bwMode="auto">
              <a:xfrm>
                <a:off x="6211860"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p>
            </p:txBody>
          </p:sp>
          <p:sp>
            <p:nvSpPr>
              <p:cNvPr id="45" name="ïṥḷîďè"/>
              <p:cNvSpPr/>
              <p:nvPr/>
            </p:nvSpPr>
            <p:spPr bwMode="auto">
              <a:xfrm>
                <a:off x="6823039"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p>
            </p:txBody>
          </p:sp>
          <p:sp>
            <p:nvSpPr>
              <p:cNvPr id="46" name="ïšlïḍe"/>
              <p:cNvSpPr/>
              <p:nvPr/>
            </p:nvSpPr>
            <p:spPr bwMode="auto">
              <a:xfrm>
                <a:off x="6290972"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p>
            </p:txBody>
          </p:sp>
          <p:sp>
            <p:nvSpPr>
              <p:cNvPr id="47" name="îṥľiḋe"/>
              <p:cNvSpPr/>
              <p:nvPr/>
            </p:nvSpPr>
            <p:spPr bwMode="auto">
              <a:xfrm>
                <a:off x="6501938"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p>
            </p:txBody>
          </p:sp>
          <p:sp>
            <p:nvSpPr>
              <p:cNvPr id="48" name="íṣḻïḋé"/>
              <p:cNvSpPr/>
              <p:nvPr/>
            </p:nvSpPr>
            <p:spPr bwMode="auto">
              <a:xfrm>
                <a:off x="7224804"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p>
            </p:txBody>
          </p:sp>
          <p:sp>
            <p:nvSpPr>
              <p:cNvPr id="49" name="i$liḍè"/>
              <p:cNvSpPr/>
              <p:nvPr/>
            </p:nvSpPr>
            <p:spPr bwMode="auto">
              <a:xfrm>
                <a:off x="6501938" y="4295267"/>
                <a:ext cx="760095" cy="760095"/>
              </a:xfrm>
              <a:custGeom>
                <a:avLst/>
                <a:gdLst>
                  <a:gd name="T0" fmla="*/ 867 w 980"/>
                  <a:gd name="T1" fmla="*/ 0 h 981"/>
                  <a:gd name="T2" fmla="*/ 0 w 980"/>
                  <a:gd name="T3" fmla="*/ 631 h 981"/>
                  <a:gd name="T4" fmla="*/ 0 w 980"/>
                  <a:gd name="T5" fmla="*/ 631 h 981"/>
                  <a:gd name="T6" fmla="*/ 38 w 980"/>
                  <a:gd name="T7" fmla="*/ 680 h 981"/>
                  <a:gd name="T8" fmla="*/ 78 w 980"/>
                  <a:gd name="T9" fmla="*/ 727 h 981"/>
                  <a:gd name="T10" fmla="*/ 120 w 980"/>
                  <a:gd name="T11" fmla="*/ 773 h 981"/>
                  <a:gd name="T12" fmla="*/ 163 w 980"/>
                  <a:gd name="T13" fmla="*/ 817 h 981"/>
                  <a:gd name="T14" fmla="*/ 207 w 980"/>
                  <a:gd name="T15" fmla="*/ 860 h 981"/>
                  <a:gd name="T16" fmla="*/ 253 w 980"/>
                  <a:gd name="T17" fmla="*/ 902 h 981"/>
                  <a:gd name="T18" fmla="*/ 301 w 980"/>
                  <a:gd name="T19" fmla="*/ 942 h 981"/>
                  <a:gd name="T20" fmla="*/ 349 w 980"/>
                  <a:gd name="T21" fmla="*/ 981 h 981"/>
                  <a:gd name="T22" fmla="*/ 980 w 980"/>
                  <a:gd name="T23" fmla="*/ 113 h 981"/>
                  <a:gd name="T24" fmla="*/ 980 w 980"/>
                  <a:gd name="T25" fmla="*/ 113 h 981"/>
                  <a:gd name="T26" fmla="*/ 950 w 980"/>
                  <a:gd name="T27" fmla="*/ 88 h 981"/>
                  <a:gd name="T28" fmla="*/ 921 w 980"/>
                  <a:gd name="T29" fmla="*/ 60 h 981"/>
                  <a:gd name="T30" fmla="*/ 894 w 980"/>
                  <a:gd name="T31" fmla="*/ 31 h 981"/>
                  <a:gd name="T32" fmla="*/ 867 w 980"/>
                  <a:gd name="T33" fmla="*/ 0 h 981"/>
                  <a:gd name="T34" fmla="*/ 867 w 980"/>
                  <a:gd name="T35"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867" y="0"/>
                    </a:moveTo>
                    <a:lnTo>
                      <a:pt x="0" y="631"/>
                    </a:lnTo>
                    <a:lnTo>
                      <a:pt x="0" y="631"/>
                    </a:lnTo>
                    <a:lnTo>
                      <a:pt x="38" y="680"/>
                    </a:lnTo>
                    <a:lnTo>
                      <a:pt x="78" y="727"/>
                    </a:lnTo>
                    <a:lnTo>
                      <a:pt x="120" y="773"/>
                    </a:lnTo>
                    <a:lnTo>
                      <a:pt x="163" y="817"/>
                    </a:lnTo>
                    <a:lnTo>
                      <a:pt x="207" y="860"/>
                    </a:lnTo>
                    <a:lnTo>
                      <a:pt x="253" y="902"/>
                    </a:lnTo>
                    <a:lnTo>
                      <a:pt x="301" y="942"/>
                    </a:lnTo>
                    <a:lnTo>
                      <a:pt x="349" y="981"/>
                    </a:lnTo>
                    <a:lnTo>
                      <a:pt x="980" y="113"/>
                    </a:lnTo>
                    <a:lnTo>
                      <a:pt x="980" y="113"/>
                    </a:lnTo>
                    <a:lnTo>
                      <a:pt x="950" y="88"/>
                    </a:lnTo>
                    <a:lnTo>
                      <a:pt x="921" y="60"/>
                    </a:lnTo>
                    <a:lnTo>
                      <a:pt x="894" y="31"/>
                    </a:lnTo>
                    <a:lnTo>
                      <a:pt x="867" y="0"/>
                    </a:lnTo>
                    <a:lnTo>
                      <a:pt x="867" y="0"/>
                    </a:lnTo>
                    <a:close/>
                  </a:path>
                </a:pathLst>
              </a:custGeom>
              <a:solidFill>
                <a:schemeClr val="accent2"/>
              </a:solidFill>
              <a:ln>
                <a:noFill/>
              </a:ln>
            </p:spPr>
            <p:txBody>
              <a:bodyPr anchor="ctr"/>
              <a:lstStyle/>
              <a:p>
                <a:pPr algn="ctr"/>
              </a:p>
            </p:txBody>
          </p:sp>
        </p:grpSp>
        <p:grpSp>
          <p:nvGrpSpPr>
            <p:cNvPr id="7" name="íṩľidè"/>
            <p:cNvGrpSpPr/>
            <p:nvPr/>
          </p:nvGrpSpPr>
          <p:grpSpPr>
            <a:xfrm>
              <a:off x="6907302" y="1666875"/>
              <a:ext cx="2862421" cy="2879546"/>
              <a:chOff x="907879" y="2281904"/>
              <a:chExt cx="3158296" cy="3287240"/>
            </a:xfrm>
          </p:grpSpPr>
          <p:cxnSp>
            <p:nvCxnSpPr>
              <p:cNvPr id="20" name="Straight Connector 62"/>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65"/>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66"/>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67"/>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68"/>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69"/>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70"/>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71"/>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iṩḻïďê"/>
            <p:cNvSpPr/>
            <p:nvPr/>
          </p:nvSpPr>
          <p:spPr>
            <a:xfrm>
              <a:off x="7425634" y="2198416"/>
              <a:ext cx="1849779" cy="18497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7" name="ïśľïḓe"/>
            <p:cNvSpPr txBox="1"/>
            <p:nvPr/>
          </p:nvSpPr>
          <p:spPr>
            <a:xfrm>
              <a:off x="7802729"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zh-TW" altLang="en-US" sz="2400" dirty="0">
                  <a:solidFill>
                    <a:schemeClr val="tx1">
                      <a:lumMod val="65000"/>
                      <a:lumOff val="35000"/>
                    </a:schemeClr>
                  </a:solidFill>
                  <a:latin typeface="Century Gothic" panose="020B0502020202020204" pitchFamily="34" charset="0"/>
                </a:rPr>
                <a:t>篇</a:t>
              </a:r>
              <a:endParaRPr lang="en-US" altLang="ko-KR" sz="2400" spc="0" dirty="0">
                <a:solidFill>
                  <a:schemeClr val="tx1">
                    <a:lumMod val="65000"/>
                    <a:lumOff val="35000"/>
                  </a:schemeClr>
                </a:solidFill>
                <a:latin typeface="Century Gothic" panose="020B0502020202020204" pitchFamily="34" charset="0"/>
              </a:endParaRPr>
            </a:p>
          </p:txBody>
        </p:sp>
      </p:grpSp>
      <p:sp>
        <p:nvSpPr>
          <p:cNvPr id="81" name="文本框 80"/>
          <p:cNvSpPr txBox="1"/>
          <p:nvPr/>
        </p:nvSpPr>
        <p:spPr>
          <a:xfrm>
            <a:off x="1321832" y="4755891"/>
            <a:ext cx="2418887" cy="707886"/>
          </a:xfrm>
          <a:prstGeom prst="rect">
            <a:avLst/>
          </a:prstGeom>
          <a:noFill/>
        </p:spPr>
        <p:txBody>
          <a:bodyPr wrap="square" rtlCol="0">
            <a:spAutoFit/>
            <a:scene3d>
              <a:camera prst="orthographicFront"/>
              <a:lightRig rig="threePt" dir="t"/>
            </a:scene3d>
            <a:sp3d contourW="12700"/>
          </a:bodyPr>
          <a:lstStyle/>
          <a:p>
            <a:pPr algn="ctr"/>
            <a:r>
              <a:rPr lang="zh-CN" altLang="en-US" sz="4000" b="1" dirty="0">
                <a:solidFill>
                  <a:schemeClr val="tx1">
                    <a:lumMod val="75000"/>
                    <a:lumOff val="25000"/>
                  </a:schemeClr>
                </a:solidFill>
                <a:latin typeface="Century Gothic" panose="020B0502020202020204" pitchFamily="34" charset="0"/>
              </a:rPr>
              <a:t>期刊种数</a:t>
            </a:r>
            <a:endParaRPr lang="zh-CN" altLang="en-US" sz="4000" b="1" dirty="0">
              <a:solidFill>
                <a:schemeClr val="tx1">
                  <a:lumMod val="75000"/>
                  <a:lumOff val="25000"/>
                </a:schemeClr>
              </a:solidFill>
              <a:latin typeface="Century Gothic" panose="020B0502020202020204" pitchFamily="34" charset="0"/>
            </a:endParaRPr>
          </a:p>
        </p:txBody>
      </p:sp>
      <p:sp>
        <p:nvSpPr>
          <p:cNvPr id="87" name="文本框 86"/>
          <p:cNvSpPr txBox="1"/>
          <p:nvPr/>
        </p:nvSpPr>
        <p:spPr>
          <a:xfrm>
            <a:off x="4719791" y="4765127"/>
            <a:ext cx="2789382" cy="707886"/>
          </a:xfrm>
          <a:prstGeom prst="rect">
            <a:avLst/>
          </a:prstGeom>
          <a:noFill/>
        </p:spPr>
        <p:txBody>
          <a:bodyPr wrap="square" rtlCol="0">
            <a:spAutoFit/>
            <a:scene3d>
              <a:camera prst="orthographicFront"/>
              <a:lightRig rig="threePt" dir="t"/>
            </a:scene3d>
            <a:sp3d contourW="12700"/>
          </a:bodyPr>
          <a:lstStyle/>
          <a:p>
            <a:pPr algn="ctr"/>
            <a:r>
              <a:rPr lang="zh-CN" altLang="en-US" sz="4000" b="1" dirty="0">
                <a:solidFill>
                  <a:schemeClr val="tx1">
                    <a:lumMod val="75000"/>
                    <a:lumOff val="25000"/>
                  </a:schemeClr>
                </a:solidFill>
                <a:latin typeface="Century Gothic" panose="020B0502020202020204" pitchFamily="34" charset="0"/>
              </a:rPr>
              <a:t>期刊文章</a:t>
            </a:r>
            <a:endParaRPr lang="zh-CN" altLang="en-US" sz="4000" b="1" dirty="0">
              <a:solidFill>
                <a:schemeClr val="tx1">
                  <a:lumMod val="75000"/>
                  <a:lumOff val="25000"/>
                </a:schemeClr>
              </a:solidFill>
              <a:latin typeface="Century Gothic" panose="020B0502020202020204" pitchFamily="34" charset="0"/>
            </a:endParaRPr>
          </a:p>
        </p:txBody>
      </p:sp>
      <p:sp>
        <p:nvSpPr>
          <p:cNvPr id="85" name="任意多边形 84"/>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88"/>
          <p:cNvGrpSpPr/>
          <p:nvPr/>
        </p:nvGrpSpPr>
        <p:grpSpPr>
          <a:xfrm>
            <a:off x="-391195" y="-1"/>
            <a:ext cx="1417774" cy="723901"/>
            <a:chOff x="-391195" y="-1"/>
            <a:chExt cx="1697596" cy="866775"/>
          </a:xfrm>
        </p:grpSpPr>
        <p:sp>
          <p:nvSpPr>
            <p:cNvPr id="90" name="任意多边形 89"/>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90"/>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91"/>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92"/>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94"/>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6" name="直接连接符 95"/>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1052166" y="663551"/>
            <a:ext cx="387798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产品内容概览－人社</a:t>
            </a:r>
            <a:endParaRPr lang="zh-CN" altLang="en-US" sz="3200" b="1" dirty="0">
              <a:solidFill>
                <a:schemeClr val="tx2"/>
              </a:solidFill>
              <a:latin typeface="Century Gothic" panose="020B0502020202020204" pitchFamily="34" charset="0"/>
              <a:ea typeface="+mj-ea"/>
            </a:endParaRPr>
          </a:p>
        </p:txBody>
      </p:sp>
      <p:grpSp>
        <p:nvGrpSpPr>
          <p:cNvPr id="11" name="组合 83"/>
          <p:cNvGrpSpPr>
            <a:grpSpLocks noChangeAspect="1"/>
          </p:cNvGrpSpPr>
          <p:nvPr/>
        </p:nvGrpSpPr>
        <p:grpSpPr>
          <a:xfrm>
            <a:off x="8444539" y="2055413"/>
            <a:ext cx="2502624" cy="2517596"/>
            <a:chOff x="6907302" y="1666875"/>
            <a:chExt cx="2862421" cy="2879546"/>
          </a:xfrm>
        </p:grpSpPr>
        <p:grpSp>
          <p:nvGrpSpPr>
            <p:cNvPr id="12" name="iṩļiďê"/>
            <p:cNvGrpSpPr/>
            <p:nvPr/>
          </p:nvGrpSpPr>
          <p:grpSpPr>
            <a:xfrm>
              <a:off x="7152873" y="1926172"/>
              <a:ext cx="2395286" cy="2393983"/>
              <a:chOff x="6211860" y="2498961"/>
              <a:chExt cx="2848032" cy="2846478"/>
            </a:xfrm>
          </p:grpSpPr>
          <p:sp>
            <p:nvSpPr>
              <p:cNvPr id="114" name="ïṡļiḑê"/>
              <p:cNvSpPr/>
              <p:nvPr/>
            </p:nvSpPr>
            <p:spPr bwMode="auto">
              <a:xfrm>
                <a:off x="8133816"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1">
                  <a:lumMod val="75000"/>
                </a:schemeClr>
              </a:solidFill>
              <a:ln>
                <a:noFill/>
              </a:ln>
            </p:spPr>
            <p:txBody>
              <a:bodyPr anchor="ctr"/>
              <a:lstStyle/>
              <a:p>
                <a:pPr algn="ctr"/>
              </a:p>
            </p:txBody>
          </p:sp>
          <p:sp>
            <p:nvSpPr>
              <p:cNvPr id="115" name="îš1iḍe"/>
              <p:cNvSpPr/>
              <p:nvPr/>
            </p:nvSpPr>
            <p:spPr bwMode="auto">
              <a:xfrm>
                <a:off x="7666900"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1">
                  <a:lumMod val="75000"/>
                </a:schemeClr>
              </a:solidFill>
              <a:ln>
                <a:noFill/>
              </a:ln>
            </p:spPr>
            <p:txBody>
              <a:bodyPr anchor="ctr"/>
              <a:lstStyle/>
              <a:p>
                <a:pPr algn="ctr"/>
              </a:p>
            </p:txBody>
          </p:sp>
          <p:sp>
            <p:nvSpPr>
              <p:cNvPr id="116" name="îSľide"/>
              <p:cNvSpPr/>
              <p:nvPr/>
            </p:nvSpPr>
            <p:spPr bwMode="auto">
              <a:xfrm>
                <a:off x="8009719"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1">
                  <a:lumMod val="75000"/>
                </a:schemeClr>
              </a:solidFill>
              <a:ln>
                <a:noFill/>
              </a:ln>
            </p:spPr>
            <p:txBody>
              <a:bodyPr anchor="ctr"/>
              <a:lstStyle/>
              <a:p>
                <a:pPr algn="ctr"/>
              </a:p>
            </p:txBody>
          </p:sp>
          <p:sp>
            <p:nvSpPr>
              <p:cNvPr id="117" name="íŝľíde"/>
              <p:cNvSpPr/>
              <p:nvPr/>
            </p:nvSpPr>
            <p:spPr bwMode="auto">
              <a:xfrm>
                <a:off x="8208274"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1">
                  <a:lumMod val="75000"/>
                </a:schemeClr>
              </a:solidFill>
              <a:ln>
                <a:noFill/>
              </a:ln>
            </p:spPr>
            <p:txBody>
              <a:bodyPr anchor="ctr"/>
              <a:lstStyle/>
              <a:p>
                <a:pPr algn="ctr"/>
              </a:p>
            </p:txBody>
          </p:sp>
          <p:sp>
            <p:nvSpPr>
              <p:cNvPr id="118" name="îṥľîdè"/>
              <p:cNvSpPr/>
              <p:nvPr/>
            </p:nvSpPr>
            <p:spPr bwMode="auto">
              <a:xfrm>
                <a:off x="7224804"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accent1">
                  <a:lumMod val="75000"/>
                </a:schemeClr>
              </a:solidFill>
              <a:ln>
                <a:noFill/>
              </a:ln>
            </p:spPr>
            <p:txBody>
              <a:bodyPr anchor="ctr"/>
              <a:lstStyle/>
              <a:p>
                <a:pPr algn="ctr"/>
              </a:p>
            </p:txBody>
          </p:sp>
          <p:sp>
            <p:nvSpPr>
              <p:cNvPr id="119" name="îsḷïḑe"/>
              <p:cNvSpPr/>
              <p:nvPr/>
            </p:nvSpPr>
            <p:spPr bwMode="auto">
              <a:xfrm>
                <a:off x="7848392"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1">
                  <a:lumMod val="75000"/>
                </a:schemeClr>
              </a:solidFill>
              <a:ln>
                <a:noFill/>
              </a:ln>
            </p:spPr>
            <p:txBody>
              <a:bodyPr anchor="ctr"/>
              <a:lstStyle/>
              <a:p>
                <a:pPr algn="ctr"/>
              </a:p>
            </p:txBody>
          </p:sp>
          <p:sp>
            <p:nvSpPr>
              <p:cNvPr id="120" name="ï$ḷîḍé"/>
              <p:cNvSpPr/>
              <p:nvPr/>
            </p:nvSpPr>
            <p:spPr bwMode="auto">
              <a:xfrm>
                <a:off x="7666900"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accent1">
                  <a:lumMod val="75000"/>
                </a:schemeClr>
              </a:solidFill>
              <a:ln>
                <a:noFill/>
              </a:ln>
            </p:spPr>
            <p:txBody>
              <a:bodyPr anchor="ctr"/>
              <a:lstStyle/>
              <a:p>
                <a:pPr algn="ctr"/>
              </a:p>
            </p:txBody>
          </p:sp>
          <p:sp>
            <p:nvSpPr>
              <p:cNvPr id="121" name="îš1ïḓê"/>
              <p:cNvSpPr/>
              <p:nvPr/>
            </p:nvSpPr>
            <p:spPr bwMode="auto">
              <a:xfrm>
                <a:off x="8208274"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1">
                  <a:lumMod val="75000"/>
                </a:schemeClr>
              </a:solidFill>
              <a:ln>
                <a:noFill/>
              </a:ln>
            </p:spPr>
            <p:txBody>
              <a:bodyPr anchor="ctr"/>
              <a:lstStyle/>
              <a:p>
                <a:pPr algn="ctr"/>
              </a:p>
            </p:txBody>
          </p:sp>
          <p:sp>
            <p:nvSpPr>
              <p:cNvPr id="122" name="ïṥ1íďé"/>
              <p:cNvSpPr/>
              <p:nvPr/>
            </p:nvSpPr>
            <p:spPr bwMode="auto">
              <a:xfrm>
                <a:off x="8133816"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1">
                  <a:lumMod val="75000"/>
                </a:schemeClr>
              </a:solidFill>
              <a:ln>
                <a:noFill/>
              </a:ln>
            </p:spPr>
            <p:txBody>
              <a:bodyPr anchor="ctr"/>
              <a:lstStyle/>
              <a:p>
                <a:pPr algn="ctr"/>
              </a:p>
            </p:txBody>
          </p:sp>
          <p:sp>
            <p:nvSpPr>
              <p:cNvPr id="124" name="îSḷîḑè"/>
              <p:cNvSpPr/>
              <p:nvPr/>
            </p:nvSpPr>
            <p:spPr bwMode="auto">
              <a:xfrm>
                <a:off x="8009719"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1">
                  <a:lumMod val="75000"/>
                </a:schemeClr>
              </a:solidFill>
              <a:ln>
                <a:noFill/>
              </a:ln>
            </p:spPr>
            <p:txBody>
              <a:bodyPr anchor="ctr"/>
              <a:lstStyle/>
              <a:p>
                <a:pPr algn="ctr"/>
              </a:p>
            </p:txBody>
          </p:sp>
          <p:sp>
            <p:nvSpPr>
              <p:cNvPr id="125" name="íŝľídê"/>
              <p:cNvSpPr/>
              <p:nvPr/>
            </p:nvSpPr>
            <p:spPr bwMode="auto">
              <a:xfrm>
                <a:off x="7848392"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accent1">
                  <a:lumMod val="75000"/>
                </a:schemeClr>
              </a:solidFill>
              <a:ln>
                <a:noFill/>
              </a:ln>
            </p:spPr>
            <p:txBody>
              <a:bodyPr anchor="ctr"/>
              <a:lstStyle/>
              <a:p>
                <a:pPr algn="ctr"/>
              </a:p>
            </p:txBody>
          </p:sp>
          <p:sp>
            <p:nvSpPr>
              <p:cNvPr id="126" name="išlïḓè"/>
              <p:cNvSpPr/>
              <p:nvPr/>
            </p:nvSpPr>
            <p:spPr bwMode="auto">
              <a:xfrm>
                <a:off x="6211860"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p>
            </p:txBody>
          </p:sp>
          <p:sp>
            <p:nvSpPr>
              <p:cNvPr id="128" name="is1iḑê"/>
              <p:cNvSpPr/>
              <p:nvPr/>
            </p:nvSpPr>
            <p:spPr bwMode="auto">
              <a:xfrm>
                <a:off x="6211860"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p>
            </p:txBody>
          </p:sp>
          <p:sp>
            <p:nvSpPr>
              <p:cNvPr id="129" name="ïṥḷîďè"/>
              <p:cNvSpPr/>
              <p:nvPr/>
            </p:nvSpPr>
            <p:spPr bwMode="auto">
              <a:xfrm>
                <a:off x="6823039"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p>
            </p:txBody>
          </p:sp>
          <p:sp>
            <p:nvSpPr>
              <p:cNvPr id="130" name="ïšlïḍe"/>
              <p:cNvSpPr/>
              <p:nvPr/>
            </p:nvSpPr>
            <p:spPr bwMode="auto">
              <a:xfrm>
                <a:off x="6290972"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p>
            </p:txBody>
          </p:sp>
          <p:sp>
            <p:nvSpPr>
              <p:cNvPr id="131" name="îṥľiḋe"/>
              <p:cNvSpPr/>
              <p:nvPr/>
            </p:nvSpPr>
            <p:spPr bwMode="auto">
              <a:xfrm>
                <a:off x="6501938"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p>
            </p:txBody>
          </p:sp>
          <p:sp>
            <p:nvSpPr>
              <p:cNvPr id="132" name="íṣḻïḋé"/>
              <p:cNvSpPr/>
              <p:nvPr/>
            </p:nvSpPr>
            <p:spPr bwMode="auto">
              <a:xfrm>
                <a:off x="7224804"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p>
            </p:txBody>
          </p:sp>
        </p:grpSp>
        <p:grpSp>
          <p:nvGrpSpPr>
            <p:cNvPr id="13" name="íṩľidè"/>
            <p:cNvGrpSpPr/>
            <p:nvPr/>
          </p:nvGrpSpPr>
          <p:grpSpPr>
            <a:xfrm>
              <a:off x="6907302" y="1666875"/>
              <a:ext cx="2862421" cy="2879546"/>
              <a:chOff x="907879" y="2281904"/>
              <a:chExt cx="3158296" cy="3287240"/>
            </a:xfrm>
          </p:grpSpPr>
          <p:cxnSp>
            <p:nvCxnSpPr>
              <p:cNvPr id="104" name="Straight Connector 62"/>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63"/>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64"/>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65"/>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66"/>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67"/>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68"/>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69"/>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70"/>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71"/>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1" name="iṩḻïďê"/>
            <p:cNvSpPr/>
            <p:nvPr/>
          </p:nvSpPr>
          <p:spPr>
            <a:xfrm>
              <a:off x="7425632" y="2198416"/>
              <a:ext cx="1849779" cy="1849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02" name="ïśľïḓe"/>
            <p:cNvSpPr txBox="1"/>
            <p:nvPr/>
          </p:nvSpPr>
          <p:spPr>
            <a:xfrm>
              <a:off x="7802729"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zh-TW" altLang="en-US" sz="2400" dirty="0">
                  <a:solidFill>
                    <a:schemeClr val="tx1">
                      <a:lumMod val="65000"/>
                      <a:lumOff val="35000"/>
                    </a:schemeClr>
                  </a:solidFill>
                  <a:latin typeface="Century Gothic" panose="020B0502020202020204" pitchFamily="34" charset="0"/>
                </a:rPr>
                <a:t>篇</a:t>
              </a:r>
              <a:endParaRPr lang="en-US" altLang="ko-KR" sz="2400" spc="0" dirty="0">
                <a:solidFill>
                  <a:schemeClr val="tx1">
                    <a:lumMod val="65000"/>
                    <a:lumOff val="35000"/>
                  </a:schemeClr>
                </a:solidFill>
                <a:latin typeface="Century Gothic" panose="020B0502020202020204" pitchFamily="34" charset="0"/>
              </a:endParaRPr>
            </a:p>
          </p:txBody>
        </p:sp>
      </p:grpSp>
      <p:sp>
        <p:nvSpPr>
          <p:cNvPr id="135" name="文本框 86"/>
          <p:cNvSpPr txBox="1"/>
          <p:nvPr/>
        </p:nvSpPr>
        <p:spPr>
          <a:xfrm>
            <a:off x="8220380" y="4750081"/>
            <a:ext cx="3011054" cy="707886"/>
          </a:xfrm>
          <a:prstGeom prst="rect">
            <a:avLst/>
          </a:prstGeom>
          <a:noFill/>
        </p:spPr>
        <p:txBody>
          <a:bodyPr wrap="square" rtlCol="0">
            <a:spAutoFit/>
            <a:scene3d>
              <a:camera prst="orthographicFront"/>
              <a:lightRig rig="threePt" dir="t"/>
            </a:scene3d>
            <a:sp3d contourW="12700"/>
          </a:bodyPr>
          <a:lstStyle/>
          <a:p>
            <a:pPr algn="ctr"/>
            <a:r>
              <a:rPr lang="zh-CN" altLang="en-US" sz="4000" b="1" dirty="0">
                <a:solidFill>
                  <a:schemeClr val="tx1">
                    <a:lumMod val="75000"/>
                    <a:lumOff val="25000"/>
                  </a:schemeClr>
                </a:solidFill>
                <a:latin typeface="Century Gothic" panose="020B0502020202020204" pitchFamily="34" charset="0"/>
              </a:rPr>
              <a:t>学位论文</a:t>
            </a:r>
            <a:endParaRPr lang="zh-CN" altLang="en-US" sz="4000" b="1" dirty="0">
              <a:solidFill>
                <a:schemeClr val="tx1">
                  <a:lumMod val="75000"/>
                  <a:lumOff val="25000"/>
                </a:schemeClr>
              </a:solidFill>
              <a:latin typeface="Century Gothic" panose="020B0502020202020204" pitchFamily="34" charset="0"/>
            </a:endParaRPr>
          </a:p>
        </p:txBody>
      </p:sp>
      <p:sp>
        <p:nvSpPr>
          <p:cNvPr id="134" name="íšḷîḍè"/>
          <p:cNvSpPr txBox="1"/>
          <p:nvPr/>
        </p:nvSpPr>
        <p:spPr>
          <a:xfrm>
            <a:off x="1733660" y="2931706"/>
            <a:ext cx="1490525" cy="641342"/>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3600" dirty="0">
                <a:solidFill>
                  <a:schemeClr val="tx1">
                    <a:lumMod val="65000"/>
                    <a:lumOff val="35000"/>
                  </a:schemeClr>
                </a:solidFill>
                <a:latin typeface="Century Gothic" panose="020B0502020202020204" pitchFamily="34" charset="0"/>
              </a:rPr>
              <a:t>1,263</a:t>
            </a:r>
            <a:endParaRPr lang="en-US" altLang="zh-TW" sz="3600" dirty="0">
              <a:solidFill>
                <a:schemeClr val="tx1">
                  <a:lumMod val="65000"/>
                  <a:lumOff val="35000"/>
                </a:schemeClr>
              </a:solidFill>
              <a:latin typeface="Century Gothic" panose="020B0502020202020204" pitchFamily="34" charset="0"/>
            </a:endParaRPr>
          </a:p>
        </p:txBody>
      </p:sp>
      <p:sp>
        <p:nvSpPr>
          <p:cNvPr id="136" name="íšḷîḍè"/>
          <p:cNvSpPr txBox="1"/>
          <p:nvPr/>
        </p:nvSpPr>
        <p:spPr>
          <a:xfrm>
            <a:off x="5149850" y="2936112"/>
            <a:ext cx="1645489" cy="641342"/>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3600" dirty="0">
                <a:solidFill>
                  <a:schemeClr val="tx1">
                    <a:lumMod val="65000"/>
                    <a:lumOff val="35000"/>
                  </a:schemeClr>
                </a:solidFill>
                <a:latin typeface="Century Gothic" panose="020B0502020202020204" pitchFamily="34" charset="0"/>
              </a:rPr>
              <a:t>286,661</a:t>
            </a:r>
            <a:endParaRPr lang="en-US" altLang="zh-TW" sz="3600" dirty="0">
              <a:solidFill>
                <a:schemeClr val="tx1">
                  <a:lumMod val="65000"/>
                  <a:lumOff val="35000"/>
                </a:schemeClr>
              </a:solidFill>
              <a:latin typeface="Century Gothic" panose="020B0502020202020204" pitchFamily="34" charset="0"/>
            </a:endParaRPr>
          </a:p>
        </p:txBody>
      </p:sp>
      <p:sp>
        <p:nvSpPr>
          <p:cNvPr id="137" name="íšḷîḍè"/>
          <p:cNvSpPr txBox="1"/>
          <p:nvPr/>
        </p:nvSpPr>
        <p:spPr>
          <a:xfrm>
            <a:off x="8946676" y="2929948"/>
            <a:ext cx="1490525" cy="641342"/>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3600" dirty="0">
                <a:solidFill>
                  <a:schemeClr val="tx1">
                    <a:lumMod val="65000"/>
                    <a:lumOff val="35000"/>
                  </a:schemeClr>
                </a:solidFill>
                <a:latin typeface="Century Gothic" panose="020B0502020202020204" pitchFamily="34" charset="0"/>
              </a:rPr>
              <a:t>42,332</a:t>
            </a:r>
            <a:endParaRPr lang="en-US" altLang="zh-TW" sz="3600" dirty="0">
              <a:solidFill>
                <a:schemeClr val="tx1">
                  <a:lumMod val="65000"/>
                  <a:lumOff val="35000"/>
                </a:schemeClr>
              </a:solidFill>
              <a:latin typeface="Century Gothic" panose="020B0502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000"/>
                                        <p:tgtEl>
                                          <p:spTgt spid="8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fade">
                                      <p:cBhvr>
                                        <p:cTn id="13" dur="1000"/>
                                        <p:tgtEl>
                                          <p:spTgt spid="135"/>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par>
                                <p:cTn id="21" presetID="3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par>
                                <p:cTn id="27" presetID="3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34"/>
                                        </p:tgtEl>
                                        <p:attrNameLst>
                                          <p:attrName>style.visibility</p:attrName>
                                        </p:attrNameLst>
                                      </p:cBhvr>
                                      <p:to>
                                        <p:strVal val="visible"/>
                                      </p:to>
                                    </p:set>
                                    <p:anim calcmode="lin" valueType="num">
                                      <p:cBhvr>
                                        <p:cTn id="35" dur="1000" fill="hold"/>
                                        <p:tgtEl>
                                          <p:spTgt spid="134"/>
                                        </p:tgtEl>
                                        <p:attrNameLst>
                                          <p:attrName>ppt_w</p:attrName>
                                        </p:attrNameLst>
                                      </p:cBhvr>
                                      <p:tavLst>
                                        <p:tav tm="0">
                                          <p:val>
                                            <p:fltVal val="0"/>
                                          </p:val>
                                        </p:tav>
                                        <p:tav tm="100000">
                                          <p:val>
                                            <p:strVal val="#ppt_w"/>
                                          </p:val>
                                        </p:tav>
                                      </p:tavLst>
                                    </p:anim>
                                    <p:anim calcmode="lin" valueType="num">
                                      <p:cBhvr>
                                        <p:cTn id="36" dur="1000" fill="hold"/>
                                        <p:tgtEl>
                                          <p:spTgt spid="134"/>
                                        </p:tgtEl>
                                        <p:attrNameLst>
                                          <p:attrName>ppt_h</p:attrName>
                                        </p:attrNameLst>
                                      </p:cBhvr>
                                      <p:tavLst>
                                        <p:tav tm="0">
                                          <p:val>
                                            <p:fltVal val="0"/>
                                          </p:val>
                                        </p:tav>
                                        <p:tav tm="100000">
                                          <p:val>
                                            <p:strVal val="#ppt_h"/>
                                          </p:val>
                                        </p:tav>
                                      </p:tavLst>
                                    </p:anim>
                                    <p:anim calcmode="lin" valueType="num">
                                      <p:cBhvr>
                                        <p:cTn id="37" dur="1000" fill="hold"/>
                                        <p:tgtEl>
                                          <p:spTgt spid="134"/>
                                        </p:tgtEl>
                                        <p:attrNameLst>
                                          <p:attrName>style.rotation</p:attrName>
                                        </p:attrNameLst>
                                      </p:cBhvr>
                                      <p:tavLst>
                                        <p:tav tm="0">
                                          <p:val>
                                            <p:fltVal val="90"/>
                                          </p:val>
                                        </p:tav>
                                        <p:tav tm="100000">
                                          <p:val>
                                            <p:fltVal val="0"/>
                                          </p:val>
                                        </p:tav>
                                      </p:tavLst>
                                    </p:anim>
                                    <p:animEffect transition="in" filter="fade">
                                      <p:cBhvr>
                                        <p:cTn id="38" dur="1000"/>
                                        <p:tgtEl>
                                          <p:spTgt spid="134"/>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36"/>
                                        </p:tgtEl>
                                        <p:attrNameLst>
                                          <p:attrName>style.visibility</p:attrName>
                                        </p:attrNameLst>
                                      </p:cBhvr>
                                      <p:to>
                                        <p:strVal val="visible"/>
                                      </p:to>
                                    </p:set>
                                    <p:anim calcmode="lin" valueType="num">
                                      <p:cBhvr>
                                        <p:cTn id="41" dur="1000" fill="hold"/>
                                        <p:tgtEl>
                                          <p:spTgt spid="136"/>
                                        </p:tgtEl>
                                        <p:attrNameLst>
                                          <p:attrName>ppt_w</p:attrName>
                                        </p:attrNameLst>
                                      </p:cBhvr>
                                      <p:tavLst>
                                        <p:tav tm="0">
                                          <p:val>
                                            <p:fltVal val="0"/>
                                          </p:val>
                                        </p:tav>
                                        <p:tav tm="100000">
                                          <p:val>
                                            <p:strVal val="#ppt_w"/>
                                          </p:val>
                                        </p:tav>
                                      </p:tavLst>
                                    </p:anim>
                                    <p:anim calcmode="lin" valueType="num">
                                      <p:cBhvr>
                                        <p:cTn id="42" dur="1000" fill="hold"/>
                                        <p:tgtEl>
                                          <p:spTgt spid="136"/>
                                        </p:tgtEl>
                                        <p:attrNameLst>
                                          <p:attrName>ppt_h</p:attrName>
                                        </p:attrNameLst>
                                      </p:cBhvr>
                                      <p:tavLst>
                                        <p:tav tm="0">
                                          <p:val>
                                            <p:fltVal val="0"/>
                                          </p:val>
                                        </p:tav>
                                        <p:tav tm="100000">
                                          <p:val>
                                            <p:strVal val="#ppt_h"/>
                                          </p:val>
                                        </p:tav>
                                      </p:tavLst>
                                    </p:anim>
                                    <p:anim calcmode="lin" valueType="num">
                                      <p:cBhvr>
                                        <p:cTn id="43" dur="1000" fill="hold"/>
                                        <p:tgtEl>
                                          <p:spTgt spid="136"/>
                                        </p:tgtEl>
                                        <p:attrNameLst>
                                          <p:attrName>style.rotation</p:attrName>
                                        </p:attrNameLst>
                                      </p:cBhvr>
                                      <p:tavLst>
                                        <p:tav tm="0">
                                          <p:val>
                                            <p:fltVal val="90"/>
                                          </p:val>
                                        </p:tav>
                                        <p:tav tm="100000">
                                          <p:val>
                                            <p:fltVal val="0"/>
                                          </p:val>
                                        </p:tav>
                                      </p:tavLst>
                                    </p:anim>
                                    <p:animEffect transition="in" filter="fade">
                                      <p:cBhvr>
                                        <p:cTn id="44" dur="1000"/>
                                        <p:tgtEl>
                                          <p:spTgt spid="136"/>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1000" fill="hold"/>
                                        <p:tgtEl>
                                          <p:spTgt spid="137"/>
                                        </p:tgtEl>
                                        <p:attrNameLst>
                                          <p:attrName>ppt_w</p:attrName>
                                        </p:attrNameLst>
                                      </p:cBhvr>
                                      <p:tavLst>
                                        <p:tav tm="0">
                                          <p:val>
                                            <p:fltVal val="0"/>
                                          </p:val>
                                        </p:tav>
                                        <p:tav tm="100000">
                                          <p:val>
                                            <p:strVal val="#ppt_w"/>
                                          </p:val>
                                        </p:tav>
                                      </p:tavLst>
                                    </p:anim>
                                    <p:anim calcmode="lin" valueType="num">
                                      <p:cBhvr>
                                        <p:cTn id="48" dur="1000" fill="hold"/>
                                        <p:tgtEl>
                                          <p:spTgt spid="137"/>
                                        </p:tgtEl>
                                        <p:attrNameLst>
                                          <p:attrName>ppt_h</p:attrName>
                                        </p:attrNameLst>
                                      </p:cBhvr>
                                      <p:tavLst>
                                        <p:tav tm="0">
                                          <p:val>
                                            <p:fltVal val="0"/>
                                          </p:val>
                                        </p:tav>
                                        <p:tav tm="100000">
                                          <p:val>
                                            <p:strVal val="#ppt_h"/>
                                          </p:val>
                                        </p:tav>
                                      </p:tavLst>
                                    </p:anim>
                                    <p:anim calcmode="lin" valueType="num">
                                      <p:cBhvr>
                                        <p:cTn id="49" dur="1000" fill="hold"/>
                                        <p:tgtEl>
                                          <p:spTgt spid="137"/>
                                        </p:tgtEl>
                                        <p:attrNameLst>
                                          <p:attrName>style.rotation</p:attrName>
                                        </p:attrNameLst>
                                      </p:cBhvr>
                                      <p:tavLst>
                                        <p:tav tm="0">
                                          <p:val>
                                            <p:fltVal val="90"/>
                                          </p:val>
                                        </p:tav>
                                        <p:tav tm="100000">
                                          <p:val>
                                            <p:fltVal val="0"/>
                                          </p:val>
                                        </p:tav>
                                      </p:tavLst>
                                    </p:anim>
                                    <p:animEffect transition="in" filter="fade">
                                      <p:cBhvr>
                                        <p:cTn id="50"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7" grpId="0"/>
      <p:bldP spid="135" grpId="0"/>
      <p:bldP spid="134" grpId="0"/>
      <p:bldP spid="136" grpId="0"/>
      <p:bldP spid="1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5" name="群組 50"/>
          <p:cNvGrpSpPr/>
          <p:nvPr/>
        </p:nvGrpSpPr>
        <p:grpSpPr>
          <a:xfrm>
            <a:off x="1019344" y="5858879"/>
            <a:ext cx="4751942" cy="792088"/>
            <a:chOff x="5287639" y="5085184"/>
            <a:chExt cx="4751942" cy="792088"/>
          </a:xfrm>
        </p:grpSpPr>
        <p:sp>
          <p:nvSpPr>
            <p:cNvPr id="36" name="文本框 20"/>
            <p:cNvSpPr txBox="1"/>
            <p:nvPr/>
          </p:nvSpPr>
          <p:spPr>
            <a:xfrm>
              <a:off x="6168008" y="5210036"/>
              <a:ext cx="3871573" cy="523220"/>
            </a:xfrm>
            <a:prstGeom prst="rect">
              <a:avLst/>
            </a:prstGeom>
            <a:noFill/>
          </p:spPr>
          <p:txBody>
            <a:bodyPr wrap="none" rtlCol="0">
              <a:spAutoFit/>
            </a:bodyPr>
            <a:lstStyle/>
            <a:p>
              <a:r>
                <a:rPr lang="zh-CN" altLang="en-US" sz="2800" b="1" u="sng" dirty="0">
                  <a:solidFill>
                    <a:schemeClr val="accent6">
                      <a:lumMod val="75000"/>
                    </a:schemeClr>
                  </a:solidFill>
                  <a:latin typeface="+mn-ea"/>
                  <a:cs typeface="Arial" panose="020B0604020202020204" pitchFamily="34" charset="0"/>
                </a:rPr>
                <a:t>收录重要人社核心期刊</a:t>
              </a:r>
              <a:endParaRPr lang="en-US" altLang="zh-TW" sz="2800" b="1" u="sng" dirty="0">
                <a:solidFill>
                  <a:schemeClr val="accent6">
                    <a:lumMod val="75000"/>
                  </a:schemeClr>
                </a:solidFill>
                <a:latin typeface="+mn-ea"/>
                <a:cs typeface="Arial" panose="020B0604020202020204" pitchFamily="34" charset="0"/>
              </a:endParaRPr>
            </a:p>
          </p:txBody>
        </p:sp>
        <p:sp>
          <p:nvSpPr>
            <p:cNvPr id="37" name="KSO_Shape"/>
            <p:cNvSpPr/>
            <p:nvPr/>
          </p:nvSpPr>
          <p:spPr bwMode="auto">
            <a:xfrm>
              <a:off x="5287639" y="5085184"/>
              <a:ext cx="736353" cy="792088"/>
            </a:xfrm>
            <a:custGeom>
              <a:avLst/>
              <a:gdLst>
                <a:gd name="T0" fmla="*/ 1735389 w 3295"/>
                <a:gd name="T1" fmla="*/ 901016 h 3303"/>
                <a:gd name="T2" fmla="*/ 828737 w 3295"/>
                <a:gd name="T3" fmla="*/ 0 h 3303"/>
                <a:gd name="T4" fmla="*/ 2179 w 3295"/>
                <a:gd name="T5" fmla="*/ 0 h 3303"/>
                <a:gd name="T6" fmla="*/ 0 w 3295"/>
                <a:gd name="T7" fmla="*/ 825795 h 3303"/>
                <a:gd name="T8" fmla="*/ 896300 w 3295"/>
                <a:gd name="T9" fmla="*/ 1740438 h 3303"/>
                <a:gd name="T10" fmla="*/ 1107707 w 3295"/>
                <a:gd name="T11" fmla="*/ 1742074 h 3303"/>
                <a:gd name="T12" fmla="*/ 1737024 w 3295"/>
                <a:gd name="T13" fmla="*/ 1112507 h 3303"/>
                <a:gd name="T14" fmla="*/ 1735389 w 3295"/>
                <a:gd name="T15" fmla="*/ 901016 h 3303"/>
                <a:gd name="T16" fmla="*/ 221214 w 3295"/>
                <a:gd name="T17" fmla="*/ 373379 h 3303"/>
                <a:gd name="T18" fmla="*/ 369962 w 3295"/>
                <a:gd name="T19" fmla="*/ 225118 h 3303"/>
                <a:gd name="T20" fmla="*/ 518165 w 3295"/>
                <a:gd name="T21" fmla="*/ 373379 h 3303"/>
                <a:gd name="T22" fmla="*/ 369962 w 3295"/>
                <a:gd name="T23" fmla="*/ 521641 h 3303"/>
                <a:gd name="T24" fmla="*/ 221214 w 3295"/>
                <a:gd name="T25" fmla="*/ 373379 h 3303"/>
                <a:gd name="T26" fmla="*/ 1028702 w 3295"/>
                <a:gd name="T27" fmla="*/ 1408485 h 3303"/>
                <a:gd name="T28" fmla="*/ 451147 w 3295"/>
                <a:gd name="T29" fmla="*/ 831246 h 3303"/>
                <a:gd name="T30" fmla="*/ 503998 w 3295"/>
                <a:gd name="T31" fmla="*/ 778918 h 3303"/>
                <a:gd name="T32" fmla="*/ 1081008 w 3295"/>
                <a:gd name="T33" fmla="*/ 1355612 h 3303"/>
                <a:gd name="T34" fmla="*/ 1028702 w 3295"/>
                <a:gd name="T35" fmla="*/ 1408485 h 3303"/>
                <a:gd name="T36" fmla="*/ 1185622 w 3295"/>
                <a:gd name="T37" fmla="*/ 1250957 h 3303"/>
                <a:gd name="T38" fmla="*/ 608612 w 3295"/>
                <a:gd name="T39" fmla="*/ 673718 h 3303"/>
                <a:gd name="T40" fmla="*/ 661464 w 3295"/>
                <a:gd name="T41" fmla="*/ 621390 h 3303"/>
                <a:gd name="T42" fmla="*/ 1238474 w 3295"/>
                <a:gd name="T43" fmla="*/ 1198629 h 3303"/>
                <a:gd name="T44" fmla="*/ 1185622 w 3295"/>
                <a:gd name="T45" fmla="*/ 1250957 h 3303"/>
                <a:gd name="T46" fmla="*/ 1343088 w 3295"/>
                <a:gd name="T47" fmla="*/ 1093429 h 3303"/>
                <a:gd name="T48" fmla="*/ 766078 w 3295"/>
                <a:gd name="T49" fmla="*/ 516190 h 3303"/>
                <a:gd name="T50" fmla="*/ 818929 w 3295"/>
                <a:gd name="T51" fmla="*/ 463863 h 3303"/>
                <a:gd name="T52" fmla="*/ 1395939 w 3295"/>
                <a:gd name="T53" fmla="*/ 1041102 h 3303"/>
                <a:gd name="T54" fmla="*/ 1343088 w 3295"/>
                <a:gd name="T55" fmla="*/ 1093429 h 33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5" h="3303">
                  <a:moveTo>
                    <a:pt x="3185" y="1653"/>
                  </a:moveTo>
                  <a:cubicBezTo>
                    <a:pt x="1521" y="0"/>
                    <a:pt x="1521" y="0"/>
                    <a:pt x="1521" y="0"/>
                  </a:cubicBezTo>
                  <a:cubicBezTo>
                    <a:pt x="4" y="0"/>
                    <a:pt x="4" y="0"/>
                    <a:pt x="4" y="0"/>
                  </a:cubicBezTo>
                  <a:cubicBezTo>
                    <a:pt x="0" y="1515"/>
                    <a:pt x="0" y="1515"/>
                    <a:pt x="0" y="1515"/>
                  </a:cubicBezTo>
                  <a:cubicBezTo>
                    <a:pt x="1645" y="3193"/>
                    <a:pt x="1645" y="3193"/>
                    <a:pt x="1645" y="3193"/>
                  </a:cubicBezTo>
                  <a:cubicBezTo>
                    <a:pt x="1753" y="3301"/>
                    <a:pt x="1927" y="3303"/>
                    <a:pt x="2033" y="3196"/>
                  </a:cubicBezTo>
                  <a:cubicBezTo>
                    <a:pt x="3188" y="2041"/>
                    <a:pt x="3188" y="2041"/>
                    <a:pt x="3188" y="2041"/>
                  </a:cubicBezTo>
                  <a:cubicBezTo>
                    <a:pt x="3295" y="1934"/>
                    <a:pt x="3294" y="1761"/>
                    <a:pt x="3185" y="1653"/>
                  </a:cubicBezTo>
                  <a:close/>
                  <a:moveTo>
                    <a:pt x="406" y="685"/>
                  </a:moveTo>
                  <a:cubicBezTo>
                    <a:pt x="406" y="535"/>
                    <a:pt x="528" y="413"/>
                    <a:pt x="679" y="413"/>
                  </a:cubicBezTo>
                  <a:cubicBezTo>
                    <a:pt x="829" y="413"/>
                    <a:pt x="951" y="535"/>
                    <a:pt x="951" y="685"/>
                  </a:cubicBezTo>
                  <a:cubicBezTo>
                    <a:pt x="951" y="835"/>
                    <a:pt x="829" y="957"/>
                    <a:pt x="679" y="957"/>
                  </a:cubicBezTo>
                  <a:cubicBezTo>
                    <a:pt x="528" y="957"/>
                    <a:pt x="406" y="835"/>
                    <a:pt x="406" y="685"/>
                  </a:cubicBezTo>
                  <a:close/>
                  <a:moveTo>
                    <a:pt x="1888" y="2584"/>
                  </a:moveTo>
                  <a:cubicBezTo>
                    <a:pt x="828" y="1525"/>
                    <a:pt x="828" y="1525"/>
                    <a:pt x="828" y="1525"/>
                  </a:cubicBezTo>
                  <a:cubicBezTo>
                    <a:pt x="925" y="1429"/>
                    <a:pt x="925" y="1429"/>
                    <a:pt x="925" y="1429"/>
                  </a:cubicBezTo>
                  <a:cubicBezTo>
                    <a:pt x="1984" y="2487"/>
                    <a:pt x="1984" y="2487"/>
                    <a:pt x="1984" y="2487"/>
                  </a:cubicBezTo>
                  <a:lnTo>
                    <a:pt x="1888" y="2584"/>
                  </a:lnTo>
                  <a:close/>
                  <a:moveTo>
                    <a:pt x="2176" y="2295"/>
                  </a:moveTo>
                  <a:cubicBezTo>
                    <a:pt x="1117" y="1236"/>
                    <a:pt x="1117" y="1236"/>
                    <a:pt x="1117" y="1236"/>
                  </a:cubicBezTo>
                  <a:cubicBezTo>
                    <a:pt x="1214" y="1140"/>
                    <a:pt x="1214" y="1140"/>
                    <a:pt x="1214" y="1140"/>
                  </a:cubicBezTo>
                  <a:cubicBezTo>
                    <a:pt x="2273" y="2199"/>
                    <a:pt x="2273" y="2199"/>
                    <a:pt x="2273" y="2199"/>
                  </a:cubicBezTo>
                  <a:lnTo>
                    <a:pt x="2176" y="2295"/>
                  </a:lnTo>
                  <a:close/>
                  <a:moveTo>
                    <a:pt x="2465" y="2006"/>
                  </a:moveTo>
                  <a:cubicBezTo>
                    <a:pt x="1406" y="947"/>
                    <a:pt x="1406" y="947"/>
                    <a:pt x="1406" y="947"/>
                  </a:cubicBezTo>
                  <a:cubicBezTo>
                    <a:pt x="1503" y="851"/>
                    <a:pt x="1503" y="851"/>
                    <a:pt x="1503" y="851"/>
                  </a:cubicBezTo>
                  <a:cubicBezTo>
                    <a:pt x="2562" y="1910"/>
                    <a:pt x="2562" y="1910"/>
                    <a:pt x="2562" y="1910"/>
                  </a:cubicBezTo>
                  <a:lnTo>
                    <a:pt x="2465" y="2006"/>
                  </a:lnTo>
                  <a:close/>
                </a:path>
              </a:pathLst>
            </a:custGeom>
            <a:solidFill>
              <a:schemeClr val="accent6">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A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A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A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A0204" charset="0"/>
                  <a:ea typeface="宋体" panose="02010600030101010101" pitchFamily="2" charset="-122"/>
                  <a:cs typeface="+mn-cs"/>
                </a:defRPr>
              </a:lvl9pPr>
            </a:lstStyle>
            <a:p>
              <a:endParaRPr lang="zh-CN" altLang="en-US">
                <a:latin typeface="+mn-ea"/>
                <a:ea typeface="+mn-ea"/>
              </a:endParaRPr>
            </a:p>
          </p:txBody>
        </p:sp>
      </p:grpSp>
      <p:grpSp>
        <p:nvGrpSpPr>
          <p:cNvPr id="51" name="群組 50"/>
          <p:cNvGrpSpPr/>
          <p:nvPr/>
        </p:nvGrpSpPr>
        <p:grpSpPr>
          <a:xfrm>
            <a:off x="7126936" y="5967167"/>
            <a:ext cx="4014560" cy="792088"/>
            <a:chOff x="5287639" y="5085184"/>
            <a:chExt cx="4014560" cy="792088"/>
          </a:xfrm>
        </p:grpSpPr>
        <p:sp>
          <p:nvSpPr>
            <p:cNvPr id="52" name="文本框 20"/>
            <p:cNvSpPr txBox="1"/>
            <p:nvPr/>
          </p:nvSpPr>
          <p:spPr>
            <a:xfrm>
              <a:off x="6168008" y="5210036"/>
              <a:ext cx="3134191" cy="523220"/>
            </a:xfrm>
            <a:prstGeom prst="rect">
              <a:avLst/>
            </a:prstGeom>
            <a:noFill/>
          </p:spPr>
          <p:txBody>
            <a:bodyPr wrap="none" rtlCol="0">
              <a:spAutoFit/>
            </a:bodyPr>
            <a:lstStyle/>
            <a:p>
              <a:r>
                <a:rPr lang="zh-CN" altLang="en-US" sz="2800" b="1" u="sng" dirty="0">
                  <a:solidFill>
                    <a:schemeClr val="accent6">
                      <a:lumMod val="75000"/>
                    </a:schemeClr>
                  </a:solidFill>
                  <a:latin typeface="+mn-ea"/>
                  <a:cs typeface="Arial" panose="020B0604020202020204" pitchFamily="34" charset="0"/>
                </a:rPr>
                <a:t>收录精华学位论文</a:t>
              </a:r>
              <a:endParaRPr lang="en-US" altLang="zh-TW" sz="2800" b="1" u="sng" dirty="0">
                <a:solidFill>
                  <a:schemeClr val="accent6">
                    <a:lumMod val="75000"/>
                  </a:schemeClr>
                </a:solidFill>
                <a:latin typeface="+mn-ea"/>
                <a:cs typeface="Arial" panose="020B0604020202020204" pitchFamily="34" charset="0"/>
              </a:endParaRPr>
            </a:p>
          </p:txBody>
        </p:sp>
        <p:sp>
          <p:nvSpPr>
            <p:cNvPr id="53" name="KSO_Shape"/>
            <p:cNvSpPr/>
            <p:nvPr/>
          </p:nvSpPr>
          <p:spPr bwMode="auto">
            <a:xfrm>
              <a:off x="5287639" y="5085184"/>
              <a:ext cx="736353" cy="792088"/>
            </a:xfrm>
            <a:custGeom>
              <a:avLst/>
              <a:gdLst>
                <a:gd name="T0" fmla="*/ 1735389 w 3295"/>
                <a:gd name="T1" fmla="*/ 901016 h 3303"/>
                <a:gd name="T2" fmla="*/ 828737 w 3295"/>
                <a:gd name="T3" fmla="*/ 0 h 3303"/>
                <a:gd name="T4" fmla="*/ 2179 w 3295"/>
                <a:gd name="T5" fmla="*/ 0 h 3303"/>
                <a:gd name="T6" fmla="*/ 0 w 3295"/>
                <a:gd name="T7" fmla="*/ 825795 h 3303"/>
                <a:gd name="T8" fmla="*/ 896300 w 3295"/>
                <a:gd name="T9" fmla="*/ 1740438 h 3303"/>
                <a:gd name="T10" fmla="*/ 1107707 w 3295"/>
                <a:gd name="T11" fmla="*/ 1742074 h 3303"/>
                <a:gd name="T12" fmla="*/ 1737024 w 3295"/>
                <a:gd name="T13" fmla="*/ 1112507 h 3303"/>
                <a:gd name="T14" fmla="*/ 1735389 w 3295"/>
                <a:gd name="T15" fmla="*/ 901016 h 3303"/>
                <a:gd name="T16" fmla="*/ 221214 w 3295"/>
                <a:gd name="T17" fmla="*/ 373379 h 3303"/>
                <a:gd name="T18" fmla="*/ 369962 w 3295"/>
                <a:gd name="T19" fmla="*/ 225118 h 3303"/>
                <a:gd name="T20" fmla="*/ 518165 w 3295"/>
                <a:gd name="T21" fmla="*/ 373379 h 3303"/>
                <a:gd name="T22" fmla="*/ 369962 w 3295"/>
                <a:gd name="T23" fmla="*/ 521641 h 3303"/>
                <a:gd name="T24" fmla="*/ 221214 w 3295"/>
                <a:gd name="T25" fmla="*/ 373379 h 3303"/>
                <a:gd name="T26" fmla="*/ 1028702 w 3295"/>
                <a:gd name="T27" fmla="*/ 1408485 h 3303"/>
                <a:gd name="T28" fmla="*/ 451147 w 3295"/>
                <a:gd name="T29" fmla="*/ 831246 h 3303"/>
                <a:gd name="T30" fmla="*/ 503998 w 3295"/>
                <a:gd name="T31" fmla="*/ 778918 h 3303"/>
                <a:gd name="T32" fmla="*/ 1081008 w 3295"/>
                <a:gd name="T33" fmla="*/ 1355612 h 3303"/>
                <a:gd name="T34" fmla="*/ 1028702 w 3295"/>
                <a:gd name="T35" fmla="*/ 1408485 h 3303"/>
                <a:gd name="T36" fmla="*/ 1185622 w 3295"/>
                <a:gd name="T37" fmla="*/ 1250957 h 3303"/>
                <a:gd name="T38" fmla="*/ 608612 w 3295"/>
                <a:gd name="T39" fmla="*/ 673718 h 3303"/>
                <a:gd name="T40" fmla="*/ 661464 w 3295"/>
                <a:gd name="T41" fmla="*/ 621390 h 3303"/>
                <a:gd name="T42" fmla="*/ 1238474 w 3295"/>
                <a:gd name="T43" fmla="*/ 1198629 h 3303"/>
                <a:gd name="T44" fmla="*/ 1185622 w 3295"/>
                <a:gd name="T45" fmla="*/ 1250957 h 3303"/>
                <a:gd name="T46" fmla="*/ 1343088 w 3295"/>
                <a:gd name="T47" fmla="*/ 1093429 h 3303"/>
                <a:gd name="T48" fmla="*/ 766078 w 3295"/>
                <a:gd name="T49" fmla="*/ 516190 h 3303"/>
                <a:gd name="T50" fmla="*/ 818929 w 3295"/>
                <a:gd name="T51" fmla="*/ 463863 h 3303"/>
                <a:gd name="T52" fmla="*/ 1395939 w 3295"/>
                <a:gd name="T53" fmla="*/ 1041102 h 3303"/>
                <a:gd name="T54" fmla="*/ 1343088 w 3295"/>
                <a:gd name="T55" fmla="*/ 1093429 h 33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5" h="3303">
                  <a:moveTo>
                    <a:pt x="3185" y="1653"/>
                  </a:moveTo>
                  <a:cubicBezTo>
                    <a:pt x="1521" y="0"/>
                    <a:pt x="1521" y="0"/>
                    <a:pt x="1521" y="0"/>
                  </a:cubicBezTo>
                  <a:cubicBezTo>
                    <a:pt x="4" y="0"/>
                    <a:pt x="4" y="0"/>
                    <a:pt x="4" y="0"/>
                  </a:cubicBezTo>
                  <a:cubicBezTo>
                    <a:pt x="0" y="1515"/>
                    <a:pt x="0" y="1515"/>
                    <a:pt x="0" y="1515"/>
                  </a:cubicBezTo>
                  <a:cubicBezTo>
                    <a:pt x="1645" y="3193"/>
                    <a:pt x="1645" y="3193"/>
                    <a:pt x="1645" y="3193"/>
                  </a:cubicBezTo>
                  <a:cubicBezTo>
                    <a:pt x="1753" y="3301"/>
                    <a:pt x="1927" y="3303"/>
                    <a:pt x="2033" y="3196"/>
                  </a:cubicBezTo>
                  <a:cubicBezTo>
                    <a:pt x="3188" y="2041"/>
                    <a:pt x="3188" y="2041"/>
                    <a:pt x="3188" y="2041"/>
                  </a:cubicBezTo>
                  <a:cubicBezTo>
                    <a:pt x="3295" y="1934"/>
                    <a:pt x="3294" y="1761"/>
                    <a:pt x="3185" y="1653"/>
                  </a:cubicBezTo>
                  <a:close/>
                  <a:moveTo>
                    <a:pt x="406" y="685"/>
                  </a:moveTo>
                  <a:cubicBezTo>
                    <a:pt x="406" y="535"/>
                    <a:pt x="528" y="413"/>
                    <a:pt x="679" y="413"/>
                  </a:cubicBezTo>
                  <a:cubicBezTo>
                    <a:pt x="829" y="413"/>
                    <a:pt x="951" y="535"/>
                    <a:pt x="951" y="685"/>
                  </a:cubicBezTo>
                  <a:cubicBezTo>
                    <a:pt x="951" y="835"/>
                    <a:pt x="829" y="957"/>
                    <a:pt x="679" y="957"/>
                  </a:cubicBezTo>
                  <a:cubicBezTo>
                    <a:pt x="528" y="957"/>
                    <a:pt x="406" y="835"/>
                    <a:pt x="406" y="685"/>
                  </a:cubicBezTo>
                  <a:close/>
                  <a:moveTo>
                    <a:pt x="1888" y="2584"/>
                  </a:moveTo>
                  <a:cubicBezTo>
                    <a:pt x="828" y="1525"/>
                    <a:pt x="828" y="1525"/>
                    <a:pt x="828" y="1525"/>
                  </a:cubicBezTo>
                  <a:cubicBezTo>
                    <a:pt x="925" y="1429"/>
                    <a:pt x="925" y="1429"/>
                    <a:pt x="925" y="1429"/>
                  </a:cubicBezTo>
                  <a:cubicBezTo>
                    <a:pt x="1984" y="2487"/>
                    <a:pt x="1984" y="2487"/>
                    <a:pt x="1984" y="2487"/>
                  </a:cubicBezTo>
                  <a:lnTo>
                    <a:pt x="1888" y="2584"/>
                  </a:lnTo>
                  <a:close/>
                  <a:moveTo>
                    <a:pt x="2176" y="2295"/>
                  </a:moveTo>
                  <a:cubicBezTo>
                    <a:pt x="1117" y="1236"/>
                    <a:pt x="1117" y="1236"/>
                    <a:pt x="1117" y="1236"/>
                  </a:cubicBezTo>
                  <a:cubicBezTo>
                    <a:pt x="1214" y="1140"/>
                    <a:pt x="1214" y="1140"/>
                    <a:pt x="1214" y="1140"/>
                  </a:cubicBezTo>
                  <a:cubicBezTo>
                    <a:pt x="2273" y="2199"/>
                    <a:pt x="2273" y="2199"/>
                    <a:pt x="2273" y="2199"/>
                  </a:cubicBezTo>
                  <a:lnTo>
                    <a:pt x="2176" y="2295"/>
                  </a:lnTo>
                  <a:close/>
                  <a:moveTo>
                    <a:pt x="2465" y="2006"/>
                  </a:moveTo>
                  <a:cubicBezTo>
                    <a:pt x="1406" y="947"/>
                    <a:pt x="1406" y="947"/>
                    <a:pt x="1406" y="947"/>
                  </a:cubicBezTo>
                  <a:cubicBezTo>
                    <a:pt x="1503" y="851"/>
                    <a:pt x="1503" y="851"/>
                    <a:pt x="1503" y="851"/>
                  </a:cubicBezTo>
                  <a:cubicBezTo>
                    <a:pt x="2562" y="1910"/>
                    <a:pt x="2562" y="1910"/>
                    <a:pt x="2562" y="1910"/>
                  </a:cubicBezTo>
                  <a:lnTo>
                    <a:pt x="2465" y="2006"/>
                  </a:lnTo>
                  <a:close/>
                </a:path>
              </a:pathLst>
            </a:custGeom>
            <a:solidFill>
              <a:schemeClr val="accent6">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A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A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A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A0204" charset="0"/>
                  <a:ea typeface="宋体" panose="02010600030101010101" pitchFamily="2" charset="-122"/>
                  <a:cs typeface="+mn-cs"/>
                </a:defRPr>
              </a:lvl9pPr>
            </a:lstStyle>
            <a:p>
              <a:endParaRPr lang="zh-CN" altLang="en-US">
                <a:latin typeface="+mn-ea"/>
                <a:ea typeface="+mn-ea"/>
              </a:endParaRPr>
            </a:p>
          </p:txBody>
        </p:sp>
      </p:grpSp>
      <p:sp>
        <p:nvSpPr>
          <p:cNvPr id="54" name="文本框 96"/>
          <p:cNvSpPr txBox="1"/>
          <p:nvPr/>
        </p:nvSpPr>
        <p:spPr>
          <a:xfrm>
            <a:off x="1052166" y="663551"/>
            <a:ext cx="387798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产品内容概览－人社</a:t>
            </a:r>
            <a:endParaRPr lang="zh-CN" altLang="en-US" sz="3200" b="1" dirty="0">
              <a:solidFill>
                <a:schemeClr val="tx2"/>
              </a:solidFill>
              <a:latin typeface="Century Gothic" panose="020B0502020202020204" pitchFamily="34" charset="0"/>
              <a:ea typeface="+mj-ea"/>
            </a:endParaRPr>
          </a:p>
        </p:txBody>
      </p:sp>
      <p:grpSp>
        <p:nvGrpSpPr>
          <p:cNvPr id="4" name="群組 3"/>
          <p:cNvGrpSpPr/>
          <p:nvPr/>
        </p:nvGrpSpPr>
        <p:grpSpPr>
          <a:xfrm>
            <a:off x="487385" y="2078735"/>
            <a:ext cx="5841881" cy="3496454"/>
            <a:chOff x="767408" y="2110673"/>
            <a:chExt cx="5841881" cy="3496454"/>
          </a:xfrm>
        </p:grpSpPr>
        <p:sp>
          <p:nvSpPr>
            <p:cNvPr id="17" name="矩形 16"/>
            <p:cNvSpPr/>
            <p:nvPr/>
          </p:nvSpPr>
          <p:spPr>
            <a:xfrm>
              <a:off x="1276643" y="2110673"/>
              <a:ext cx="720000" cy="28803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8" name="矩形 17"/>
            <p:cNvSpPr/>
            <p:nvPr/>
          </p:nvSpPr>
          <p:spPr>
            <a:xfrm>
              <a:off x="2495600" y="2686737"/>
              <a:ext cx="720000" cy="23042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9" name="矩形 18"/>
            <p:cNvSpPr/>
            <p:nvPr/>
          </p:nvSpPr>
          <p:spPr>
            <a:xfrm>
              <a:off x="3575720" y="4630953"/>
              <a:ext cx="720000" cy="360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cxnSp>
          <p:nvCxnSpPr>
            <p:cNvPr id="21" name="直接箭头连接符 10"/>
            <p:cNvCxnSpPr/>
            <p:nvPr/>
          </p:nvCxnSpPr>
          <p:spPr>
            <a:xfrm flipV="1">
              <a:off x="767408" y="4983119"/>
              <a:ext cx="5841881" cy="7874"/>
            </a:xfrm>
            <a:prstGeom prst="straightConnector1">
              <a:avLst/>
            </a:prstGeom>
            <a:ln>
              <a:solidFill>
                <a:srgbClr val="53575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文本框 20"/>
            <p:cNvSpPr txBox="1"/>
            <p:nvPr/>
          </p:nvSpPr>
          <p:spPr>
            <a:xfrm>
              <a:off x="1199456" y="5207017"/>
              <a:ext cx="827471"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TSSCI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23" name="文本框 22"/>
            <p:cNvSpPr txBox="1"/>
            <p:nvPr/>
          </p:nvSpPr>
          <p:spPr>
            <a:xfrm>
              <a:off x="2495600" y="5207017"/>
              <a:ext cx="731290"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THCI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24" name="文本框 24"/>
            <p:cNvSpPr txBox="1"/>
            <p:nvPr/>
          </p:nvSpPr>
          <p:spPr>
            <a:xfrm>
              <a:off x="3575720" y="5207017"/>
              <a:ext cx="688009"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SSCI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26" name="矩形 25"/>
            <p:cNvSpPr/>
            <p:nvPr/>
          </p:nvSpPr>
          <p:spPr>
            <a:xfrm>
              <a:off x="1380069" y="3161176"/>
              <a:ext cx="473206" cy="400110"/>
            </a:xfrm>
            <a:prstGeom prst="rect">
              <a:avLst/>
            </a:prstGeom>
          </p:spPr>
          <p:txBody>
            <a:bodyPr wrap="none">
              <a:spAutoFit/>
            </a:bodyPr>
            <a:lstStyle/>
            <a:p>
              <a:r>
                <a:rPr lang="en-US" altLang="zh-CN" sz="2000" dirty="0">
                  <a:solidFill>
                    <a:schemeClr val="bg1">
                      <a:lumMod val="95000"/>
                    </a:schemeClr>
                  </a:solidFill>
                  <a:latin typeface="Adobe 黑体 Std R" pitchFamily="34" charset="-128"/>
                  <a:ea typeface="Adobe 黑体 Std R" pitchFamily="34" charset="-128"/>
                </a:rPr>
                <a:t>77</a:t>
              </a:r>
              <a:endParaRPr lang="zh-CN" altLang="en-US" sz="2000" dirty="0">
                <a:solidFill>
                  <a:schemeClr val="bg1">
                    <a:lumMod val="95000"/>
                  </a:schemeClr>
                </a:solidFill>
                <a:latin typeface="Adobe 黑体 Std R" pitchFamily="34" charset="-128"/>
                <a:ea typeface="Adobe 黑体 Std R" pitchFamily="34" charset="-128"/>
              </a:endParaRPr>
            </a:p>
          </p:txBody>
        </p:sp>
        <p:sp>
          <p:nvSpPr>
            <p:cNvPr id="32" name="矩形 31"/>
            <p:cNvSpPr/>
            <p:nvPr/>
          </p:nvSpPr>
          <p:spPr>
            <a:xfrm>
              <a:off x="2609889" y="3550833"/>
              <a:ext cx="530915" cy="461665"/>
            </a:xfrm>
            <a:prstGeom prst="rect">
              <a:avLst/>
            </a:prstGeom>
          </p:spPr>
          <p:txBody>
            <a:bodyPr wrap="none">
              <a:spAutoFit/>
            </a:bodyPr>
            <a:lstStyle/>
            <a:p>
              <a:r>
                <a:rPr lang="en-US" altLang="zh-TW" sz="2400" dirty="0">
                  <a:solidFill>
                    <a:schemeClr val="bg1">
                      <a:lumMod val="95000"/>
                    </a:schemeClr>
                  </a:solidFill>
                  <a:latin typeface="Adobe 黑体 Std R" pitchFamily="34" charset="-128"/>
                  <a:ea typeface="Adobe 黑体 Std R" pitchFamily="34" charset="-128"/>
                </a:rPr>
                <a:t>51</a:t>
              </a:r>
              <a:endParaRPr lang="zh-CN" altLang="en-US" sz="2400" dirty="0">
                <a:solidFill>
                  <a:schemeClr val="bg1">
                    <a:lumMod val="95000"/>
                  </a:schemeClr>
                </a:solidFill>
                <a:latin typeface="Adobe 黑体 Std R" pitchFamily="34" charset="-128"/>
                <a:ea typeface="Adobe 黑体 Std R" pitchFamily="34" charset="-128"/>
              </a:endParaRPr>
            </a:p>
          </p:txBody>
        </p:sp>
        <p:sp>
          <p:nvSpPr>
            <p:cNvPr id="33" name="矩形 32"/>
            <p:cNvSpPr/>
            <p:nvPr/>
          </p:nvSpPr>
          <p:spPr>
            <a:xfrm>
              <a:off x="3753644" y="4630953"/>
              <a:ext cx="328936" cy="400110"/>
            </a:xfrm>
            <a:prstGeom prst="rect">
              <a:avLst/>
            </a:prstGeom>
          </p:spPr>
          <p:txBody>
            <a:bodyPr wrap="none">
              <a:spAutoFit/>
            </a:bodyPr>
            <a:lstStyle/>
            <a:p>
              <a:r>
                <a:rPr lang="en-US" altLang="zh-CN" sz="2000" dirty="0">
                  <a:solidFill>
                    <a:schemeClr val="bg1">
                      <a:lumMod val="95000"/>
                    </a:schemeClr>
                  </a:solidFill>
                  <a:latin typeface="Adobe 黑体 Std R" pitchFamily="34" charset="-128"/>
                  <a:ea typeface="Adobe 黑体 Std R" pitchFamily="34" charset="-128"/>
                  <a:cs typeface="Arial" panose="020B0604020202020204" pitchFamily="34" charset="0"/>
                </a:rPr>
                <a:t>5</a:t>
              </a:r>
              <a:endParaRPr lang="zh-CN" altLang="en-US" sz="1600" dirty="0">
                <a:solidFill>
                  <a:schemeClr val="bg1">
                    <a:lumMod val="95000"/>
                  </a:schemeClr>
                </a:solidFill>
                <a:latin typeface="Adobe 黑体 Std R" pitchFamily="34" charset="-128"/>
                <a:ea typeface="Adobe 黑体 Std R" pitchFamily="34" charset="-128"/>
              </a:endParaRPr>
            </a:p>
          </p:txBody>
        </p:sp>
        <p:grpSp>
          <p:nvGrpSpPr>
            <p:cNvPr id="2" name="群組 1"/>
            <p:cNvGrpSpPr/>
            <p:nvPr/>
          </p:nvGrpSpPr>
          <p:grpSpPr>
            <a:xfrm>
              <a:off x="4583832" y="4558945"/>
              <a:ext cx="970137" cy="1048182"/>
              <a:chOff x="4583832" y="4558945"/>
              <a:chExt cx="970137" cy="1048182"/>
            </a:xfrm>
          </p:grpSpPr>
          <p:sp>
            <p:nvSpPr>
              <p:cNvPr id="20" name="矩形 19"/>
              <p:cNvSpPr/>
              <p:nvPr/>
            </p:nvSpPr>
            <p:spPr>
              <a:xfrm>
                <a:off x="4621807" y="4563610"/>
                <a:ext cx="720000" cy="42738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5" name="文本框 26"/>
              <p:cNvSpPr txBox="1"/>
              <p:nvPr/>
            </p:nvSpPr>
            <p:spPr>
              <a:xfrm>
                <a:off x="4583832" y="5207017"/>
                <a:ext cx="970137"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A&amp;HCI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34" name="矩形 33"/>
              <p:cNvSpPr/>
              <p:nvPr/>
            </p:nvSpPr>
            <p:spPr>
              <a:xfrm>
                <a:off x="4832562" y="4558945"/>
                <a:ext cx="328936" cy="400110"/>
              </a:xfrm>
              <a:prstGeom prst="rect">
                <a:avLst/>
              </a:prstGeom>
            </p:spPr>
            <p:txBody>
              <a:bodyPr wrap="none">
                <a:spAutoFit/>
              </a:bodyPr>
              <a:lstStyle/>
              <a:p>
                <a:r>
                  <a:rPr lang="en-US" altLang="zh-CN" sz="2000" dirty="0">
                    <a:solidFill>
                      <a:schemeClr val="bg1">
                        <a:lumMod val="95000"/>
                      </a:schemeClr>
                    </a:solidFill>
                    <a:latin typeface="Adobe 黑体 Std R" pitchFamily="34" charset="-128"/>
                    <a:ea typeface="Adobe 黑体 Std R" pitchFamily="34" charset="-128"/>
                    <a:cs typeface="Arial" panose="020B0604020202020204" pitchFamily="34" charset="0"/>
                  </a:rPr>
                  <a:t>6</a:t>
                </a:r>
                <a:endParaRPr lang="zh-CN" altLang="en-US" dirty="0">
                  <a:solidFill>
                    <a:schemeClr val="bg1">
                      <a:lumMod val="95000"/>
                    </a:schemeClr>
                  </a:solidFill>
                  <a:latin typeface="Adobe 黑体 Std R" pitchFamily="34" charset="-128"/>
                  <a:ea typeface="Adobe 黑体 Std R" pitchFamily="34" charset="-128"/>
                </a:endParaRPr>
              </a:p>
            </p:txBody>
          </p:sp>
        </p:grpSp>
        <p:grpSp>
          <p:nvGrpSpPr>
            <p:cNvPr id="55" name="群組 54"/>
            <p:cNvGrpSpPr/>
            <p:nvPr/>
          </p:nvGrpSpPr>
          <p:grpSpPr>
            <a:xfrm>
              <a:off x="5555047" y="4036562"/>
              <a:ext cx="845103" cy="1562691"/>
              <a:chOff x="4583832" y="4044436"/>
              <a:chExt cx="845103" cy="1562691"/>
            </a:xfrm>
          </p:grpSpPr>
          <p:sp>
            <p:nvSpPr>
              <p:cNvPr id="56" name="矩形 55"/>
              <p:cNvSpPr/>
              <p:nvPr/>
            </p:nvSpPr>
            <p:spPr>
              <a:xfrm>
                <a:off x="4621807" y="4044436"/>
                <a:ext cx="720000" cy="94655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7" name="文本框 26"/>
              <p:cNvSpPr txBox="1"/>
              <p:nvPr/>
            </p:nvSpPr>
            <p:spPr>
              <a:xfrm>
                <a:off x="4583832" y="5207017"/>
                <a:ext cx="845103"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CSSCI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58" name="矩形 57"/>
              <p:cNvSpPr/>
              <p:nvPr/>
            </p:nvSpPr>
            <p:spPr>
              <a:xfrm>
                <a:off x="4757415" y="4342921"/>
                <a:ext cx="473206" cy="400110"/>
              </a:xfrm>
              <a:prstGeom prst="rect">
                <a:avLst/>
              </a:prstGeom>
            </p:spPr>
            <p:txBody>
              <a:bodyPr wrap="none">
                <a:spAutoFit/>
              </a:bodyPr>
              <a:lstStyle/>
              <a:p>
                <a:r>
                  <a:rPr lang="en-US" altLang="zh-CN" sz="2000" dirty="0">
                    <a:solidFill>
                      <a:schemeClr val="bg1">
                        <a:lumMod val="95000"/>
                      </a:schemeClr>
                    </a:solidFill>
                    <a:latin typeface="Adobe 黑体 Std R" pitchFamily="34" charset="-128"/>
                    <a:ea typeface="Adobe 黑体 Std R" pitchFamily="34" charset="-128"/>
                    <a:cs typeface="Arial" panose="020B0604020202020204" pitchFamily="34" charset="0"/>
                  </a:rPr>
                  <a:t>20</a:t>
                </a:r>
                <a:endParaRPr lang="zh-CN" altLang="en-US" dirty="0">
                  <a:solidFill>
                    <a:schemeClr val="bg1">
                      <a:lumMod val="95000"/>
                    </a:schemeClr>
                  </a:solidFill>
                  <a:latin typeface="Adobe 黑体 Std R" pitchFamily="34" charset="-128"/>
                  <a:ea typeface="Adobe 黑体 Std R" pitchFamily="34" charset="-128"/>
                </a:endParaRPr>
              </a:p>
            </p:txBody>
          </p:sp>
        </p:grpSp>
      </p:grpSp>
      <p:grpSp>
        <p:nvGrpSpPr>
          <p:cNvPr id="3" name="群組 2"/>
          <p:cNvGrpSpPr/>
          <p:nvPr/>
        </p:nvGrpSpPr>
        <p:grpSpPr>
          <a:xfrm>
            <a:off x="8086267" y="2468893"/>
            <a:ext cx="3137603" cy="3156374"/>
            <a:chOff x="7863289" y="1835117"/>
            <a:chExt cx="3137603" cy="3156374"/>
          </a:xfrm>
        </p:grpSpPr>
        <p:grpSp>
          <p:nvGrpSpPr>
            <p:cNvPr id="59" name="组合 82"/>
            <p:cNvGrpSpPr>
              <a:grpSpLocks noChangeAspect="1"/>
            </p:cNvGrpSpPr>
            <p:nvPr/>
          </p:nvGrpSpPr>
          <p:grpSpPr>
            <a:xfrm>
              <a:off x="7863289" y="1835117"/>
              <a:ext cx="3137603" cy="3156374"/>
              <a:chOff x="2077903" y="1666875"/>
              <a:chExt cx="2862421" cy="2879546"/>
            </a:xfrm>
          </p:grpSpPr>
          <p:grpSp>
            <p:nvGrpSpPr>
              <p:cNvPr id="60" name="iṣľïḓe"/>
              <p:cNvGrpSpPr/>
              <p:nvPr/>
            </p:nvGrpSpPr>
            <p:grpSpPr>
              <a:xfrm>
                <a:off x="2323479" y="1926172"/>
                <a:ext cx="2395286" cy="2393983"/>
                <a:chOff x="1833521" y="2498961"/>
                <a:chExt cx="2848032" cy="2846478"/>
              </a:xfrm>
            </p:grpSpPr>
            <p:sp>
              <p:nvSpPr>
                <p:cNvPr id="83" name="ïŝľïḑê"/>
                <p:cNvSpPr/>
                <p:nvPr/>
              </p:nvSpPr>
              <p:spPr bwMode="auto">
                <a:xfrm>
                  <a:off x="3755477"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íślíḓe"/>
                <p:cNvSpPr/>
                <p:nvPr/>
              </p:nvSpPr>
              <p:spPr bwMode="auto">
                <a:xfrm>
                  <a:off x="3288561"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ï$ḷíďê"/>
                <p:cNvSpPr/>
                <p:nvPr/>
              </p:nvSpPr>
              <p:spPr bwMode="auto">
                <a:xfrm>
                  <a:off x="3631380"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ïşlïḋé"/>
                <p:cNvSpPr/>
                <p:nvPr/>
              </p:nvSpPr>
              <p:spPr bwMode="auto">
                <a:xfrm>
                  <a:off x="3829935"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iṡḷiďê"/>
                <p:cNvSpPr/>
                <p:nvPr/>
              </p:nvSpPr>
              <p:spPr bwMode="auto">
                <a:xfrm>
                  <a:off x="2846465"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bg1"/>
                </a:solidFill>
                <a:ln>
                  <a:noFill/>
                </a:ln>
              </p:spPr>
              <p:txBody>
                <a:bodyPr anchor="ctr"/>
                <a:lstStyle/>
                <a:p>
                  <a:pPr algn="ctr"/>
                </a:p>
              </p:txBody>
            </p:sp>
            <p:sp>
              <p:nvSpPr>
                <p:cNvPr id="88" name="ïslïďê"/>
                <p:cNvSpPr/>
                <p:nvPr/>
              </p:nvSpPr>
              <p:spPr bwMode="auto">
                <a:xfrm>
                  <a:off x="3470053"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ïṡḻíḋe"/>
                <p:cNvSpPr/>
                <p:nvPr/>
              </p:nvSpPr>
              <p:spPr bwMode="auto">
                <a:xfrm>
                  <a:off x="3288561"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bg1"/>
                </a:solidFill>
                <a:ln>
                  <a:noFill/>
                </a:ln>
              </p:spPr>
              <p:txBody>
                <a:bodyPr anchor="ctr"/>
                <a:lstStyle/>
                <a:p>
                  <a:pPr algn="ctr"/>
                </a:p>
              </p:txBody>
            </p:sp>
            <p:sp>
              <p:nvSpPr>
                <p:cNvPr id="90" name="iṣḷîďê"/>
                <p:cNvSpPr/>
                <p:nvPr/>
              </p:nvSpPr>
              <p:spPr bwMode="auto">
                <a:xfrm>
                  <a:off x="3829935"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íS1íḋe"/>
                <p:cNvSpPr/>
                <p:nvPr/>
              </p:nvSpPr>
              <p:spPr bwMode="auto">
                <a:xfrm>
                  <a:off x="3755477"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ïšľïḓe"/>
                <p:cNvSpPr/>
                <p:nvPr/>
              </p:nvSpPr>
              <p:spPr bwMode="auto">
                <a:xfrm>
                  <a:off x="1912633" y="4133941"/>
                  <a:ext cx="846963" cy="600319"/>
                </a:xfrm>
                <a:custGeom>
                  <a:avLst/>
                  <a:gdLst>
                    <a:gd name="T0" fmla="*/ 1020 w 1093"/>
                    <a:gd name="T1" fmla="*/ 0 h 773"/>
                    <a:gd name="T2" fmla="*/ 0 w 1093"/>
                    <a:gd name="T3" fmla="*/ 332 h 773"/>
                    <a:gd name="T4" fmla="*/ 0 w 1093"/>
                    <a:gd name="T5" fmla="*/ 332 h 773"/>
                    <a:gd name="T6" fmla="*/ 22 w 1093"/>
                    <a:gd name="T7" fmla="*/ 392 h 773"/>
                    <a:gd name="T8" fmla="*/ 46 w 1093"/>
                    <a:gd name="T9" fmla="*/ 449 h 773"/>
                    <a:gd name="T10" fmla="*/ 71 w 1093"/>
                    <a:gd name="T11" fmla="*/ 506 h 773"/>
                    <a:gd name="T12" fmla="*/ 98 w 1093"/>
                    <a:gd name="T13" fmla="*/ 561 h 773"/>
                    <a:gd name="T14" fmla="*/ 128 w 1093"/>
                    <a:gd name="T15" fmla="*/ 616 h 773"/>
                    <a:gd name="T16" fmla="*/ 159 w 1093"/>
                    <a:gd name="T17" fmla="*/ 670 h 773"/>
                    <a:gd name="T18" fmla="*/ 191 w 1093"/>
                    <a:gd name="T19" fmla="*/ 722 h 773"/>
                    <a:gd name="T20" fmla="*/ 225 w 1093"/>
                    <a:gd name="T21" fmla="*/ 773 h 773"/>
                    <a:gd name="T22" fmla="*/ 1093 w 1093"/>
                    <a:gd name="T23" fmla="*/ 143 h 773"/>
                    <a:gd name="T24" fmla="*/ 1093 w 1093"/>
                    <a:gd name="T25" fmla="*/ 143 h 773"/>
                    <a:gd name="T26" fmla="*/ 1073 w 1093"/>
                    <a:gd name="T27" fmla="*/ 109 h 773"/>
                    <a:gd name="T28" fmla="*/ 1054 w 1093"/>
                    <a:gd name="T29" fmla="*/ 74 h 773"/>
                    <a:gd name="T30" fmla="*/ 1036 w 1093"/>
                    <a:gd name="T31" fmla="*/ 38 h 773"/>
                    <a:gd name="T32" fmla="*/ 1020 w 1093"/>
                    <a:gd name="T33" fmla="*/ 0 h 773"/>
                    <a:gd name="T34" fmla="*/ 1020 w 1093"/>
                    <a:gd name="T3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1020" y="0"/>
                      </a:moveTo>
                      <a:lnTo>
                        <a:pt x="0" y="332"/>
                      </a:lnTo>
                      <a:lnTo>
                        <a:pt x="0" y="332"/>
                      </a:lnTo>
                      <a:lnTo>
                        <a:pt x="22" y="392"/>
                      </a:lnTo>
                      <a:lnTo>
                        <a:pt x="46" y="449"/>
                      </a:lnTo>
                      <a:lnTo>
                        <a:pt x="71" y="506"/>
                      </a:lnTo>
                      <a:lnTo>
                        <a:pt x="98" y="561"/>
                      </a:lnTo>
                      <a:lnTo>
                        <a:pt x="128" y="616"/>
                      </a:lnTo>
                      <a:lnTo>
                        <a:pt x="159" y="670"/>
                      </a:lnTo>
                      <a:lnTo>
                        <a:pt x="191" y="722"/>
                      </a:lnTo>
                      <a:lnTo>
                        <a:pt x="225" y="773"/>
                      </a:lnTo>
                      <a:lnTo>
                        <a:pt x="1093" y="143"/>
                      </a:lnTo>
                      <a:lnTo>
                        <a:pt x="1093" y="143"/>
                      </a:lnTo>
                      <a:lnTo>
                        <a:pt x="1073" y="109"/>
                      </a:lnTo>
                      <a:lnTo>
                        <a:pt x="1054" y="74"/>
                      </a:lnTo>
                      <a:lnTo>
                        <a:pt x="1036" y="38"/>
                      </a:lnTo>
                      <a:lnTo>
                        <a:pt x="1020" y="0"/>
                      </a:lnTo>
                      <a:lnTo>
                        <a:pt x="1020" y="0"/>
                      </a:lnTo>
                      <a:close/>
                    </a:path>
                  </a:pathLst>
                </a:custGeom>
                <a:solidFill>
                  <a:schemeClr val="bg1"/>
                </a:solidFill>
                <a:ln>
                  <a:noFill/>
                </a:ln>
              </p:spPr>
              <p:txBody>
                <a:bodyPr anchor="ctr"/>
                <a:lstStyle/>
                <a:p>
                  <a:pPr algn="ctr"/>
                </a:p>
              </p:txBody>
            </p:sp>
            <p:sp>
              <p:nvSpPr>
                <p:cNvPr id="93" name="ïśľíḍé"/>
                <p:cNvSpPr/>
                <p:nvPr/>
              </p:nvSpPr>
              <p:spPr bwMode="auto">
                <a:xfrm>
                  <a:off x="3631380"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ïSlïḍé"/>
                <p:cNvSpPr/>
                <p:nvPr/>
              </p:nvSpPr>
              <p:spPr bwMode="auto">
                <a:xfrm>
                  <a:off x="3470053"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bg1"/>
                </a:solidFill>
                <a:ln>
                  <a:noFill/>
                </a:ln>
              </p:spPr>
              <p:txBody>
                <a:bodyPr anchor="ctr"/>
                <a:lstStyle/>
                <a:p>
                  <a:pPr algn="ctr"/>
                </a:p>
              </p:txBody>
            </p:sp>
            <p:sp>
              <p:nvSpPr>
                <p:cNvPr id="95" name="iṩḷiḓé"/>
                <p:cNvSpPr/>
                <p:nvPr/>
              </p:nvSpPr>
              <p:spPr bwMode="auto">
                <a:xfrm>
                  <a:off x="1833521"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p>
              </p:txBody>
            </p:sp>
            <p:sp>
              <p:nvSpPr>
                <p:cNvPr id="96" name="ïṩľiḓê"/>
                <p:cNvSpPr/>
                <p:nvPr/>
              </p:nvSpPr>
              <p:spPr bwMode="auto">
                <a:xfrm>
                  <a:off x="2446251"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bg1"/>
                </a:solidFill>
                <a:ln>
                  <a:noFill/>
                </a:ln>
              </p:spPr>
              <p:txBody>
                <a:bodyPr anchor="ctr"/>
                <a:lstStyle/>
                <a:p>
                  <a:pPr algn="ctr"/>
                </a:p>
              </p:txBody>
            </p:sp>
            <p:sp>
              <p:nvSpPr>
                <p:cNvPr id="97" name="ïṣḻïde"/>
                <p:cNvSpPr/>
                <p:nvPr/>
              </p:nvSpPr>
              <p:spPr bwMode="auto">
                <a:xfrm>
                  <a:off x="1833521"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p>
              </p:txBody>
            </p:sp>
            <p:sp>
              <p:nvSpPr>
                <p:cNvPr id="98" name="íşļîḍe"/>
                <p:cNvSpPr/>
                <p:nvPr/>
              </p:nvSpPr>
              <p:spPr bwMode="auto">
                <a:xfrm>
                  <a:off x="2444700"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p>
              </p:txBody>
            </p:sp>
            <p:sp>
              <p:nvSpPr>
                <p:cNvPr id="99" name="îšliḓê"/>
                <p:cNvSpPr/>
                <p:nvPr/>
              </p:nvSpPr>
              <p:spPr bwMode="auto">
                <a:xfrm>
                  <a:off x="1912633"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p>
              </p:txBody>
            </p:sp>
            <p:sp>
              <p:nvSpPr>
                <p:cNvPr id="100" name="îśļíḋê"/>
                <p:cNvSpPr/>
                <p:nvPr/>
              </p:nvSpPr>
              <p:spPr bwMode="auto">
                <a:xfrm>
                  <a:off x="2123599"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p>
              </p:txBody>
            </p:sp>
            <p:sp>
              <p:nvSpPr>
                <p:cNvPr id="101" name="îṥ1ïdè"/>
                <p:cNvSpPr/>
                <p:nvPr/>
              </p:nvSpPr>
              <p:spPr bwMode="auto">
                <a:xfrm>
                  <a:off x="2846465"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p>
              </p:txBody>
            </p:sp>
            <p:sp>
              <p:nvSpPr>
                <p:cNvPr id="102" name="îşļíḍê"/>
                <p:cNvSpPr/>
                <p:nvPr/>
              </p:nvSpPr>
              <p:spPr bwMode="auto">
                <a:xfrm>
                  <a:off x="2123599" y="4295267"/>
                  <a:ext cx="760095" cy="760095"/>
                </a:xfrm>
                <a:custGeom>
                  <a:avLst/>
                  <a:gdLst>
                    <a:gd name="T0" fmla="*/ 867 w 980"/>
                    <a:gd name="T1" fmla="*/ 0 h 981"/>
                    <a:gd name="T2" fmla="*/ 0 w 980"/>
                    <a:gd name="T3" fmla="*/ 631 h 981"/>
                    <a:gd name="T4" fmla="*/ 0 w 980"/>
                    <a:gd name="T5" fmla="*/ 631 h 981"/>
                    <a:gd name="T6" fmla="*/ 38 w 980"/>
                    <a:gd name="T7" fmla="*/ 680 h 981"/>
                    <a:gd name="T8" fmla="*/ 78 w 980"/>
                    <a:gd name="T9" fmla="*/ 727 h 981"/>
                    <a:gd name="T10" fmla="*/ 120 w 980"/>
                    <a:gd name="T11" fmla="*/ 773 h 981"/>
                    <a:gd name="T12" fmla="*/ 163 w 980"/>
                    <a:gd name="T13" fmla="*/ 817 h 981"/>
                    <a:gd name="T14" fmla="*/ 207 w 980"/>
                    <a:gd name="T15" fmla="*/ 860 h 981"/>
                    <a:gd name="T16" fmla="*/ 253 w 980"/>
                    <a:gd name="T17" fmla="*/ 902 h 981"/>
                    <a:gd name="T18" fmla="*/ 301 w 980"/>
                    <a:gd name="T19" fmla="*/ 942 h 981"/>
                    <a:gd name="T20" fmla="*/ 349 w 980"/>
                    <a:gd name="T21" fmla="*/ 981 h 981"/>
                    <a:gd name="T22" fmla="*/ 980 w 980"/>
                    <a:gd name="T23" fmla="*/ 113 h 981"/>
                    <a:gd name="T24" fmla="*/ 980 w 980"/>
                    <a:gd name="T25" fmla="*/ 113 h 981"/>
                    <a:gd name="T26" fmla="*/ 950 w 980"/>
                    <a:gd name="T27" fmla="*/ 88 h 981"/>
                    <a:gd name="T28" fmla="*/ 921 w 980"/>
                    <a:gd name="T29" fmla="*/ 60 h 981"/>
                    <a:gd name="T30" fmla="*/ 894 w 980"/>
                    <a:gd name="T31" fmla="*/ 31 h 981"/>
                    <a:gd name="T32" fmla="*/ 867 w 980"/>
                    <a:gd name="T33" fmla="*/ 0 h 981"/>
                    <a:gd name="T34" fmla="*/ 867 w 980"/>
                    <a:gd name="T35"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867" y="0"/>
                      </a:moveTo>
                      <a:lnTo>
                        <a:pt x="0" y="631"/>
                      </a:lnTo>
                      <a:lnTo>
                        <a:pt x="0" y="631"/>
                      </a:lnTo>
                      <a:lnTo>
                        <a:pt x="38" y="680"/>
                      </a:lnTo>
                      <a:lnTo>
                        <a:pt x="78" y="727"/>
                      </a:lnTo>
                      <a:lnTo>
                        <a:pt x="120" y="773"/>
                      </a:lnTo>
                      <a:lnTo>
                        <a:pt x="163" y="817"/>
                      </a:lnTo>
                      <a:lnTo>
                        <a:pt x="207" y="860"/>
                      </a:lnTo>
                      <a:lnTo>
                        <a:pt x="253" y="902"/>
                      </a:lnTo>
                      <a:lnTo>
                        <a:pt x="301" y="942"/>
                      </a:lnTo>
                      <a:lnTo>
                        <a:pt x="349" y="981"/>
                      </a:lnTo>
                      <a:lnTo>
                        <a:pt x="980" y="113"/>
                      </a:lnTo>
                      <a:lnTo>
                        <a:pt x="980" y="113"/>
                      </a:lnTo>
                      <a:lnTo>
                        <a:pt x="950" y="88"/>
                      </a:lnTo>
                      <a:lnTo>
                        <a:pt x="921" y="60"/>
                      </a:lnTo>
                      <a:lnTo>
                        <a:pt x="894" y="31"/>
                      </a:lnTo>
                      <a:lnTo>
                        <a:pt x="867" y="0"/>
                      </a:lnTo>
                      <a:lnTo>
                        <a:pt x="867" y="0"/>
                      </a:lnTo>
                      <a:close/>
                    </a:path>
                  </a:pathLst>
                </a:custGeom>
                <a:solidFill>
                  <a:schemeClr val="bg1"/>
                </a:solidFill>
                <a:ln>
                  <a:noFill/>
                </a:ln>
              </p:spPr>
              <p:txBody>
                <a:bodyPr anchor="ctr"/>
                <a:lstStyle/>
                <a:p>
                  <a:pPr algn="ctr"/>
                </a:p>
              </p:txBody>
            </p:sp>
          </p:grpSp>
          <p:grpSp>
            <p:nvGrpSpPr>
              <p:cNvPr id="61" name="ïslïďé"/>
              <p:cNvGrpSpPr/>
              <p:nvPr/>
            </p:nvGrpSpPr>
            <p:grpSpPr>
              <a:xfrm>
                <a:off x="2077903" y="1666875"/>
                <a:ext cx="2862421" cy="2879546"/>
                <a:chOff x="907879" y="2281904"/>
                <a:chExt cx="3158296" cy="3287240"/>
              </a:xfrm>
            </p:grpSpPr>
            <p:cxnSp>
              <p:nvCxnSpPr>
                <p:cNvPr id="73" name="Straight Connector 24"/>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25"/>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26"/>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27"/>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28"/>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29"/>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30"/>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31"/>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32"/>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33"/>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2" name="ïṡ1îḑê"/>
              <p:cNvSpPr/>
              <p:nvPr/>
            </p:nvSpPr>
            <p:spPr>
              <a:xfrm>
                <a:off x="2596233" y="2198416"/>
                <a:ext cx="1849779" cy="1849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72" name="íšḷîḍè"/>
              <p:cNvSpPr txBox="1"/>
              <p:nvPr/>
            </p:nvSpPr>
            <p:spPr>
              <a:xfrm>
                <a:off x="2973330" y="3332027"/>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zh-TW" altLang="en-US" sz="2400" dirty="0">
                    <a:solidFill>
                      <a:schemeClr val="tx1">
                        <a:lumMod val="65000"/>
                        <a:lumOff val="35000"/>
                      </a:schemeClr>
                    </a:solidFill>
                    <a:latin typeface="Century Gothic" panose="020B0502020202020204" pitchFamily="34" charset="0"/>
                  </a:rPr>
                  <a:t>篇</a:t>
                </a:r>
                <a:endParaRPr lang="en-US" altLang="ko-KR" sz="2400" dirty="0">
                  <a:solidFill>
                    <a:schemeClr val="tx1">
                      <a:lumMod val="65000"/>
                      <a:lumOff val="35000"/>
                    </a:schemeClr>
                  </a:solidFill>
                  <a:latin typeface="Century Gothic" panose="020B0502020202020204" pitchFamily="34" charset="0"/>
                </a:endParaRPr>
              </a:p>
            </p:txBody>
          </p:sp>
        </p:grpSp>
        <p:sp>
          <p:nvSpPr>
            <p:cNvPr id="48" name="矩形 47"/>
            <p:cNvSpPr/>
            <p:nvPr/>
          </p:nvSpPr>
          <p:spPr>
            <a:xfrm>
              <a:off x="8647989" y="2916845"/>
              <a:ext cx="2002090" cy="646331"/>
            </a:xfrm>
            <a:prstGeom prst="rect">
              <a:avLst/>
            </a:prstGeom>
          </p:spPr>
          <p:txBody>
            <a:bodyPr wrap="square">
              <a:spAutoFit/>
            </a:bodyPr>
            <a:lstStyle/>
            <a:p>
              <a:r>
                <a:rPr lang="en-US" altLang="zh-TW" sz="3600" dirty="0">
                  <a:latin typeface="Adobe 黑体 Std R" pitchFamily="34" charset="-128"/>
                  <a:ea typeface="Adobe 黑体 Std R" pitchFamily="34" charset="-128"/>
                </a:rPr>
                <a:t>43,332</a:t>
              </a:r>
              <a:endParaRPr lang="zh-CN" altLang="en-US" sz="3600" dirty="0">
                <a:latin typeface="Adobe 黑体 Std R" pitchFamily="34" charset="-128"/>
                <a:ea typeface="Adobe 黑体 Std R" pitchFamily="34" charset="-128"/>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000"/>
                                        <p:tgtEl>
                                          <p:spTgt spid="51"/>
                                        </p:tgtEl>
                                      </p:cBhvr>
                                    </p:animEffect>
                                    <p:anim calcmode="lin" valueType="num">
                                      <p:cBhvr>
                                        <p:cTn id="14" dur="1000" fill="hold"/>
                                        <p:tgtEl>
                                          <p:spTgt spid="51"/>
                                        </p:tgtEl>
                                        <p:attrNameLst>
                                          <p:attrName>ppt_x</p:attrName>
                                        </p:attrNameLst>
                                      </p:cBhvr>
                                      <p:tavLst>
                                        <p:tav tm="0">
                                          <p:val>
                                            <p:strVal val="#ppt_x"/>
                                          </p:val>
                                        </p:tav>
                                        <p:tav tm="100000">
                                          <p:val>
                                            <p:strVal val="#ppt_x"/>
                                          </p:val>
                                        </p:tav>
                                      </p:tavLst>
                                    </p:anim>
                                    <p:anim calcmode="lin" valueType="num">
                                      <p:cBhvr>
                                        <p:cTn id="1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4" name="六边形 8"/>
          <p:cNvSpPr/>
          <p:nvPr/>
        </p:nvSpPr>
        <p:spPr>
          <a:xfrm rot="5400000">
            <a:off x="908301" y="1919955"/>
            <a:ext cx="2133524" cy="183924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sp>
        <p:nvSpPr>
          <p:cNvPr id="55" name="六边形 10"/>
          <p:cNvSpPr/>
          <p:nvPr/>
        </p:nvSpPr>
        <p:spPr>
          <a:xfrm rot="5400000">
            <a:off x="941263" y="3792164"/>
            <a:ext cx="2133524" cy="1839245"/>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sp>
        <p:nvSpPr>
          <p:cNvPr id="56" name="文本框 13"/>
          <p:cNvSpPr txBox="1"/>
          <p:nvPr/>
        </p:nvSpPr>
        <p:spPr>
          <a:xfrm>
            <a:off x="4654220" y="3820978"/>
            <a:ext cx="6858408" cy="892552"/>
          </a:xfrm>
          <a:prstGeom prst="rect">
            <a:avLst/>
          </a:prstGeom>
          <a:noFill/>
        </p:spPr>
        <p:txBody>
          <a:bodyPr wrap="square" rtlCol="0">
            <a:spAutoFit/>
          </a:bodyPr>
          <a:lstStyle/>
          <a:p>
            <a:r>
              <a:rPr lang="en-US" altLang="zh-TW" sz="2800" dirty="0">
                <a:solidFill>
                  <a:srgbClr val="131313"/>
                </a:solidFill>
                <a:latin typeface="+mn-ea"/>
                <a:cs typeface="Arial" panose="020B0604020202020204" pitchFamily="34" charset="0"/>
              </a:rPr>
              <a:t>29</a:t>
            </a:r>
            <a:r>
              <a:rPr lang="zh-CN" altLang="en-US" sz="2800" dirty="0">
                <a:solidFill>
                  <a:srgbClr val="131313"/>
                </a:solidFill>
                <a:latin typeface="+mn-ea"/>
                <a:cs typeface="Arial" panose="020B0604020202020204" pitchFamily="34" charset="0"/>
              </a:rPr>
              <a:t>所</a:t>
            </a:r>
            <a:r>
              <a:rPr lang="zh-CN" altLang="en-US" sz="2400" dirty="0">
                <a:solidFill>
                  <a:srgbClr val="131313"/>
                </a:solidFill>
                <a:latin typeface="+mn-ea"/>
                <a:cs typeface="Arial" panose="020B0604020202020204" pitchFamily="34" charset="0"/>
              </a:rPr>
              <a:t>社会科学</a:t>
            </a:r>
            <a:r>
              <a:rPr lang="zh-TW" altLang="en-US" sz="2400" dirty="0">
                <a:solidFill>
                  <a:srgbClr val="131313"/>
                </a:solidFill>
                <a:latin typeface="+mn-ea"/>
                <a:cs typeface="Arial" panose="020B0604020202020204" pitchFamily="34" charset="0"/>
              </a:rPr>
              <a:t>领域</a:t>
            </a:r>
            <a:r>
              <a:rPr lang="zh-CN" altLang="en-US" sz="2400" dirty="0">
                <a:solidFill>
                  <a:srgbClr val="131313"/>
                </a:solidFill>
                <a:latin typeface="+mn-ea"/>
                <a:cs typeface="Arial" panose="020B0604020202020204" pitchFamily="34" charset="0"/>
              </a:rPr>
              <a:t>高校</a:t>
            </a:r>
            <a:r>
              <a:rPr lang="zh-TW" altLang="en-US" sz="2400" dirty="0">
                <a:solidFill>
                  <a:srgbClr val="131313"/>
                </a:solidFill>
                <a:latin typeface="+mn-ea"/>
                <a:cs typeface="Arial" panose="020B0604020202020204" pitchFamily="34" charset="0"/>
              </a:rPr>
              <a:t>与研究机构，</a:t>
            </a:r>
            <a:r>
              <a:rPr lang="zh-CN" altLang="en-US" sz="2400" dirty="0">
                <a:solidFill>
                  <a:srgbClr val="131313"/>
                </a:solidFill>
                <a:latin typeface="+mn-ea"/>
                <a:cs typeface="Arial" panose="020B0604020202020204" pitchFamily="34" charset="0"/>
              </a:rPr>
              <a:t>进入全球被引用数排名前</a:t>
            </a:r>
            <a:r>
              <a:rPr lang="en-US" altLang="zh-TW" sz="2400" dirty="0">
                <a:solidFill>
                  <a:srgbClr val="131313"/>
                </a:solidFill>
                <a:latin typeface="+mn-ea"/>
                <a:cs typeface="Arial" panose="020B0604020202020204" pitchFamily="34" charset="0"/>
              </a:rPr>
              <a:t>1%</a:t>
            </a:r>
            <a:endParaRPr lang="en-US" altLang="zh-CN" sz="2400" dirty="0">
              <a:solidFill>
                <a:srgbClr val="131313"/>
              </a:solidFill>
              <a:latin typeface="+mn-ea"/>
              <a:cs typeface="Arial" panose="020B0604020202020204" pitchFamily="34" charset="0"/>
            </a:endParaRPr>
          </a:p>
        </p:txBody>
      </p:sp>
      <p:sp>
        <p:nvSpPr>
          <p:cNvPr id="57" name="矩形 56"/>
          <p:cNvSpPr/>
          <p:nvPr/>
        </p:nvSpPr>
        <p:spPr>
          <a:xfrm>
            <a:off x="3935760" y="2052137"/>
            <a:ext cx="5064207" cy="584775"/>
          </a:xfrm>
          <a:prstGeom prst="rect">
            <a:avLst/>
          </a:prstGeom>
        </p:spPr>
        <p:txBody>
          <a:bodyPr wrap="none">
            <a:spAutoFit/>
          </a:bodyPr>
          <a:lstStyle/>
          <a:p>
            <a:r>
              <a:rPr lang="zh-TW" altLang="en-US" sz="3200" dirty="0">
                <a:solidFill>
                  <a:srgbClr val="131313"/>
                </a:solidFill>
                <a:latin typeface="+mn-ea"/>
                <a:cs typeface="Arial" panose="020B0604020202020204" pitchFamily="34" charset="0"/>
              </a:rPr>
              <a:t>台湾</a:t>
            </a:r>
            <a:r>
              <a:rPr lang="en-US" altLang="zh-TW" sz="3200" dirty="0">
                <a:solidFill>
                  <a:srgbClr val="131313"/>
                </a:solidFill>
                <a:latin typeface="+mn-ea"/>
                <a:cs typeface="Arial" panose="020B0604020202020204" pitchFamily="34" charset="0"/>
              </a:rPr>
              <a:t>ESI</a:t>
            </a:r>
            <a:r>
              <a:rPr lang="zh-CN" altLang="en-US" sz="3200" dirty="0">
                <a:solidFill>
                  <a:srgbClr val="131313"/>
                </a:solidFill>
                <a:latin typeface="+mn-ea"/>
                <a:cs typeface="Arial" panose="020B0604020202020204" pitchFamily="34" charset="0"/>
              </a:rPr>
              <a:t>社科文献排名亮眼</a:t>
            </a:r>
            <a:r>
              <a:rPr lang="en-US" altLang="zh-CN" sz="3200" dirty="0">
                <a:solidFill>
                  <a:srgbClr val="131313"/>
                </a:solidFill>
                <a:latin typeface="+mn-ea"/>
                <a:cs typeface="Arial" panose="020B0604020202020204" pitchFamily="34" charset="0"/>
              </a:rPr>
              <a:t> </a:t>
            </a:r>
            <a:endParaRPr lang="zh-CN" altLang="en-US" sz="3200" dirty="0">
              <a:latin typeface="+mn-ea"/>
            </a:endParaRPr>
          </a:p>
        </p:txBody>
      </p:sp>
      <p:sp>
        <p:nvSpPr>
          <p:cNvPr id="58" name="矩形 57"/>
          <p:cNvSpPr/>
          <p:nvPr/>
        </p:nvSpPr>
        <p:spPr>
          <a:xfrm>
            <a:off x="3935760" y="2627620"/>
            <a:ext cx="5558984" cy="369332"/>
          </a:xfrm>
          <a:prstGeom prst="rect">
            <a:avLst/>
          </a:prstGeom>
        </p:spPr>
        <p:txBody>
          <a:bodyPr wrap="square">
            <a:spAutoFit/>
          </a:bodyPr>
          <a:lstStyle/>
          <a:p>
            <a:r>
              <a:rPr lang="en-US" altLang="zh-TW" dirty="0">
                <a:latin typeface="+mn-ea"/>
              </a:rPr>
              <a:t>(</a:t>
            </a:r>
            <a:r>
              <a:rPr lang="zh-CN" altLang="en-US" dirty="0">
                <a:latin typeface="+mn-ea"/>
              </a:rPr>
              <a:t>基本科学指标，</a:t>
            </a:r>
            <a:r>
              <a:rPr lang="en-US" altLang="zh-TW" dirty="0">
                <a:latin typeface="+mn-ea"/>
              </a:rPr>
              <a:t>Essential Science Indicator)</a:t>
            </a:r>
            <a:endParaRPr lang="zh-CN" altLang="en-US" dirty="0">
              <a:latin typeface="+mn-ea"/>
            </a:endParaRPr>
          </a:p>
        </p:txBody>
      </p:sp>
      <p:pic>
        <p:nvPicPr>
          <p:cNvPr id="59"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60175" y="4194373"/>
            <a:ext cx="896379" cy="896379"/>
          </a:xfrm>
          <a:prstGeom prst="rect">
            <a:avLst/>
          </a:prstGeom>
        </p:spPr>
      </p:pic>
      <p:pic>
        <p:nvPicPr>
          <p:cNvPr id="60" name="图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133" y="2204864"/>
            <a:ext cx="1127859" cy="1127859"/>
          </a:xfrm>
          <a:prstGeom prst="rect">
            <a:avLst/>
          </a:prstGeom>
        </p:spPr>
      </p:pic>
      <p:grpSp>
        <p:nvGrpSpPr>
          <p:cNvPr id="61" name="组合 1"/>
          <p:cNvGrpSpPr/>
          <p:nvPr/>
        </p:nvGrpSpPr>
        <p:grpSpPr>
          <a:xfrm>
            <a:off x="4040730" y="4034245"/>
            <a:ext cx="471094" cy="546469"/>
            <a:chOff x="6633018" y="3026546"/>
            <a:chExt cx="471094" cy="546469"/>
          </a:xfrm>
        </p:grpSpPr>
        <p:sp>
          <p:nvSpPr>
            <p:cNvPr id="62" name="六边形 11"/>
            <p:cNvSpPr/>
            <p:nvPr/>
          </p:nvSpPr>
          <p:spPr>
            <a:xfrm rot="5400000">
              <a:off x="6595330" y="3064234"/>
              <a:ext cx="546469" cy="47109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73"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8006" y="3055083"/>
              <a:ext cx="434435" cy="434435"/>
            </a:xfrm>
            <a:prstGeom prst="rect">
              <a:avLst/>
            </a:prstGeom>
          </p:spPr>
        </p:pic>
      </p:grpSp>
      <p:sp>
        <p:nvSpPr>
          <p:cNvPr id="74" name="文本框 13"/>
          <p:cNvSpPr txBox="1"/>
          <p:nvPr/>
        </p:nvSpPr>
        <p:spPr>
          <a:xfrm>
            <a:off x="4654219" y="4869160"/>
            <a:ext cx="7012643" cy="892552"/>
          </a:xfrm>
          <a:prstGeom prst="rect">
            <a:avLst/>
          </a:prstGeom>
          <a:noFill/>
        </p:spPr>
        <p:txBody>
          <a:bodyPr wrap="square" rtlCol="0">
            <a:spAutoFit/>
          </a:bodyPr>
          <a:lstStyle/>
          <a:p>
            <a:r>
              <a:rPr lang="en-US" altLang="zh-TW" sz="2800" dirty="0">
                <a:solidFill>
                  <a:srgbClr val="131313"/>
                </a:solidFill>
                <a:latin typeface="+mn-ea"/>
                <a:cs typeface="Arial" panose="020B0604020202020204" pitchFamily="34" charset="0"/>
              </a:rPr>
              <a:t>2</a:t>
            </a:r>
            <a:r>
              <a:rPr lang="zh-TW" altLang="en-US" sz="2800" dirty="0">
                <a:solidFill>
                  <a:srgbClr val="131313"/>
                </a:solidFill>
                <a:latin typeface="+mn-ea"/>
                <a:cs typeface="Arial" panose="020B0604020202020204" pitchFamily="34" charset="0"/>
              </a:rPr>
              <a:t>所</a:t>
            </a:r>
            <a:r>
              <a:rPr lang="zh-TW" altLang="en-US" sz="2400" dirty="0">
                <a:solidFill>
                  <a:srgbClr val="131313"/>
                </a:solidFill>
                <a:latin typeface="+mn-ea"/>
                <a:cs typeface="Arial" panose="020B0604020202020204" pitchFamily="34" charset="0"/>
              </a:rPr>
              <a:t>经济与商业领域</a:t>
            </a:r>
            <a:r>
              <a:rPr lang="zh-CN" altLang="en-US" sz="2400" dirty="0">
                <a:solidFill>
                  <a:srgbClr val="131313"/>
                </a:solidFill>
                <a:latin typeface="+mn-ea"/>
                <a:cs typeface="Arial" panose="020B0604020202020204" pitchFamily="34" charset="0"/>
              </a:rPr>
              <a:t>高校</a:t>
            </a:r>
            <a:r>
              <a:rPr lang="zh-TW" altLang="en-US" sz="2400" dirty="0">
                <a:solidFill>
                  <a:srgbClr val="131313"/>
                </a:solidFill>
                <a:latin typeface="+mn-ea"/>
                <a:cs typeface="Arial" panose="020B0604020202020204" pitchFamily="34" charset="0"/>
              </a:rPr>
              <a:t>与研究机构，</a:t>
            </a:r>
            <a:r>
              <a:rPr lang="zh-CN" altLang="en-US" sz="2400" dirty="0">
                <a:solidFill>
                  <a:srgbClr val="131313"/>
                </a:solidFill>
                <a:latin typeface="+mn-ea"/>
                <a:cs typeface="Arial" panose="020B0604020202020204" pitchFamily="34" charset="0"/>
              </a:rPr>
              <a:t>进入全球被引用数排名前</a:t>
            </a:r>
            <a:r>
              <a:rPr lang="en-US" altLang="zh-TW" sz="2400" dirty="0">
                <a:solidFill>
                  <a:srgbClr val="131313"/>
                </a:solidFill>
                <a:latin typeface="+mn-ea"/>
                <a:cs typeface="Arial" panose="020B0604020202020204" pitchFamily="34" charset="0"/>
              </a:rPr>
              <a:t>1%</a:t>
            </a:r>
            <a:endParaRPr lang="en-US" altLang="zh-CN" sz="2400" dirty="0">
              <a:solidFill>
                <a:srgbClr val="131313"/>
              </a:solidFill>
              <a:latin typeface="+mn-ea"/>
              <a:cs typeface="Arial" panose="020B0604020202020204" pitchFamily="34" charset="0"/>
            </a:endParaRPr>
          </a:p>
        </p:txBody>
      </p:sp>
      <p:grpSp>
        <p:nvGrpSpPr>
          <p:cNvPr id="75" name="组合 1"/>
          <p:cNvGrpSpPr/>
          <p:nvPr/>
        </p:nvGrpSpPr>
        <p:grpSpPr>
          <a:xfrm>
            <a:off x="4055718" y="5011423"/>
            <a:ext cx="471094" cy="546469"/>
            <a:chOff x="6633018" y="3026546"/>
            <a:chExt cx="471094" cy="546469"/>
          </a:xfrm>
        </p:grpSpPr>
        <p:sp>
          <p:nvSpPr>
            <p:cNvPr id="76" name="六边形 11"/>
            <p:cNvSpPr/>
            <p:nvPr/>
          </p:nvSpPr>
          <p:spPr>
            <a:xfrm rot="5400000">
              <a:off x="6595330" y="3064234"/>
              <a:ext cx="546469" cy="47109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77"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8006" y="3055083"/>
              <a:ext cx="434435" cy="434435"/>
            </a:xfrm>
            <a:prstGeom prst="rect">
              <a:avLst/>
            </a:prstGeom>
          </p:spPr>
        </p:pic>
      </p:grpSp>
      <p:sp>
        <p:nvSpPr>
          <p:cNvPr id="78" name="文本框 96"/>
          <p:cNvSpPr txBox="1"/>
          <p:nvPr/>
        </p:nvSpPr>
        <p:spPr>
          <a:xfrm>
            <a:off x="1052166" y="663551"/>
            <a:ext cx="387798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产品内容概览－人社</a:t>
            </a:r>
            <a:endParaRPr lang="zh-CN" altLang="en-US" sz="3200" b="1" dirty="0">
              <a:solidFill>
                <a:schemeClr val="tx2"/>
              </a:solidFill>
              <a:latin typeface="Century Gothic" panose="020B0502020202020204" pitchFamily="34" charset="0"/>
              <a:ea typeface="+mj-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100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1+#ppt_w/2"/>
                                          </p:val>
                                        </p:tav>
                                        <p:tav tm="100000">
                                          <p:val>
                                            <p:strVal val="#ppt_x"/>
                                          </p:val>
                                        </p:tav>
                                      </p:tavLst>
                                    </p:anim>
                                    <p:anim calcmode="lin" valueType="num">
                                      <p:cBhvr additive="base">
                                        <p:cTn id="12" dur="500" fill="hold"/>
                                        <p:tgtEl>
                                          <p:spTgt spid="55"/>
                                        </p:tgtEl>
                                        <p:attrNameLst>
                                          <p:attrName>ppt_y</p:attrName>
                                        </p:attrNameLst>
                                      </p:cBhvr>
                                      <p:tavLst>
                                        <p:tav tm="0">
                                          <p:val>
                                            <p:strVal val="0-#ppt_h/2"/>
                                          </p:val>
                                        </p:tav>
                                        <p:tav tm="100000">
                                          <p:val>
                                            <p:strVal val="#ppt_y"/>
                                          </p:val>
                                        </p:tav>
                                      </p:tavLst>
                                    </p:anim>
                                  </p:childTnLst>
                                </p:cTn>
                              </p:par>
                              <p:par>
                                <p:cTn id="13" presetID="53" presetClass="entr" presetSubtype="16" fill="hold" nodeType="withEffect">
                                  <p:stCondLst>
                                    <p:cond delay="125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par>
                                <p:cTn id="18" presetID="53" presetClass="entr" presetSubtype="16" fill="hold" nodeType="withEffect">
                                  <p:stCondLst>
                                    <p:cond delay="1250"/>
                                  </p:stCondLst>
                                  <p:childTnLst>
                                    <p:set>
                                      <p:cBhvr>
                                        <p:cTn id="19" dur="1" fill="hold">
                                          <p:stCondLst>
                                            <p:cond delay="0"/>
                                          </p:stCondLst>
                                        </p:cTn>
                                        <p:tgtEl>
                                          <p:spTgt spid="59"/>
                                        </p:tgtEl>
                                        <p:attrNameLst>
                                          <p:attrName>style.visibility</p:attrName>
                                        </p:attrNameLst>
                                      </p:cBhvr>
                                      <p:to>
                                        <p:strVal val="visible"/>
                                      </p:to>
                                    </p:set>
                                    <p:anim calcmode="lin" valueType="num">
                                      <p:cBhvr>
                                        <p:cTn id="20" dur="500" fill="hold"/>
                                        <p:tgtEl>
                                          <p:spTgt spid="59"/>
                                        </p:tgtEl>
                                        <p:attrNameLst>
                                          <p:attrName>ppt_w</p:attrName>
                                        </p:attrNameLst>
                                      </p:cBhvr>
                                      <p:tavLst>
                                        <p:tav tm="0">
                                          <p:val>
                                            <p:fltVal val="0"/>
                                          </p:val>
                                        </p:tav>
                                        <p:tav tm="100000">
                                          <p:val>
                                            <p:strVal val="#ppt_w"/>
                                          </p:val>
                                        </p:tav>
                                      </p:tavLst>
                                    </p:anim>
                                    <p:anim calcmode="lin" valueType="num">
                                      <p:cBhvr>
                                        <p:cTn id="21" dur="500" fill="hold"/>
                                        <p:tgtEl>
                                          <p:spTgt spid="59"/>
                                        </p:tgtEl>
                                        <p:attrNameLst>
                                          <p:attrName>ppt_h</p:attrName>
                                        </p:attrNameLst>
                                      </p:cBhvr>
                                      <p:tavLst>
                                        <p:tav tm="0">
                                          <p:val>
                                            <p:fltVal val="0"/>
                                          </p:val>
                                        </p:tav>
                                        <p:tav tm="100000">
                                          <p:val>
                                            <p:strVal val="#ppt_h"/>
                                          </p:val>
                                        </p:tav>
                                      </p:tavLst>
                                    </p:anim>
                                    <p:animEffect transition="in" filter="fade">
                                      <p:cBhvr>
                                        <p:cTn id="22" dur="500"/>
                                        <p:tgtEl>
                                          <p:spTgt spid="59"/>
                                        </p:tgtEl>
                                      </p:cBhvr>
                                    </p:animEffect>
                                  </p:childTnLst>
                                </p:cTn>
                              </p:par>
                              <p:par>
                                <p:cTn id="23" presetID="2" presetClass="entr" presetSubtype="2" decel="100000" fill="hold" grpId="0" nodeType="withEffect">
                                  <p:stCondLst>
                                    <p:cond delay="2000"/>
                                  </p:stCondLst>
                                  <p:iterate type="lt">
                                    <p:tmPct val="10000"/>
                                  </p:iterate>
                                  <p:childTnLst>
                                    <p:set>
                                      <p:cBhvr>
                                        <p:cTn id="24" dur="1" fill="hold">
                                          <p:stCondLst>
                                            <p:cond delay="0"/>
                                          </p:stCondLst>
                                        </p:cTn>
                                        <p:tgtEl>
                                          <p:spTgt spid="57"/>
                                        </p:tgtEl>
                                        <p:attrNameLst>
                                          <p:attrName>style.visibility</p:attrName>
                                        </p:attrNameLst>
                                      </p:cBhvr>
                                      <p:to>
                                        <p:strVal val="visible"/>
                                      </p:to>
                                    </p:set>
                                    <p:anim calcmode="lin" valueType="num">
                                      <p:cBhvr additive="base">
                                        <p:cTn id="25" dur="500" fill="hold"/>
                                        <p:tgtEl>
                                          <p:spTgt spid="57"/>
                                        </p:tgtEl>
                                        <p:attrNameLst>
                                          <p:attrName>ppt_x</p:attrName>
                                        </p:attrNameLst>
                                      </p:cBhvr>
                                      <p:tavLst>
                                        <p:tav tm="0">
                                          <p:val>
                                            <p:strVal val="1+#ppt_w/2"/>
                                          </p:val>
                                        </p:tav>
                                        <p:tav tm="100000">
                                          <p:val>
                                            <p:strVal val="#ppt_x"/>
                                          </p:val>
                                        </p:tav>
                                      </p:tavLst>
                                    </p:anim>
                                    <p:anim calcmode="lin" valueType="num">
                                      <p:cBhvr additive="base">
                                        <p:cTn id="26" dur="500" fill="hold"/>
                                        <p:tgtEl>
                                          <p:spTgt spid="57"/>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2250"/>
                                  </p:stCondLst>
                                  <p:iterate type="lt">
                                    <p:tmPct val="5000"/>
                                  </p:iterate>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1+#ppt_w/2"/>
                                          </p:val>
                                        </p:tav>
                                        <p:tav tm="100000">
                                          <p:val>
                                            <p:strVal val="#ppt_x"/>
                                          </p:val>
                                        </p:tav>
                                      </p:tavLst>
                                    </p:anim>
                                    <p:anim calcmode="lin" valueType="num">
                                      <p:cBhvr additive="base">
                                        <p:cTn id="30" dur="500" fill="hold"/>
                                        <p:tgtEl>
                                          <p:spTgt spid="58"/>
                                        </p:tgtEl>
                                        <p:attrNameLst>
                                          <p:attrName>ppt_y</p:attrName>
                                        </p:attrNameLst>
                                      </p:cBhvr>
                                      <p:tavLst>
                                        <p:tav tm="0">
                                          <p:val>
                                            <p:strVal val="#ppt_y"/>
                                          </p:val>
                                        </p:tav>
                                        <p:tav tm="100000">
                                          <p:val>
                                            <p:strVal val="#ppt_y"/>
                                          </p:val>
                                        </p:tav>
                                      </p:tavLst>
                                    </p:anim>
                                  </p:childTnLst>
                                </p:cTn>
                              </p:par>
                              <p:par>
                                <p:cTn id="31" presetID="2" presetClass="entr" presetSubtype="4" fill="hold" grpId="0" nodeType="withEffect">
                                  <p:stCondLst>
                                    <p:cond delay="3000"/>
                                  </p:stCondLst>
                                  <p:childTnLst>
                                    <p:set>
                                      <p:cBhvr>
                                        <p:cTn id="32" dur="1" fill="hold">
                                          <p:stCondLst>
                                            <p:cond delay="0"/>
                                          </p:stCondLst>
                                        </p:cTn>
                                        <p:tgtEl>
                                          <p:spTgt spid="56"/>
                                        </p:tgtEl>
                                        <p:attrNameLst>
                                          <p:attrName>style.visibility</p:attrName>
                                        </p:attrNameLst>
                                      </p:cBhvr>
                                      <p:to>
                                        <p:strVal val="visible"/>
                                      </p:to>
                                    </p:set>
                                    <p:anim calcmode="lin" valueType="num">
                                      <p:cBhvr additive="base">
                                        <p:cTn id="33" dur="500" fill="hold"/>
                                        <p:tgtEl>
                                          <p:spTgt spid="56"/>
                                        </p:tgtEl>
                                        <p:attrNameLst>
                                          <p:attrName>ppt_x</p:attrName>
                                        </p:attrNameLst>
                                      </p:cBhvr>
                                      <p:tavLst>
                                        <p:tav tm="0">
                                          <p:val>
                                            <p:strVal val="#ppt_x"/>
                                          </p:val>
                                        </p:tav>
                                        <p:tav tm="100000">
                                          <p:val>
                                            <p:strVal val="#ppt_x"/>
                                          </p:val>
                                        </p:tav>
                                      </p:tavLst>
                                    </p:anim>
                                    <p:anim calcmode="lin" valueType="num">
                                      <p:cBhvr additive="base">
                                        <p:cTn id="34" dur="500" fill="hold"/>
                                        <p:tgtEl>
                                          <p:spTgt spid="5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3000"/>
                                  </p:stCondLst>
                                  <p:childTnLst>
                                    <p:set>
                                      <p:cBhvr>
                                        <p:cTn id="36" dur="1" fill="hold">
                                          <p:stCondLst>
                                            <p:cond delay="0"/>
                                          </p:stCondLst>
                                        </p:cTn>
                                        <p:tgtEl>
                                          <p:spTgt spid="61"/>
                                        </p:tgtEl>
                                        <p:attrNameLst>
                                          <p:attrName>style.visibility</p:attrName>
                                        </p:attrNameLst>
                                      </p:cBhvr>
                                      <p:to>
                                        <p:strVal val="visible"/>
                                      </p:to>
                                    </p:set>
                                    <p:anim calcmode="lin" valueType="num">
                                      <p:cBhvr additive="base">
                                        <p:cTn id="37" dur="500" fill="hold"/>
                                        <p:tgtEl>
                                          <p:spTgt spid="61"/>
                                        </p:tgtEl>
                                        <p:attrNameLst>
                                          <p:attrName>ppt_x</p:attrName>
                                        </p:attrNameLst>
                                      </p:cBhvr>
                                      <p:tavLst>
                                        <p:tav tm="0">
                                          <p:val>
                                            <p:strVal val="#ppt_x"/>
                                          </p:val>
                                        </p:tav>
                                        <p:tav tm="100000">
                                          <p:val>
                                            <p:strVal val="#ppt_x"/>
                                          </p:val>
                                        </p:tav>
                                      </p:tavLst>
                                    </p:anim>
                                    <p:anim calcmode="lin" valueType="num">
                                      <p:cBhvr additive="base">
                                        <p:cTn id="38" dur="500" fill="hold"/>
                                        <p:tgtEl>
                                          <p:spTgt spid="6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3000"/>
                                  </p:stCondLst>
                                  <p:childTnLst>
                                    <p:set>
                                      <p:cBhvr>
                                        <p:cTn id="40" dur="1" fill="hold">
                                          <p:stCondLst>
                                            <p:cond delay="0"/>
                                          </p:stCondLst>
                                        </p:cTn>
                                        <p:tgtEl>
                                          <p:spTgt spid="74"/>
                                        </p:tgtEl>
                                        <p:attrNameLst>
                                          <p:attrName>style.visibility</p:attrName>
                                        </p:attrNameLst>
                                      </p:cBhvr>
                                      <p:to>
                                        <p:strVal val="visible"/>
                                      </p:to>
                                    </p:set>
                                    <p:anim calcmode="lin" valueType="num">
                                      <p:cBhvr additive="base">
                                        <p:cTn id="41" dur="500" fill="hold"/>
                                        <p:tgtEl>
                                          <p:spTgt spid="74"/>
                                        </p:tgtEl>
                                        <p:attrNameLst>
                                          <p:attrName>ppt_x</p:attrName>
                                        </p:attrNameLst>
                                      </p:cBhvr>
                                      <p:tavLst>
                                        <p:tav tm="0">
                                          <p:val>
                                            <p:strVal val="#ppt_x"/>
                                          </p:val>
                                        </p:tav>
                                        <p:tav tm="100000">
                                          <p:val>
                                            <p:strVal val="#ppt_x"/>
                                          </p:val>
                                        </p:tav>
                                      </p:tavLst>
                                    </p:anim>
                                    <p:anim calcmode="lin" valueType="num">
                                      <p:cBhvr additive="base">
                                        <p:cTn id="42" dur="500" fill="hold"/>
                                        <p:tgtEl>
                                          <p:spTgt spid="7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3000"/>
                                  </p:stCondLst>
                                  <p:childTnLst>
                                    <p:set>
                                      <p:cBhvr>
                                        <p:cTn id="44" dur="1" fill="hold">
                                          <p:stCondLst>
                                            <p:cond delay="0"/>
                                          </p:stCondLst>
                                        </p:cTn>
                                        <p:tgtEl>
                                          <p:spTgt spid="75"/>
                                        </p:tgtEl>
                                        <p:attrNameLst>
                                          <p:attrName>style.visibility</p:attrName>
                                        </p:attrNameLst>
                                      </p:cBhvr>
                                      <p:to>
                                        <p:strVal val="visible"/>
                                      </p:to>
                                    </p:set>
                                    <p:anim calcmode="lin" valueType="num">
                                      <p:cBhvr additive="base">
                                        <p:cTn id="45" dur="500" fill="hold"/>
                                        <p:tgtEl>
                                          <p:spTgt spid="75"/>
                                        </p:tgtEl>
                                        <p:attrNameLst>
                                          <p:attrName>ppt_x</p:attrName>
                                        </p:attrNameLst>
                                      </p:cBhvr>
                                      <p:tavLst>
                                        <p:tav tm="0">
                                          <p:val>
                                            <p:strVal val="#ppt_x"/>
                                          </p:val>
                                        </p:tav>
                                        <p:tav tm="100000">
                                          <p:val>
                                            <p:strVal val="#ppt_x"/>
                                          </p:val>
                                        </p:tav>
                                      </p:tavLst>
                                    </p:anim>
                                    <p:anim calcmode="lin" valueType="num">
                                      <p:cBhvr additive="base">
                                        <p:cTn id="46"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p:bldP spid="57" grpId="0"/>
      <p:bldP spid="58"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六边形 8"/>
          <p:cNvSpPr/>
          <p:nvPr/>
        </p:nvSpPr>
        <p:spPr>
          <a:xfrm rot="5400000">
            <a:off x="908301" y="1919955"/>
            <a:ext cx="2133524" cy="183924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sp>
        <p:nvSpPr>
          <p:cNvPr id="27" name="六边形 10"/>
          <p:cNvSpPr/>
          <p:nvPr/>
        </p:nvSpPr>
        <p:spPr>
          <a:xfrm rot="5400000">
            <a:off x="941264" y="3792164"/>
            <a:ext cx="2133524" cy="1839245"/>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sp>
        <p:nvSpPr>
          <p:cNvPr id="28" name="文本框 13"/>
          <p:cNvSpPr txBox="1"/>
          <p:nvPr/>
        </p:nvSpPr>
        <p:spPr>
          <a:xfrm>
            <a:off x="4942251" y="3131334"/>
            <a:ext cx="6897323" cy="1015663"/>
          </a:xfrm>
          <a:prstGeom prst="rect">
            <a:avLst/>
          </a:prstGeom>
          <a:noFill/>
        </p:spPr>
        <p:txBody>
          <a:bodyPr wrap="square" rtlCol="0">
            <a:spAutoFit/>
          </a:bodyPr>
          <a:lstStyle/>
          <a:p>
            <a:r>
              <a:rPr lang="zh-TW" altLang="en-US" sz="2000" dirty="0">
                <a:solidFill>
                  <a:srgbClr val="131313"/>
                </a:solidFill>
                <a:latin typeface="+mn-ea"/>
                <a:cs typeface="Arial" panose="020B0604020202020204" pitchFamily="34" charset="0"/>
              </a:rPr>
              <a:t>台师大教育学科不仅连续</a:t>
            </a:r>
            <a:r>
              <a:rPr lang="en-US" altLang="zh-TW" sz="2000" dirty="0">
                <a:solidFill>
                  <a:srgbClr val="131313"/>
                </a:solidFill>
                <a:latin typeface="+mn-ea"/>
                <a:cs typeface="Arial" panose="020B0604020202020204" pitchFamily="34" charset="0"/>
              </a:rPr>
              <a:t>10</a:t>
            </a:r>
            <a:r>
              <a:rPr lang="zh-TW" altLang="en-US" sz="2000" dirty="0">
                <a:solidFill>
                  <a:srgbClr val="131313"/>
                </a:solidFill>
                <a:latin typeface="+mn-ea"/>
                <a:cs typeface="Arial" panose="020B0604020202020204" pitchFamily="34" charset="0"/>
              </a:rPr>
              <a:t>年在台湾大学排名第一，也连续</a:t>
            </a:r>
            <a:r>
              <a:rPr lang="en-US" altLang="zh-TW" sz="2000" dirty="0">
                <a:solidFill>
                  <a:srgbClr val="131313"/>
                </a:solidFill>
                <a:latin typeface="+mn-ea"/>
                <a:cs typeface="Arial" panose="020B0604020202020204" pitchFamily="34" charset="0"/>
              </a:rPr>
              <a:t>9</a:t>
            </a:r>
            <a:r>
              <a:rPr lang="zh-TW" altLang="en-US" sz="2000" dirty="0">
                <a:solidFill>
                  <a:srgbClr val="131313"/>
                </a:solidFill>
                <a:latin typeface="+mn-ea"/>
                <a:cs typeface="Arial" panose="020B0604020202020204" pitchFamily="34" charset="0"/>
              </a:rPr>
              <a:t>年名列全球前</a:t>
            </a:r>
            <a:r>
              <a:rPr lang="en-US" altLang="zh-TW" sz="2000" dirty="0">
                <a:solidFill>
                  <a:srgbClr val="131313"/>
                </a:solidFill>
                <a:latin typeface="+mn-ea"/>
                <a:cs typeface="Arial" panose="020B0604020202020204" pitchFamily="34" charset="0"/>
              </a:rPr>
              <a:t>50</a:t>
            </a:r>
            <a:r>
              <a:rPr lang="zh-TW" altLang="en-US" sz="2000" dirty="0">
                <a:solidFill>
                  <a:srgbClr val="131313"/>
                </a:solidFill>
                <a:latin typeface="+mn-ea"/>
                <a:cs typeface="Arial" panose="020B0604020202020204" pitchFamily="34" charset="0"/>
              </a:rPr>
              <a:t>名，今年更前进前</a:t>
            </a:r>
            <a:r>
              <a:rPr lang="en-US" altLang="zh-TW" sz="2000" dirty="0">
                <a:solidFill>
                  <a:srgbClr val="131313"/>
                </a:solidFill>
                <a:latin typeface="+mn-ea"/>
                <a:cs typeface="Arial" panose="020B0604020202020204" pitchFamily="34" charset="0"/>
              </a:rPr>
              <a:t>30</a:t>
            </a:r>
            <a:r>
              <a:rPr lang="zh-TW" altLang="en-US" sz="2000" dirty="0">
                <a:solidFill>
                  <a:srgbClr val="131313"/>
                </a:solidFill>
                <a:latin typeface="+mn-ea"/>
                <a:cs typeface="Arial" panose="020B0604020202020204" pitchFamily="34" charset="0"/>
              </a:rPr>
              <a:t>以内，名列亚洲第四。</a:t>
            </a:r>
            <a:r>
              <a:rPr lang="en-US" altLang="zh-TW" sz="2000" dirty="0">
                <a:latin typeface="+mn-ea"/>
                <a:cs typeface="Arial" panose="020B0604020202020204" pitchFamily="34" charset="0"/>
              </a:rPr>
              <a:t> ~2021/03</a:t>
            </a:r>
            <a:r>
              <a:rPr lang="zh-TW" altLang="en-US" sz="2000" dirty="0">
                <a:latin typeface="+mn-ea"/>
                <a:cs typeface="Arial" panose="020B0604020202020204" pitchFamily="34" charset="0"/>
              </a:rPr>
              <a:t> </a:t>
            </a:r>
            <a:r>
              <a:rPr lang="en-US" altLang="zh-TW" sz="2000" dirty="0">
                <a:latin typeface="+mn-ea"/>
                <a:cs typeface="Arial" panose="020B0604020202020204" pitchFamily="34" charset="0"/>
              </a:rPr>
              <a:t>《</a:t>
            </a:r>
            <a:r>
              <a:rPr lang="zh-TW" altLang="en-US" sz="2000" dirty="0">
                <a:latin typeface="+mn-ea"/>
                <a:cs typeface="Arial" panose="020B0604020202020204" pitchFamily="34" charset="0"/>
              </a:rPr>
              <a:t>联合新闻网</a:t>
            </a:r>
            <a:r>
              <a:rPr lang="en-US" altLang="zh-TW" sz="2000" dirty="0">
                <a:latin typeface="+mn-ea"/>
                <a:cs typeface="Arial" panose="020B0604020202020204" pitchFamily="34" charset="0"/>
              </a:rPr>
              <a:t>》</a:t>
            </a:r>
            <a:endParaRPr lang="en-US" altLang="zh-TW" sz="2000" dirty="0">
              <a:solidFill>
                <a:srgbClr val="131313"/>
              </a:solidFill>
              <a:latin typeface="+mn-ea"/>
              <a:cs typeface="Arial" panose="020B0604020202020204" pitchFamily="34" charset="0"/>
            </a:endParaRPr>
          </a:p>
        </p:txBody>
      </p:sp>
      <p:sp>
        <p:nvSpPr>
          <p:cNvPr id="29" name="矩形 28"/>
          <p:cNvSpPr/>
          <p:nvPr/>
        </p:nvSpPr>
        <p:spPr>
          <a:xfrm>
            <a:off x="3935760" y="1556792"/>
            <a:ext cx="7200800" cy="1077218"/>
          </a:xfrm>
          <a:prstGeom prst="rect">
            <a:avLst/>
          </a:prstGeom>
        </p:spPr>
        <p:txBody>
          <a:bodyPr wrap="square">
            <a:spAutoFit/>
          </a:bodyPr>
          <a:lstStyle/>
          <a:p>
            <a:r>
              <a:rPr lang="en-US" altLang="zh-TW" sz="3200" dirty="0">
                <a:solidFill>
                  <a:srgbClr val="131313"/>
                </a:solidFill>
                <a:latin typeface="+mn-ea"/>
                <a:cs typeface="Arial" panose="020B0604020202020204" pitchFamily="34" charset="0"/>
              </a:rPr>
              <a:t>2021 QS </a:t>
            </a:r>
            <a:r>
              <a:rPr lang="zh-CN" altLang="en-US" sz="3200" dirty="0">
                <a:solidFill>
                  <a:srgbClr val="131313"/>
                </a:solidFill>
                <a:latin typeface="+mn-ea"/>
                <a:cs typeface="Arial" panose="020B0604020202020204" pitchFamily="34" charset="0"/>
              </a:rPr>
              <a:t>世界大学领域排名，</a:t>
            </a:r>
            <a:br>
              <a:rPr lang="en-US" altLang="zh-CN" sz="3200" dirty="0">
                <a:solidFill>
                  <a:srgbClr val="131313"/>
                </a:solidFill>
                <a:latin typeface="+mn-ea"/>
                <a:cs typeface="Arial" panose="020B0604020202020204" pitchFamily="34" charset="0"/>
              </a:rPr>
            </a:br>
            <a:r>
              <a:rPr lang="zh-CN" altLang="en-US" sz="3200" dirty="0">
                <a:solidFill>
                  <a:srgbClr val="131313"/>
                </a:solidFill>
                <a:latin typeface="+mn-ea"/>
                <a:cs typeface="Arial" panose="020B0604020202020204" pitchFamily="34" charset="0"/>
              </a:rPr>
              <a:t>台师大「教育」排亚洲</a:t>
            </a:r>
            <a:r>
              <a:rPr lang="zh-TW" altLang="en-US" sz="3200" dirty="0">
                <a:solidFill>
                  <a:srgbClr val="131313"/>
                </a:solidFill>
                <a:latin typeface="+mn-ea"/>
                <a:cs typeface="Arial" panose="020B0604020202020204" pitchFamily="34" charset="0"/>
              </a:rPr>
              <a:t>第四</a:t>
            </a:r>
            <a:endParaRPr lang="zh-CN" altLang="en-US" sz="3200" dirty="0">
              <a:latin typeface="+mn-ea"/>
            </a:endParaRPr>
          </a:p>
        </p:txBody>
      </p:sp>
      <p:pic>
        <p:nvPicPr>
          <p:cNvPr id="30"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60176" y="4194373"/>
            <a:ext cx="896379" cy="896379"/>
          </a:xfrm>
          <a:prstGeom prst="rect">
            <a:avLst/>
          </a:prstGeom>
        </p:spPr>
      </p:pic>
      <p:pic>
        <p:nvPicPr>
          <p:cNvPr id="31" name="图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133" y="2204864"/>
            <a:ext cx="1127859" cy="1127859"/>
          </a:xfrm>
          <a:prstGeom prst="rect">
            <a:avLst/>
          </a:prstGeom>
        </p:spPr>
      </p:pic>
      <p:sp>
        <p:nvSpPr>
          <p:cNvPr id="32" name="文本框 13"/>
          <p:cNvSpPr txBox="1"/>
          <p:nvPr/>
        </p:nvSpPr>
        <p:spPr>
          <a:xfrm>
            <a:off x="4942251" y="4851251"/>
            <a:ext cx="6897323" cy="1323439"/>
          </a:xfrm>
          <a:prstGeom prst="rect">
            <a:avLst/>
          </a:prstGeom>
          <a:noFill/>
        </p:spPr>
        <p:txBody>
          <a:bodyPr wrap="square" rtlCol="0">
            <a:spAutoFit/>
          </a:bodyPr>
          <a:lstStyle/>
          <a:p>
            <a:r>
              <a:rPr lang="zh-TW" altLang="en-US" sz="2000" dirty="0">
                <a:latin typeface="+mn-ea"/>
                <a:cs typeface="Arial" panose="020B0604020202020204" pitchFamily="34" charset="0"/>
              </a:rPr>
              <a:t>台师大在华语文研究方面位居全球重镇，吸引不少国际对华语文有兴趣的学者，选择跟台师大合作，华语文教学系培育学生毕业后到海外教华语，并培养许多学生取得国际文凭教师证照，发挥国际影响力。</a:t>
            </a:r>
            <a:r>
              <a:rPr lang="en-US" altLang="zh-TW" sz="2000" dirty="0">
                <a:latin typeface="+mn-ea"/>
                <a:cs typeface="Arial" panose="020B0604020202020204" pitchFamily="34" charset="0"/>
              </a:rPr>
              <a:t>~2021/03</a:t>
            </a:r>
            <a:r>
              <a:rPr lang="zh-TW" altLang="en-US" sz="2000" dirty="0">
                <a:latin typeface="+mn-ea"/>
                <a:cs typeface="Arial" panose="020B0604020202020204" pitchFamily="34" charset="0"/>
              </a:rPr>
              <a:t> </a:t>
            </a:r>
            <a:r>
              <a:rPr lang="en-US" altLang="zh-TW" sz="2000" dirty="0">
                <a:latin typeface="+mn-ea"/>
                <a:cs typeface="Arial" panose="020B0604020202020204" pitchFamily="34" charset="0"/>
              </a:rPr>
              <a:t>《</a:t>
            </a:r>
            <a:r>
              <a:rPr lang="zh-TW" altLang="en-US" sz="2000" dirty="0">
                <a:latin typeface="+mn-ea"/>
                <a:cs typeface="Arial" panose="020B0604020202020204" pitchFamily="34" charset="0"/>
              </a:rPr>
              <a:t>联合新闻网</a:t>
            </a:r>
            <a:r>
              <a:rPr lang="en-US" altLang="zh-TW" sz="2000" dirty="0">
                <a:latin typeface="+mn-ea"/>
                <a:cs typeface="Arial" panose="020B0604020202020204" pitchFamily="34" charset="0"/>
              </a:rPr>
              <a:t>》</a:t>
            </a:r>
            <a:endParaRPr lang="en-US" altLang="zh-TW" sz="2000" dirty="0">
              <a:solidFill>
                <a:srgbClr val="131313"/>
              </a:solidFill>
              <a:latin typeface="+mn-ea"/>
              <a:cs typeface="Arial" panose="020B0604020202020204" pitchFamily="34" charset="0"/>
            </a:endParaRPr>
          </a:p>
        </p:txBody>
      </p:sp>
      <p:grpSp>
        <p:nvGrpSpPr>
          <p:cNvPr id="33" name="组合 2"/>
          <p:cNvGrpSpPr/>
          <p:nvPr/>
        </p:nvGrpSpPr>
        <p:grpSpPr>
          <a:xfrm>
            <a:off x="4151784" y="5068922"/>
            <a:ext cx="471094" cy="546469"/>
            <a:chOff x="6633018" y="4322690"/>
            <a:chExt cx="471094" cy="546469"/>
          </a:xfrm>
        </p:grpSpPr>
        <p:sp>
          <p:nvSpPr>
            <p:cNvPr id="34" name="六边形 15"/>
            <p:cNvSpPr/>
            <p:nvPr/>
          </p:nvSpPr>
          <p:spPr>
            <a:xfrm rot="5400000">
              <a:off x="6595330" y="4360378"/>
              <a:ext cx="546469" cy="47109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35"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6918" y="4412661"/>
              <a:ext cx="356609" cy="356609"/>
            </a:xfrm>
            <a:prstGeom prst="rect">
              <a:avLst/>
            </a:prstGeom>
          </p:spPr>
        </p:pic>
      </p:grpSp>
      <p:grpSp>
        <p:nvGrpSpPr>
          <p:cNvPr id="36" name="组合 2"/>
          <p:cNvGrpSpPr/>
          <p:nvPr/>
        </p:nvGrpSpPr>
        <p:grpSpPr>
          <a:xfrm>
            <a:off x="4151784" y="3503938"/>
            <a:ext cx="471094" cy="546469"/>
            <a:chOff x="6633018" y="4322690"/>
            <a:chExt cx="471094" cy="546469"/>
          </a:xfrm>
        </p:grpSpPr>
        <p:sp>
          <p:nvSpPr>
            <p:cNvPr id="37" name="六边形 15"/>
            <p:cNvSpPr/>
            <p:nvPr/>
          </p:nvSpPr>
          <p:spPr>
            <a:xfrm rot="5400000">
              <a:off x="6595330" y="4360378"/>
              <a:ext cx="546469" cy="47109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38"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6918" y="4412661"/>
              <a:ext cx="356609" cy="356609"/>
            </a:xfrm>
            <a:prstGeom prst="rect">
              <a:avLst/>
            </a:prstGeom>
          </p:spPr>
        </p:pic>
      </p:grpSp>
      <p:sp>
        <p:nvSpPr>
          <p:cNvPr id="39" name="文本框 96"/>
          <p:cNvSpPr txBox="1"/>
          <p:nvPr/>
        </p:nvSpPr>
        <p:spPr>
          <a:xfrm>
            <a:off x="1052166" y="663551"/>
            <a:ext cx="387798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产品内容概览－人社</a:t>
            </a:r>
            <a:endParaRPr lang="zh-CN" altLang="en-US" sz="3200" b="1" dirty="0">
              <a:solidFill>
                <a:schemeClr val="tx2"/>
              </a:solidFill>
              <a:latin typeface="Century Gothic" panose="020B0502020202020204" pitchFamily="34" charset="0"/>
              <a:ea typeface="+mj-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20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0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200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文本框 96"/>
          <p:cNvSpPr txBox="1"/>
          <p:nvPr/>
        </p:nvSpPr>
        <p:spPr>
          <a:xfrm>
            <a:off x="1052166" y="663551"/>
            <a:ext cx="387798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产品内容概览－人社</a:t>
            </a:r>
            <a:endParaRPr lang="zh-CN" altLang="en-US" sz="3200" b="1" dirty="0">
              <a:solidFill>
                <a:schemeClr val="tx2"/>
              </a:solidFill>
              <a:latin typeface="Century Gothic" panose="020B0502020202020204" pitchFamily="34" charset="0"/>
              <a:ea typeface="+mj-ea"/>
            </a:endParaRPr>
          </a:p>
        </p:txBody>
      </p:sp>
      <p:sp>
        <p:nvSpPr>
          <p:cNvPr id="19" name="文本框 8"/>
          <p:cNvSpPr txBox="1"/>
          <p:nvPr/>
        </p:nvSpPr>
        <p:spPr>
          <a:xfrm>
            <a:off x="7536160" y="1896034"/>
            <a:ext cx="2339102" cy="523220"/>
          </a:xfrm>
          <a:prstGeom prst="rect">
            <a:avLst/>
          </a:prstGeom>
          <a:noFill/>
        </p:spPr>
        <p:txBody>
          <a:bodyPr wrap="none" rtlCol="0">
            <a:spAutoFit/>
          </a:bodyPr>
          <a:lstStyle/>
          <a:p>
            <a:r>
              <a:rPr lang="zh-CN" altLang="en-US" sz="2800" dirty="0">
                <a:solidFill>
                  <a:schemeClr val="tx2">
                    <a:lumMod val="75000"/>
                  </a:schemeClr>
                </a:solidFill>
                <a:latin typeface="+mn-ea"/>
                <a:cs typeface="Arial" panose="020B0604020202020204" pitchFamily="34" charset="0"/>
              </a:rPr>
              <a:t>文献结构严谨</a:t>
            </a:r>
            <a:endParaRPr lang="en-US" altLang="zh-CN" sz="2800" dirty="0">
              <a:solidFill>
                <a:schemeClr val="tx2">
                  <a:lumMod val="75000"/>
                </a:schemeClr>
              </a:solidFill>
              <a:latin typeface="+mn-ea"/>
              <a:cs typeface="Arial" panose="020B0604020202020204" pitchFamily="34" charset="0"/>
            </a:endParaRPr>
          </a:p>
        </p:txBody>
      </p:sp>
      <p:grpSp>
        <p:nvGrpSpPr>
          <p:cNvPr id="20" name="组合 1"/>
          <p:cNvGrpSpPr/>
          <p:nvPr/>
        </p:nvGrpSpPr>
        <p:grpSpPr>
          <a:xfrm>
            <a:off x="6528048" y="1699174"/>
            <a:ext cx="864096" cy="864096"/>
            <a:chOff x="6600056" y="2276872"/>
            <a:chExt cx="864096" cy="864096"/>
          </a:xfrm>
        </p:grpSpPr>
        <p:sp>
          <p:nvSpPr>
            <p:cNvPr id="21" name="椭圆 6"/>
            <p:cNvSpPr/>
            <p:nvPr/>
          </p:nvSpPr>
          <p:spPr>
            <a:xfrm>
              <a:off x="6600056" y="2276872"/>
              <a:ext cx="864096" cy="864096"/>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lumMod val="75000"/>
                  </a:schemeClr>
                </a:solidFill>
                <a:latin typeface="Adobe 黑体 Std R" pitchFamily="34" charset="-128"/>
                <a:ea typeface="Adobe 黑体 Std R" pitchFamily="34" charset="-128"/>
              </a:endParaRPr>
            </a:p>
          </p:txBody>
        </p:sp>
        <p:pic>
          <p:nvPicPr>
            <p:cNvPr id="22"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83474" y="2342911"/>
              <a:ext cx="697260" cy="697260"/>
            </a:xfrm>
            <a:prstGeom prst="rect">
              <a:avLst/>
            </a:prstGeom>
          </p:spPr>
        </p:pic>
      </p:grpSp>
      <p:grpSp>
        <p:nvGrpSpPr>
          <p:cNvPr id="23" name="组合 2"/>
          <p:cNvGrpSpPr/>
          <p:nvPr/>
        </p:nvGrpSpPr>
        <p:grpSpPr>
          <a:xfrm>
            <a:off x="6552112" y="5469808"/>
            <a:ext cx="864096" cy="864096"/>
            <a:chOff x="6600056" y="4293096"/>
            <a:chExt cx="864096" cy="864096"/>
          </a:xfrm>
        </p:grpSpPr>
        <p:sp>
          <p:nvSpPr>
            <p:cNvPr id="24" name="椭圆 7"/>
            <p:cNvSpPr/>
            <p:nvPr/>
          </p:nvSpPr>
          <p:spPr>
            <a:xfrm>
              <a:off x="6600056" y="4293096"/>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2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654" y="4365104"/>
              <a:ext cx="720080" cy="720080"/>
            </a:xfrm>
            <a:prstGeom prst="rect">
              <a:avLst/>
            </a:prstGeom>
          </p:spPr>
        </p:pic>
      </p:grpSp>
      <p:sp>
        <p:nvSpPr>
          <p:cNvPr id="26" name="文本框 15"/>
          <p:cNvSpPr txBox="1"/>
          <p:nvPr/>
        </p:nvSpPr>
        <p:spPr>
          <a:xfrm>
            <a:off x="7560224" y="5685832"/>
            <a:ext cx="4493538" cy="523220"/>
          </a:xfrm>
          <a:prstGeom prst="rect">
            <a:avLst/>
          </a:prstGeom>
          <a:noFill/>
        </p:spPr>
        <p:txBody>
          <a:bodyPr wrap="none" rtlCol="0">
            <a:spAutoFit/>
          </a:bodyPr>
          <a:lstStyle/>
          <a:p>
            <a:r>
              <a:rPr lang="zh-CN" altLang="en-US" sz="2800" dirty="0">
                <a:solidFill>
                  <a:schemeClr val="tx2">
                    <a:lumMod val="75000"/>
                  </a:schemeClr>
                </a:solidFill>
                <a:latin typeface="+mn-ea"/>
                <a:cs typeface="Arial" panose="020B0604020202020204" pitchFamily="34" charset="0"/>
              </a:rPr>
              <a:t>收录年代最久远、完整丰富</a:t>
            </a:r>
            <a:endParaRPr lang="en-US" altLang="zh-CN" sz="2800" dirty="0">
              <a:solidFill>
                <a:schemeClr val="tx2">
                  <a:lumMod val="75000"/>
                </a:schemeClr>
              </a:solidFill>
              <a:latin typeface="+mn-ea"/>
              <a:cs typeface="Arial" panose="020B0604020202020204" pitchFamily="34" charset="0"/>
            </a:endParaRPr>
          </a:p>
        </p:txBody>
      </p:sp>
      <p:pic>
        <p:nvPicPr>
          <p:cNvPr id="31" name="圖片 30" descr="alfons-morales-YLSwjSy7stw-unsplash.jpg"/>
          <p:cNvPicPr>
            <a:picLocks noChangeAspect="1"/>
          </p:cNvPicPr>
          <p:nvPr/>
        </p:nvPicPr>
        <p:blipFill>
          <a:blip r:embed="rId3" cstate="print"/>
          <a:stretch>
            <a:fillRect/>
          </a:stretch>
        </p:blipFill>
        <p:spPr>
          <a:xfrm>
            <a:off x="0" y="2082801"/>
            <a:ext cx="6076800" cy="3563247"/>
          </a:xfrm>
          <a:prstGeom prst="rect">
            <a:avLst/>
          </a:prstGeom>
        </p:spPr>
      </p:pic>
      <p:sp>
        <p:nvSpPr>
          <p:cNvPr id="27" name="文本框 8"/>
          <p:cNvSpPr txBox="1"/>
          <p:nvPr/>
        </p:nvSpPr>
        <p:spPr>
          <a:xfrm>
            <a:off x="7536160" y="3079815"/>
            <a:ext cx="2698175" cy="523220"/>
          </a:xfrm>
          <a:prstGeom prst="rect">
            <a:avLst/>
          </a:prstGeom>
          <a:noFill/>
        </p:spPr>
        <p:txBody>
          <a:bodyPr wrap="none" rtlCol="0">
            <a:spAutoFit/>
          </a:bodyPr>
          <a:lstStyle/>
          <a:p>
            <a:r>
              <a:rPr lang="zh-TW" altLang="en-US" sz="2800" dirty="0">
                <a:solidFill>
                  <a:schemeClr val="tx2">
                    <a:lumMod val="75000"/>
                  </a:schemeClr>
                </a:solidFill>
                <a:latin typeface="+mn-ea"/>
                <a:cs typeface="Arial" panose="020B0604020202020204" pitchFamily="34" charset="0"/>
              </a:rPr>
              <a:t>华语文研究重镇</a:t>
            </a:r>
            <a:endParaRPr lang="en-US" altLang="zh-CN" sz="2800" dirty="0">
              <a:solidFill>
                <a:schemeClr val="tx2">
                  <a:lumMod val="75000"/>
                </a:schemeClr>
              </a:solidFill>
              <a:latin typeface="+mn-ea"/>
              <a:cs typeface="Arial" panose="020B0604020202020204" pitchFamily="34" charset="0"/>
            </a:endParaRPr>
          </a:p>
        </p:txBody>
      </p:sp>
      <p:sp>
        <p:nvSpPr>
          <p:cNvPr id="32" name="文本框 8"/>
          <p:cNvSpPr txBox="1"/>
          <p:nvPr/>
        </p:nvSpPr>
        <p:spPr>
          <a:xfrm>
            <a:off x="7613907" y="4348247"/>
            <a:ext cx="2698175" cy="523220"/>
          </a:xfrm>
          <a:prstGeom prst="rect">
            <a:avLst/>
          </a:prstGeom>
          <a:noFill/>
        </p:spPr>
        <p:txBody>
          <a:bodyPr wrap="none" rtlCol="0">
            <a:spAutoFit/>
          </a:bodyPr>
          <a:lstStyle/>
          <a:p>
            <a:r>
              <a:rPr lang="zh-TW" altLang="en-US" sz="2800" dirty="0">
                <a:solidFill>
                  <a:schemeClr val="tx2">
                    <a:lumMod val="75000"/>
                  </a:schemeClr>
                </a:solidFill>
                <a:latin typeface="+mn-ea"/>
                <a:cs typeface="Arial" panose="020B0604020202020204" pitchFamily="34" charset="0"/>
              </a:rPr>
              <a:t>科研主题多样化</a:t>
            </a:r>
            <a:endParaRPr lang="en-US" altLang="zh-CN" sz="2800" dirty="0">
              <a:solidFill>
                <a:schemeClr val="tx2">
                  <a:lumMod val="75000"/>
                </a:schemeClr>
              </a:solidFill>
              <a:latin typeface="+mn-ea"/>
              <a:cs typeface="Arial" panose="020B0604020202020204" pitchFamily="34" charset="0"/>
            </a:endParaRPr>
          </a:p>
        </p:txBody>
      </p:sp>
      <p:grpSp>
        <p:nvGrpSpPr>
          <p:cNvPr id="33" name="组合 1"/>
          <p:cNvGrpSpPr/>
          <p:nvPr/>
        </p:nvGrpSpPr>
        <p:grpSpPr>
          <a:xfrm>
            <a:off x="6552112" y="4209668"/>
            <a:ext cx="864096" cy="864096"/>
            <a:chOff x="6600056" y="2276872"/>
            <a:chExt cx="864096" cy="864096"/>
          </a:xfrm>
        </p:grpSpPr>
        <p:sp>
          <p:nvSpPr>
            <p:cNvPr id="34" name="椭圆 6"/>
            <p:cNvSpPr/>
            <p:nvPr/>
          </p:nvSpPr>
          <p:spPr>
            <a:xfrm>
              <a:off x="6600056" y="2276872"/>
              <a:ext cx="864096" cy="864096"/>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lumMod val="75000"/>
                  </a:schemeClr>
                </a:solidFill>
                <a:latin typeface="Adobe 黑体 Std R" pitchFamily="34" charset="-128"/>
                <a:ea typeface="Adobe 黑体 Std R" pitchFamily="34" charset="-128"/>
              </a:endParaRPr>
            </a:p>
          </p:txBody>
        </p:sp>
        <p:pic>
          <p:nvPicPr>
            <p:cNvPr id="35"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83474" y="2342911"/>
              <a:ext cx="697260" cy="697260"/>
            </a:xfrm>
            <a:prstGeom prst="rect">
              <a:avLst/>
            </a:prstGeom>
          </p:spPr>
        </p:pic>
      </p:grpSp>
      <p:grpSp>
        <p:nvGrpSpPr>
          <p:cNvPr id="36" name="组合 2"/>
          <p:cNvGrpSpPr/>
          <p:nvPr/>
        </p:nvGrpSpPr>
        <p:grpSpPr>
          <a:xfrm>
            <a:off x="6552112" y="2943559"/>
            <a:ext cx="864096" cy="864096"/>
            <a:chOff x="6600056" y="4293096"/>
            <a:chExt cx="864096" cy="864096"/>
          </a:xfrm>
        </p:grpSpPr>
        <p:sp>
          <p:nvSpPr>
            <p:cNvPr id="37" name="椭圆 7"/>
            <p:cNvSpPr/>
            <p:nvPr/>
          </p:nvSpPr>
          <p:spPr>
            <a:xfrm>
              <a:off x="6600056" y="4293096"/>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38"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654" y="4365104"/>
              <a:ext cx="720080" cy="720080"/>
            </a:xfrm>
            <a:prstGeom prst="rect">
              <a:avLst/>
            </a:prstGeom>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900" decel="100000" fill="hold"/>
                                        <p:tgtEl>
                                          <p:spTgt spid="3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150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900" decel="100000" fill="hold"/>
                                        <p:tgtEl>
                                          <p:spTgt spid="2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1500"/>
                                  </p:stCondLst>
                                  <p:iterate type="lt">
                                    <p:tmPct val="5000"/>
                                  </p:iterate>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900" decel="100000" fill="hold"/>
                                        <p:tgtEl>
                                          <p:spTgt spid="1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2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900" decel="100000" fill="hold"/>
                                        <p:tgtEl>
                                          <p:spTgt spid="2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2000"/>
                                  </p:stCondLst>
                                  <p:iterate type="lt">
                                    <p:tmPct val="5000"/>
                                  </p:iterate>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900" decel="100000" fill="hold"/>
                                        <p:tgtEl>
                                          <p:spTgt spid="2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1500"/>
                                  </p:stCondLst>
                                  <p:iterate type="lt">
                                    <p:tmPct val="5000"/>
                                  </p:iterate>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900" decel="100000" fill="hold"/>
                                        <p:tgtEl>
                                          <p:spTgt spid="2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150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900" decel="100000" fill="hold"/>
                                        <p:tgtEl>
                                          <p:spTgt spid="3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1500"/>
                                  </p:stCondLst>
                                  <p:iterate type="lt">
                                    <p:tmPct val="5000"/>
                                  </p:iterate>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900" decel="100000" fill="hold"/>
                                        <p:tgtEl>
                                          <p:spTgt spid="3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200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1000"/>
                                        <p:tgtEl>
                                          <p:spTgt spid="36"/>
                                        </p:tgtEl>
                                      </p:cBhvr>
                                    </p:animEffect>
                                    <p:anim calcmode="lin" valueType="num">
                                      <p:cBhvr>
                                        <p:cTn id="56" dur="1000" fill="hold"/>
                                        <p:tgtEl>
                                          <p:spTgt spid="36"/>
                                        </p:tgtEl>
                                        <p:attrNameLst>
                                          <p:attrName>ppt_x</p:attrName>
                                        </p:attrNameLst>
                                      </p:cBhvr>
                                      <p:tavLst>
                                        <p:tav tm="0">
                                          <p:val>
                                            <p:strVal val="#ppt_x"/>
                                          </p:val>
                                        </p:tav>
                                        <p:tav tm="100000">
                                          <p:val>
                                            <p:strVal val="#ppt_x"/>
                                          </p:val>
                                        </p:tav>
                                      </p:tavLst>
                                    </p:anim>
                                    <p:anim calcmode="lin" valueType="num">
                                      <p:cBhvr>
                                        <p:cTn id="57" dur="900" decel="100000" fill="hold"/>
                                        <p:tgtEl>
                                          <p:spTgt spid="3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7" grpId="0"/>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3707235" y="2841077"/>
            <a:ext cx="4717277" cy="1196486"/>
            <a:chOff x="3707235" y="2841077"/>
            <a:chExt cx="4717277" cy="1196486"/>
          </a:xfrm>
        </p:grpSpPr>
        <p:cxnSp>
          <p:nvCxnSpPr>
            <p:cNvPr id="12" name="直接连接符 11"/>
            <p:cNvCxnSpPr/>
            <p:nvPr/>
          </p:nvCxnSpPr>
          <p:spPr>
            <a:xfrm>
              <a:off x="3707235" y="3740717"/>
              <a:ext cx="847725" cy="27620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5723511" y="3720080"/>
              <a:ext cx="744978" cy="317483"/>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679534" y="2841077"/>
              <a:ext cx="744978" cy="317483"/>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8" name="燕尾形 17"/>
          <p:cNvSpPr/>
          <p:nvPr/>
        </p:nvSpPr>
        <p:spPr>
          <a:xfrm rot="1234549">
            <a:off x="4234201" y="3372327"/>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燕尾形 18"/>
          <p:cNvSpPr/>
          <p:nvPr/>
        </p:nvSpPr>
        <p:spPr>
          <a:xfrm rot="20150452">
            <a:off x="5853015" y="3486504"/>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燕尾形 19"/>
          <p:cNvSpPr/>
          <p:nvPr/>
        </p:nvSpPr>
        <p:spPr>
          <a:xfrm rot="20150452">
            <a:off x="7853264" y="2645595"/>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六边形 5"/>
          <p:cNvSpPr/>
          <p:nvPr/>
        </p:nvSpPr>
        <p:spPr>
          <a:xfrm>
            <a:off x="2651769" y="3025234"/>
            <a:ext cx="1008558" cy="869446"/>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a:off x="4607790" y="3904237"/>
            <a:ext cx="1008558" cy="86944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a:off x="6569733" y="3025234"/>
            <a:ext cx="1008558" cy="86944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a:off x="8531675" y="2146231"/>
            <a:ext cx="1008558" cy="86944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391195" y="-1"/>
            <a:ext cx="1417774" cy="723901"/>
            <a:chOff x="-391195" y="-1"/>
            <a:chExt cx="1697596" cy="866775"/>
          </a:xfrm>
        </p:grpSpPr>
        <p:sp>
          <p:nvSpPr>
            <p:cNvPr id="35" name="任意多边形 3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0" name="直接连接符 4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3" name="组合 60"/>
          <p:cNvGrpSpPr/>
          <p:nvPr/>
        </p:nvGrpSpPr>
        <p:grpSpPr>
          <a:xfrm>
            <a:off x="6567725" y="4147299"/>
            <a:ext cx="3634172" cy="888155"/>
            <a:chOff x="937749" y="5016378"/>
            <a:chExt cx="3248027" cy="888155"/>
          </a:xfrm>
        </p:grpSpPr>
        <p:sp>
          <p:nvSpPr>
            <p:cNvPr id="54" name="矩形 53"/>
            <p:cNvSpPr/>
            <p:nvPr/>
          </p:nvSpPr>
          <p:spPr>
            <a:xfrm>
              <a:off x="937749" y="5369002"/>
              <a:ext cx="3248027" cy="535531"/>
            </a:xfrm>
            <a:prstGeom prst="rect">
              <a:avLst/>
            </a:prstGeom>
          </p:spPr>
          <p:txBody>
            <a:bodyPr wrap="square">
              <a:spAutoFit/>
            </a:bodyPr>
            <a:lstStyle/>
            <a:p>
              <a:pPr>
                <a:lnSpc>
                  <a:spcPct val="120000"/>
                </a:lnSpc>
              </a:pPr>
              <a:r>
                <a:rPr lang="zh-CN" altLang="en-US" sz="1200" b="1" dirty="0">
                  <a:solidFill>
                    <a:schemeClr val="bg1">
                      <a:lumMod val="85000"/>
                    </a:schemeClr>
                  </a:solidFill>
                  <a:latin typeface="Century Gothic" panose="020B0502020202020204" pitchFamily="34" charset="0"/>
                </a:rPr>
                <a:t>同根同源，发展出的台湾地区特色人社内容</a:t>
              </a:r>
              <a:endParaRPr lang="zh-CN" altLang="en-US" sz="1200" b="1" dirty="0">
                <a:solidFill>
                  <a:schemeClr val="bg1">
                    <a:lumMod val="85000"/>
                  </a:schemeClr>
                </a:solidFill>
                <a:latin typeface="Century Gothic" panose="020B0502020202020204" pitchFamily="34" charset="0"/>
              </a:endParaRPr>
            </a:p>
            <a:p>
              <a:pPr>
                <a:lnSpc>
                  <a:spcPct val="120000"/>
                </a:lnSpc>
              </a:pPr>
              <a:endParaRPr lang="en-US" altLang="zh-CN" sz="1200" b="1" dirty="0">
                <a:solidFill>
                  <a:schemeClr val="bg1">
                    <a:lumMod val="85000"/>
                  </a:schemeClr>
                </a:solidFill>
                <a:latin typeface="Century Gothic" panose="020B0502020202020204" pitchFamily="34" charset="0"/>
              </a:endParaRPr>
            </a:p>
          </p:txBody>
        </p:sp>
        <p:sp>
          <p:nvSpPr>
            <p:cNvPr id="55" name="矩形 54"/>
            <p:cNvSpPr/>
            <p:nvPr/>
          </p:nvSpPr>
          <p:spPr>
            <a:xfrm>
              <a:off x="937750" y="5016378"/>
              <a:ext cx="3197456" cy="757130"/>
            </a:xfrm>
            <a:prstGeom prst="rect">
              <a:avLst/>
            </a:prstGeom>
          </p:spPr>
          <p:txBody>
            <a:bodyPr wrap="square">
              <a:spAutoFit/>
            </a:bodyPr>
            <a:lstStyle/>
            <a:p>
              <a:pPr>
                <a:lnSpc>
                  <a:spcPct val="120000"/>
                </a:lnSpc>
              </a:pPr>
              <a:r>
                <a:rPr lang="zh-TW" altLang="en-US" b="1" dirty="0">
                  <a:solidFill>
                    <a:schemeClr val="bg1">
                      <a:lumMod val="85000"/>
                    </a:schemeClr>
                  </a:solidFill>
                </a:rPr>
                <a:t>子库</a:t>
              </a:r>
              <a:r>
                <a:rPr lang="en-US" altLang="zh-TW" b="1" dirty="0">
                  <a:solidFill>
                    <a:schemeClr val="bg1">
                      <a:lumMod val="85000"/>
                    </a:schemeClr>
                  </a:solidFill>
                </a:rPr>
                <a:t>-</a:t>
              </a:r>
              <a:r>
                <a:rPr lang="zh-TW" altLang="en-US" b="1" dirty="0">
                  <a:solidFill>
                    <a:schemeClr val="bg1">
                      <a:lumMod val="85000"/>
                    </a:schemeClr>
                  </a:solidFill>
                </a:rPr>
                <a:t>人社</a:t>
              </a:r>
              <a:r>
                <a:rPr lang="zh-CN" altLang="en-US" b="1" dirty="0">
                  <a:solidFill>
                    <a:schemeClr val="bg1">
                      <a:lumMod val="85000"/>
                    </a:schemeClr>
                  </a:solidFill>
                </a:rPr>
                <a:t>学术文献数据库</a:t>
              </a:r>
              <a:endParaRPr lang="en-US" altLang="zh-CN" b="1" dirty="0">
                <a:solidFill>
                  <a:schemeClr val="bg1">
                    <a:lumMod val="85000"/>
                  </a:schemeClr>
                </a:solidFill>
              </a:endParaRPr>
            </a:p>
            <a:p>
              <a:pPr>
                <a:lnSpc>
                  <a:spcPct val="120000"/>
                </a:lnSpc>
              </a:pPr>
              <a:endParaRPr lang="zh-CN" altLang="en-US" b="1" dirty="0">
                <a:solidFill>
                  <a:schemeClr val="bg1">
                    <a:lumMod val="85000"/>
                  </a:schemeClr>
                </a:solidFill>
              </a:endParaRPr>
            </a:p>
          </p:txBody>
        </p:sp>
      </p:grpSp>
      <p:grpSp>
        <p:nvGrpSpPr>
          <p:cNvPr id="56" name="组合 63"/>
          <p:cNvGrpSpPr/>
          <p:nvPr/>
        </p:nvGrpSpPr>
        <p:grpSpPr>
          <a:xfrm>
            <a:off x="8531675" y="1400388"/>
            <a:ext cx="3734381" cy="888155"/>
            <a:chOff x="937750" y="5016378"/>
            <a:chExt cx="2710228" cy="888155"/>
          </a:xfrm>
        </p:grpSpPr>
        <p:sp>
          <p:nvSpPr>
            <p:cNvPr id="57" name="矩形 56"/>
            <p:cNvSpPr/>
            <p:nvPr/>
          </p:nvSpPr>
          <p:spPr>
            <a:xfrm>
              <a:off x="937750" y="5369002"/>
              <a:ext cx="2710228" cy="535531"/>
            </a:xfrm>
            <a:prstGeom prst="rect">
              <a:avLst/>
            </a:prstGeom>
          </p:spPr>
          <p:txBody>
            <a:bodyPr wrap="square">
              <a:spAutoFit/>
            </a:bodyPr>
            <a:lstStyle/>
            <a:p>
              <a:pPr>
                <a:lnSpc>
                  <a:spcPct val="120000"/>
                </a:lnSpc>
              </a:pPr>
              <a:r>
                <a:rPr lang="zh-CN" altLang="en-US" sz="1200" b="1" dirty="0">
                  <a:solidFill>
                    <a:schemeClr val="tx2">
                      <a:lumMod val="75000"/>
                    </a:schemeClr>
                  </a:solidFill>
                  <a:latin typeface="Century Gothic" panose="020B0502020202020204" pitchFamily="34" charset="0"/>
                </a:rPr>
                <a:t>去芜存菁，看台湾的医学护理发展</a:t>
              </a:r>
              <a:endParaRPr lang="zh-CN" altLang="en-US" sz="1200" b="1" dirty="0">
                <a:solidFill>
                  <a:schemeClr val="tx2">
                    <a:lumMod val="75000"/>
                  </a:schemeClr>
                </a:solidFill>
                <a:latin typeface="Century Gothic" panose="020B0502020202020204" pitchFamily="34" charset="0"/>
              </a:endParaRPr>
            </a:p>
            <a:p>
              <a:pPr>
                <a:lnSpc>
                  <a:spcPct val="120000"/>
                </a:lnSpc>
              </a:pPr>
              <a:endParaRPr lang="en-US" altLang="zh-CN" sz="1200" b="1" dirty="0">
                <a:solidFill>
                  <a:schemeClr val="tx2">
                    <a:lumMod val="75000"/>
                  </a:schemeClr>
                </a:solidFill>
                <a:latin typeface="Century Gothic" panose="020B0502020202020204" pitchFamily="34" charset="0"/>
              </a:endParaRPr>
            </a:p>
          </p:txBody>
        </p:sp>
        <p:sp>
          <p:nvSpPr>
            <p:cNvPr id="58" name="矩形 57"/>
            <p:cNvSpPr/>
            <p:nvPr/>
          </p:nvSpPr>
          <p:spPr>
            <a:xfrm>
              <a:off x="937750" y="5016378"/>
              <a:ext cx="2660361" cy="757130"/>
            </a:xfrm>
            <a:prstGeom prst="rect">
              <a:avLst/>
            </a:prstGeom>
          </p:spPr>
          <p:txBody>
            <a:bodyPr wrap="square">
              <a:spAutoFit/>
            </a:bodyPr>
            <a:lstStyle/>
            <a:p>
              <a:pPr>
                <a:lnSpc>
                  <a:spcPct val="120000"/>
                </a:lnSpc>
              </a:pPr>
              <a:r>
                <a:rPr lang="zh-TW" altLang="en-US" b="1" dirty="0">
                  <a:solidFill>
                    <a:schemeClr val="tx2">
                      <a:lumMod val="75000"/>
                    </a:schemeClr>
                  </a:solidFill>
                </a:rPr>
                <a:t>子库</a:t>
              </a:r>
              <a:r>
                <a:rPr lang="en-US" altLang="zh-TW" b="1" dirty="0">
                  <a:solidFill>
                    <a:schemeClr val="tx2">
                      <a:lumMod val="75000"/>
                    </a:schemeClr>
                  </a:solidFill>
                </a:rPr>
                <a:t>-</a:t>
              </a:r>
              <a:r>
                <a:rPr lang="zh-TW" altLang="en-US" b="1" dirty="0">
                  <a:solidFill>
                    <a:schemeClr val="tx2">
                      <a:lumMod val="75000"/>
                    </a:schemeClr>
                  </a:solidFill>
                </a:rPr>
                <a:t>医学</a:t>
              </a:r>
              <a:r>
                <a:rPr lang="zh-CN" altLang="en-US" b="1" dirty="0">
                  <a:solidFill>
                    <a:schemeClr val="tx2">
                      <a:lumMod val="75000"/>
                    </a:schemeClr>
                  </a:solidFill>
                </a:rPr>
                <a:t>学术文献数据库</a:t>
              </a:r>
              <a:endParaRPr lang="en-US" altLang="zh-CN" b="1" dirty="0">
                <a:solidFill>
                  <a:schemeClr val="tx2">
                    <a:lumMod val="75000"/>
                  </a:schemeClr>
                </a:solidFill>
              </a:endParaRPr>
            </a:p>
            <a:p>
              <a:pPr>
                <a:lnSpc>
                  <a:spcPct val="120000"/>
                </a:lnSpc>
              </a:pPr>
              <a:endParaRPr lang="zh-CN" altLang="en-US" b="1" dirty="0">
                <a:solidFill>
                  <a:schemeClr val="tx2">
                    <a:lumMod val="75000"/>
                  </a:schemeClr>
                </a:solidFill>
              </a:endParaRPr>
            </a:p>
          </p:txBody>
        </p:sp>
      </p:grpSp>
      <p:grpSp>
        <p:nvGrpSpPr>
          <p:cNvPr id="59" name="组合 66"/>
          <p:cNvGrpSpPr/>
          <p:nvPr/>
        </p:nvGrpSpPr>
        <p:grpSpPr>
          <a:xfrm>
            <a:off x="2555378" y="4972721"/>
            <a:ext cx="3508373" cy="888155"/>
            <a:chOff x="937750" y="5016378"/>
            <a:chExt cx="2710228" cy="888155"/>
          </a:xfrm>
        </p:grpSpPr>
        <p:sp>
          <p:nvSpPr>
            <p:cNvPr id="60" name="矩形 59"/>
            <p:cNvSpPr/>
            <p:nvPr/>
          </p:nvSpPr>
          <p:spPr>
            <a:xfrm>
              <a:off x="937750" y="5369002"/>
              <a:ext cx="2710228" cy="535531"/>
            </a:xfrm>
            <a:prstGeom prst="rect">
              <a:avLst/>
            </a:prstGeom>
          </p:spPr>
          <p:txBody>
            <a:bodyPr wrap="square">
              <a:spAutoFit/>
            </a:bodyPr>
            <a:lstStyle/>
            <a:p>
              <a:pPr>
                <a:lnSpc>
                  <a:spcPct val="120000"/>
                </a:lnSpc>
              </a:pPr>
              <a:r>
                <a:rPr lang="zh-CN" altLang="en-US" sz="1200" b="1" dirty="0">
                  <a:solidFill>
                    <a:schemeClr val="bg1">
                      <a:lumMod val="85000"/>
                    </a:schemeClr>
                  </a:solidFill>
                  <a:latin typeface="Century Gothic" panose="020B0502020202020204" pitchFamily="34" charset="0"/>
                </a:rPr>
                <a:t>接轨世界，重要科学学术研究</a:t>
              </a:r>
              <a:endParaRPr lang="zh-CN" altLang="en-US" sz="1200" b="1" dirty="0">
                <a:solidFill>
                  <a:schemeClr val="bg1">
                    <a:lumMod val="85000"/>
                  </a:schemeClr>
                </a:solidFill>
                <a:latin typeface="Century Gothic" panose="020B0502020202020204" pitchFamily="34" charset="0"/>
              </a:endParaRPr>
            </a:p>
            <a:p>
              <a:pPr>
                <a:lnSpc>
                  <a:spcPct val="120000"/>
                </a:lnSpc>
              </a:pPr>
              <a:endParaRPr lang="en-US" altLang="zh-CN" sz="1200" b="1" dirty="0">
                <a:solidFill>
                  <a:schemeClr val="bg1">
                    <a:lumMod val="85000"/>
                  </a:schemeClr>
                </a:solidFill>
                <a:latin typeface="Century Gothic" panose="020B0502020202020204" pitchFamily="34" charset="0"/>
              </a:endParaRPr>
            </a:p>
          </p:txBody>
        </p:sp>
        <p:sp>
          <p:nvSpPr>
            <p:cNvPr id="61" name="矩形 60"/>
            <p:cNvSpPr/>
            <p:nvPr/>
          </p:nvSpPr>
          <p:spPr>
            <a:xfrm>
              <a:off x="937750" y="5016378"/>
              <a:ext cx="2648982" cy="757130"/>
            </a:xfrm>
            <a:prstGeom prst="rect">
              <a:avLst/>
            </a:prstGeom>
          </p:spPr>
          <p:txBody>
            <a:bodyPr wrap="square">
              <a:spAutoFit/>
            </a:bodyPr>
            <a:lstStyle/>
            <a:p>
              <a:pPr>
                <a:lnSpc>
                  <a:spcPct val="120000"/>
                </a:lnSpc>
              </a:pPr>
              <a:r>
                <a:rPr lang="zh-TW" altLang="en-US" b="1" dirty="0">
                  <a:solidFill>
                    <a:schemeClr val="bg1">
                      <a:lumMod val="85000"/>
                    </a:schemeClr>
                  </a:solidFill>
                </a:rPr>
                <a:t>子库</a:t>
              </a:r>
              <a:r>
                <a:rPr lang="en-US" altLang="zh-TW" b="1" dirty="0">
                  <a:solidFill>
                    <a:schemeClr val="bg1">
                      <a:lumMod val="85000"/>
                    </a:schemeClr>
                  </a:solidFill>
                </a:rPr>
                <a:t>-</a:t>
              </a:r>
              <a:r>
                <a:rPr lang="zh-TW" altLang="en-US" b="1" dirty="0">
                  <a:solidFill>
                    <a:schemeClr val="bg1">
                      <a:lumMod val="85000"/>
                    </a:schemeClr>
                  </a:solidFill>
                </a:rPr>
                <a:t>科学</a:t>
              </a:r>
              <a:r>
                <a:rPr lang="zh-CN" altLang="en-US" b="1" dirty="0">
                  <a:solidFill>
                    <a:schemeClr val="bg1">
                      <a:lumMod val="85000"/>
                    </a:schemeClr>
                  </a:solidFill>
                </a:rPr>
                <a:t>学术文献数据库</a:t>
              </a:r>
              <a:endParaRPr lang="en-US" altLang="zh-CN" b="1" dirty="0">
                <a:solidFill>
                  <a:schemeClr val="bg1">
                    <a:lumMod val="85000"/>
                  </a:schemeClr>
                </a:solidFill>
              </a:endParaRPr>
            </a:p>
            <a:p>
              <a:pPr>
                <a:lnSpc>
                  <a:spcPct val="120000"/>
                </a:lnSpc>
              </a:pPr>
              <a:endParaRPr lang="zh-CN" altLang="en-US" b="1" dirty="0">
                <a:solidFill>
                  <a:schemeClr val="bg1">
                    <a:lumMod val="85000"/>
                  </a:schemeClr>
                </a:solidFill>
              </a:endParaRPr>
            </a:p>
          </p:txBody>
        </p:sp>
      </p:grpSp>
      <p:grpSp>
        <p:nvGrpSpPr>
          <p:cNvPr id="62" name="组合 69"/>
          <p:cNvGrpSpPr/>
          <p:nvPr/>
        </p:nvGrpSpPr>
        <p:grpSpPr>
          <a:xfrm>
            <a:off x="535520" y="2225474"/>
            <a:ext cx="3678742" cy="703489"/>
            <a:chOff x="937749" y="5016378"/>
            <a:chExt cx="2712329" cy="703489"/>
          </a:xfrm>
        </p:grpSpPr>
        <p:sp>
          <p:nvSpPr>
            <p:cNvPr id="63" name="矩形 62"/>
            <p:cNvSpPr/>
            <p:nvPr/>
          </p:nvSpPr>
          <p:spPr>
            <a:xfrm>
              <a:off x="937750" y="5369002"/>
              <a:ext cx="2710228" cy="350865"/>
            </a:xfrm>
            <a:prstGeom prst="rect">
              <a:avLst/>
            </a:prstGeom>
          </p:spPr>
          <p:txBody>
            <a:bodyPr wrap="square">
              <a:spAutoFit/>
            </a:bodyPr>
            <a:lstStyle/>
            <a:p>
              <a:pPr>
                <a:lnSpc>
                  <a:spcPct val="120000"/>
                </a:lnSpc>
              </a:pPr>
              <a:r>
                <a:rPr lang="zh-CN" altLang="en-US" sz="1400" b="1" dirty="0">
                  <a:solidFill>
                    <a:schemeClr val="bg1">
                      <a:lumMod val="85000"/>
                    </a:schemeClr>
                  </a:solidFill>
                  <a:latin typeface="Century Gothic" panose="020B0502020202020204" pitchFamily="34" charset="0"/>
                </a:rPr>
                <a:t>一站式完整收录，最精华的台湾学术文献</a:t>
              </a:r>
              <a:endParaRPr lang="zh-CN" altLang="en-US" sz="1400" b="1" dirty="0">
                <a:solidFill>
                  <a:schemeClr val="bg1">
                    <a:lumMod val="85000"/>
                  </a:schemeClr>
                </a:solidFill>
                <a:latin typeface="Century Gothic" panose="020B0502020202020204" pitchFamily="34" charset="0"/>
              </a:endParaRPr>
            </a:p>
          </p:txBody>
        </p:sp>
        <p:sp>
          <p:nvSpPr>
            <p:cNvPr id="64" name="矩形 63"/>
            <p:cNvSpPr/>
            <p:nvPr/>
          </p:nvSpPr>
          <p:spPr>
            <a:xfrm>
              <a:off x="937749" y="5016378"/>
              <a:ext cx="2712329" cy="461665"/>
            </a:xfrm>
            <a:prstGeom prst="rect">
              <a:avLst/>
            </a:prstGeom>
          </p:spPr>
          <p:txBody>
            <a:bodyPr wrap="square">
              <a:spAutoFit/>
            </a:bodyPr>
            <a:lstStyle/>
            <a:p>
              <a:pPr>
                <a:lnSpc>
                  <a:spcPct val="120000"/>
                </a:lnSpc>
              </a:pPr>
              <a:r>
                <a:rPr lang="zh-TW" altLang="en-US" sz="2000" b="1" dirty="0">
                  <a:solidFill>
                    <a:schemeClr val="bg1">
                      <a:lumMod val="85000"/>
                    </a:schemeClr>
                  </a:solidFill>
                  <a:latin typeface="+mn-ea"/>
                </a:rPr>
                <a:t>总</a:t>
              </a:r>
              <a:r>
                <a:rPr lang="zh-TW" altLang="en-US" sz="2000" b="1">
                  <a:solidFill>
                    <a:schemeClr val="bg1">
                      <a:lumMod val="85000"/>
                    </a:schemeClr>
                  </a:solidFill>
                  <a:latin typeface="+mn-ea"/>
                </a:rPr>
                <a:t>库</a:t>
              </a:r>
              <a:r>
                <a:rPr lang="en-US" altLang="zh-TW" sz="2000" b="1">
                  <a:solidFill>
                    <a:schemeClr val="bg1">
                      <a:lumMod val="85000"/>
                    </a:schemeClr>
                  </a:solidFill>
                  <a:latin typeface="+mn-ea"/>
                </a:rPr>
                <a:t>-</a:t>
              </a:r>
              <a:r>
                <a:rPr lang="zh-CN" altLang="en-US" sz="2000" b="1">
                  <a:solidFill>
                    <a:schemeClr val="bg1">
                      <a:lumMod val="85000"/>
                    </a:schemeClr>
                  </a:solidFill>
                  <a:latin typeface="+mn-ea"/>
                </a:rPr>
                <a:t>华艺学术文献数据库</a:t>
              </a:r>
              <a:endParaRPr lang="en-US" altLang="zh-CN" sz="2000" b="1" dirty="0">
                <a:solidFill>
                  <a:schemeClr val="bg1">
                    <a:lumMod val="85000"/>
                  </a:schemeClr>
                </a:solidFill>
                <a:latin typeface="+mn-ea"/>
              </a:endParaRPr>
            </a:p>
          </p:txBody>
        </p:sp>
      </p:grpSp>
      <p:grpSp>
        <p:nvGrpSpPr>
          <p:cNvPr id="65" name="组合 257"/>
          <p:cNvGrpSpPr>
            <a:grpSpLocks noChangeAspect="1"/>
          </p:cNvGrpSpPr>
          <p:nvPr/>
        </p:nvGrpSpPr>
        <p:grpSpPr>
          <a:xfrm>
            <a:off x="2957826" y="3196025"/>
            <a:ext cx="396443" cy="540000"/>
            <a:chOff x="10698163" y="5157414"/>
            <a:chExt cx="661988" cy="901701"/>
          </a:xfrm>
        </p:grpSpPr>
        <p:sp>
          <p:nvSpPr>
            <p:cNvPr id="66" name="Rectangle 78"/>
            <p:cNvSpPr>
              <a:spLocks noChangeArrowheads="1"/>
            </p:cNvSpPr>
            <p:nvPr/>
          </p:nvSpPr>
          <p:spPr bwMode="auto">
            <a:xfrm>
              <a:off x="10788651" y="5849564"/>
              <a:ext cx="571500" cy="179388"/>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67" name="Oval 79"/>
            <p:cNvSpPr>
              <a:spLocks noChangeArrowheads="1"/>
            </p:cNvSpPr>
            <p:nvPr/>
          </p:nvSpPr>
          <p:spPr bwMode="auto">
            <a:xfrm>
              <a:off x="10698163" y="5157414"/>
              <a:ext cx="180975" cy="180975"/>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68" name="Oval 80"/>
            <p:cNvSpPr>
              <a:spLocks noChangeArrowheads="1"/>
            </p:cNvSpPr>
            <p:nvPr/>
          </p:nvSpPr>
          <p:spPr bwMode="auto">
            <a:xfrm>
              <a:off x="10698163" y="5849564"/>
              <a:ext cx="180975" cy="179388"/>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69" name="Rectangle 81"/>
            <p:cNvSpPr>
              <a:spLocks noChangeArrowheads="1"/>
            </p:cNvSpPr>
            <p:nvPr/>
          </p:nvSpPr>
          <p:spPr bwMode="auto">
            <a:xfrm>
              <a:off x="10788651" y="5157414"/>
              <a:ext cx="571500" cy="6921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0" name="Rectangle 82"/>
            <p:cNvSpPr>
              <a:spLocks noChangeArrowheads="1"/>
            </p:cNvSpPr>
            <p:nvPr/>
          </p:nvSpPr>
          <p:spPr bwMode="auto">
            <a:xfrm>
              <a:off x="10698163" y="5247902"/>
              <a:ext cx="90488" cy="6921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1" name="Oval 83"/>
            <p:cNvSpPr>
              <a:spLocks noChangeArrowheads="1"/>
            </p:cNvSpPr>
            <p:nvPr/>
          </p:nvSpPr>
          <p:spPr bwMode="auto">
            <a:xfrm>
              <a:off x="10728326" y="5879727"/>
              <a:ext cx="120650" cy="120650"/>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2" name="Rectangle 84"/>
            <p:cNvSpPr>
              <a:spLocks noChangeArrowheads="1"/>
            </p:cNvSpPr>
            <p:nvPr/>
          </p:nvSpPr>
          <p:spPr bwMode="auto">
            <a:xfrm>
              <a:off x="11299826" y="5879727"/>
              <a:ext cx="60325" cy="1206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3" name="Freeform 85"/>
            <p:cNvSpPr/>
            <p:nvPr/>
          </p:nvSpPr>
          <p:spPr bwMode="auto">
            <a:xfrm>
              <a:off x="10788651" y="5879727"/>
              <a:ext cx="571500" cy="120650"/>
            </a:xfrm>
            <a:custGeom>
              <a:avLst/>
              <a:gdLst>
                <a:gd name="T0" fmla="*/ 136 w 152"/>
                <a:gd name="T1" fmla="*/ 16 h 32"/>
                <a:gd name="T2" fmla="*/ 152 w 152"/>
                <a:gd name="T3" fmla="*/ 0 h 32"/>
                <a:gd name="T4" fmla="*/ 0 w 152"/>
                <a:gd name="T5" fmla="*/ 0 h 32"/>
                <a:gd name="T6" fmla="*/ 0 w 152"/>
                <a:gd name="T7" fmla="*/ 32 h 32"/>
                <a:gd name="T8" fmla="*/ 152 w 152"/>
                <a:gd name="T9" fmla="*/ 32 h 32"/>
                <a:gd name="T10" fmla="*/ 136 w 152"/>
                <a:gd name="T11" fmla="*/ 16 h 32"/>
              </a:gdLst>
              <a:ahLst/>
              <a:cxnLst>
                <a:cxn ang="0">
                  <a:pos x="T0" y="T1"/>
                </a:cxn>
                <a:cxn ang="0">
                  <a:pos x="T2" y="T3"/>
                </a:cxn>
                <a:cxn ang="0">
                  <a:pos x="T4" y="T5"/>
                </a:cxn>
                <a:cxn ang="0">
                  <a:pos x="T6" y="T7"/>
                </a:cxn>
                <a:cxn ang="0">
                  <a:pos x="T8" y="T9"/>
                </a:cxn>
                <a:cxn ang="0">
                  <a:pos x="T10" y="T11"/>
                </a:cxn>
              </a:cxnLst>
              <a:rect l="0" t="0" r="r" b="b"/>
              <a:pathLst>
                <a:path w="152" h="32">
                  <a:moveTo>
                    <a:pt x="136" y="16"/>
                  </a:moveTo>
                  <a:cubicBezTo>
                    <a:pt x="136" y="7"/>
                    <a:pt x="143" y="0"/>
                    <a:pt x="152" y="0"/>
                  </a:cubicBezTo>
                  <a:cubicBezTo>
                    <a:pt x="0" y="0"/>
                    <a:pt x="0" y="0"/>
                    <a:pt x="0" y="0"/>
                  </a:cubicBezTo>
                  <a:cubicBezTo>
                    <a:pt x="0" y="32"/>
                    <a:pt x="0" y="32"/>
                    <a:pt x="0" y="32"/>
                  </a:cubicBezTo>
                  <a:cubicBezTo>
                    <a:pt x="152" y="32"/>
                    <a:pt x="152" y="32"/>
                    <a:pt x="152" y="32"/>
                  </a:cubicBezTo>
                  <a:cubicBezTo>
                    <a:pt x="143" y="32"/>
                    <a:pt x="136" y="25"/>
                    <a:pt x="136" y="16"/>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4" name="Freeform 86"/>
            <p:cNvSpPr/>
            <p:nvPr/>
          </p:nvSpPr>
          <p:spPr bwMode="auto">
            <a:xfrm>
              <a:off x="10788651" y="5940052"/>
              <a:ext cx="120650" cy="119063"/>
            </a:xfrm>
            <a:custGeom>
              <a:avLst/>
              <a:gdLst>
                <a:gd name="T0" fmla="*/ 76 w 76"/>
                <a:gd name="T1" fmla="*/ 75 h 75"/>
                <a:gd name="T2" fmla="*/ 38 w 76"/>
                <a:gd name="T3" fmla="*/ 56 h 75"/>
                <a:gd name="T4" fmla="*/ 0 w 76"/>
                <a:gd name="T5" fmla="*/ 75 h 75"/>
                <a:gd name="T6" fmla="*/ 0 w 76"/>
                <a:gd name="T7" fmla="*/ 0 h 75"/>
                <a:gd name="T8" fmla="*/ 76 w 76"/>
                <a:gd name="T9" fmla="*/ 0 h 75"/>
                <a:gd name="T10" fmla="*/ 76 w 76"/>
                <a:gd name="T11" fmla="*/ 75 h 75"/>
              </a:gdLst>
              <a:ahLst/>
              <a:cxnLst>
                <a:cxn ang="0">
                  <a:pos x="T0" y="T1"/>
                </a:cxn>
                <a:cxn ang="0">
                  <a:pos x="T2" y="T3"/>
                </a:cxn>
                <a:cxn ang="0">
                  <a:pos x="T4" y="T5"/>
                </a:cxn>
                <a:cxn ang="0">
                  <a:pos x="T6" y="T7"/>
                </a:cxn>
                <a:cxn ang="0">
                  <a:pos x="T8" y="T9"/>
                </a:cxn>
                <a:cxn ang="0">
                  <a:pos x="T10" y="T11"/>
                </a:cxn>
              </a:cxnLst>
              <a:rect l="0" t="0" r="r" b="b"/>
              <a:pathLst>
                <a:path w="76" h="75">
                  <a:moveTo>
                    <a:pt x="76" y="75"/>
                  </a:moveTo>
                  <a:lnTo>
                    <a:pt x="38" y="56"/>
                  </a:lnTo>
                  <a:lnTo>
                    <a:pt x="0" y="75"/>
                  </a:lnTo>
                  <a:lnTo>
                    <a:pt x="0" y="0"/>
                  </a:lnTo>
                  <a:lnTo>
                    <a:pt x="76" y="0"/>
                  </a:lnTo>
                  <a:lnTo>
                    <a:pt x="76" y="75"/>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5" name="Rectangle 87"/>
            <p:cNvSpPr>
              <a:spLocks noChangeArrowheads="1"/>
            </p:cNvSpPr>
            <p:nvPr/>
          </p:nvSpPr>
          <p:spPr bwMode="auto">
            <a:xfrm>
              <a:off x="10879138" y="5398714"/>
              <a:ext cx="390525" cy="2095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6" name="Rectangle 88"/>
            <p:cNvSpPr>
              <a:spLocks noChangeArrowheads="1"/>
            </p:cNvSpPr>
            <p:nvPr/>
          </p:nvSpPr>
          <p:spPr bwMode="auto">
            <a:xfrm>
              <a:off x="10909301" y="5428877"/>
              <a:ext cx="330200" cy="30163"/>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7" name="Rectangle 89"/>
            <p:cNvSpPr>
              <a:spLocks noChangeArrowheads="1"/>
            </p:cNvSpPr>
            <p:nvPr/>
          </p:nvSpPr>
          <p:spPr bwMode="auto">
            <a:xfrm>
              <a:off x="10909301" y="5489202"/>
              <a:ext cx="330200" cy="30163"/>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8" name="Rectangle 90"/>
            <p:cNvSpPr>
              <a:spLocks noChangeArrowheads="1"/>
            </p:cNvSpPr>
            <p:nvPr/>
          </p:nvSpPr>
          <p:spPr bwMode="auto">
            <a:xfrm>
              <a:off x="10909301" y="5547939"/>
              <a:ext cx="330200" cy="30163"/>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grpSp>
      <p:grpSp>
        <p:nvGrpSpPr>
          <p:cNvPr id="79" name="组合 199"/>
          <p:cNvGrpSpPr>
            <a:grpSpLocks noChangeAspect="1"/>
          </p:cNvGrpSpPr>
          <p:nvPr/>
        </p:nvGrpSpPr>
        <p:grpSpPr>
          <a:xfrm>
            <a:off x="8942051" y="2301077"/>
            <a:ext cx="323240" cy="540000"/>
            <a:chOff x="8393113" y="5168900"/>
            <a:chExt cx="539751" cy="901700"/>
          </a:xfrm>
        </p:grpSpPr>
        <p:sp>
          <p:nvSpPr>
            <p:cNvPr id="80" name="Rectangle 142"/>
            <p:cNvSpPr>
              <a:spLocks noChangeArrowheads="1"/>
            </p:cNvSpPr>
            <p:nvPr/>
          </p:nvSpPr>
          <p:spPr bwMode="auto">
            <a:xfrm>
              <a:off x="8453438" y="5229225"/>
              <a:ext cx="88900" cy="390525"/>
            </a:xfrm>
            <a:prstGeom prst="rect">
              <a:avLst/>
            </a:prstGeom>
            <a:solidFill>
              <a:srgbClr val="27A2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1" name="Rectangle 143"/>
            <p:cNvSpPr>
              <a:spLocks noChangeArrowheads="1"/>
            </p:cNvSpPr>
            <p:nvPr/>
          </p:nvSpPr>
          <p:spPr bwMode="auto">
            <a:xfrm>
              <a:off x="8542338" y="5229225"/>
              <a:ext cx="90488" cy="390525"/>
            </a:xfrm>
            <a:prstGeom prst="rect">
              <a:avLst/>
            </a:prstGeom>
            <a:solidFill>
              <a:srgbClr val="218B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 name="Rectangle 144"/>
            <p:cNvSpPr>
              <a:spLocks noChangeArrowheads="1"/>
            </p:cNvSpPr>
            <p:nvPr/>
          </p:nvSpPr>
          <p:spPr bwMode="auto">
            <a:xfrm>
              <a:off x="8453438" y="5829300"/>
              <a:ext cx="179388" cy="241300"/>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 name="Rectangle 145"/>
            <p:cNvSpPr>
              <a:spLocks noChangeArrowheads="1"/>
            </p:cNvSpPr>
            <p:nvPr/>
          </p:nvSpPr>
          <p:spPr bwMode="auto">
            <a:xfrm>
              <a:off x="8393113" y="5768975"/>
              <a:ext cx="239713" cy="60325"/>
            </a:xfrm>
            <a:prstGeom prst="rect">
              <a:avLst/>
            </a:prstGeom>
            <a:solidFill>
              <a:srgbClr val="27A2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4" name="Freeform 146"/>
            <p:cNvSpPr/>
            <p:nvPr/>
          </p:nvSpPr>
          <p:spPr bwMode="auto">
            <a:xfrm>
              <a:off x="8648701" y="5378450"/>
              <a:ext cx="284163" cy="571500"/>
            </a:xfrm>
            <a:custGeom>
              <a:avLst/>
              <a:gdLst>
                <a:gd name="T0" fmla="*/ 0 w 76"/>
                <a:gd name="T1" fmla="*/ 152 h 152"/>
                <a:gd name="T2" fmla="*/ 0 w 76"/>
                <a:gd name="T3" fmla="*/ 120 h 152"/>
                <a:gd name="T4" fmla="*/ 44 w 76"/>
                <a:gd name="T5" fmla="*/ 76 h 152"/>
                <a:gd name="T6" fmla="*/ 0 w 76"/>
                <a:gd name="T7" fmla="*/ 32 h 152"/>
                <a:gd name="T8" fmla="*/ 0 w 76"/>
                <a:gd name="T9" fmla="*/ 0 h 152"/>
                <a:gd name="T10" fmla="*/ 76 w 76"/>
                <a:gd name="T11" fmla="*/ 76 h 152"/>
                <a:gd name="T12" fmla="*/ 0 w 76"/>
                <a:gd name="T13" fmla="*/ 152 h 152"/>
              </a:gdLst>
              <a:ahLst/>
              <a:cxnLst>
                <a:cxn ang="0">
                  <a:pos x="T0" y="T1"/>
                </a:cxn>
                <a:cxn ang="0">
                  <a:pos x="T2" y="T3"/>
                </a:cxn>
                <a:cxn ang="0">
                  <a:pos x="T4" y="T5"/>
                </a:cxn>
                <a:cxn ang="0">
                  <a:pos x="T6" y="T7"/>
                </a:cxn>
                <a:cxn ang="0">
                  <a:pos x="T8" y="T9"/>
                </a:cxn>
                <a:cxn ang="0">
                  <a:pos x="T10" y="T11"/>
                </a:cxn>
                <a:cxn ang="0">
                  <a:pos x="T12" y="T13"/>
                </a:cxn>
              </a:cxnLst>
              <a:rect l="0" t="0" r="r" b="b"/>
              <a:pathLst>
                <a:path w="76" h="152">
                  <a:moveTo>
                    <a:pt x="0" y="152"/>
                  </a:moveTo>
                  <a:cubicBezTo>
                    <a:pt x="0" y="120"/>
                    <a:pt x="0" y="120"/>
                    <a:pt x="0" y="120"/>
                  </a:cubicBezTo>
                  <a:cubicBezTo>
                    <a:pt x="24" y="120"/>
                    <a:pt x="44" y="100"/>
                    <a:pt x="44" y="76"/>
                  </a:cubicBezTo>
                  <a:cubicBezTo>
                    <a:pt x="44" y="52"/>
                    <a:pt x="24" y="32"/>
                    <a:pt x="0" y="32"/>
                  </a:cubicBezTo>
                  <a:cubicBezTo>
                    <a:pt x="0" y="0"/>
                    <a:pt x="0" y="0"/>
                    <a:pt x="0" y="0"/>
                  </a:cubicBezTo>
                  <a:cubicBezTo>
                    <a:pt x="42" y="0"/>
                    <a:pt x="76" y="34"/>
                    <a:pt x="76" y="76"/>
                  </a:cubicBezTo>
                  <a:cubicBezTo>
                    <a:pt x="76" y="118"/>
                    <a:pt x="42" y="152"/>
                    <a:pt x="0" y="152"/>
                  </a:cubicBezTo>
                  <a:close/>
                </a:path>
              </a:pathLst>
            </a:cu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Rectangle 147"/>
            <p:cNvSpPr>
              <a:spLocks noChangeArrowheads="1"/>
            </p:cNvSpPr>
            <p:nvPr/>
          </p:nvSpPr>
          <p:spPr bwMode="auto">
            <a:xfrm>
              <a:off x="8482013" y="5168900"/>
              <a:ext cx="120650" cy="60325"/>
            </a:xfrm>
            <a:prstGeom prst="rect">
              <a:avLst/>
            </a:prstGeom>
            <a:solidFill>
              <a:srgbClr val="5C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 name="Rectangle 148"/>
            <p:cNvSpPr>
              <a:spLocks noChangeArrowheads="1"/>
            </p:cNvSpPr>
            <p:nvPr/>
          </p:nvSpPr>
          <p:spPr bwMode="auto">
            <a:xfrm>
              <a:off x="8482013" y="5619750"/>
              <a:ext cx="120650" cy="30163"/>
            </a:xfrm>
            <a:prstGeom prst="rect">
              <a:avLst/>
            </a:prstGeom>
            <a:solidFill>
              <a:srgbClr val="5C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7" name="Rectangle 149"/>
            <p:cNvSpPr>
              <a:spLocks noChangeArrowheads="1"/>
            </p:cNvSpPr>
            <p:nvPr/>
          </p:nvSpPr>
          <p:spPr bwMode="auto">
            <a:xfrm>
              <a:off x="8512176" y="5649913"/>
              <a:ext cx="60325" cy="58738"/>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Oval 150"/>
            <p:cNvSpPr>
              <a:spLocks noChangeArrowheads="1"/>
            </p:cNvSpPr>
            <p:nvPr/>
          </p:nvSpPr>
          <p:spPr bwMode="auto">
            <a:xfrm>
              <a:off x="8542338" y="5364163"/>
              <a:ext cx="150813" cy="149225"/>
            </a:xfrm>
            <a:prstGeom prst="ellipse">
              <a:avLst/>
            </a:pr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Oval 151"/>
            <p:cNvSpPr>
              <a:spLocks noChangeArrowheads="1"/>
            </p:cNvSpPr>
            <p:nvPr/>
          </p:nvSpPr>
          <p:spPr bwMode="auto">
            <a:xfrm>
              <a:off x="8588376" y="5408613"/>
              <a:ext cx="60325" cy="60325"/>
            </a:xfrm>
            <a:prstGeom prst="ellipse">
              <a:avLst/>
            </a:prstGeom>
            <a:solidFill>
              <a:srgbClr val="5C5D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Rectangle 152"/>
            <p:cNvSpPr>
              <a:spLocks noChangeArrowheads="1"/>
            </p:cNvSpPr>
            <p:nvPr/>
          </p:nvSpPr>
          <p:spPr bwMode="auto">
            <a:xfrm>
              <a:off x="8453438" y="5829300"/>
              <a:ext cx="195263" cy="120650"/>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106" name="组合 189"/>
          <p:cNvGrpSpPr>
            <a:grpSpLocks noChangeAspect="1"/>
          </p:cNvGrpSpPr>
          <p:nvPr/>
        </p:nvGrpSpPr>
        <p:grpSpPr>
          <a:xfrm>
            <a:off x="4922879" y="4059188"/>
            <a:ext cx="378380" cy="540000"/>
            <a:chOff x="8316913" y="720725"/>
            <a:chExt cx="631825" cy="901701"/>
          </a:xfrm>
        </p:grpSpPr>
        <p:sp>
          <p:nvSpPr>
            <p:cNvPr id="107" name="Rectangle 20"/>
            <p:cNvSpPr>
              <a:spLocks noChangeArrowheads="1"/>
            </p:cNvSpPr>
            <p:nvPr/>
          </p:nvSpPr>
          <p:spPr bwMode="auto">
            <a:xfrm>
              <a:off x="8377238" y="839788"/>
              <a:ext cx="120650" cy="1206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08" name="Rectangle 21"/>
            <p:cNvSpPr>
              <a:spLocks noChangeArrowheads="1"/>
            </p:cNvSpPr>
            <p:nvPr/>
          </p:nvSpPr>
          <p:spPr bwMode="auto">
            <a:xfrm>
              <a:off x="8828088" y="839788"/>
              <a:ext cx="120650" cy="1206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09" name="Freeform 22"/>
            <p:cNvSpPr/>
            <p:nvPr/>
          </p:nvSpPr>
          <p:spPr bwMode="auto">
            <a:xfrm>
              <a:off x="8377238" y="960438"/>
              <a:ext cx="285750" cy="661988"/>
            </a:xfrm>
            <a:custGeom>
              <a:avLst/>
              <a:gdLst>
                <a:gd name="T0" fmla="*/ 32 w 76"/>
                <a:gd name="T1" fmla="*/ 96 h 176"/>
                <a:gd name="T2" fmla="*/ 32 w 76"/>
                <a:gd name="T3" fmla="*/ 0 h 176"/>
                <a:gd name="T4" fmla="*/ 0 w 76"/>
                <a:gd name="T5" fmla="*/ 0 h 176"/>
                <a:gd name="T6" fmla="*/ 0 w 76"/>
                <a:gd name="T7" fmla="*/ 96 h 176"/>
                <a:gd name="T8" fmla="*/ 76 w 76"/>
                <a:gd name="T9" fmla="*/ 176 h 176"/>
                <a:gd name="T10" fmla="*/ 76 w 76"/>
                <a:gd name="T11" fmla="*/ 144 h 176"/>
                <a:gd name="T12" fmla="*/ 32 w 76"/>
                <a:gd name="T13" fmla="*/ 96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32" y="96"/>
                  </a:moveTo>
                  <a:cubicBezTo>
                    <a:pt x="32" y="0"/>
                    <a:pt x="32" y="0"/>
                    <a:pt x="32" y="0"/>
                  </a:cubicBezTo>
                  <a:cubicBezTo>
                    <a:pt x="0" y="0"/>
                    <a:pt x="0" y="0"/>
                    <a:pt x="0" y="0"/>
                  </a:cubicBezTo>
                  <a:cubicBezTo>
                    <a:pt x="0" y="96"/>
                    <a:pt x="0" y="96"/>
                    <a:pt x="0" y="96"/>
                  </a:cubicBezTo>
                  <a:cubicBezTo>
                    <a:pt x="0" y="140"/>
                    <a:pt x="32" y="176"/>
                    <a:pt x="76" y="176"/>
                  </a:cubicBezTo>
                  <a:cubicBezTo>
                    <a:pt x="76" y="144"/>
                    <a:pt x="76" y="144"/>
                    <a:pt x="76" y="144"/>
                  </a:cubicBezTo>
                  <a:cubicBezTo>
                    <a:pt x="52" y="144"/>
                    <a:pt x="32" y="122"/>
                    <a:pt x="32" y="96"/>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10" name="Freeform 23"/>
            <p:cNvSpPr/>
            <p:nvPr/>
          </p:nvSpPr>
          <p:spPr bwMode="auto">
            <a:xfrm>
              <a:off x="8662988" y="960438"/>
              <a:ext cx="285750" cy="661988"/>
            </a:xfrm>
            <a:custGeom>
              <a:avLst/>
              <a:gdLst>
                <a:gd name="T0" fmla="*/ 44 w 76"/>
                <a:gd name="T1" fmla="*/ 0 h 176"/>
                <a:gd name="T2" fmla="*/ 44 w 76"/>
                <a:gd name="T3" fmla="*/ 96 h 176"/>
                <a:gd name="T4" fmla="*/ 0 w 76"/>
                <a:gd name="T5" fmla="*/ 144 h 176"/>
                <a:gd name="T6" fmla="*/ 0 w 76"/>
                <a:gd name="T7" fmla="*/ 176 h 176"/>
                <a:gd name="T8" fmla="*/ 76 w 76"/>
                <a:gd name="T9" fmla="*/ 96 h 176"/>
                <a:gd name="T10" fmla="*/ 76 w 76"/>
                <a:gd name="T11" fmla="*/ 0 h 176"/>
                <a:gd name="T12" fmla="*/ 44 w 76"/>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44" y="0"/>
                  </a:moveTo>
                  <a:cubicBezTo>
                    <a:pt x="44" y="96"/>
                    <a:pt x="44" y="96"/>
                    <a:pt x="44" y="96"/>
                  </a:cubicBezTo>
                  <a:cubicBezTo>
                    <a:pt x="44" y="122"/>
                    <a:pt x="24" y="144"/>
                    <a:pt x="0" y="144"/>
                  </a:cubicBezTo>
                  <a:cubicBezTo>
                    <a:pt x="0" y="176"/>
                    <a:pt x="0" y="176"/>
                    <a:pt x="0" y="176"/>
                  </a:cubicBezTo>
                  <a:cubicBezTo>
                    <a:pt x="40" y="176"/>
                    <a:pt x="76" y="140"/>
                    <a:pt x="76" y="96"/>
                  </a:cubicBezTo>
                  <a:cubicBezTo>
                    <a:pt x="76" y="0"/>
                    <a:pt x="76" y="0"/>
                    <a:pt x="76" y="0"/>
                  </a:cubicBezTo>
                  <a:lnTo>
                    <a:pt x="44" y="0"/>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11" name="Rectangle 24"/>
            <p:cNvSpPr>
              <a:spLocks noChangeArrowheads="1"/>
            </p:cNvSpPr>
            <p:nvPr/>
          </p:nvSpPr>
          <p:spPr bwMode="auto">
            <a:xfrm>
              <a:off x="8316913" y="839788"/>
              <a:ext cx="120650" cy="1206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12" name="Rectangle 25"/>
            <p:cNvSpPr>
              <a:spLocks noChangeArrowheads="1"/>
            </p:cNvSpPr>
            <p:nvPr/>
          </p:nvSpPr>
          <p:spPr bwMode="auto">
            <a:xfrm>
              <a:off x="8767763" y="839788"/>
              <a:ext cx="120650" cy="1206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13" name="Freeform 26"/>
            <p:cNvSpPr/>
            <p:nvPr/>
          </p:nvSpPr>
          <p:spPr bwMode="auto">
            <a:xfrm>
              <a:off x="8316913" y="960438"/>
              <a:ext cx="285750" cy="661988"/>
            </a:xfrm>
            <a:custGeom>
              <a:avLst/>
              <a:gdLst>
                <a:gd name="T0" fmla="*/ 32 w 76"/>
                <a:gd name="T1" fmla="*/ 96 h 176"/>
                <a:gd name="T2" fmla="*/ 32 w 76"/>
                <a:gd name="T3" fmla="*/ 0 h 176"/>
                <a:gd name="T4" fmla="*/ 0 w 76"/>
                <a:gd name="T5" fmla="*/ 0 h 176"/>
                <a:gd name="T6" fmla="*/ 0 w 76"/>
                <a:gd name="T7" fmla="*/ 96 h 176"/>
                <a:gd name="T8" fmla="*/ 76 w 76"/>
                <a:gd name="T9" fmla="*/ 176 h 176"/>
                <a:gd name="T10" fmla="*/ 76 w 76"/>
                <a:gd name="T11" fmla="*/ 144 h 176"/>
                <a:gd name="T12" fmla="*/ 32 w 76"/>
                <a:gd name="T13" fmla="*/ 96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32" y="96"/>
                  </a:moveTo>
                  <a:cubicBezTo>
                    <a:pt x="32" y="0"/>
                    <a:pt x="32" y="0"/>
                    <a:pt x="32" y="0"/>
                  </a:cubicBezTo>
                  <a:cubicBezTo>
                    <a:pt x="0" y="0"/>
                    <a:pt x="0" y="0"/>
                    <a:pt x="0" y="0"/>
                  </a:cubicBezTo>
                  <a:cubicBezTo>
                    <a:pt x="0" y="96"/>
                    <a:pt x="0" y="96"/>
                    <a:pt x="0" y="96"/>
                  </a:cubicBezTo>
                  <a:cubicBezTo>
                    <a:pt x="0" y="140"/>
                    <a:pt x="32" y="176"/>
                    <a:pt x="76" y="176"/>
                  </a:cubicBezTo>
                  <a:cubicBezTo>
                    <a:pt x="76" y="144"/>
                    <a:pt x="76" y="144"/>
                    <a:pt x="76" y="144"/>
                  </a:cubicBezTo>
                  <a:cubicBezTo>
                    <a:pt x="52" y="144"/>
                    <a:pt x="32" y="122"/>
                    <a:pt x="32" y="96"/>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14" name="Freeform 27"/>
            <p:cNvSpPr/>
            <p:nvPr/>
          </p:nvSpPr>
          <p:spPr bwMode="auto">
            <a:xfrm>
              <a:off x="8602663" y="960438"/>
              <a:ext cx="285750" cy="661988"/>
            </a:xfrm>
            <a:custGeom>
              <a:avLst/>
              <a:gdLst>
                <a:gd name="T0" fmla="*/ 44 w 76"/>
                <a:gd name="T1" fmla="*/ 0 h 176"/>
                <a:gd name="T2" fmla="*/ 44 w 76"/>
                <a:gd name="T3" fmla="*/ 96 h 176"/>
                <a:gd name="T4" fmla="*/ 0 w 76"/>
                <a:gd name="T5" fmla="*/ 144 h 176"/>
                <a:gd name="T6" fmla="*/ 0 w 76"/>
                <a:gd name="T7" fmla="*/ 176 h 176"/>
                <a:gd name="T8" fmla="*/ 76 w 76"/>
                <a:gd name="T9" fmla="*/ 96 h 176"/>
                <a:gd name="T10" fmla="*/ 76 w 76"/>
                <a:gd name="T11" fmla="*/ 0 h 176"/>
                <a:gd name="T12" fmla="*/ 44 w 76"/>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44" y="0"/>
                  </a:moveTo>
                  <a:cubicBezTo>
                    <a:pt x="44" y="96"/>
                    <a:pt x="44" y="96"/>
                    <a:pt x="44" y="96"/>
                  </a:cubicBezTo>
                  <a:cubicBezTo>
                    <a:pt x="44" y="122"/>
                    <a:pt x="24" y="144"/>
                    <a:pt x="0" y="144"/>
                  </a:cubicBezTo>
                  <a:cubicBezTo>
                    <a:pt x="0" y="176"/>
                    <a:pt x="0" y="176"/>
                    <a:pt x="0" y="176"/>
                  </a:cubicBezTo>
                  <a:cubicBezTo>
                    <a:pt x="40" y="176"/>
                    <a:pt x="76" y="140"/>
                    <a:pt x="76" y="96"/>
                  </a:cubicBezTo>
                  <a:cubicBezTo>
                    <a:pt x="76" y="0"/>
                    <a:pt x="76" y="0"/>
                    <a:pt x="76" y="0"/>
                  </a:cubicBezTo>
                  <a:lnTo>
                    <a:pt x="44" y="0"/>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15" name="Freeform 28"/>
            <p:cNvSpPr/>
            <p:nvPr/>
          </p:nvSpPr>
          <p:spPr bwMode="auto">
            <a:xfrm>
              <a:off x="8588376" y="839788"/>
              <a:ext cx="134938" cy="120650"/>
            </a:xfrm>
            <a:custGeom>
              <a:avLst/>
              <a:gdLst>
                <a:gd name="T0" fmla="*/ 0 w 85"/>
                <a:gd name="T1" fmla="*/ 76 h 76"/>
                <a:gd name="T2" fmla="*/ 19 w 85"/>
                <a:gd name="T3" fmla="*/ 0 h 76"/>
                <a:gd name="T4" fmla="*/ 85 w 85"/>
                <a:gd name="T5" fmla="*/ 0 h 76"/>
                <a:gd name="T6" fmla="*/ 0 w 85"/>
                <a:gd name="T7" fmla="*/ 76 h 76"/>
              </a:gdLst>
              <a:ahLst/>
              <a:cxnLst>
                <a:cxn ang="0">
                  <a:pos x="T0" y="T1"/>
                </a:cxn>
                <a:cxn ang="0">
                  <a:pos x="T2" y="T3"/>
                </a:cxn>
                <a:cxn ang="0">
                  <a:pos x="T4" y="T5"/>
                </a:cxn>
                <a:cxn ang="0">
                  <a:pos x="T6" y="T7"/>
                </a:cxn>
              </a:cxnLst>
              <a:rect l="0" t="0" r="r" b="b"/>
              <a:pathLst>
                <a:path w="85" h="76">
                  <a:moveTo>
                    <a:pt x="0" y="76"/>
                  </a:moveTo>
                  <a:lnTo>
                    <a:pt x="19" y="0"/>
                  </a:lnTo>
                  <a:lnTo>
                    <a:pt x="85" y="0"/>
                  </a:lnTo>
                  <a:lnTo>
                    <a:pt x="0" y="76"/>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16" name="Freeform 29"/>
            <p:cNvSpPr/>
            <p:nvPr/>
          </p:nvSpPr>
          <p:spPr bwMode="auto">
            <a:xfrm>
              <a:off x="8542338" y="720725"/>
              <a:ext cx="136525" cy="119063"/>
            </a:xfrm>
            <a:custGeom>
              <a:avLst/>
              <a:gdLst>
                <a:gd name="T0" fmla="*/ 86 w 86"/>
                <a:gd name="T1" fmla="*/ 0 h 75"/>
                <a:gd name="T2" fmla="*/ 0 w 86"/>
                <a:gd name="T3" fmla="*/ 75 h 75"/>
                <a:gd name="T4" fmla="*/ 67 w 86"/>
                <a:gd name="T5" fmla="*/ 75 h 75"/>
                <a:gd name="T6" fmla="*/ 86 w 86"/>
                <a:gd name="T7" fmla="*/ 0 h 75"/>
              </a:gdLst>
              <a:ahLst/>
              <a:cxnLst>
                <a:cxn ang="0">
                  <a:pos x="T0" y="T1"/>
                </a:cxn>
                <a:cxn ang="0">
                  <a:pos x="T2" y="T3"/>
                </a:cxn>
                <a:cxn ang="0">
                  <a:pos x="T4" y="T5"/>
                </a:cxn>
                <a:cxn ang="0">
                  <a:pos x="T6" y="T7"/>
                </a:cxn>
              </a:cxnLst>
              <a:rect l="0" t="0" r="r" b="b"/>
              <a:pathLst>
                <a:path w="86" h="75">
                  <a:moveTo>
                    <a:pt x="86" y="0"/>
                  </a:moveTo>
                  <a:lnTo>
                    <a:pt x="0" y="75"/>
                  </a:lnTo>
                  <a:lnTo>
                    <a:pt x="67" y="75"/>
                  </a:lnTo>
                  <a:lnTo>
                    <a:pt x="86" y="0"/>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grpSp>
      <p:grpSp>
        <p:nvGrpSpPr>
          <p:cNvPr id="117" name="组合 202"/>
          <p:cNvGrpSpPr>
            <a:grpSpLocks noChangeAspect="1"/>
          </p:cNvGrpSpPr>
          <p:nvPr/>
        </p:nvGrpSpPr>
        <p:grpSpPr>
          <a:xfrm>
            <a:off x="6861498" y="3240568"/>
            <a:ext cx="431215" cy="432000"/>
            <a:chOff x="9955213" y="5194300"/>
            <a:chExt cx="871538" cy="873125"/>
          </a:xfrm>
          <a:solidFill>
            <a:schemeClr val="bg1">
              <a:lumMod val="85000"/>
            </a:schemeClr>
          </a:solidFill>
        </p:grpSpPr>
        <p:sp>
          <p:nvSpPr>
            <p:cNvPr id="118" name="Rectangle 165"/>
            <p:cNvSpPr>
              <a:spLocks noChangeArrowheads="1"/>
            </p:cNvSpPr>
            <p:nvPr/>
          </p:nvSpPr>
          <p:spPr bwMode="auto">
            <a:xfrm>
              <a:off x="10285413" y="5570538"/>
              <a:ext cx="211138" cy="225425"/>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lstStyle/>
            <a:p>
              <a:endParaRPr lang="zh-CN" altLang="en-US"/>
            </a:p>
          </p:txBody>
        </p:sp>
        <p:sp>
          <p:nvSpPr>
            <p:cNvPr id="119" name="Freeform 166"/>
            <p:cNvSpPr/>
            <p:nvPr/>
          </p:nvSpPr>
          <p:spPr bwMode="auto">
            <a:xfrm>
              <a:off x="10285413" y="5705475"/>
              <a:ext cx="211138" cy="361950"/>
            </a:xfrm>
            <a:custGeom>
              <a:avLst/>
              <a:gdLst>
                <a:gd name="T0" fmla="*/ 133 w 133"/>
                <a:gd name="T1" fmla="*/ 228 h 228"/>
                <a:gd name="T2" fmla="*/ 0 w 133"/>
                <a:gd name="T3" fmla="*/ 228 h 228"/>
                <a:gd name="T4" fmla="*/ 0 w 133"/>
                <a:gd name="T5" fmla="*/ 0 h 228"/>
                <a:gd name="T6" fmla="*/ 66 w 133"/>
                <a:gd name="T7" fmla="*/ 67 h 228"/>
                <a:gd name="T8" fmla="*/ 133 w 133"/>
                <a:gd name="T9" fmla="*/ 0 h 228"/>
                <a:gd name="T10" fmla="*/ 133 w 133"/>
                <a:gd name="T11" fmla="*/ 228 h 228"/>
              </a:gdLst>
              <a:ahLst/>
              <a:cxnLst>
                <a:cxn ang="0">
                  <a:pos x="T0" y="T1"/>
                </a:cxn>
                <a:cxn ang="0">
                  <a:pos x="T2" y="T3"/>
                </a:cxn>
                <a:cxn ang="0">
                  <a:pos x="T4" y="T5"/>
                </a:cxn>
                <a:cxn ang="0">
                  <a:pos x="T6" y="T7"/>
                </a:cxn>
                <a:cxn ang="0">
                  <a:pos x="T8" y="T9"/>
                </a:cxn>
                <a:cxn ang="0">
                  <a:pos x="T10" y="T11"/>
                </a:cxn>
              </a:cxnLst>
              <a:rect l="0" t="0" r="r" b="b"/>
              <a:pathLst>
                <a:path w="133" h="228">
                  <a:moveTo>
                    <a:pt x="133" y="228"/>
                  </a:moveTo>
                  <a:lnTo>
                    <a:pt x="0" y="228"/>
                  </a:lnTo>
                  <a:lnTo>
                    <a:pt x="0" y="0"/>
                  </a:lnTo>
                  <a:lnTo>
                    <a:pt x="66" y="67"/>
                  </a:lnTo>
                  <a:lnTo>
                    <a:pt x="133" y="0"/>
                  </a:lnTo>
                  <a:lnTo>
                    <a:pt x="133" y="228"/>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lstStyle/>
            <a:p>
              <a:endParaRPr lang="zh-CN" altLang="en-US"/>
            </a:p>
          </p:txBody>
        </p:sp>
        <p:sp>
          <p:nvSpPr>
            <p:cNvPr id="120" name="Oval 167"/>
            <p:cNvSpPr>
              <a:spLocks noChangeArrowheads="1"/>
            </p:cNvSpPr>
            <p:nvPr/>
          </p:nvSpPr>
          <p:spPr bwMode="auto">
            <a:xfrm>
              <a:off x="10541001" y="5419725"/>
              <a:ext cx="60325" cy="120650"/>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lstStyle/>
            <a:p>
              <a:endParaRPr lang="zh-CN" altLang="en-US"/>
            </a:p>
          </p:txBody>
        </p:sp>
        <p:sp>
          <p:nvSpPr>
            <p:cNvPr id="121" name="Oval 168"/>
            <p:cNvSpPr>
              <a:spLocks noChangeArrowheads="1"/>
            </p:cNvSpPr>
            <p:nvPr/>
          </p:nvSpPr>
          <p:spPr bwMode="auto">
            <a:xfrm>
              <a:off x="10180638" y="5419725"/>
              <a:ext cx="60325" cy="120650"/>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lstStyle/>
            <a:p>
              <a:endParaRPr lang="zh-CN" altLang="en-US"/>
            </a:p>
          </p:txBody>
        </p:sp>
        <p:sp>
          <p:nvSpPr>
            <p:cNvPr id="122" name="Oval 169"/>
            <p:cNvSpPr>
              <a:spLocks noChangeArrowheads="1"/>
            </p:cNvSpPr>
            <p:nvPr/>
          </p:nvSpPr>
          <p:spPr bwMode="auto">
            <a:xfrm>
              <a:off x="10210801" y="5254625"/>
              <a:ext cx="360363" cy="450850"/>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lstStyle/>
            <a:p>
              <a:endParaRPr lang="zh-CN" altLang="en-US"/>
            </a:p>
          </p:txBody>
        </p:sp>
        <p:sp>
          <p:nvSpPr>
            <p:cNvPr id="123" name="Freeform 170"/>
            <p:cNvSpPr/>
            <p:nvPr/>
          </p:nvSpPr>
          <p:spPr bwMode="auto">
            <a:xfrm>
              <a:off x="10225088" y="5194300"/>
              <a:ext cx="331788" cy="195263"/>
            </a:xfrm>
            <a:custGeom>
              <a:avLst/>
              <a:gdLst>
                <a:gd name="T0" fmla="*/ 88 w 88"/>
                <a:gd name="T1" fmla="*/ 28 h 52"/>
                <a:gd name="T2" fmla="*/ 44 w 88"/>
                <a:gd name="T3" fmla="*/ 52 h 52"/>
                <a:gd name="T4" fmla="*/ 0 w 88"/>
                <a:gd name="T5" fmla="*/ 28 h 52"/>
                <a:gd name="T6" fmla="*/ 44 w 88"/>
                <a:gd name="T7" fmla="*/ 0 h 52"/>
                <a:gd name="T8" fmla="*/ 88 w 88"/>
                <a:gd name="T9" fmla="*/ 28 h 52"/>
              </a:gdLst>
              <a:ahLst/>
              <a:cxnLst>
                <a:cxn ang="0">
                  <a:pos x="T0" y="T1"/>
                </a:cxn>
                <a:cxn ang="0">
                  <a:pos x="T2" y="T3"/>
                </a:cxn>
                <a:cxn ang="0">
                  <a:pos x="T4" y="T5"/>
                </a:cxn>
                <a:cxn ang="0">
                  <a:pos x="T6" y="T7"/>
                </a:cxn>
                <a:cxn ang="0">
                  <a:pos x="T8" y="T9"/>
                </a:cxn>
              </a:cxnLst>
              <a:rect l="0" t="0" r="r" b="b"/>
              <a:pathLst>
                <a:path w="88" h="52">
                  <a:moveTo>
                    <a:pt x="88" y="28"/>
                  </a:moveTo>
                  <a:cubicBezTo>
                    <a:pt x="88" y="48"/>
                    <a:pt x="64" y="52"/>
                    <a:pt x="44" y="52"/>
                  </a:cubicBezTo>
                  <a:cubicBezTo>
                    <a:pt x="24" y="52"/>
                    <a:pt x="0" y="48"/>
                    <a:pt x="0" y="28"/>
                  </a:cubicBezTo>
                  <a:cubicBezTo>
                    <a:pt x="0" y="8"/>
                    <a:pt x="20" y="0"/>
                    <a:pt x="44" y="0"/>
                  </a:cubicBezTo>
                  <a:cubicBezTo>
                    <a:pt x="68" y="0"/>
                    <a:pt x="88" y="8"/>
                    <a:pt x="88" y="28"/>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lstStyle/>
            <a:p>
              <a:endParaRPr lang="zh-CN" altLang="en-US"/>
            </a:p>
          </p:txBody>
        </p:sp>
        <p:sp>
          <p:nvSpPr>
            <p:cNvPr id="124" name="Freeform 171"/>
            <p:cNvSpPr/>
            <p:nvPr/>
          </p:nvSpPr>
          <p:spPr bwMode="auto">
            <a:xfrm>
              <a:off x="10210801" y="5254625"/>
              <a:ext cx="44450" cy="211138"/>
            </a:xfrm>
            <a:custGeom>
              <a:avLst/>
              <a:gdLst>
                <a:gd name="T0" fmla="*/ 12 w 12"/>
                <a:gd name="T1" fmla="*/ 20 h 56"/>
                <a:gd name="T2" fmla="*/ 0 w 12"/>
                <a:gd name="T3" fmla="*/ 56 h 56"/>
                <a:gd name="T4" fmla="*/ 0 w 12"/>
                <a:gd name="T5" fmla="*/ 28 h 56"/>
                <a:gd name="T6" fmla="*/ 8 w 12"/>
                <a:gd name="T7" fmla="*/ 0 h 56"/>
                <a:gd name="T8" fmla="*/ 12 w 12"/>
                <a:gd name="T9" fmla="*/ 20 h 56"/>
              </a:gdLst>
              <a:ahLst/>
              <a:cxnLst>
                <a:cxn ang="0">
                  <a:pos x="T0" y="T1"/>
                </a:cxn>
                <a:cxn ang="0">
                  <a:pos x="T2" y="T3"/>
                </a:cxn>
                <a:cxn ang="0">
                  <a:pos x="T4" y="T5"/>
                </a:cxn>
                <a:cxn ang="0">
                  <a:pos x="T6" y="T7"/>
                </a:cxn>
                <a:cxn ang="0">
                  <a:pos x="T8" y="T9"/>
                </a:cxn>
              </a:cxnLst>
              <a:rect l="0" t="0" r="r" b="b"/>
              <a:pathLst>
                <a:path w="12" h="56">
                  <a:moveTo>
                    <a:pt x="12" y="20"/>
                  </a:moveTo>
                  <a:cubicBezTo>
                    <a:pt x="12" y="35"/>
                    <a:pt x="0" y="56"/>
                    <a:pt x="0" y="56"/>
                  </a:cubicBezTo>
                  <a:cubicBezTo>
                    <a:pt x="0" y="56"/>
                    <a:pt x="0" y="43"/>
                    <a:pt x="0" y="28"/>
                  </a:cubicBezTo>
                  <a:cubicBezTo>
                    <a:pt x="0" y="13"/>
                    <a:pt x="4" y="0"/>
                    <a:pt x="8" y="0"/>
                  </a:cubicBezTo>
                  <a:cubicBezTo>
                    <a:pt x="12" y="0"/>
                    <a:pt x="12" y="5"/>
                    <a:pt x="12" y="20"/>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lstStyle/>
            <a:p>
              <a:endParaRPr lang="zh-CN" altLang="en-US"/>
            </a:p>
          </p:txBody>
        </p:sp>
        <p:sp>
          <p:nvSpPr>
            <p:cNvPr id="125" name="Freeform 172"/>
            <p:cNvSpPr/>
            <p:nvPr/>
          </p:nvSpPr>
          <p:spPr bwMode="auto">
            <a:xfrm>
              <a:off x="10526713" y="5254625"/>
              <a:ext cx="44450" cy="211138"/>
            </a:xfrm>
            <a:custGeom>
              <a:avLst/>
              <a:gdLst>
                <a:gd name="T0" fmla="*/ 0 w 12"/>
                <a:gd name="T1" fmla="*/ 20 h 56"/>
                <a:gd name="T2" fmla="*/ 12 w 12"/>
                <a:gd name="T3" fmla="*/ 56 h 56"/>
                <a:gd name="T4" fmla="*/ 12 w 12"/>
                <a:gd name="T5" fmla="*/ 28 h 56"/>
                <a:gd name="T6" fmla="*/ 4 w 12"/>
                <a:gd name="T7" fmla="*/ 0 h 56"/>
                <a:gd name="T8" fmla="*/ 0 w 12"/>
                <a:gd name="T9" fmla="*/ 20 h 56"/>
              </a:gdLst>
              <a:ahLst/>
              <a:cxnLst>
                <a:cxn ang="0">
                  <a:pos x="T0" y="T1"/>
                </a:cxn>
                <a:cxn ang="0">
                  <a:pos x="T2" y="T3"/>
                </a:cxn>
                <a:cxn ang="0">
                  <a:pos x="T4" y="T5"/>
                </a:cxn>
                <a:cxn ang="0">
                  <a:pos x="T6" y="T7"/>
                </a:cxn>
                <a:cxn ang="0">
                  <a:pos x="T8" y="T9"/>
                </a:cxn>
              </a:cxnLst>
              <a:rect l="0" t="0" r="r" b="b"/>
              <a:pathLst>
                <a:path w="12" h="56">
                  <a:moveTo>
                    <a:pt x="0" y="20"/>
                  </a:moveTo>
                  <a:cubicBezTo>
                    <a:pt x="0" y="35"/>
                    <a:pt x="12" y="56"/>
                    <a:pt x="12" y="56"/>
                  </a:cubicBezTo>
                  <a:cubicBezTo>
                    <a:pt x="12" y="56"/>
                    <a:pt x="12" y="43"/>
                    <a:pt x="12" y="28"/>
                  </a:cubicBezTo>
                  <a:cubicBezTo>
                    <a:pt x="12" y="13"/>
                    <a:pt x="8" y="0"/>
                    <a:pt x="4" y="0"/>
                  </a:cubicBezTo>
                  <a:cubicBezTo>
                    <a:pt x="0" y="0"/>
                    <a:pt x="0" y="5"/>
                    <a:pt x="0" y="20"/>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lstStyle/>
            <a:p>
              <a:endParaRPr lang="zh-CN" altLang="en-US"/>
            </a:p>
          </p:txBody>
        </p:sp>
        <p:sp>
          <p:nvSpPr>
            <p:cNvPr id="126" name="Freeform 173"/>
            <p:cNvSpPr/>
            <p:nvPr/>
          </p:nvSpPr>
          <p:spPr bwMode="auto">
            <a:xfrm>
              <a:off x="9955213" y="5705475"/>
              <a:ext cx="330200" cy="361950"/>
            </a:xfrm>
            <a:custGeom>
              <a:avLst/>
              <a:gdLst>
                <a:gd name="T0" fmla="*/ 0 w 88"/>
                <a:gd name="T1" fmla="*/ 96 h 96"/>
                <a:gd name="T2" fmla="*/ 48 w 88"/>
                <a:gd name="T3" fmla="*/ 16 h 96"/>
                <a:gd name="T4" fmla="*/ 88 w 88"/>
                <a:gd name="T5" fmla="*/ 0 h 96"/>
                <a:gd name="T6" fmla="*/ 88 w 88"/>
                <a:gd name="T7" fmla="*/ 96 h 96"/>
                <a:gd name="T8" fmla="*/ 0 w 88"/>
                <a:gd name="T9" fmla="*/ 96 h 96"/>
              </a:gdLst>
              <a:ahLst/>
              <a:cxnLst>
                <a:cxn ang="0">
                  <a:pos x="T0" y="T1"/>
                </a:cxn>
                <a:cxn ang="0">
                  <a:pos x="T2" y="T3"/>
                </a:cxn>
                <a:cxn ang="0">
                  <a:pos x="T4" y="T5"/>
                </a:cxn>
                <a:cxn ang="0">
                  <a:pos x="T6" y="T7"/>
                </a:cxn>
                <a:cxn ang="0">
                  <a:pos x="T8" y="T9"/>
                </a:cxn>
              </a:cxnLst>
              <a:rect l="0" t="0" r="r" b="b"/>
              <a:pathLst>
                <a:path w="88" h="96">
                  <a:moveTo>
                    <a:pt x="0" y="96"/>
                  </a:moveTo>
                  <a:cubicBezTo>
                    <a:pt x="1" y="85"/>
                    <a:pt x="3" y="16"/>
                    <a:pt x="48" y="16"/>
                  </a:cubicBezTo>
                  <a:cubicBezTo>
                    <a:pt x="88" y="0"/>
                    <a:pt x="88" y="0"/>
                    <a:pt x="88" y="0"/>
                  </a:cubicBezTo>
                  <a:cubicBezTo>
                    <a:pt x="88" y="96"/>
                    <a:pt x="88" y="96"/>
                    <a:pt x="88" y="96"/>
                  </a:cubicBezTo>
                  <a:lnTo>
                    <a:pt x="0" y="96"/>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lstStyle/>
            <a:p>
              <a:endParaRPr lang="zh-CN" altLang="en-US"/>
            </a:p>
          </p:txBody>
        </p:sp>
        <p:sp>
          <p:nvSpPr>
            <p:cNvPr id="127" name="Freeform 174"/>
            <p:cNvSpPr/>
            <p:nvPr/>
          </p:nvSpPr>
          <p:spPr bwMode="auto">
            <a:xfrm>
              <a:off x="10496551" y="5705475"/>
              <a:ext cx="330200" cy="361950"/>
            </a:xfrm>
            <a:custGeom>
              <a:avLst/>
              <a:gdLst>
                <a:gd name="T0" fmla="*/ 88 w 88"/>
                <a:gd name="T1" fmla="*/ 96 h 96"/>
                <a:gd name="T2" fmla="*/ 40 w 88"/>
                <a:gd name="T3" fmla="*/ 16 h 96"/>
                <a:gd name="T4" fmla="*/ 0 w 88"/>
                <a:gd name="T5" fmla="*/ 0 h 96"/>
                <a:gd name="T6" fmla="*/ 0 w 88"/>
                <a:gd name="T7" fmla="*/ 96 h 96"/>
                <a:gd name="T8" fmla="*/ 88 w 88"/>
                <a:gd name="T9" fmla="*/ 96 h 96"/>
              </a:gdLst>
              <a:ahLst/>
              <a:cxnLst>
                <a:cxn ang="0">
                  <a:pos x="T0" y="T1"/>
                </a:cxn>
                <a:cxn ang="0">
                  <a:pos x="T2" y="T3"/>
                </a:cxn>
                <a:cxn ang="0">
                  <a:pos x="T4" y="T5"/>
                </a:cxn>
                <a:cxn ang="0">
                  <a:pos x="T6" y="T7"/>
                </a:cxn>
                <a:cxn ang="0">
                  <a:pos x="T8" y="T9"/>
                </a:cxn>
              </a:cxnLst>
              <a:rect l="0" t="0" r="r" b="b"/>
              <a:pathLst>
                <a:path w="88" h="96">
                  <a:moveTo>
                    <a:pt x="88" y="96"/>
                  </a:moveTo>
                  <a:cubicBezTo>
                    <a:pt x="88" y="96"/>
                    <a:pt x="84" y="16"/>
                    <a:pt x="40" y="16"/>
                  </a:cubicBezTo>
                  <a:cubicBezTo>
                    <a:pt x="0" y="0"/>
                    <a:pt x="0" y="0"/>
                    <a:pt x="0" y="0"/>
                  </a:cubicBezTo>
                  <a:cubicBezTo>
                    <a:pt x="0" y="96"/>
                    <a:pt x="0" y="96"/>
                    <a:pt x="0" y="96"/>
                  </a:cubicBezTo>
                  <a:lnTo>
                    <a:pt x="88" y="96"/>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lstStyle/>
            <a:p>
              <a:endParaRPr lang="zh-CN" altLang="en-US"/>
            </a:p>
          </p:txBody>
        </p:sp>
        <p:sp>
          <p:nvSpPr>
            <p:cNvPr id="128" name="Freeform 175"/>
            <p:cNvSpPr/>
            <p:nvPr/>
          </p:nvSpPr>
          <p:spPr bwMode="auto">
            <a:xfrm>
              <a:off x="10285413" y="5705475"/>
              <a:ext cx="211138" cy="301625"/>
            </a:xfrm>
            <a:custGeom>
              <a:avLst/>
              <a:gdLst>
                <a:gd name="T0" fmla="*/ 66 w 133"/>
                <a:gd name="T1" fmla="*/ 190 h 190"/>
                <a:gd name="T2" fmla="*/ 0 w 133"/>
                <a:gd name="T3" fmla="*/ 0 h 190"/>
                <a:gd name="T4" fmla="*/ 66 w 133"/>
                <a:gd name="T5" fmla="*/ 48 h 190"/>
                <a:gd name="T6" fmla="*/ 133 w 133"/>
                <a:gd name="T7" fmla="*/ 0 h 190"/>
                <a:gd name="T8" fmla="*/ 66 w 133"/>
                <a:gd name="T9" fmla="*/ 190 h 190"/>
              </a:gdLst>
              <a:ahLst/>
              <a:cxnLst>
                <a:cxn ang="0">
                  <a:pos x="T0" y="T1"/>
                </a:cxn>
                <a:cxn ang="0">
                  <a:pos x="T2" y="T3"/>
                </a:cxn>
                <a:cxn ang="0">
                  <a:pos x="T4" y="T5"/>
                </a:cxn>
                <a:cxn ang="0">
                  <a:pos x="T6" y="T7"/>
                </a:cxn>
                <a:cxn ang="0">
                  <a:pos x="T8" y="T9"/>
                </a:cxn>
              </a:cxnLst>
              <a:rect l="0" t="0" r="r" b="b"/>
              <a:pathLst>
                <a:path w="133" h="190">
                  <a:moveTo>
                    <a:pt x="66" y="190"/>
                  </a:moveTo>
                  <a:lnTo>
                    <a:pt x="0" y="0"/>
                  </a:lnTo>
                  <a:lnTo>
                    <a:pt x="66" y="48"/>
                  </a:lnTo>
                  <a:lnTo>
                    <a:pt x="133" y="0"/>
                  </a:lnTo>
                  <a:lnTo>
                    <a:pt x="66" y="190"/>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lstStyle/>
            <a:p>
              <a:endParaRPr lang="zh-CN" altLang="en-US"/>
            </a:p>
          </p:txBody>
        </p:sp>
        <p:sp>
          <p:nvSpPr>
            <p:cNvPr id="129" name="Freeform 176"/>
            <p:cNvSpPr/>
            <p:nvPr/>
          </p:nvSpPr>
          <p:spPr bwMode="auto">
            <a:xfrm>
              <a:off x="10631488" y="5946775"/>
              <a:ext cx="44450" cy="120650"/>
            </a:xfrm>
            <a:custGeom>
              <a:avLst/>
              <a:gdLst>
                <a:gd name="T0" fmla="*/ 28 w 28"/>
                <a:gd name="T1" fmla="*/ 0 h 76"/>
                <a:gd name="T2" fmla="*/ 0 w 28"/>
                <a:gd name="T3" fmla="*/ 76 h 76"/>
                <a:gd name="T4" fmla="*/ 28 w 28"/>
                <a:gd name="T5" fmla="*/ 76 h 76"/>
                <a:gd name="T6" fmla="*/ 28 w 28"/>
                <a:gd name="T7" fmla="*/ 0 h 76"/>
              </a:gdLst>
              <a:ahLst/>
              <a:cxnLst>
                <a:cxn ang="0">
                  <a:pos x="T0" y="T1"/>
                </a:cxn>
                <a:cxn ang="0">
                  <a:pos x="T2" y="T3"/>
                </a:cxn>
                <a:cxn ang="0">
                  <a:pos x="T4" y="T5"/>
                </a:cxn>
                <a:cxn ang="0">
                  <a:pos x="T6" y="T7"/>
                </a:cxn>
              </a:cxnLst>
              <a:rect l="0" t="0" r="r" b="b"/>
              <a:pathLst>
                <a:path w="28" h="76">
                  <a:moveTo>
                    <a:pt x="28" y="0"/>
                  </a:moveTo>
                  <a:lnTo>
                    <a:pt x="0" y="76"/>
                  </a:lnTo>
                  <a:lnTo>
                    <a:pt x="28" y="76"/>
                  </a:lnTo>
                  <a:lnTo>
                    <a:pt x="28" y="0"/>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lstStyle/>
            <a:p>
              <a:endParaRPr lang="zh-CN" altLang="en-US"/>
            </a:p>
          </p:txBody>
        </p:sp>
        <p:sp>
          <p:nvSpPr>
            <p:cNvPr id="130" name="Freeform 177"/>
            <p:cNvSpPr/>
            <p:nvPr/>
          </p:nvSpPr>
          <p:spPr bwMode="auto">
            <a:xfrm>
              <a:off x="10106026" y="5946775"/>
              <a:ext cx="44450" cy="120650"/>
            </a:xfrm>
            <a:custGeom>
              <a:avLst/>
              <a:gdLst>
                <a:gd name="T0" fmla="*/ 0 w 28"/>
                <a:gd name="T1" fmla="*/ 0 h 76"/>
                <a:gd name="T2" fmla="*/ 28 w 28"/>
                <a:gd name="T3" fmla="*/ 76 h 76"/>
                <a:gd name="T4" fmla="*/ 0 w 28"/>
                <a:gd name="T5" fmla="*/ 76 h 76"/>
                <a:gd name="T6" fmla="*/ 0 w 28"/>
                <a:gd name="T7" fmla="*/ 0 h 76"/>
              </a:gdLst>
              <a:ahLst/>
              <a:cxnLst>
                <a:cxn ang="0">
                  <a:pos x="T0" y="T1"/>
                </a:cxn>
                <a:cxn ang="0">
                  <a:pos x="T2" y="T3"/>
                </a:cxn>
                <a:cxn ang="0">
                  <a:pos x="T4" y="T5"/>
                </a:cxn>
                <a:cxn ang="0">
                  <a:pos x="T6" y="T7"/>
                </a:cxn>
              </a:cxnLst>
              <a:rect l="0" t="0" r="r" b="b"/>
              <a:pathLst>
                <a:path w="28" h="76">
                  <a:moveTo>
                    <a:pt x="0" y="0"/>
                  </a:moveTo>
                  <a:lnTo>
                    <a:pt x="28" y="76"/>
                  </a:lnTo>
                  <a:lnTo>
                    <a:pt x="0" y="76"/>
                  </a:lnTo>
                  <a:lnTo>
                    <a:pt x="0" y="0"/>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lstStyle/>
            <a:p>
              <a:endParaRPr lang="zh-CN" altLang="en-US"/>
            </a:p>
          </p:txBody>
        </p:sp>
      </p:grpSp>
      <p:sp>
        <p:nvSpPr>
          <p:cNvPr id="131" name="文本框 75"/>
          <p:cNvSpPr txBox="1"/>
          <p:nvPr/>
        </p:nvSpPr>
        <p:spPr>
          <a:xfrm>
            <a:off x="1058873"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a:t>
            </a:r>
            <a:endParaRPr lang="zh-CN" altLang="en-US" sz="3200" b="1" dirty="0">
              <a:solidFill>
                <a:schemeClr val="tx2"/>
              </a:solidFill>
              <a:latin typeface="Century Gothic" panose="020B0502020202020204" pitchFamily="34" charset="0"/>
              <a:ea typeface="+mj-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1000"/>
                                        <p:tgtEl>
                                          <p:spTgt spid="65"/>
                                        </p:tgtEl>
                                      </p:cBhvr>
                                    </p:animEffect>
                                  </p:childTnLst>
                                </p:cTn>
                              </p:par>
                              <p:par>
                                <p:cTn id="22" presetID="10" presetClass="entr" presetSubtype="0" fill="hold"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1000"/>
                                        <p:tgtEl>
                                          <p:spTgt spid="79"/>
                                        </p:tgtEl>
                                      </p:cBhvr>
                                    </p:animEffect>
                                  </p:childTnLst>
                                </p:cTn>
                              </p:par>
                              <p:par>
                                <p:cTn id="25" presetID="10" presetClass="entr" presetSubtype="0" fill="hold" nodeType="with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1000"/>
                                        <p:tgtEl>
                                          <p:spTgt spid="106"/>
                                        </p:tgtEl>
                                      </p:cBhvr>
                                    </p:animEffect>
                                  </p:childTnLst>
                                </p:cTn>
                              </p:par>
                              <p:par>
                                <p:cTn id="28" presetID="10" presetClass="entr" presetSubtype="0" fill="hold" nodeType="withEffect">
                                  <p:stCondLst>
                                    <p:cond delay="0"/>
                                  </p:stCondLst>
                                  <p:childTnLst>
                                    <p:set>
                                      <p:cBhvr>
                                        <p:cTn id="29" dur="1" fill="hold">
                                          <p:stCondLst>
                                            <p:cond delay="0"/>
                                          </p:stCondLst>
                                        </p:cTn>
                                        <p:tgtEl>
                                          <p:spTgt spid="117"/>
                                        </p:tgtEl>
                                        <p:attrNameLst>
                                          <p:attrName>style.visibility</p:attrName>
                                        </p:attrNameLst>
                                      </p:cBhvr>
                                      <p:to>
                                        <p:strVal val="visible"/>
                                      </p:to>
                                    </p:set>
                                    <p:animEffect transition="in" filter="fade">
                                      <p:cBhvr>
                                        <p:cTn id="30" dur="1000"/>
                                        <p:tgtEl>
                                          <p:spTgt spid="117"/>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p:cTn id="34" dur="1000" fill="hold"/>
                                        <p:tgtEl>
                                          <p:spTgt spid="53"/>
                                        </p:tgtEl>
                                        <p:attrNameLst>
                                          <p:attrName>ppt_w</p:attrName>
                                        </p:attrNameLst>
                                      </p:cBhvr>
                                      <p:tavLst>
                                        <p:tav tm="0">
                                          <p:val>
                                            <p:fltVal val="0"/>
                                          </p:val>
                                        </p:tav>
                                        <p:tav tm="100000">
                                          <p:val>
                                            <p:strVal val="#ppt_w"/>
                                          </p:val>
                                        </p:tav>
                                      </p:tavLst>
                                    </p:anim>
                                    <p:anim calcmode="lin" valueType="num">
                                      <p:cBhvr>
                                        <p:cTn id="35" dur="1000" fill="hold"/>
                                        <p:tgtEl>
                                          <p:spTgt spid="53"/>
                                        </p:tgtEl>
                                        <p:attrNameLst>
                                          <p:attrName>ppt_h</p:attrName>
                                        </p:attrNameLst>
                                      </p:cBhvr>
                                      <p:tavLst>
                                        <p:tav tm="0">
                                          <p:val>
                                            <p:fltVal val="0"/>
                                          </p:val>
                                        </p:tav>
                                        <p:tav tm="100000">
                                          <p:val>
                                            <p:strVal val="#ppt_h"/>
                                          </p:val>
                                        </p:tav>
                                      </p:tavLst>
                                    </p:anim>
                                    <p:anim calcmode="lin" valueType="num">
                                      <p:cBhvr>
                                        <p:cTn id="36" dur="1000" fill="hold"/>
                                        <p:tgtEl>
                                          <p:spTgt spid="53"/>
                                        </p:tgtEl>
                                        <p:attrNameLst>
                                          <p:attrName>style.rotation</p:attrName>
                                        </p:attrNameLst>
                                      </p:cBhvr>
                                      <p:tavLst>
                                        <p:tav tm="0">
                                          <p:val>
                                            <p:fltVal val="90"/>
                                          </p:val>
                                        </p:tav>
                                        <p:tav tm="100000">
                                          <p:val>
                                            <p:fltVal val="0"/>
                                          </p:val>
                                        </p:tav>
                                      </p:tavLst>
                                    </p:anim>
                                    <p:animEffect transition="in" filter="fade">
                                      <p:cBhvr>
                                        <p:cTn id="37" dur="1000"/>
                                        <p:tgtEl>
                                          <p:spTgt spid="53"/>
                                        </p:tgtEl>
                                      </p:cBhvr>
                                    </p:animEffect>
                                  </p:childTnLst>
                                </p:cTn>
                              </p:par>
                              <p:par>
                                <p:cTn id="38" presetID="31" presetClass="entr" presetSubtype="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p:cTn id="40" dur="1000" fill="hold"/>
                                        <p:tgtEl>
                                          <p:spTgt spid="62"/>
                                        </p:tgtEl>
                                        <p:attrNameLst>
                                          <p:attrName>ppt_w</p:attrName>
                                        </p:attrNameLst>
                                      </p:cBhvr>
                                      <p:tavLst>
                                        <p:tav tm="0">
                                          <p:val>
                                            <p:fltVal val="0"/>
                                          </p:val>
                                        </p:tav>
                                        <p:tav tm="100000">
                                          <p:val>
                                            <p:strVal val="#ppt_w"/>
                                          </p:val>
                                        </p:tav>
                                      </p:tavLst>
                                    </p:anim>
                                    <p:anim calcmode="lin" valueType="num">
                                      <p:cBhvr>
                                        <p:cTn id="41" dur="1000" fill="hold"/>
                                        <p:tgtEl>
                                          <p:spTgt spid="62"/>
                                        </p:tgtEl>
                                        <p:attrNameLst>
                                          <p:attrName>ppt_h</p:attrName>
                                        </p:attrNameLst>
                                      </p:cBhvr>
                                      <p:tavLst>
                                        <p:tav tm="0">
                                          <p:val>
                                            <p:fltVal val="0"/>
                                          </p:val>
                                        </p:tav>
                                        <p:tav tm="100000">
                                          <p:val>
                                            <p:strVal val="#ppt_h"/>
                                          </p:val>
                                        </p:tav>
                                      </p:tavLst>
                                    </p:anim>
                                    <p:anim calcmode="lin" valueType="num">
                                      <p:cBhvr>
                                        <p:cTn id="42" dur="1000" fill="hold"/>
                                        <p:tgtEl>
                                          <p:spTgt spid="62"/>
                                        </p:tgtEl>
                                        <p:attrNameLst>
                                          <p:attrName>style.rotation</p:attrName>
                                        </p:attrNameLst>
                                      </p:cBhvr>
                                      <p:tavLst>
                                        <p:tav tm="0">
                                          <p:val>
                                            <p:fltVal val="90"/>
                                          </p:val>
                                        </p:tav>
                                        <p:tav tm="100000">
                                          <p:val>
                                            <p:fltVal val="0"/>
                                          </p:val>
                                        </p:tav>
                                      </p:tavLst>
                                    </p:anim>
                                    <p:animEffect transition="in" filter="fade">
                                      <p:cBhvr>
                                        <p:cTn id="43" dur="1000"/>
                                        <p:tgtEl>
                                          <p:spTgt spid="62"/>
                                        </p:tgtEl>
                                      </p:cBhvr>
                                    </p:animEffect>
                                  </p:childTnLst>
                                </p:cTn>
                              </p:par>
                              <p:par>
                                <p:cTn id="44" presetID="31" presetClass="entr" presetSubtype="0"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 calcmode="lin" valueType="num">
                                      <p:cBhvr>
                                        <p:cTn id="46" dur="1000" fill="hold"/>
                                        <p:tgtEl>
                                          <p:spTgt spid="59"/>
                                        </p:tgtEl>
                                        <p:attrNameLst>
                                          <p:attrName>ppt_w</p:attrName>
                                        </p:attrNameLst>
                                      </p:cBhvr>
                                      <p:tavLst>
                                        <p:tav tm="0">
                                          <p:val>
                                            <p:fltVal val="0"/>
                                          </p:val>
                                        </p:tav>
                                        <p:tav tm="100000">
                                          <p:val>
                                            <p:strVal val="#ppt_w"/>
                                          </p:val>
                                        </p:tav>
                                      </p:tavLst>
                                    </p:anim>
                                    <p:anim calcmode="lin" valueType="num">
                                      <p:cBhvr>
                                        <p:cTn id="47" dur="1000" fill="hold"/>
                                        <p:tgtEl>
                                          <p:spTgt spid="59"/>
                                        </p:tgtEl>
                                        <p:attrNameLst>
                                          <p:attrName>ppt_h</p:attrName>
                                        </p:attrNameLst>
                                      </p:cBhvr>
                                      <p:tavLst>
                                        <p:tav tm="0">
                                          <p:val>
                                            <p:fltVal val="0"/>
                                          </p:val>
                                        </p:tav>
                                        <p:tav tm="100000">
                                          <p:val>
                                            <p:strVal val="#ppt_h"/>
                                          </p:val>
                                        </p:tav>
                                      </p:tavLst>
                                    </p:anim>
                                    <p:anim calcmode="lin" valueType="num">
                                      <p:cBhvr>
                                        <p:cTn id="48" dur="1000" fill="hold"/>
                                        <p:tgtEl>
                                          <p:spTgt spid="59"/>
                                        </p:tgtEl>
                                        <p:attrNameLst>
                                          <p:attrName>style.rotation</p:attrName>
                                        </p:attrNameLst>
                                      </p:cBhvr>
                                      <p:tavLst>
                                        <p:tav tm="0">
                                          <p:val>
                                            <p:fltVal val="90"/>
                                          </p:val>
                                        </p:tav>
                                        <p:tav tm="100000">
                                          <p:val>
                                            <p:fltVal val="0"/>
                                          </p:val>
                                        </p:tav>
                                      </p:tavLst>
                                    </p:anim>
                                    <p:animEffect transition="in" filter="fade">
                                      <p:cBhvr>
                                        <p:cTn id="49" dur="1000"/>
                                        <p:tgtEl>
                                          <p:spTgt spid="59"/>
                                        </p:tgtEl>
                                      </p:cBhvr>
                                    </p:animEffect>
                                  </p:childTnLst>
                                </p:cTn>
                              </p:par>
                              <p:par>
                                <p:cTn id="50" presetID="31" presetClass="entr" presetSubtype="0"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p:cTn id="52" dur="1000" fill="hold"/>
                                        <p:tgtEl>
                                          <p:spTgt spid="56"/>
                                        </p:tgtEl>
                                        <p:attrNameLst>
                                          <p:attrName>ppt_w</p:attrName>
                                        </p:attrNameLst>
                                      </p:cBhvr>
                                      <p:tavLst>
                                        <p:tav tm="0">
                                          <p:val>
                                            <p:fltVal val="0"/>
                                          </p:val>
                                        </p:tav>
                                        <p:tav tm="100000">
                                          <p:val>
                                            <p:strVal val="#ppt_w"/>
                                          </p:val>
                                        </p:tav>
                                      </p:tavLst>
                                    </p:anim>
                                    <p:anim calcmode="lin" valueType="num">
                                      <p:cBhvr>
                                        <p:cTn id="53" dur="1000" fill="hold"/>
                                        <p:tgtEl>
                                          <p:spTgt spid="56"/>
                                        </p:tgtEl>
                                        <p:attrNameLst>
                                          <p:attrName>ppt_h</p:attrName>
                                        </p:attrNameLst>
                                      </p:cBhvr>
                                      <p:tavLst>
                                        <p:tav tm="0">
                                          <p:val>
                                            <p:fltVal val="0"/>
                                          </p:val>
                                        </p:tav>
                                        <p:tav tm="100000">
                                          <p:val>
                                            <p:strVal val="#ppt_h"/>
                                          </p:val>
                                        </p:tav>
                                      </p:tavLst>
                                    </p:anim>
                                    <p:anim calcmode="lin" valueType="num">
                                      <p:cBhvr>
                                        <p:cTn id="54" dur="1000" fill="hold"/>
                                        <p:tgtEl>
                                          <p:spTgt spid="56"/>
                                        </p:tgtEl>
                                        <p:attrNameLst>
                                          <p:attrName>style.rotation</p:attrName>
                                        </p:attrNameLst>
                                      </p:cBhvr>
                                      <p:tavLst>
                                        <p:tav tm="0">
                                          <p:val>
                                            <p:fltVal val="90"/>
                                          </p:val>
                                        </p:tav>
                                        <p:tav tm="100000">
                                          <p:val>
                                            <p:fltVal val="0"/>
                                          </p:val>
                                        </p:tav>
                                      </p:tavLst>
                                    </p:anim>
                                    <p:animEffect transition="in" filter="fade">
                                      <p:cBhvr>
                                        <p:cTn id="55"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1112363" y="2353355"/>
            <a:ext cx="4709474" cy="868137"/>
            <a:chOff x="1112363" y="2469469"/>
            <a:chExt cx="4709474" cy="868137"/>
          </a:xfrm>
        </p:grpSpPr>
        <p:grpSp>
          <p:nvGrpSpPr>
            <p:cNvPr id="36" name="组合 35"/>
            <p:cNvGrpSpPr/>
            <p:nvPr/>
          </p:nvGrpSpPr>
          <p:grpSpPr>
            <a:xfrm>
              <a:off x="1112363" y="2469469"/>
              <a:ext cx="4709474" cy="868137"/>
              <a:chOff x="806160" y="2046513"/>
              <a:chExt cx="3927022" cy="723901"/>
            </a:xfrm>
          </p:grpSpPr>
          <p:sp>
            <p:nvSpPr>
              <p:cNvPr id="35" name="任意多边形 34"/>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806160" y="2046513"/>
                <a:ext cx="1417774" cy="723901"/>
                <a:chOff x="-391195" y="-1"/>
                <a:chExt cx="1697596" cy="866775"/>
              </a:xfrm>
            </p:grpSpPr>
            <p:sp>
              <p:nvSpPr>
                <p:cNvPr id="28" name="任意多边形 2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5" name="文本框 64"/>
            <p:cNvSpPr txBox="1"/>
            <p:nvPr/>
          </p:nvSpPr>
          <p:spPr>
            <a:xfrm>
              <a:off x="2833568" y="2644232"/>
              <a:ext cx="1980029" cy="523220"/>
            </a:xfrm>
            <a:prstGeom prst="rect">
              <a:avLst/>
            </a:prstGeom>
            <a:noFill/>
          </p:spPr>
          <p:txBody>
            <a:bodyPr wrap="none" rtlCol="0">
              <a:spAutoFit/>
              <a:scene3d>
                <a:camera prst="orthographicFront"/>
                <a:lightRig rig="threePt" dir="t"/>
              </a:scene3d>
              <a:sp3d contourW="12700"/>
            </a:bodyPr>
            <a:lstStyle/>
            <a:p>
              <a:pPr defTabSz="914400">
                <a:defRPr/>
              </a:pPr>
              <a:r>
                <a:rPr lang="zh-TW" altLang="en-US" sz="2800" b="1" dirty="0">
                  <a:solidFill>
                    <a:schemeClr val="bg1"/>
                  </a:solidFill>
                  <a:latin typeface="+mj-ea"/>
                  <a:ea typeface="+mj-ea"/>
                  <a:cs typeface="经典综艺体简" panose="02010609000101010101" pitchFamily="49" charset="-122"/>
                </a:rPr>
                <a:t>数据库简介</a:t>
              </a:r>
              <a:endParaRPr lang="en-US" altLang="zh-CN" sz="2800" b="1" dirty="0">
                <a:solidFill>
                  <a:schemeClr val="bg1"/>
                </a:solidFill>
                <a:latin typeface="+mj-ea"/>
                <a:ea typeface="+mj-ea"/>
                <a:cs typeface="经典综艺体简" panose="02010609000101010101" pitchFamily="49" charset="-122"/>
              </a:endParaRPr>
            </a:p>
          </p:txBody>
        </p:sp>
        <p:sp>
          <p:nvSpPr>
            <p:cNvPr id="67" name="文本框 66"/>
            <p:cNvSpPr txBox="1"/>
            <p:nvPr/>
          </p:nvSpPr>
          <p:spPr>
            <a:xfrm>
              <a:off x="1308583" y="2586176"/>
              <a:ext cx="442750" cy="646331"/>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1" i="1" u="none" strike="noStrike" kern="1200" cap="none" spc="0" normalizeH="0" baseline="0" noProof="0" dirty="0">
                  <a:ln>
                    <a:noFill/>
                  </a:ln>
                  <a:solidFill>
                    <a:schemeClr val="accent2"/>
                  </a:solidFill>
                  <a:effectLst/>
                  <a:uLnTx/>
                  <a:uFillTx/>
                  <a:latin typeface="Century Gothic" panose="020B0502020202020204" pitchFamily="34" charset="0"/>
                  <a:ea typeface="+mj-ea"/>
                  <a:cs typeface="经典综艺体简" panose="02010609000101010101" pitchFamily="49" charset="-122"/>
                </a:rPr>
                <a:t>1</a:t>
              </a:r>
              <a:endParaRPr kumimoji="0" lang="zh-CN" altLang="en-US" sz="3600" b="1" i="1" u="none" strike="noStrike" kern="1200" cap="none" spc="0" normalizeH="0" baseline="0" noProof="0" dirty="0">
                <a:ln>
                  <a:noFill/>
                </a:ln>
                <a:solidFill>
                  <a:schemeClr val="accent2"/>
                </a:solidFill>
                <a:effectLst/>
                <a:uLnTx/>
                <a:uFillTx/>
                <a:latin typeface="Century Gothic" panose="020B0502020202020204" pitchFamily="34" charset="0"/>
                <a:ea typeface="+mj-ea"/>
                <a:cs typeface="经典综艺体简" panose="02010609000101010101" pitchFamily="49" charset="-122"/>
              </a:endParaRPr>
            </a:p>
          </p:txBody>
        </p:sp>
      </p:grpSp>
      <p:grpSp>
        <p:nvGrpSpPr>
          <p:cNvPr id="69" name="组合 68"/>
          <p:cNvGrpSpPr/>
          <p:nvPr/>
        </p:nvGrpSpPr>
        <p:grpSpPr>
          <a:xfrm>
            <a:off x="6410077" y="2353355"/>
            <a:ext cx="4709474" cy="868137"/>
            <a:chOff x="1112363" y="2469469"/>
            <a:chExt cx="4709474" cy="868137"/>
          </a:xfrm>
        </p:grpSpPr>
        <p:grpSp>
          <p:nvGrpSpPr>
            <p:cNvPr id="70" name="组合 69"/>
            <p:cNvGrpSpPr/>
            <p:nvPr/>
          </p:nvGrpSpPr>
          <p:grpSpPr>
            <a:xfrm>
              <a:off x="1112363" y="2469469"/>
              <a:ext cx="4709474" cy="868137"/>
              <a:chOff x="806160" y="2046513"/>
              <a:chExt cx="3927022" cy="723901"/>
            </a:xfrm>
          </p:grpSpPr>
          <p:sp>
            <p:nvSpPr>
              <p:cNvPr id="74" name="任意多边形 73"/>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806160" y="2046513"/>
                <a:ext cx="1417774" cy="723901"/>
                <a:chOff x="-391195" y="-1"/>
                <a:chExt cx="1697596" cy="866775"/>
              </a:xfrm>
            </p:grpSpPr>
            <p:sp>
              <p:nvSpPr>
                <p:cNvPr id="76" name="任意多边形 75"/>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76"/>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77"/>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78"/>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79"/>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1" name="文本框 70"/>
            <p:cNvSpPr txBox="1"/>
            <p:nvPr/>
          </p:nvSpPr>
          <p:spPr>
            <a:xfrm>
              <a:off x="2827958" y="2644232"/>
              <a:ext cx="2339102" cy="523220"/>
            </a:xfrm>
            <a:prstGeom prst="rect">
              <a:avLst/>
            </a:prstGeom>
            <a:noFill/>
          </p:spPr>
          <p:txBody>
            <a:bodyPr wrap="none" rtlCol="0">
              <a:spAutoFit/>
              <a:scene3d>
                <a:camera prst="orthographicFront"/>
                <a:lightRig rig="threePt" dir="t"/>
              </a:scene3d>
              <a:sp3d contourW="12700"/>
            </a:bodyPr>
            <a:lstStyle/>
            <a:p>
              <a:pPr defTabSz="914400">
                <a:defRPr/>
              </a:pPr>
              <a:r>
                <a:rPr lang="zh-CN" altLang="en-US" sz="2800" b="1" dirty="0">
                  <a:solidFill>
                    <a:schemeClr val="bg1"/>
                  </a:solidFill>
                  <a:latin typeface="+mj-ea"/>
                  <a:ea typeface="+mj-ea"/>
                  <a:cs typeface="经典综艺体简" panose="02010609000101010101" pitchFamily="49" charset="-122"/>
                </a:rPr>
                <a:t>产品内容概览</a:t>
              </a:r>
              <a:endParaRPr lang="en-US" altLang="zh-CN" sz="2800" b="1" dirty="0">
                <a:solidFill>
                  <a:schemeClr val="bg1"/>
                </a:solidFill>
                <a:latin typeface="+mj-ea"/>
                <a:ea typeface="+mj-ea"/>
                <a:cs typeface="经典综艺体简" panose="02010609000101010101" pitchFamily="49" charset="-122"/>
              </a:endParaRPr>
            </a:p>
          </p:txBody>
        </p:sp>
        <p:sp>
          <p:nvSpPr>
            <p:cNvPr id="73" name="文本框 72"/>
            <p:cNvSpPr txBox="1"/>
            <p:nvPr/>
          </p:nvSpPr>
          <p:spPr>
            <a:xfrm>
              <a:off x="1308583" y="2586176"/>
              <a:ext cx="442750" cy="646331"/>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1" i="1" u="none" strike="noStrike" kern="1200" cap="none" spc="0" normalizeH="0" baseline="0" noProof="0" dirty="0">
                  <a:ln>
                    <a:noFill/>
                  </a:ln>
                  <a:solidFill>
                    <a:schemeClr val="accent2"/>
                  </a:solidFill>
                  <a:effectLst/>
                  <a:uLnTx/>
                  <a:uFillTx/>
                  <a:latin typeface="Century Gothic" panose="020B0502020202020204" pitchFamily="34" charset="0"/>
                  <a:ea typeface="+mj-ea"/>
                  <a:cs typeface="经典综艺体简" panose="02010609000101010101" pitchFamily="49" charset="-122"/>
                </a:rPr>
                <a:t>2</a:t>
              </a:r>
              <a:endParaRPr kumimoji="0" lang="zh-CN" altLang="en-US" sz="3600" b="1" i="1" u="none" strike="noStrike" kern="1200" cap="none" spc="0" normalizeH="0" baseline="0" noProof="0" dirty="0">
                <a:ln>
                  <a:noFill/>
                </a:ln>
                <a:solidFill>
                  <a:schemeClr val="accent2"/>
                </a:solidFill>
                <a:effectLst/>
                <a:uLnTx/>
                <a:uFillTx/>
                <a:latin typeface="Century Gothic" panose="020B0502020202020204" pitchFamily="34" charset="0"/>
                <a:ea typeface="+mj-ea"/>
                <a:cs typeface="经典综艺体简" panose="02010609000101010101" pitchFamily="49" charset="-122"/>
              </a:endParaRPr>
            </a:p>
          </p:txBody>
        </p:sp>
      </p:grpSp>
      <p:grpSp>
        <p:nvGrpSpPr>
          <p:cNvPr id="82" name="组合 81"/>
          <p:cNvGrpSpPr/>
          <p:nvPr/>
        </p:nvGrpSpPr>
        <p:grpSpPr>
          <a:xfrm>
            <a:off x="1112363" y="4124097"/>
            <a:ext cx="4709474" cy="868137"/>
            <a:chOff x="1112363" y="2469469"/>
            <a:chExt cx="4709474" cy="868137"/>
          </a:xfrm>
        </p:grpSpPr>
        <p:grpSp>
          <p:nvGrpSpPr>
            <p:cNvPr id="83" name="组合 82"/>
            <p:cNvGrpSpPr/>
            <p:nvPr/>
          </p:nvGrpSpPr>
          <p:grpSpPr>
            <a:xfrm>
              <a:off x="1112363" y="2469469"/>
              <a:ext cx="4709474" cy="868137"/>
              <a:chOff x="806160" y="2046513"/>
              <a:chExt cx="3927022" cy="723901"/>
            </a:xfrm>
          </p:grpSpPr>
          <p:sp>
            <p:nvSpPr>
              <p:cNvPr id="87" name="任意多边形 86"/>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8" name="组合 87"/>
              <p:cNvGrpSpPr/>
              <p:nvPr/>
            </p:nvGrpSpPr>
            <p:grpSpPr>
              <a:xfrm>
                <a:off x="806160" y="2046513"/>
                <a:ext cx="1417774" cy="723901"/>
                <a:chOff x="-391195" y="-1"/>
                <a:chExt cx="1697596" cy="866775"/>
              </a:xfrm>
            </p:grpSpPr>
            <p:sp>
              <p:nvSpPr>
                <p:cNvPr id="89" name="任意多边形 8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任意多边形 89"/>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90"/>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91"/>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92"/>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4" name="文本框 83"/>
            <p:cNvSpPr txBox="1"/>
            <p:nvPr/>
          </p:nvSpPr>
          <p:spPr>
            <a:xfrm>
              <a:off x="2833568" y="2644232"/>
              <a:ext cx="1620957" cy="523220"/>
            </a:xfrm>
            <a:prstGeom prst="rect">
              <a:avLst/>
            </a:prstGeom>
            <a:noFill/>
          </p:spPr>
          <p:txBody>
            <a:bodyPr wrap="none" rtlCol="0">
              <a:spAutoFit/>
              <a:scene3d>
                <a:camera prst="orthographicFront"/>
                <a:lightRig rig="threePt" dir="t"/>
              </a:scene3d>
              <a:sp3d contourW="12700"/>
            </a:bodyPr>
            <a:lstStyle/>
            <a:p>
              <a:pPr defTabSz="914400">
                <a:defRPr/>
              </a:pPr>
              <a:r>
                <a:rPr lang="zh-TW" altLang="en-US" sz="2800" b="1" dirty="0">
                  <a:solidFill>
                    <a:schemeClr val="bg1"/>
                  </a:solidFill>
                  <a:latin typeface="+mj-ea"/>
                  <a:ea typeface="+mj-ea"/>
                  <a:cs typeface="经典综艺体简" panose="02010609000101010101" pitchFamily="49" charset="-122"/>
                </a:rPr>
                <a:t>独家收录</a:t>
              </a:r>
              <a:endParaRPr lang="en-US" altLang="zh-CN" sz="2800" b="1" dirty="0">
                <a:solidFill>
                  <a:schemeClr val="bg1"/>
                </a:solidFill>
                <a:latin typeface="+mj-ea"/>
                <a:ea typeface="+mj-ea"/>
                <a:cs typeface="经典综艺体简" panose="02010609000101010101" pitchFamily="49" charset="-122"/>
              </a:endParaRPr>
            </a:p>
          </p:txBody>
        </p:sp>
        <p:sp>
          <p:nvSpPr>
            <p:cNvPr id="86" name="文本框 85"/>
            <p:cNvSpPr txBox="1"/>
            <p:nvPr/>
          </p:nvSpPr>
          <p:spPr>
            <a:xfrm>
              <a:off x="1308583" y="2586176"/>
              <a:ext cx="442750" cy="646331"/>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1" i="1" u="none" strike="noStrike" kern="1200" cap="none" spc="0" normalizeH="0" baseline="0" noProof="0" dirty="0">
                  <a:ln>
                    <a:noFill/>
                  </a:ln>
                  <a:solidFill>
                    <a:schemeClr val="accent2"/>
                  </a:solidFill>
                  <a:effectLst/>
                  <a:uLnTx/>
                  <a:uFillTx/>
                  <a:latin typeface="Century Gothic" panose="020B0502020202020204" pitchFamily="34" charset="0"/>
                  <a:ea typeface="+mj-ea"/>
                  <a:cs typeface="经典综艺体简" panose="02010609000101010101" pitchFamily="49" charset="-122"/>
                </a:rPr>
                <a:t>3</a:t>
              </a:r>
              <a:endParaRPr kumimoji="0" lang="zh-CN" altLang="en-US" sz="3600" b="1" i="1" u="none" strike="noStrike" kern="1200" cap="none" spc="0" normalizeH="0" baseline="0" noProof="0" dirty="0">
                <a:ln>
                  <a:noFill/>
                </a:ln>
                <a:solidFill>
                  <a:schemeClr val="accent2"/>
                </a:solidFill>
                <a:effectLst/>
                <a:uLnTx/>
                <a:uFillTx/>
                <a:latin typeface="Century Gothic" panose="020B0502020202020204" pitchFamily="34" charset="0"/>
                <a:ea typeface="+mj-ea"/>
                <a:cs typeface="经典综艺体简" panose="02010609000101010101" pitchFamily="49" charset="-122"/>
              </a:endParaRPr>
            </a:p>
          </p:txBody>
        </p:sp>
      </p:grpSp>
      <p:grpSp>
        <p:nvGrpSpPr>
          <p:cNvPr id="95" name="组合 94"/>
          <p:cNvGrpSpPr/>
          <p:nvPr/>
        </p:nvGrpSpPr>
        <p:grpSpPr>
          <a:xfrm>
            <a:off x="6410077" y="4124098"/>
            <a:ext cx="4709473" cy="868138"/>
            <a:chOff x="1112363" y="2469470"/>
            <a:chExt cx="4709473" cy="868138"/>
          </a:xfrm>
        </p:grpSpPr>
        <p:grpSp>
          <p:nvGrpSpPr>
            <p:cNvPr id="96" name="组合 95"/>
            <p:cNvGrpSpPr/>
            <p:nvPr/>
          </p:nvGrpSpPr>
          <p:grpSpPr>
            <a:xfrm>
              <a:off x="1112363" y="2469470"/>
              <a:ext cx="4709473" cy="868138"/>
              <a:chOff x="806160" y="2046514"/>
              <a:chExt cx="3927021" cy="723902"/>
            </a:xfrm>
          </p:grpSpPr>
          <p:sp>
            <p:nvSpPr>
              <p:cNvPr id="100" name="任意多边形 99"/>
              <p:cNvSpPr/>
              <p:nvPr/>
            </p:nvSpPr>
            <p:spPr>
              <a:xfrm>
                <a:off x="844261" y="2117271"/>
                <a:ext cx="3888920"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1" name="组合 100"/>
              <p:cNvGrpSpPr/>
              <p:nvPr/>
            </p:nvGrpSpPr>
            <p:grpSpPr>
              <a:xfrm>
                <a:off x="806160" y="2046514"/>
                <a:ext cx="1417774" cy="723902"/>
                <a:chOff x="-391195" y="0"/>
                <a:chExt cx="1697596" cy="866776"/>
              </a:xfrm>
            </p:grpSpPr>
            <p:sp>
              <p:nvSpPr>
                <p:cNvPr id="102" name="任意多边形 101"/>
                <p:cNvSpPr/>
                <p:nvPr/>
              </p:nvSpPr>
              <p:spPr>
                <a:xfrm>
                  <a:off x="238265" y="0"/>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任意多边形 102"/>
                <p:cNvSpPr/>
                <p:nvPr/>
              </p:nvSpPr>
              <p:spPr>
                <a:xfrm>
                  <a:off x="421807" y="0"/>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任意多边形 103"/>
                <p:cNvSpPr/>
                <p:nvPr/>
              </p:nvSpPr>
              <p:spPr>
                <a:xfrm>
                  <a:off x="605349" y="0"/>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任意多边形 104"/>
                <p:cNvSpPr/>
                <p:nvPr/>
              </p:nvSpPr>
              <p:spPr>
                <a:xfrm>
                  <a:off x="788891" y="0"/>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任意多边形 105"/>
                <p:cNvSpPr/>
                <p:nvPr/>
              </p:nvSpPr>
              <p:spPr>
                <a:xfrm>
                  <a:off x="972434" y="0"/>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任意多边形 106"/>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7" name="文本框 96"/>
            <p:cNvSpPr txBox="1"/>
            <p:nvPr/>
          </p:nvSpPr>
          <p:spPr>
            <a:xfrm>
              <a:off x="2833568" y="2644232"/>
              <a:ext cx="2339102" cy="523220"/>
            </a:xfrm>
            <a:prstGeom prst="rect">
              <a:avLst/>
            </a:prstGeom>
            <a:noFill/>
          </p:spPr>
          <p:txBody>
            <a:bodyPr wrap="none" rtlCol="0">
              <a:spAutoFit/>
              <a:scene3d>
                <a:camera prst="orthographicFront"/>
                <a:lightRig rig="threePt" dir="t"/>
              </a:scene3d>
              <a:sp3d contourW="12700"/>
            </a:bodyPr>
            <a:lstStyle/>
            <a:p>
              <a:pPr lvl="0" defTabSz="914400">
                <a:defRPr/>
              </a:pPr>
              <a:r>
                <a:rPr lang="zh-TW" altLang="en-US" sz="2800" b="1" dirty="0">
                  <a:solidFill>
                    <a:schemeClr val="bg1"/>
                  </a:solidFill>
                  <a:latin typeface="+mj-ea"/>
                  <a:ea typeface="+mj-ea"/>
                  <a:cs typeface="经典综艺体简" panose="02010609000101010101" pitchFamily="49" charset="-122"/>
                </a:rPr>
                <a:t>重要系统特色</a:t>
              </a:r>
              <a:endParaRPr lang="en-US" altLang="zh-CN" sz="2800" b="1" dirty="0">
                <a:solidFill>
                  <a:schemeClr val="bg1"/>
                </a:solidFill>
                <a:latin typeface="+mj-ea"/>
                <a:ea typeface="+mj-ea"/>
                <a:cs typeface="经典综艺体简" panose="02010609000101010101" pitchFamily="49" charset="-122"/>
              </a:endParaRPr>
            </a:p>
          </p:txBody>
        </p:sp>
        <p:sp>
          <p:nvSpPr>
            <p:cNvPr id="99" name="文本框 98"/>
            <p:cNvSpPr txBox="1"/>
            <p:nvPr/>
          </p:nvSpPr>
          <p:spPr>
            <a:xfrm>
              <a:off x="1308583" y="2586176"/>
              <a:ext cx="442750" cy="646331"/>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1" i="1" u="none" strike="noStrike" kern="1200" cap="none" spc="0" normalizeH="0" baseline="0" noProof="0" dirty="0">
                  <a:ln>
                    <a:noFill/>
                  </a:ln>
                  <a:solidFill>
                    <a:schemeClr val="accent2"/>
                  </a:solidFill>
                  <a:effectLst/>
                  <a:uLnTx/>
                  <a:uFillTx/>
                  <a:latin typeface="Century Gothic" panose="020B0502020202020204" pitchFamily="34" charset="0"/>
                  <a:ea typeface="+mj-ea"/>
                  <a:cs typeface="经典综艺体简" panose="02010609000101010101" pitchFamily="49" charset="-122"/>
                </a:rPr>
                <a:t>4</a:t>
              </a:r>
              <a:endParaRPr kumimoji="0" lang="zh-CN" altLang="en-US" sz="3600" b="1" i="1" u="none" strike="noStrike" kern="1200" cap="none" spc="0" normalizeH="0" baseline="0" noProof="0" dirty="0">
                <a:ln>
                  <a:noFill/>
                </a:ln>
                <a:solidFill>
                  <a:schemeClr val="accent2"/>
                </a:solidFill>
                <a:effectLst/>
                <a:uLnTx/>
                <a:uFillTx/>
                <a:latin typeface="Century Gothic" panose="020B0502020202020204" pitchFamily="34" charset="0"/>
                <a:ea typeface="+mj-ea"/>
                <a:cs typeface="经典综艺体简" panose="02010609000101010101" pitchFamily="49" charset="-122"/>
              </a:endParaRPr>
            </a:p>
          </p:txBody>
        </p:sp>
      </p:grpSp>
      <p:sp>
        <p:nvSpPr>
          <p:cNvPr id="108" name="矩形 107"/>
          <p:cNvSpPr/>
          <p:nvPr/>
        </p:nvSpPr>
        <p:spPr>
          <a:xfrm>
            <a:off x="2747222" y="598308"/>
            <a:ext cx="6697556" cy="904863"/>
          </a:xfrm>
          <a:prstGeom prst="rect">
            <a:avLst/>
          </a:prstGeom>
          <a:ln>
            <a:noFill/>
          </a:ln>
        </p:spPr>
        <p:txBody>
          <a:bodyPr wrap="square">
            <a:spAutoFit/>
            <a:scene3d>
              <a:camera prst="orthographicFront"/>
              <a:lightRig rig="threePt" dir="t"/>
            </a:scene3d>
            <a:sp3d contourW="12700"/>
          </a:bodyPr>
          <a:lstStyle/>
          <a:p>
            <a:pPr algn="ctr">
              <a:lnSpc>
                <a:spcPct val="120000"/>
              </a:lnSpc>
            </a:pPr>
            <a:r>
              <a:rPr lang="en-US" altLang="zh-CN" sz="4400" b="1" dirty="0">
                <a:solidFill>
                  <a:schemeClr val="accent1"/>
                </a:solidFill>
                <a:latin typeface="+mn-ea"/>
              </a:rPr>
              <a:t>CONTENTS</a:t>
            </a:r>
            <a:endParaRPr lang="zh-CN" altLang="en-US" sz="4400" b="1" dirty="0">
              <a:solidFill>
                <a:schemeClr val="accent1"/>
              </a:solidFill>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p:tgtEl>
                                          <p:spTgt spid="68"/>
                                        </p:tgtEl>
                                        <p:attrNameLst>
                                          <p:attrName>ppt_x</p:attrName>
                                        </p:attrNameLst>
                                      </p:cBhvr>
                                      <p:tavLst>
                                        <p:tav tm="0">
                                          <p:val>
                                            <p:strVal val="#ppt_x-#ppt_w*1.125000"/>
                                          </p:val>
                                        </p:tav>
                                        <p:tav tm="100000">
                                          <p:val>
                                            <p:strVal val="#ppt_x"/>
                                          </p:val>
                                        </p:tav>
                                      </p:tavLst>
                                    </p:anim>
                                    <p:animEffect transition="in" filter="wipe(right)">
                                      <p:cBhvr>
                                        <p:cTn id="8" dur="500"/>
                                        <p:tgtEl>
                                          <p:spTgt spid="68"/>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additive="base">
                                        <p:cTn id="12" dur="500"/>
                                        <p:tgtEl>
                                          <p:spTgt spid="69"/>
                                        </p:tgtEl>
                                        <p:attrNameLst>
                                          <p:attrName>ppt_x</p:attrName>
                                        </p:attrNameLst>
                                      </p:cBhvr>
                                      <p:tavLst>
                                        <p:tav tm="0">
                                          <p:val>
                                            <p:strVal val="#ppt_x-#ppt_w*1.125000"/>
                                          </p:val>
                                        </p:tav>
                                        <p:tav tm="100000">
                                          <p:val>
                                            <p:strVal val="#ppt_x"/>
                                          </p:val>
                                        </p:tav>
                                      </p:tavLst>
                                    </p:anim>
                                    <p:animEffect transition="in" filter="wipe(right)">
                                      <p:cBhvr>
                                        <p:cTn id="13" dur="500"/>
                                        <p:tgtEl>
                                          <p:spTgt spid="69"/>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additive="base">
                                        <p:cTn id="17" dur="500"/>
                                        <p:tgtEl>
                                          <p:spTgt spid="82"/>
                                        </p:tgtEl>
                                        <p:attrNameLst>
                                          <p:attrName>ppt_x</p:attrName>
                                        </p:attrNameLst>
                                      </p:cBhvr>
                                      <p:tavLst>
                                        <p:tav tm="0">
                                          <p:val>
                                            <p:strVal val="#ppt_x-#ppt_w*1.125000"/>
                                          </p:val>
                                        </p:tav>
                                        <p:tav tm="100000">
                                          <p:val>
                                            <p:strVal val="#ppt_x"/>
                                          </p:val>
                                        </p:tav>
                                      </p:tavLst>
                                    </p:anim>
                                    <p:animEffect transition="in" filter="wipe(right)">
                                      <p:cBhvr>
                                        <p:cTn id="18" dur="500"/>
                                        <p:tgtEl>
                                          <p:spTgt spid="82"/>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95"/>
                                        </p:tgtEl>
                                        <p:attrNameLst>
                                          <p:attrName>style.visibility</p:attrName>
                                        </p:attrNameLst>
                                      </p:cBhvr>
                                      <p:to>
                                        <p:strVal val="visible"/>
                                      </p:to>
                                    </p:set>
                                    <p:anim calcmode="lin" valueType="num">
                                      <p:cBhvr additive="base">
                                        <p:cTn id="22" dur="500"/>
                                        <p:tgtEl>
                                          <p:spTgt spid="95"/>
                                        </p:tgtEl>
                                        <p:attrNameLst>
                                          <p:attrName>ppt_x</p:attrName>
                                        </p:attrNameLst>
                                      </p:cBhvr>
                                      <p:tavLst>
                                        <p:tav tm="0">
                                          <p:val>
                                            <p:strVal val="#ppt_x-#ppt_w*1.125000"/>
                                          </p:val>
                                        </p:tav>
                                        <p:tav tm="100000">
                                          <p:val>
                                            <p:strVal val="#ppt_x"/>
                                          </p:val>
                                        </p:tav>
                                      </p:tavLst>
                                    </p:anim>
                                    <p:animEffect transition="in" filter="wipe(right)">
                                      <p:cBhvr>
                                        <p:cTn id="23"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2"/>
          <p:cNvGrpSpPr>
            <a:grpSpLocks noChangeAspect="1"/>
          </p:cNvGrpSpPr>
          <p:nvPr/>
        </p:nvGrpSpPr>
        <p:grpSpPr>
          <a:xfrm>
            <a:off x="1285769" y="2070459"/>
            <a:ext cx="2502624" cy="2517596"/>
            <a:chOff x="2077903" y="1666875"/>
            <a:chExt cx="2862421" cy="2879546"/>
          </a:xfrm>
        </p:grpSpPr>
        <p:grpSp>
          <p:nvGrpSpPr>
            <p:cNvPr id="3" name="iṣľïḓe"/>
            <p:cNvGrpSpPr/>
            <p:nvPr/>
          </p:nvGrpSpPr>
          <p:grpSpPr>
            <a:xfrm>
              <a:off x="2323479" y="1926172"/>
              <a:ext cx="2395286" cy="2393983"/>
              <a:chOff x="1833521" y="2498961"/>
              <a:chExt cx="2848032" cy="2846478"/>
            </a:xfrm>
          </p:grpSpPr>
          <p:sp>
            <p:nvSpPr>
              <p:cNvPr id="60" name="ïŝľïḑê"/>
              <p:cNvSpPr/>
              <p:nvPr/>
            </p:nvSpPr>
            <p:spPr bwMode="auto">
              <a:xfrm>
                <a:off x="3755477"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íślíḓe"/>
              <p:cNvSpPr/>
              <p:nvPr/>
            </p:nvSpPr>
            <p:spPr bwMode="auto">
              <a:xfrm>
                <a:off x="3288561"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ï$ḷíďê"/>
              <p:cNvSpPr/>
              <p:nvPr/>
            </p:nvSpPr>
            <p:spPr bwMode="auto">
              <a:xfrm>
                <a:off x="3631380"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ïşlïḋé"/>
              <p:cNvSpPr/>
              <p:nvPr/>
            </p:nvSpPr>
            <p:spPr bwMode="auto">
              <a:xfrm>
                <a:off x="3829935"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iṡḷiďê"/>
              <p:cNvSpPr/>
              <p:nvPr/>
            </p:nvSpPr>
            <p:spPr bwMode="auto">
              <a:xfrm>
                <a:off x="2846465"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bg1"/>
              </a:solidFill>
              <a:ln>
                <a:noFill/>
              </a:ln>
            </p:spPr>
            <p:txBody>
              <a:bodyPr anchor="ctr"/>
              <a:lstStyle/>
              <a:p>
                <a:pPr algn="ctr"/>
              </a:p>
            </p:txBody>
          </p:sp>
          <p:sp>
            <p:nvSpPr>
              <p:cNvPr id="65" name="ïslïďê"/>
              <p:cNvSpPr/>
              <p:nvPr/>
            </p:nvSpPr>
            <p:spPr bwMode="auto">
              <a:xfrm>
                <a:off x="3470053"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ïṡḻíḋe"/>
              <p:cNvSpPr/>
              <p:nvPr/>
            </p:nvSpPr>
            <p:spPr bwMode="auto">
              <a:xfrm>
                <a:off x="3288561"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bg1"/>
              </a:solidFill>
              <a:ln>
                <a:noFill/>
              </a:ln>
            </p:spPr>
            <p:txBody>
              <a:bodyPr anchor="ctr"/>
              <a:lstStyle/>
              <a:p>
                <a:pPr algn="ctr"/>
              </a:p>
            </p:txBody>
          </p:sp>
          <p:sp>
            <p:nvSpPr>
              <p:cNvPr id="67" name="iṣḷîďê"/>
              <p:cNvSpPr/>
              <p:nvPr/>
            </p:nvSpPr>
            <p:spPr bwMode="auto">
              <a:xfrm>
                <a:off x="3829935"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íS1íḋe"/>
              <p:cNvSpPr/>
              <p:nvPr/>
            </p:nvSpPr>
            <p:spPr bwMode="auto">
              <a:xfrm>
                <a:off x="3755477"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ïšľïḓe"/>
              <p:cNvSpPr/>
              <p:nvPr/>
            </p:nvSpPr>
            <p:spPr bwMode="auto">
              <a:xfrm>
                <a:off x="1912633" y="4133941"/>
                <a:ext cx="846963" cy="600319"/>
              </a:xfrm>
              <a:custGeom>
                <a:avLst/>
                <a:gdLst>
                  <a:gd name="T0" fmla="*/ 1020 w 1093"/>
                  <a:gd name="T1" fmla="*/ 0 h 773"/>
                  <a:gd name="T2" fmla="*/ 0 w 1093"/>
                  <a:gd name="T3" fmla="*/ 332 h 773"/>
                  <a:gd name="T4" fmla="*/ 0 w 1093"/>
                  <a:gd name="T5" fmla="*/ 332 h 773"/>
                  <a:gd name="T6" fmla="*/ 22 w 1093"/>
                  <a:gd name="T7" fmla="*/ 392 h 773"/>
                  <a:gd name="T8" fmla="*/ 46 w 1093"/>
                  <a:gd name="T9" fmla="*/ 449 h 773"/>
                  <a:gd name="T10" fmla="*/ 71 w 1093"/>
                  <a:gd name="T11" fmla="*/ 506 h 773"/>
                  <a:gd name="T12" fmla="*/ 98 w 1093"/>
                  <a:gd name="T13" fmla="*/ 561 h 773"/>
                  <a:gd name="T14" fmla="*/ 128 w 1093"/>
                  <a:gd name="T15" fmla="*/ 616 h 773"/>
                  <a:gd name="T16" fmla="*/ 159 w 1093"/>
                  <a:gd name="T17" fmla="*/ 670 h 773"/>
                  <a:gd name="T18" fmla="*/ 191 w 1093"/>
                  <a:gd name="T19" fmla="*/ 722 h 773"/>
                  <a:gd name="T20" fmla="*/ 225 w 1093"/>
                  <a:gd name="T21" fmla="*/ 773 h 773"/>
                  <a:gd name="T22" fmla="*/ 1093 w 1093"/>
                  <a:gd name="T23" fmla="*/ 143 h 773"/>
                  <a:gd name="T24" fmla="*/ 1093 w 1093"/>
                  <a:gd name="T25" fmla="*/ 143 h 773"/>
                  <a:gd name="T26" fmla="*/ 1073 w 1093"/>
                  <a:gd name="T27" fmla="*/ 109 h 773"/>
                  <a:gd name="T28" fmla="*/ 1054 w 1093"/>
                  <a:gd name="T29" fmla="*/ 74 h 773"/>
                  <a:gd name="T30" fmla="*/ 1036 w 1093"/>
                  <a:gd name="T31" fmla="*/ 38 h 773"/>
                  <a:gd name="T32" fmla="*/ 1020 w 1093"/>
                  <a:gd name="T33" fmla="*/ 0 h 773"/>
                  <a:gd name="T34" fmla="*/ 1020 w 1093"/>
                  <a:gd name="T3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1020" y="0"/>
                    </a:moveTo>
                    <a:lnTo>
                      <a:pt x="0" y="332"/>
                    </a:lnTo>
                    <a:lnTo>
                      <a:pt x="0" y="332"/>
                    </a:lnTo>
                    <a:lnTo>
                      <a:pt x="22" y="392"/>
                    </a:lnTo>
                    <a:lnTo>
                      <a:pt x="46" y="449"/>
                    </a:lnTo>
                    <a:lnTo>
                      <a:pt x="71" y="506"/>
                    </a:lnTo>
                    <a:lnTo>
                      <a:pt x="98" y="561"/>
                    </a:lnTo>
                    <a:lnTo>
                      <a:pt x="128" y="616"/>
                    </a:lnTo>
                    <a:lnTo>
                      <a:pt x="159" y="670"/>
                    </a:lnTo>
                    <a:lnTo>
                      <a:pt x="191" y="722"/>
                    </a:lnTo>
                    <a:lnTo>
                      <a:pt x="225" y="773"/>
                    </a:lnTo>
                    <a:lnTo>
                      <a:pt x="1093" y="143"/>
                    </a:lnTo>
                    <a:lnTo>
                      <a:pt x="1093" y="143"/>
                    </a:lnTo>
                    <a:lnTo>
                      <a:pt x="1073" y="109"/>
                    </a:lnTo>
                    <a:lnTo>
                      <a:pt x="1054" y="74"/>
                    </a:lnTo>
                    <a:lnTo>
                      <a:pt x="1036" y="38"/>
                    </a:lnTo>
                    <a:lnTo>
                      <a:pt x="1020" y="0"/>
                    </a:lnTo>
                    <a:lnTo>
                      <a:pt x="1020" y="0"/>
                    </a:lnTo>
                    <a:close/>
                  </a:path>
                </a:pathLst>
              </a:custGeom>
              <a:solidFill>
                <a:schemeClr val="bg1"/>
              </a:solidFill>
              <a:ln>
                <a:noFill/>
              </a:ln>
            </p:spPr>
            <p:txBody>
              <a:bodyPr anchor="ctr"/>
              <a:lstStyle/>
              <a:p>
                <a:pPr algn="ctr"/>
              </a:p>
            </p:txBody>
          </p:sp>
          <p:sp>
            <p:nvSpPr>
              <p:cNvPr id="70" name="ïśľíḍé"/>
              <p:cNvSpPr/>
              <p:nvPr/>
            </p:nvSpPr>
            <p:spPr bwMode="auto">
              <a:xfrm>
                <a:off x="3631380"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ïSlïḍé"/>
              <p:cNvSpPr/>
              <p:nvPr/>
            </p:nvSpPr>
            <p:spPr bwMode="auto">
              <a:xfrm>
                <a:off x="3470053"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bg1"/>
              </a:solidFill>
              <a:ln>
                <a:noFill/>
              </a:ln>
            </p:spPr>
            <p:txBody>
              <a:bodyPr anchor="ctr"/>
              <a:lstStyle/>
              <a:p>
                <a:pPr algn="ctr"/>
              </a:p>
            </p:txBody>
          </p:sp>
          <p:sp>
            <p:nvSpPr>
              <p:cNvPr id="72" name="iṩḷiḓé"/>
              <p:cNvSpPr/>
              <p:nvPr/>
            </p:nvSpPr>
            <p:spPr bwMode="auto">
              <a:xfrm>
                <a:off x="1833521"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p>
            </p:txBody>
          </p:sp>
          <p:sp>
            <p:nvSpPr>
              <p:cNvPr id="73" name="ïṩľiḓê"/>
              <p:cNvSpPr/>
              <p:nvPr/>
            </p:nvSpPr>
            <p:spPr bwMode="auto">
              <a:xfrm>
                <a:off x="2446251"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bg1"/>
              </a:solidFill>
              <a:ln>
                <a:noFill/>
              </a:ln>
            </p:spPr>
            <p:txBody>
              <a:bodyPr anchor="ctr"/>
              <a:lstStyle/>
              <a:p>
                <a:pPr algn="ctr"/>
              </a:p>
            </p:txBody>
          </p:sp>
          <p:sp>
            <p:nvSpPr>
              <p:cNvPr id="74" name="ïṣḻïde"/>
              <p:cNvSpPr/>
              <p:nvPr/>
            </p:nvSpPr>
            <p:spPr bwMode="auto">
              <a:xfrm>
                <a:off x="1833521"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p>
            </p:txBody>
          </p:sp>
          <p:sp>
            <p:nvSpPr>
              <p:cNvPr id="75" name="íşļîḍe"/>
              <p:cNvSpPr/>
              <p:nvPr/>
            </p:nvSpPr>
            <p:spPr bwMode="auto">
              <a:xfrm>
                <a:off x="2444700"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p>
            </p:txBody>
          </p:sp>
          <p:sp>
            <p:nvSpPr>
              <p:cNvPr id="76" name="îšliḓê"/>
              <p:cNvSpPr/>
              <p:nvPr/>
            </p:nvSpPr>
            <p:spPr bwMode="auto">
              <a:xfrm>
                <a:off x="1912633"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p>
            </p:txBody>
          </p:sp>
          <p:sp>
            <p:nvSpPr>
              <p:cNvPr id="77" name="îśļíḋê"/>
              <p:cNvSpPr/>
              <p:nvPr/>
            </p:nvSpPr>
            <p:spPr bwMode="auto">
              <a:xfrm>
                <a:off x="2123599"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p>
            </p:txBody>
          </p:sp>
          <p:sp>
            <p:nvSpPr>
              <p:cNvPr id="78" name="îṥ1ïdè"/>
              <p:cNvSpPr/>
              <p:nvPr/>
            </p:nvSpPr>
            <p:spPr bwMode="auto">
              <a:xfrm>
                <a:off x="2846465"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p>
            </p:txBody>
          </p:sp>
          <p:sp>
            <p:nvSpPr>
              <p:cNvPr id="79" name="îşļíḍê"/>
              <p:cNvSpPr/>
              <p:nvPr/>
            </p:nvSpPr>
            <p:spPr bwMode="auto">
              <a:xfrm>
                <a:off x="2123599" y="4295267"/>
                <a:ext cx="760095" cy="760095"/>
              </a:xfrm>
              <a:custGeom>
                <a:avLst/>
                <a:gdLst>
                  <a:gd name="T0" fmla="*/ 867 w 980"/>
                  <a:gd name="T1" fmla="*/ 0 h 981"/>
                  <a:gd name="T2" fmla="*/ 0 w 980"/>
                  <a:gd name="T3" fmla="*/ 631 h 981"/>
                  <a:gd name="T4" fmla="*/ 0 w 980"/>
                  <a:gd name="T5" fmla="*/ 631 h 981"/>
                  <a:gd name="T6" fmla="*/ 38 w 980"/>
                  <a:gd name="T7" fmla="*/ 680 h 981"/>
                  <a:gd name="T8" fmla="*/ 78 w 980"/>
                  <a:gd name="T9" fmla="*/ 727 h 981"/>
                  <a:gd name="T10" fmla="*/ 120 w 980"/>
                  <a:gd name="T11" fmla="*/ 773 h 981"/>
                  <a:gd name="T12" fmla="*/ 163 w 980"/>
                  <a:gd name="T13" fmla="*/ 817 h 981"/>
                  <a:gd name="T14" fmla="*/ 207 w 980"/>
                  <a:gd name="T15" fmla="*/ 860 h 981"/>
                  <a:gd name="T16" fmla="*/ 253 w 980"/>
                  <a:gd name="T17" fmla="*/ 902 h 981"/>
                  <a:gd name="T18" fmla="*/ 301 w 980"/>
                  <a:gd name="T19" fmla="*/ 942 h 981"/>
                  <a:gd name="T20" fmla="*/ 349 w 980"/>
                  <a:gd name="T21" fmla="*/ 981 h 981"/>
                  <a:gd name="T22" fmla="*/ 980 w 980"/>
                  <a:gd name="T23" fmla="*/ 113 h 981"/>
                  <a:gd name="T24" fmla="*/ 980 w 980"/>
                  <a:gd name="T25" fmla="*/ 113 h 981"/>
                  <a:gd name="T26" fmla="*/ 950 w 980"/>
                  <a:gd name="T27" fmla="*/ 88 h 981"/>
                  <a:gd name="T28" fmla="*/ 921 w 980"/>
                  <a:gd name="T29" fmla="*/ 60 h 981"/>
                  <a:gd name="T30" fmla="*/ 894 w 980"/>
                  <a:gd name="T31" fmla="*/ 31 h 981"/>
                  <a:gd name="T32" fmla="*/ 867 w 980"/>
                  <a:gd name="T33" fmla="*/ 0 h 981"/>
                  <a:gd name="T34" fmla="*/ 867 w 980"/>
                  <a:gd name="T35"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867" y="0"/>
                    </a:moveTo>
                    <a:lnTo>
                      <a:pt x="0" y="631"/>
                    </a:lnTo>
                    <a:lnTo>
                      <a:pt x="0" y="631"/>
                    </a:lnTo>
                    <a:lnTo>
                      <a:pt x="38" y="680"/>
                    </a:lnTo>
                    <a:lnTo>
                      <a:pt x="78" y="727"/>
                    </a:lnTo>
                    <a:lnTo>
                      <a:pt x="120" y="773"/>
                    </a:lnTo>
                    <a:lnTo>
                      <a:pt x="163" y="817"/>
                    </a:lnTo>
                    <a:lnTo>
                      <a:pt x="207" y="860"/>
                    </a:lnTo>
                    <a:lnTo>
                      <a:pt x="253" y="902"/>
                    </a:lnTo>
                    <a:lnTo>
                      <a:pt x="301" y="942"/>
                    </a:lnTo>
                    <a:lnTo>
                      <a:pt x="349" y="981"/>
                    </a:lnTo>
                    <a:lnTo>
                      <a:pt x="980" y="113"/>
                    </a:lnTo>
                    <a:lnTo>
                      <a:pt x="980" y="113"/>
                    </a:lnTo>
                    <a:lnTo>
                      <a:pt x="950" y="88"/>
                    </a:lnTo>
                    <a:lnTo>
                      <a:pt x="921" y="60"/>
                    </a:lnTo>
                    <a:lnTo>
                      <a:pt x="894" y="31"/>
                    </a:lnTo>
                    <a:lnTo>
                      <a:pt x="867" y="0"/>
                    </a:lnTo>
                    <a:lnTo>
                      <a:pt x="867" y="0"/>
                    </a:lnTo>
                    <a:close/>
                  </a:path>
                </a:pathLst>
              </a:custGeom>
              <a:solidFill>
                <a:schemeClr val="bg1"/>
              </a:solidFill>
              <a:ln>
                <a:noFill/>
              </a:ln>
            </p:spPr>
            <p:txBody>
              <a:bodyPr anchor="ctr"/>
              <a:lstStyle/>
              <a:p>
                <a:pPr algn="ctr"/>
              </a:p>
            </p:txBody>
          </p:sp>
        </p:grpSp>
        <p:grpSp>
          <p:nvGrpSpPr>
            <p:cNvPr id="4" name="ïslïďé"/>
            <p:cNvGrpSpPr/>
            <p:nvPr/>
          </p:nvGrpSpPr>
          <p:grpSpPr>
            <a:xfrm>
              <a:off x="2077903" y="1666875"/>
              <a:ext cx="2862421" cy="2879546"/>
              <a:chOff x="907879" y="2281904"/>
              <a:chExt cx="3158296" cy="3287240"/>
            </a:xfrm>
          </p:grpSpPr>
          <p:cxnSp>
            <p:nvCxnSpPr>
              <p:cNvPr id="50" name="Straight Connector 24"/>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25"/>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26"/>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27"/>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28"/>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29"/>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30"/>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1"/>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32"/>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33"/>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 name="ïṡ1îḑê"/>
            <p:cNvSpPr/>
            <p:nvPr/>
          </p:nvSpPr>
          <p:spPr>
            <a:xfrm>
              <a:off x="2596233" y="2198416"/>
              <a:ext cx="1849779" cy="1849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9" name="íšḷîḍè"/>
            <p:cNvSpPr txBox="1"/>
            <p:nvPr/>
          </p:nvSpPr>
          <p:spPr>
            <a:xfrm>
              <a:off x="2973330"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zh-TW" altLang="en-US" sz="2400" dirty="0">
                  <a:solidFill>
                    <a:schemeClr val="tx1">
                      <a:lumMod val="65000"/>
                      <a:lumOff val="35000"/>
                    </a:schemeClr>
                  </a:solidFill>
                  <a:latin typeface="Century Gothic" panose="020B0502020202020204" pitchFamily="34" charset="0"/>
                </a:rPr>
                <a:t>种</a:t>
              </a:r>
              <a:endParaRPr lang="en-US" altLang="ko-KR" sz="2400" dirty="0">
                <a:solidFill>
                  <a:schemeClr val="tx1">
                    <a:lumMod val="65000"/>
                    <a:lumOff val="35000"/>
                  </a:schemeClr>
                </a:solidFill>
                <a:latin typeface="Century Gothic" panose="020B0502020202020204" pitchFamily="34" charset="0"/>
              </a:endParaRPr>
            </a:p>
          </p:txBody>
        </p:sp>
      </p:grpSp>
      <p:grpSp>
        <p:nvGrpSpPr>
          <p:cNvPr id="5" name="组合 83"/>
          <p:cNvGrpSpPr>
            <a:grpSpLocks noChangeAspect="1"/>
          </p:cNvGrpSpPr>
          <p:nvPr/>
        </p:nvGrpSpPr>
        <p:grpSpPr>
          <a:xfrm>
            <a:off x="4842172" y="2070459"/>
            <a:ext cx="2502624" cy="2517596"/>
            <a:chOff x="6907302" y="1666875"/>
            <a:chExt cx="2862421" cy="2879546"/>
          </a:xfrm>
        </p:grpSpPr>
        <p:grpSp>
          <p:nvGrpSpPr>
            <p:cNvPr id="6" name="iṩļiďê"/>
            <p:cNvGrpSpPr/>
            <p:nvPr/>
          </p:nvGrpSpPr>
          <p:grpSpPr>
            <a:xfrm>
              <a:off x="7152873" y="1926172"/>
              <a:ext cx="2395286" cy="2393983"/>
              <a:chOff x="6211860" y="2498961"/>
              <a:chExt cx="2848032" cy="2846478"/>
            </a:xfrm>
          </p:grpSpPr>
          <p:sp>
            <p:nvSpPr>
              <p:cNvPr id="30" name="ïṡļiḑê"/>
              <p:cNvSpPr/>
              <p:nvPr/>
            </p:nvSpPr>
            <p:spPr bwMode="auto">
              <a:xfrm>
                <a:off x="8133816"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2"/>
              </a:solidFill>
              <a:ln>
                <a:noFill/>
              </a:ln>
            </p:spPr>
            <p:txBody>
              <a:bodyPr anchor="ctr"/>
              <a:lstStyle/>
              <a:p>
                <a:pPr algn="ctr"/>
              </a:p>
            </p:txBody>
          </p:sp>
          <p:sp>
            <p:nvSpPr>
              <p:cNvPr id="31" name="îš1iḍe"/>
              <p:cNvSpPr/>
              <p:nvPr/>
            </p:nvSpPr>
            <p:spPr bwMode="auto">
              <a:xfrm>
                <a:off x="7666900"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2"/>
              </a:solidFill>
              <a:ln>
                <a:noFill/>
              </a:ln>
            </p:spPr>
            <p:txBody>
              <a:bodyPr anchor="ctr"/>
              <a:lstStyle/>
              <a:p>
                <a:pPr algn="ctr"/>
              </a:p>
            </p:txBody>
          </p:sp>
          <p:sp>
            <p:nvSpPr>
              <p:cNvPr id="32" name="îSľide"/>
              <p:cNvSpPr/>
              <p:nvPr/>
            </p:nvSpPr>
            <p:spPr bwMode="auto">
              <a:xfrm>
                <a:off x="8009719"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2"/>
              </a:solidFill>
              <a:ln>
                <a:noFill/>
              </a:ln>
            </p:spPr>
            <p:txBody>
              <a:bodyPr anchor="ctr"/>
              <a:lstStyle/>
              <a:p>
                <a:pPr algn="ctr"/>
              </a:p>
            </p:txBody>
          </p:sp>
          <p:sp>
            <p:nvSpPr>
              <p:cNvPr id="33" name="íŝľíde"/>
              <p:cNvSpPr/>
              <p:nvPr/>
            </p:nvSpPr>
            <p:spPr bwMode="auto">
              <a:xfrm>
                <a:off x="8208274"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2"/>
              </a:solidFill>
              <a:ln>
                <a:noFill/>
              </a:ln>
            </p:spPr>
            <p:txBody>
              <a:bodyPr anchor="ctr"/>
              <a:lstStyle/>
              <a:p>
                <a:pPr algn="ctr"/>
              </a:p>
            </p:txBody>
          </p:sp>
          <p:sp>
            <p:nvSpPr>
              <p:cNvPr id="34" name="îṥľîdè"/>
              <p:cNvSpPr/>
              <p:nvPr/>
            </p:nvSpPr>
            <p:spPr bwMode="auto">
              <a:xfrm>
                <a:off x="7224804"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accent2"/>
              </a:solidFill>
              <a:ln>
                <a:noFill/>
              </a:ln>
            </p:spPr>
            <p:txBody>
              <a:bodyPr anchor="ctr"/>
              <a:lstStyle/>
              <a:p>
                <a:pPr algn="ctr"/>
              </a:p>
            </p:txBody>
          </p:sp>
          <p:sp>
            <p:nvSpPr>
              <p:cNvPr id="35" name="îsḷïḑe"/>
              <p:cNvSpPr/>
              <p:nvPr/>
            </p:nvSpPr>
            <p:spPr bwMode="auto">
              <a:xfrm>
                <a:off x="7848392"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2"/>
              </a:solidFill>
              <a:ln>
                <a:noFill/>
              </a:ln>
            </p:spPr>
            <p:txBody>
              <a:bodyPr anchor="ctr"/>
              <a:lstStyle/>
              <a:p>
                <a:pPr algn="ctr"/>
              </a:p>
            </p:txBody>
          </p:sp>
          <p:sp>
            <p:nvSpPr>
              <p:cNvPr id="36" name="ï$ḷîḍé"/>
              <p:cNvSpPr/>
              <p:nvPr/>
            </p:nvSpPr>
            <p:spPr bwMode="auto">
              <a:xfrm>
                <a:off x="7666900"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accent2"/>
              </a:solidFill>
              <a:ln>
                <a:noFill/>
              </a:ln>
            </p:spPr>
            <p:txBody>
              <a:bodyPr anchor="ctr"/>
              <a:lstStyle/>
              <a:p>
                <a:pPr algn="ctr"/>
              </a:p>
            </p:txBody>
          </p:sp>
          <p:sp>
            <p:nvSpPr>
              <p:cNvPr id="37" name="îš1ïḓê"/>
              <p:cNvSpPr/>
              <p:nvPr/>
            </p:nvSpPr>
            <p:spPr bwMode="auto">
              <a:xfrm>
                <a:off x="8208274"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2"/>
              </a:solidFill>
              <a:ln>
                <a:noFill/>
              </a:ln>
            </p:spPr>
            <p:txBody>
              <a:bodyPr anchor="ctr"/>
              <a:lstStyle/>
              <a:p>
                <a:pPr algn="ctr"/>
              </a:p>
            </p:txBody>
          </p:sp>
          <p:sp>
            <p:nvSpPr>
              <p:cNvPr id="38" name="ïṥ1íďé"/>
              <p:cNvSpPr/>
              <p:nvPr/>
            </p:nvSpPr>
            <p:spPr bwMode="auto">
              <a:xfrm>
                <a:off x="8133816"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2"/>
              </a:solidFill>
              <a:ln>
                <a:noFill/>
              </a:ln>
            </p:spPr>
            <p:txBody>
              <a:bodyPr anchor="ctr"/>
              <a:lstStyle/>
              <a:p>
                <a:pPr algn="ctr"/>
              </a:p>
            </p:txBody>
          </p:sp>
          <p:sp>
            <p:nvSpPr>
              <p:cNvPr id="40" name="îSḷîḑè"/>
              <p:cNvSpPr/>
              <p:nvPr/>
            </p:nvSpPr>
            <p:spPr bwMode="auto">
              <a:xfrm>
                <a:off x="8009719"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2"/>
              </a:solidFill>
              <a:ln>
                <a:noFill/>
              </a:ln>
            </p:spPr>
            <p:txBody>
              <a:bodyPr anchor="ctr"/>
              <a:lstStyle/>
              <a:p>
                <a:pPr algn="ctr"/>
              </a:p>
            </p:txBody>
          </p:sp>
          <p:sp>
            <p:nvSpPr>
              <p:cNvPr id="41" name="íŝľídê"/>
              <p:cNvSpPr/>
              <p:nvPr/>
            </p:nvSpPr>
            <p:spPr bwMode="auto">
              <a:xfrm>
                <a:off x="7848392"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accent2"/>
              </a:solidFill>
              <a:ln>
                <a:noFill/>
              </a:ln>
            </p:spPr>
            <p:txBody>
              <a:bodyPr anchor="ctr"/>
              <a:lstStyle/>
              <a:p>
                <a:pPr algn="ctr"/>
              </a:p>
            </p:txBody>
          </p:sp>
          <p:sp>
            <p:nvSpPr>
              <p:cNvPr id="42" name="išlïḓè"/>
              <p:cNvSpPr/>
              <p:nvPr/>
            </p:nvSpPr>
            <p:spPr bwMode="auto">
              <a:xfrm>
                <a:off x="6211860"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p>
            </p:txBody>
          </p:sp>
          <p:sp>
            <p:nvSpPr>
              <p:cNvPr id="43" name="iṧḷíḓé"/>
              <p:cNvSpPr/>
              <p:nvPr/>
            </p:nvSpPr>
            <p:spPr bwMode="auto">
              <a:xfrm>
                <a:off x="6824590"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accent2"/>
              </a:solidFill>
              <a:ln>
                <a:noFill/>
              </a:ln>
            </p:spPr>
            <p:txBody>
              <a:bodyPr anchor="ctr"/>
              <a:lstStyle/>
              <a:p>
                <a:pPr algn="ctr"/>
              </a:p>
            </p:txBody>
          </p:sp>
          <p:sp>
            <p:nvSpPr>
              <p:cNvPr id="44" name="is1iḑê"/>
              <p:cNvSpPr/>
              <p:nvPr/>
            </p:nvSpPr>
            <p:spPr bwMode="auto">
              <a:xfrm>
                <a:off x="6211860" y="3511903"/>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p>
            </p:txBody>
          </p:sp>
          <p:sp>
            <p:nvSpPr>
              <p:cNvPr id="45" name="ïṥḷîďè"/>
              <p:cNvSpPr/>
              <p:nvPr/>
            </p:nvSpPr>
            <p:spPr bwMode="auto">
              <a:xfrm>
                <a:off x="6823039"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p>
            </p:txBody>
          </p:sp>
          <p:sp>
            <p:nvSpPr>
              <p:cNvPr id="46" name="ïšlïḍe"/>
              <p:cNvSpPr/>
              <p:nvPr/>
            </p:nvSpPr>
            <p:spPr bwMode="auto">
              <a:xfrm>
                <a:off x="6290972"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p>
            </p:txBody>
          </p:sp>
          <p:sp>
            <p:nvSpPr>
              <p:cNvPr id="47" name="îṥľiḋe"/>
              <p:cNvSpPr/>
              <p:nvPr/>
            </p:nvSpPr>
            <p:spPr bwMode="auto">
              <a:xfrm>
                <a:off x="6501938"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p>
            </p:txBody>
          </p:sp>
          <p:sp>
            <p:nvSpPr>
              <p:cNvPr id="48" name="íṣḻïḋé"/>
              <p:cNvSpPr/>
              <p:nvPr/>
            </p:nvSpPr>
            <p:spPr bwMode="auto">
              <a:xfrm>
                <a:off x="7224804"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p>
            </p:txBody>
          </p:sp>
          <p:sp>
            <p:nvSpPr>
              <p:cNvPr id="49" name="i$liḍè"/>
              <p:cNvSpPr/>
              <p:nvPr/>
            </p:nvSpPr>
            <p:spPr bwMode="auto">
              <a:xfrm>
                <a:off x="6501938" y="4295267"/>
                <a:ext cx="760095" cy="760095"/>
              </a:xfrm>
              <a:custGeom>
                <a:avLst/>
                <a:gdLst>
                  <a:gd name="T0" fmla="*/ 867 w 980"/>
                  <a:gd name="T1" fmla="*/ 0 h 981"/>
                  <a:gd name="T2" fmla="*/ 0 w 980"/>
                  <a:gd name="T3" fmla="*/ 631 h 981"/>
                  <a:gd name="T4" fmla="*/ 0 w 980"/>
                  <a:gd name="T5" fmla="*/ 631 h 981"/>
                  <a:gd name="T6" fmla="*/ 38 w 980"/>
                  <a:gd name="T7" fmla="*/ 680 h 981"/>
                  <a:gd name="T8" fmla="*/ 78 w 980"/>
                  <a:gd name="T9" fmla="*/ 727 h 981"/>
                  <a:gd name="T10" fmla="*/ 120 w 980"/>
                  <a:gd name="T11" fmla="*/ 773 h 981"/>
                  <a:gd name="T12" fmla="*/ 163 w 980"/>
                  <a:gd name="T13" fmla="*/ 817 h 981"/>
                  <a:gd name="T14" fmla="*/ 207 w 980"/>
                  <a:gd name="T15" fmla="*/ 860 h 981"/>
                  <a:gd name="T16" fmla="*/ 253 w 980"/>
                  <a:gd name="T17" fmla="*/ 902 h 981"/>
                  <a:gd name="T18" fmla="*/ 301 w 980"/>
                  <a:gd name="T19" fmla="*/ 942 h 981"/>
                  <a:gd name="T20" fmla="*/ 349 w 980"/>
                  <a:gd name="T21" fmla="*/ 981 h 981"/>
                  <a:gd name="T22" fmla="*/ 980 w 980"/>
                  <a:gd name="T23" fmla="*/ 113 h 981"/>
                  <a:gd name="T24" fmla="*/ 980 w 980"/>
                  <a:gd name="T25" fmla="*/ 113 h 981"/>
                  <a:gd name="T26" fmla="*/ 950 w 980"/>
                  <a:gd name="T27" fmla="*/ 88 h 981"/>
                  <a:gd name="T28" fmla="*/ 921 w 980"/>
                  <a:gd name="T29" fmla="*/ 60 h 981"/>
                  <a:gd name="T30" fmla="*/ 894 w 980"/>
                  <a:gd name="T31" fmla="*/ 31 h 981"/>
                  <a:gd name="T32" fmla="*/ 867 w 980"/>
                  <a:gd name="T33" fmla="*/ 0 h 981"/>
                  <a:gd name="T34" fmla="*/ 867 w 980"/>
                  <a:gd name="T35"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867" y="0"/>
                    </a:moveTo>
                    <a:lnTo>
                      <a:pt x="0" y="631"/>
                    </a:lnTo>
                    <a:lnTo>
                      <a:pt x="0" y="631"/>
                    </a:lnTo>
                    <a:lnTo>
                      <a:pt x="38" y="680"/>
                    </a:lnTo>
                    <a:lnTo>
                      <a:pt x="78" y="727"/>
                    </a:lnTo>
                    <a:lnTo>
                      <a:pt x="120" y="773"/>
                    </a:lnTo>
                    <a:lnTo>
                      <a:pt x="163" y="817"/>
                    </a:lnTo>
                    <a:lnTo>
                      <a:pt x="207" y="860"/>
                    </a:lnTo>
                    <a:lnTo>
                      <a:pt x="253" y="902"/>
                    </a:lnTo>
                    <a:lnTo>
                      <a:pt x="301" y="942"/>
                    </a:lnTo>
                    <a:lnTo>
                      <a:pt x="349" y="981"/>
                    </a:lnTo>
                    <a:lnTo>
                      <a:pt x="980" y="113"/>
                    </a:lnTo>
                    <a:lnTo>
                      <a:pt x="980" y="113"/>
                    </a:lnTo>
                    <a:lnTo>
                      <a:pt x="950" y="88"/>
                    </a:lnTo>
                    <a:lnTo>
                      <a:pt x="921" y="60"/>
                    </a:lnTo>
                    <a:lnTo>
                      <a:pt x="894" y="31"/>
                    </a:lnTo>
                    <a:lnTo>
                      <a:pt x="867" y="0"/>
                    </a:lnTo>
                    <a:lnTo>
                      <a:pt x="867" y="0"/>
                    </a:lnTo>
                    <a:close/>
                  </a:path>
                </a:pathLst>
              </a:custGeom>
              <a:solidFill>
                <a:schemeClr val="accent2"/>
              </a:solidFill>
              <a:ln>
                <a:noFill/>
              </a:ln>
            </p:spPr>
            <p:txBody>
              <a:bodyPr anchor="ctr"/>
              <a:lstStyle/>
              <a:p>
                <a:pPr algn="ctr"/>
              </a:p>
            </p:txBody>
          </p:sp>
        </p:grpSp>
        <p:grpSp>
          <p:nvGrpSpPr>
            <p:cNvPr id="7" name="íṩľidè"/>
            <p:cNvGrpSpPr/>
            <p:nvPr/>
          </p:nvGrpSpPr>
          <p:grpSpPr>
            <a:xfrm>
              <a:off x="6907302" y="1666875"/>
              <a:ext cx="2862421" cy="2879546"/>
              <a:chOff x="907879" y="2281904"/>
              <a:chExt cx="3158296" cy="3287240"/>
            </a:xfrm>
          </p:grpSpPr>
          <p:cxnSp>
            <p:nvCxnSpPr>
              <p:cNvPr id="20" name="Straight Connector 62"/>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65"/>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66"/>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67"/>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68"/>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69"/>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70"/>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71"/>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iṩḻïďê"/>
            <p:cNvSpPr/>
            <p:nvPr/>
          </p:nvSpPr>
          <p:spPr>
            <a:xfrm>
              <a:off x="7425634" y="2198416"/>
              <a:ext cx="1849779" cy="18497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7" name="ïśľïḓe"/>
            <p:cNvSpPr txBox="1"/>
            <p:nvPr/>
          </p:nvSpPr>
          <p:spPr>
            <a:xfrm>
              <a:off x="7802729"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zh-TW" altLang="en-US" sz="2400" dirty="0">
                  <a:solidFill>
                    <a:schemeClr val="tx1">
                      <a:lumMod val="65000"/>
                      <a:lumOff val="35000"/>
                    </a:schemeClr>
                  </a:solidFill>
                  <a:latin typeface="Century Gothic" panose="020B0502020202020204" pitchFamily="34" charset="0"/>
                </a:rPr>
                <a:t>篇</a:t>
              </a:r>
              <a:endParaRPr lang="en-US" altLang="ko-KR" sz="2400" spc="0" dirty="0">
                <a:solidFill>
                  <a:schemeClr val="tx1">
                    <a:lumMod val="65000"/>
                    <a:lumOff val="35000"/>
                  </a:schemeClr>
                </a:solidFill>
                <a:latin typeface="Century Gothic" panose="020B0502020202020204" pitchFamily="34" charset="0"/>
              </a:endParaRPr>
            </a:p>
          </p:txBody>
        </p:sp>
      </p:grpSp>
      <p:sp>
        <p:nvSpPr>
          <p:cNvPr id="81" name="文本框 80"/>
          <p:cNvSpPr txBox="1"/>
          <p:nvPr/>
        </p:nvSpPr>
        <p:spPr>
          <a:xfrm>
            <a:off x="1321832" y="4755891"/>
            <a:ext cx="2418887" cy="707886"/>
          </a:xfrm>
          <a:prstGeom prst="rect">
            <a:avLst/>
          </a:prstGeom>
          <a:noFill/>
        </p:spPr>
        <p:txBody>
          <a:bodyPr wrap="square" rtlCol="0">
            <a:spAutoFit/>
            <a:scene3d>
              <a:camera prst="orthographicFront"/>
              <a:lightRig rig="threePt" dir="t"/>
            </a:scene3d>
            <a:sp3d contourW="12700"/>
          </a:bodyPr>
          <a:lstStyle/>
          <a:p>
            <a:pPr algn="ctr"/>
            <a:r>
              <a:rPr lang="zh-CN" altLang="en-US" sz="4000" b="1" dirty="0">
                <a:solidFill>
                  <a:schemeClr val="tx1">
                    <a:lumMod val="75000"/>
                    <a:lumOff val="25000"/>
                  </a:schemeClr>
                </a:solidFill>
                <a:latin typeface="Century Gothic" panose="020B0502020202020204" pitchFamily="34" charset="0"/>
              </a:rPr>
              <a:t>期刊种数</a:t>
            </a:r>
            <a:endParaRPr lang="zh-CN" altLang="en-US" sz="4000" b="1" dirty="0">
              <a:solidFill>
                <a:schemeClr val="tx1">
                  <a:lumMod val="75000"/>
                  <a:lumOff val="25000"/>
                </a:schemeClr>
              </a:solidFill>
              <a:latin typeface="Century Gothic" panose="020B0502020202020204" pitchFamily="34" charset="0"/>
            </a:endParaRPr>
          </a:p>
        </p:txBody>
      </p:sp>
      <p:sp>
        <p:nvSpPr>
          <p:cNvPr id="87" name="文本框 86"/>
          <p:cNvSpPr txBox="1"/>
          <p:nvPr/>
        </p:nvSpPr>
        <p:spPr>
          <a:xfrm>
            <a:off x="4719791" y="4765127"/>
            <a:ext cx="2789382" cy="707886"/>
          </a:xfrm>
          <a:prstGeom prst="rect">
            <a:avLst/>
          </a:prstGeom>
          <a:noFill/>
        </p:spPr>
        <p:txBody>
          <a:bodyPr wrap="square" rtlCol="0">
            <a:spAutoFit/>
            <a:scene3d>
              <a:camera prst="orthographicFront"/>
              <a:lightRig rig="threePt" dir="t"/>
            </a:scene3d>
            <a:sp3d contourW="12700"/>
          </a:bodyPr>
          <a:lstStyle/>
          <a:p>
            <a:pPr algn="ctr"/>
            <a:r>
              <a:rPr lang="zh-CN" altLang="en-US" sz="4000" b="1" dirty="0">
                <a:solidFill>
                  <a:schemeClr val="tx1">
                    <a:lumMod val="75000"/>
                    <a:lumOff val="25000"/>
                  </a:schemeClr>
                </a:solidFill>
                <a:latin typeface="Century Gothic" panose="020B0502020202020204" pitchFamily="34" charset="0"/>
              </a:rPr>
              <a:t>期刊文章</a:t>
            </a:r>
            <a:endParaRPr lang="zh-CN" altLang="en-US" sz="4000" b="1" dirty="0">
              <a:solidFill>
                <a:schemeClr val="tx1">
                  <a:lumMod val="75000"/>
                  <a:lumOff val="25000"/>
                </a:schemeClr>
              </a:solidFill>
              <a:latin typeface="Century Gothic" panose="020B0502020202020204" pitchFamily="34" charset="0"/>
            </a:endParaRPr>
          </a:p>
        </p:txBody>
      </p:sp>
      <p:sp>
        <p:nvSpPr>
          <p:cNvPr id="85" name="任意多边形 84"/>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88"/>
          <p:cNvGrpSpPr/>
          <p:nvPr/>
        </p:nvGrpSpPr>
        <p:grpSpPr>
          <a:xfrm>
            <a:off x="-391195" y="-1"/>
            <a:ext cx="1417774" cy="723901"/>
            <a:chOff x="-391195" y="-1"/>
            <a:chExt cx="1697596" cy="866775"/>
          </a:xfrm>
        </p:grpSpPr>
        <p:sp>
          <p:nvSpPr>
            <p:cNvPr id="90" name="任意多边形 89"/>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90"/>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91"/>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92"/>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94"/>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6" name="直接连接符 95"/>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1052166" y="663551"/>
            <a:ext cx="387798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产品内容概览－医学</a:t>
            </a:r>
            <a:endParaRPr lang="zh-CN" altLang="en-US" sz="3200" b="1" dirty="0">
              <a:solidFill>
                <a:schemeClr val="tx2"/>
              </a:solidFill>
              <a:latin typeface="Century Gothic" panose="020B0502020202020204" pitchFamily="34" charset="0"/>
              <a:ea typeface="+mj-ea"/>
            </a:endParaRPr>
          </a:p>
        </p:txBody>
      </p:sp>
      <p:grpSp>
        <p:nvGrpSpPr>
          <p:cNvPr id="11" name="组合 83"/>
          <p:cNvGrpSpPr>
            <a:grpSpLocks noChangeAspect="1"/>
          </p:cNvGrpSpPr>
          <p:nvPr/>
        </p:nvGrpSpPr>
        <p:grpSpPr>
          <a:xfrm>
            <a:off x="8444539" y="2055413"/>
            <a:ext cx="2502624" cy="2517596"/>
            <a:chOff x="6907302" y="1666875"/>
            <a:chExt cx="2862421" cy="2879546"/>
          </a:xfrm>
        </p:grpSpPr>
        <p:grpSp>
          <p:nvGrpSpPr>
            <p:cNvPr id="12" name="iṩļiďê"/>
            <p:cNvGrpSpPr/>
            <p:nvPr/>
          </p:nvGrpSpPr>
          <p:grpSpPr>
            <a:xfrm>
              <a:off x="7152873" y="1926172"/>
              <a:ext cx="2395286" cy="2393983"/>
              <a:chOff x="6211860" y="2498961"/>
              <a:chExt cx="2848032" cy="2846478"/>
            </a:xfrm>
          </p:grpSpPr>
          <p:sp>
            <p:nvSpPr>
              <p:cNvPr id="114" name="ïṡļiḑê"/>
              <p:cNvSpPr/>
              <p:nvPr/>
            </p:nvSpPr>
            <p:spPr bwMode="auto">
              <a:xfrm>
                <a:off x="8133816"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1">
                  <a:lumMod val="75000"/>
                </a:schemeClr>
              </a:solidFill>
              <a:ln>
                <a:noFill/>
              </a:ln>
            </p:spPr>
            <p:txBody>
              <a:bodyPr anchor="ctr"/>
              <a:lstStyle/>
              <a:p>
                <a:pPr algn="ctr"/>
              </a:p>
            </p:txBody>
          </p:sp>
          <p:sp>
            <p:nvSpPr>
              <p:cNvPr id="115" name="îš1iḍe"/>
              <p:cNvSpPr/>
              <p:nvPr/>
            </p:nvSpPr>
            <p:spPr bwMode="auto">
              <a:xfrm>
                <a:off x="7666900"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1">
                  <a:lumMod val="75000"/>
                </a:schemeClr>
              </a:solidFill>
              <a:ln>
                <a:noFill/>
              </a:ln>
            </p:spPr>
            <p:txBody>
              <a:bodyPr anchor="ctr"/>
              <a:lstStyle/>
              <a:p>
                <a:pPr algn="ctr"/>
              </a:p>
            </p:txBody>
          </p:sp>
          <p:sp>
            <p:nvSpPr>
              <p:cNvPr id="116" name="îSľide"/>
              <p:cNvSpPr/>
              <p:nvPr/>
            </p:nvSpPr>
            <p:spPr bwMode="auto">
              <a:xfrm>
                <a:off x="8009719"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1">
                  <a:lumMod val="75000"/>
                </a:schemeClr>
              </a:solidFill>
              <a:ln>
                <a:noFill/>
              </a:ln>
            </p:spPr>
            <p:txBody>
              <a:bodyPr anchor="ctr"/>
              <a:lstStyle/>
              <a:p>
                <a:pPr algn="ctr"/>
              </a:p>
            </p:txBody>
          </p:sp>
          <p:sp>
            <p:nvSpPr>
              <p:cNvPr id="117" name="íŝľíde"/>
              <p:cNvSpPr/>
              <p:nvPr/>
            </p:nvSpPr>
            <p:spPr bwMode="auto">
              <a:xfrm>
                <a:off x="8208274"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1">
                  <a:lumMod val="75000"/>
                </a:schemeClr>
              </a:solidFill>
              <a:ln>
                <a:noFill/>
              </a:ln>
            </p:spPr>
            <p:txBody>
              <a:bodyPr anchor="ctr"/>
              <a:lstStyle/>
              <a:p>
                <a:pPr algn="ctr"/>
              </a:p>
            </p:txBody>
          </p:sp>
          <p:sp>
            <p:nvSpPr>
              <p:cNvPr id="118" name="îṥľîdè"/>
              <p:cNvSpPr/>
              <p:nvPr/>
            </p:nvSpPr>
            <p:spPr bwMode="auto">
              <a:xfrm>
                <a:off x="7224804"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accent1">
                  <a:lumMod val="75000"/>
                </a:schemeClr>
              </a:solidFill>
              <a:ln>
                <a:noFill/>
              </a:ln>
            </p:spPr>
            <p:txBody>
              <a:bodyPr anchor="ctr"/>
              <a:lstStyle/>
              <a:p>
                <a:pPr algn="ctr"/>
              </a:p>
            </p:txBody>
          </p:sp>
          <p:sp>
            <p:nvSpPr>
              <p:cNvPr id="119" name="îsḷïḑe"/>
              <p:cNvSpPr/>
              <p:nvPr/>
            </p:nvSpPr>
            <p:spPr bwMode="auto">
              <a:xfrm>
                <a:off x="7848392"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1">
                  <a:lumMod val="75000"/>
                </a:schemeClr>
              </a:solidFill>
              <a:ln>
                <a:noFill/>
              </a:ln>
            </p:spPr>
            <p:txBody>
              <a:bodyPr anchor="ctr"/>
              <a:lstStyle/>
              <a:p>
                <a:pPr algn="ctr"/>
              </a:p>
            </p:txBody>
          </p:sp>
          <p:sp>
            <p:nvSpPr>
              <p:cNvPr id="120" name="ï$ḷîḍé"/>
              <p:cNvSpPr/>
              <p:nvPr/>
            </p:nvSpPr>
            <p:spPr bwMode="auto">
              <a:xfrm>
                <a:off x="7666900"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accent1">
                  <a:lumMod val="75000"/>
                </a:schemeClr>
              </a:solidFill>
              <a:ln>
                <a:noFill/>
              </a:ln>
            </p:spPr>
            <p:txBody>
              <a:bodyPr anchor="ctr"/>
              <a:lstStyle/>
              <a:p>
                <a:pPr algn="ctr"/>
              </a:p>
            </p:txBody>
          </p:sp>
          <p:sp>
            <p:nvSpPr>
              <p:cNvPr id="121" name="îš1ïḓê"/>
              <p:cNvSpPr/>
              <p:nvPr/>
            </p:nvSpPr>
            <p:spPr bwMode="auto">
              <a:xfrm>
                <a:off x="8208274"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1">
                  <a:lumMod val="75000"/>
                </a:schemeClr>
              </a:solidFill>
              <a:ln>
                <a:noFill/>
              </a:ln>
            </p:spPr>
            <p:txBody>
              <a:bodyPr anchor="ctr"/>
              <a:lstStyle/>
              <a:p>
                <a:pPr algn="ctr"/>
              </a:p>
            </p:txBody>
          </p:sp>
          <p:sp>
            <p:nvSpPr>
              <p:cNvPr id="122" name="ïṥ1íďé"/>
              <p:cNvSpPr/>
              <p:nvPr/>
            </p:nvSpPr>
            <p:spPr bwMode="auto">
              <a:xfrm>
                <a:off x="8133816"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1">
                  <a:lumMod val="75000"/>
                </a:schemeClr>
              </a:solidFill>
              <a:ln>
                <a:noFill/>
              </a:ln>
            </p:spPr>
            <p:txBody>
              <a:bodyPr anchor="ctr"/>
              <a:lstStyle/>
              <a:p>
                <a:pPr algn="ctr"/>
              </a:p>
            </p:txBody>
          </p:sp>
          <p:sp>
            <p:nvSpPr>
              <p:cNvPr id="124" name="îSḷîḑè"/>
              <p:cNvSpPr/>
              <p:nvPr/>
            </p:nvSpPr>
            <p:spPr bwMode="auto">
              <a:xfrm>
                <a:off x="8009719"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1">
                  <a:lumMod val="75000"/>
                </a:schemeClr>
              </a:solidFill>
              <a:ln>
                <a:noFill/>
              </a:ln>
            </p:spPr>
            <p:txBody>
              <a:bodyPr anchor="ctr"/>
              <a:lstStyle/>
              <a:p>
                <a:pPr algn="ctr"/>
              </a:p>
            </p:txBody>
          </p:sp>
          <p:sp>
            <p:nvSpPr>
              <p:cNvPr id="125" name="íŝľídê"/>
              <p:cNvSpPr/>
              <p:nvPr/>
            </p:nvSpPr>
            <p:spPr bwMode="auto">
              <a:xfrm>
                <a:off x="7848392"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accent1">
                  <a:lumMod val="75000"/>
                </a:schemeClr>
              </a:solidFill>
              <a:ln>
                <a:noFill/>
              </a:ln>
            </p:spPr>
            <p:txBody>
              <a:bodyPr anchor="ctr"/>
              <a:lstStyle/>
              <a:p>
                <a:pPr algn="ctr"/>
              </a:p>
            </p:txBody>
          </p:sp>
          <p:sp>
            <p:nvSpPr>
              <p:cNvPr id="126" name="išlïḓè"/>
              <p:cNvSpPr/>
              <p:nvPr/>
            </p:nvSpPr>
            <p:spPr bwMode="auto">
              <a:xfrm>
                <a:off x="6211860"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p>
            </p:txBody>
          </p:sp>
          <p:sp>
            <p:nvSpPr>
              <p:cNvPr id="127" name="iṧḷíḓé"/>
              <p:cNvSpPr/>
              <p:nvPr/>
            </p:nvSpPr>
            <p:spPr bwMode="auto">
              <a:xfrm>
                <a:off x="6824590"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accent1">
                  <a:lumMod val="75000"/>
                </a:schemeClr>
              </a:solidFill>
              <a:ln>
                <a:noFill/>
              </a:ln>
            </p:spPr>
            <p:txBody>
              <a:bodyPr anchor="ctr"/>
              <a:lstStyle/>
              <a:p>
                <a:pPr algn="ctr"/>
              </a:p>
            </p:txBody>
          </p:sp>
          <p:sp>
            <p:nvSpPr>
              <p:cNvPr id="128" name="is1iḑê"/>
              <p:cNvSpPr/>
              <p:nvPr/>
            </p:nvSpPr>
            <p:spPr bwMode="auto">
              <a:xfrm>
                <a:off x="6211860"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p>
            </p:txBody>
          </p:sp>
          <p:sp>
            <p:nvSpPr>
              <p:cNvPr id="129" name="ïṥḷîďè"/>
              <p:cNvSpPr/>
              <p:nvPr/>
            </p:nvSpPr>
            <p:spPr bwMode="auto">
              <a:xfrm>
                <a:off x="6823039"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p>
            </p:txBody>
          </p:sp>
          <p:sp>
            <p:nvSpPr>
              <p:cNvPr id="130" name="ïšlïḍe"/>
              <p:cNvSpPr/>
              <p:nvPr/>
            </p:nvSpPr>
            <p:spPr bwMode="auto">
              <a:xfrm>
                <a:off x="6290972"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p>
            </p:txBody>
          </p:sp>
          <p:sp>
            <p:nvSpPr>
              <p:cNvPr id="131" name="îṥľiḋe"/>
              <p:cNvSpPr/>
              <p:nvPr/>
            </p:nvSpPr>
            <p:spPr bwMode="auto">
              <a:xfrm>
                <a:off x="6501938"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p>
            </p:txBody>
          </p:sp>
          <p:sp>
            <p:nvSpPr>
              <p:cNvPr id="132" name="íṣḻïḋé"/>
              <p:cNvSpPr/>
              <p:nvPr/>
            </p:nvSpPr>
            <p:spPr bwMode="auto">
              <a:xfrm>
                <a:off x="7224804"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p>
            </p:txBody>
          </p:sp>
        </p:grpSp>
        <p:grpSp>
          <p:nvGrpSpPr>
            <p:cNvPr id="13" name="íṩľidè"/>
            <p:cNvGrpSpPr/>
            <p:nvPr/>
          </p:nvGrpSpPr>
          <p:grpSpPr>
            <a:xfrm>
              <a:off x="6907302" y="1666875"/>
              <a:ext cx="2862421" cy="2879546"/>
              <a:chOff x="907879" y="2281904"/>
              <a:chExt cx="3158296" cy="3287240"/>
            </a:xfrm>
          </p:grpSpPr>
          <p:cxnSp>
            <p:nvCxnSpPr>
              <p:cNvPr id="104" name="Straight Connector 62"/>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63"/>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64"/>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65"/>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66"/>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67"/>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68"/>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69"/>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70"/>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71"/>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1" name="iṩḻïďê"/>
            <p:cNvSpPr/>
            <p:nvPr/>
          </p:nvSpPr>
          <p:spPr>
            <a:xfrm>
              <a:off x="7425632" y="2198416"/>
              <a:ext cx="1849779" cy="1849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02" name="ïśľïḓe"/>
            <p:cNvSpPr txBox="1"/>
            <p:nvPr/>
          </p:nvSpPr>
          <p:spPr>
            <a:xfrm>
              <a:off x="7802729"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zh-TW" altLang="en-US" sz="2400" dirty="0">
                  <a:solidFill>
                    <a:schemeClr val="tx1">
                      <a:lumMod val="65000"/>
                      <a:lumOff val="35000"/>
                    </a:schemeClr>
                  </a:solidFill>
                  <a:latin typeface="Century Gothic" panose="020B0502020202020204" pitchFamily="34" charset="0"/>
                </a:rPr>
                <a:t>篇</a:t>
              </a:r>
              <a:endParaRPr lang="en-US" altLang="ko-KR" sz="2400" spc="0" dirty="0">
                <a:solidFill>
                  <a:schemeClr val="tx1">
                    <a:lumMod val="65000"/>
                    <a:lumOff val="35000"/>
                  </a:schemeClr>
                </a:solidFill>
                <a:latin typeface="Century Gothic" panose="020B0502020202020204" pitchFamily="34" charset="0"/>
              </a:endParaRPr>
            </a:p>
          </p:txBody>
        </p:sp>
      </p:grpSp>
      <p:sp>
        <p:nvSpPr>
          <p:cNvPr id="135" name="文本框 86"/>
          <p:cNvSpPr txBox="1"/>
          <p:nvPr/>
        </p:nvSpPr>
        <p:spPr>
          <a:xfrm>
            <a:off x="8220380" y="4750081"/>
            <a:ext cx="3011054" cy="707886"/>
          </a:xfrm>
          <a:prstGeom prst="rect">
            <a:avLst/>
          </a:prstGeom>
          <a:noFill/>
        </p:spPr>
        <p:txBody>
          <a:bodyPr wrap="square" rtlCol="0">
            <a:spAutoFit/>
            <a:scene3d>
              <a:camera prst="orthographicFront"/>
              <a:lightRig rig="threePt" dir="t"/>
            </a:scene3d>
            <a:sp3d contourW="12700"/>
          </a:bodyPr>
          <a:lstStyle/>
          <a:p>
            <a:pPr algn="ctr"/>
            <a:r>
              <a:rPr lang="zh-CN" altLang="en-US" sz="4000" b="1" dirty="0">
                <a:solidFill>
                  <a:schemeClr val="tx1">
                    <a:lumMod val="75000"/>
                    <a:lumOff val="25000"/>
                  </a:schemeClr>
                </a:solidFill>
                <a:latin typeface="Century Gothic" panose="020B0502020202020204" pitchFamily="34" charset="0"/>
              </a:rPr>
              <a:t>学位论文</a:t>
            </a:r>
            <a:endParaRPr lang="zh-CN" altLang="en-US" sz="4000" b="1" dirty="0">
              <a:solidFill>
                <a:schemeClr val="tx1">
                  <a:lumMod val="75000"/>
                  <a:lumOff val="25000"/>
                </a:schemeClr>
              </a:solidFill>
              <a:latin typeface="Century Gothic" panose="020B0502020202020204" pitchFamily="34" charset="0"/>
            </a:endParaRPr>
          </a:p>
        </p:txBody>
      </p:sp>
      <p:sp>
        <p:nvSpPr>
          <p:cNvPr id="134" name="íšḷîḍè"/>
          <p:cNvSpPr txBox="1"/>
          <p:nvPr/>
        </p:nvSpPr>
        <p:spPr>
          <a:xfrm>
            <a:off x="1733660" y="2931706"/>
            <a:ext cx="1490525" cy="641342"/>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3600" dirty="0">
                <a:solidFill>
                  <a:schemeClr val="tx1">
                    <a:lumMod val="65000"/>
                    <a:lumOff val="35000"/>
                  </a:schemeClr>
                </a:solidFill>
                <a:latin typeface="Century Gothic" panose="020B0502020202020204" pitchFamily="34" charset="0"/>
              </a:rPr>
              <a:t>348</a:t>
            </a:r>
            <a:endParaRPr lang="en-US" altLang="zh-TW" sz="3600" dirty="0">
              <a:solidFill>
                <a:schemeClr val="tx1">
                  <a:lumMod val="65000"/>
                  <a:lumOff val="35000"/>
                </a:schemeClr>
              </a:solidFill>
              <a:latin typeface="Century Gothic" panose="020B0502020202020204" pitchFamily="34" charset="0"/>
            </a:endParaRPr>
          </a:p>
        </p:txBody>
      </p:sp>
      <p:sp>
        <p:nvSpPr>
          <p:cNvPr id="136" name="íšḷîḍè"/>
          <p:cNvSpPr txBox="1"/>
          <p:nvPr/>
        </p:nvSpPr>
        <p:spPr>
          <a:xfrm>
            <a:off x="5247664" y="2936112"/>
            <a:ext cx="1490525" cy="641342"/>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3600" dirty="0">
                <a:solidFill>
                  <a:schemeClr val="tx1">
                    <a:lumMod val="65000"/>
                    <a:lumOff val="35000"/>
                  </a:schemeClr>
                </a:solidFill>
                <a:latin typeface="Century Gothic" panose="020B0502020202020204" pitchFamily="34" charset="0"/>
              </a:rPr>
              <a:t>139,895</a:t>
            </a:r>
            <a:endParaRPr lang="en-US" altLang="zh-TW" sz="3600" dirty="0">
              <a:solidFill>
                <a:schemeClr val="tx1">
                  <a:lumMod val="65000"/>
                  <a:lumOff val="35000"/>
                </a:schemeClr>
              </a:solidFill>
              <a:latin typeface="Century Gothic" panose="020B0502020202020204" pitchFamily="34" charset="0"/>
            </a:endParaRPr>
          </a:p>
        </p:txBody>
      </p:sp>
      <p:sp>
        <p:nvSpPr>
          <p:cNvPr id="137" name="íšḷîḍè"/>
          <p:cNvSpPr txBox="1"/>
          <p:nvPr/>
        </p:nvSpPr>
        <p:spPr>
          <a:xfrm>
            <a:off x="8946676" y="2929948"/>
            <a:ext cx="1490525" cy="641342"/>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3600" dirty="0">
                <a:solidFill>
                  <a:schemeClr val="tx1">
                    <a:lumMod val="65000"/>
                    <a:lumOff val="35000"/>
                  </a:schemeClr>
                </a:solidFill>
                <a:latin typeface="Century Gothic" panose="020B0502020202020204" pitchFamily="34" charset="0"/>
              </a:rPr>
              <a:t>17,397</a:t>
            </a:r>
            <a:endParaRPr lang="en-US" altLang="zh-TW" sz="3600" dirty="0">
              <a:solidFill>
                <a:schemeClr val="tx1">
                  <a:lumMod val="65000"/>
                  <a:lumOff val="35000"/>
                </a:schemeClr>
              </a:solidFill>
              <a:latin typeface="Century Gothic" panose="020B0502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000"/>
                                        <p:tgtEl>
                                          <p:spTgt spid="8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fade">
                                      <p:cBhvr>
                                        <p:cTn id="13" dur="1000"/>
                                        <p:tgtEl>
                                          <p:spTgt spid="135"/>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par>
                                <p:cTn id="21" presetID="3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par>
                                <p:cTn id="27" presetID="3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34"/>
                                        </p:tgtEl>
                                        <p:attrNameLst>
                                          <p:attrName>style.visibility</p:attrName>
                                        </p:attrNameLst>
                                      </p:cBhvr>
                                      <p:to>
                                        <p:strVal val="visible"/>
                                      </p:to>
                                    </p:set>
                                    <p:anim calcmode="lin" valueType="num">
                                      <p:cBhvr>
                                        <p:cTn id="35" dur="1000" fill="hold"/>
                                        <p:tgtEl>
                                          <p:spTgt spid="134"/>
                                        </p:tgtEl>
                                        <p:attrNameLst>
                                          <p:attrName>ppt_w</p:attrName>
                                        </p:attrNameLst>
                                      </p:cBhvr>
                                      <p:tavLst>
                                        <p:tav tm="0">
                                          <p:val>
                                            <p:fltVal val="0"/>
                                          </p:val>
                                        </p:tav>
                                        <p:tav tm="100000">
                                          <p:val>
                                            <p:strVal val="#ppt_w"/>
                                          </p:val>
                                        </p:tav>
                                      </p:tavLst>
                                    </p:anim>
                                    <p:anim calcmode="lin" valueType="num">
                                      <p:cBhvr>
                                        <p:cTn id="36" dur="1000" fill="hold"/>
                                        <p:tgtEl>
                                          <p:spTgt spid="134"/>
                                        </p:tgtEl>
                                        <p:attrNameLst>
                                          <p:attrName>ppt_h</p:attrName>
                                        </p:attrNameLst>
                                      </p:cBhvr>
                                      <p:tavLst>
                                        <p:tav tm="0">
                                          <p:val>
                                            <p:fltVal val="0"/>
                                          </p:val>
                                        </p:tav>
                                        <p:tav tm="100000">
                                          <p:val>
                                            <p:strVal val="#ppt_h"/>
                                          </p:val>
                                        </p:tav>
                                      </p:tavLst>
                                    </p:anim>
                                    <p:anim calcmode="lin" valueType="num">
                                      <p:cBhvr>
                                        <p:cTn id="37" dur="1000" fill="hold"/>
                                        <p:tgtEl>
                                          <p:spTgt spid="134"/>
                                        </p:tgtEl>
                                        <p:attrNameLst>
                                          <p:attrName>style.rotation</p:attrName>
                                        </p:attrNameLst>
                                      </p:cBhvr>
                                      <p:tavLst>
                                        <p:tav tm="0">
                                          <p:val>
                                            <p:fltVal val="90"/>
                                          </p:val>
                                        </p:tav>
                                        <p:tav tm="100000">
                                          <p:val>
                                            <p:fltVal val="0"/>
                                          </p:val>
                                        </p:tav>
                                      </p:tavLst>
                                    </p:anim>
                                    <p:animEffect transition="in" filter="fade">
                                      <p:cBhvr>
                                        <p:cTn id="38" dur="1000"/>
                                        <p:tgtEl>
                                          <p:spTgt spid="134"/>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36"/>
                                        </p:tgtEl>
                                        <p:attrNameLst>
                                          <p:attrName>style.visibility</p:attrName>
                                        </p:attrNameLst>
                                      </p:cBhvr>
                                      <p:to>
                                        <p:strVal val="visible"/>
                                      </p:to>
                                    </p:set>
                                    <p:anim calcmode="lin" valueType="num">
                                      <p:cBhvr>
                                        <p:cTn id="41" dur="1000" fill="hold"/>
                                        <p:tgtEl>
                                          <p:spTgt spid="136"/>
                                        </p:tgtEl>
                                        <p:attrNameLst>
                                          <p:attrName>ppt_w</p:attrName>
                                        </p:attrNameLst>
                                      </p:cBhvr>
                                      <p:tavLst>
                                        <p:tav tm="0">
                                          <p:val>
                                            <p:fltVal val="0"/>
                                          </p:val>
                                        </p:tav>
                                        <p:tav tm="100000">
                                          <p:val>
                                            <p:strVal val="#ppt_w"/>
                                          </p:val>
                                        </p:tav>
                                      </p:tavLst>
                                    </p:anim>
                                    <p:anim calcmode="lin" valueType="num">
                                      <p:cBhvr>
                                        <p:cTn id="42" dur="1000" fill="hold"/>
                                        <p:tgtEl>
                                          <p:spTgt spid="136"/>
                                        </p:tgtEl>
                                        <p:attrNameLst>
                                          <p:attrName>ppt_h</p:attrName>
                                        </p:attrNameLst>
                                      </p:cBhvr>
                                      <p:tavLst>
                                        <p:tav tm="0">
                                          <p:val>
                                            <p:fltVal val="0"/>
                                          </p:val>
                                        </p:tav>
                                        <p:tav tm="100000">
                                          <p:val>
                                            <p:strVal val="#ppt_h"/>
                                          </p:val>
                                        </p:tav>
                                      </p:tavLst>
                                    </p:anim>
                                    <p:anim calcmode="lin" valueType="num">
                                      <p:cBhvr>
                                        <p:cTn id="43" dur="1000" fill="hold"/>
                                        <p:tgtEl>
                                          <p:spTgt spid="136"/>
                                        </p:tgtEl>
                                        <p:attrNameLst>
                                          <p:attrName>style.rotation</p:attrName>
                                        </p:attrNameLst>
                                      </p:cBhvr>
                                      <p:tavLst>
                                        <p:tav tm="0">
                                          <p:val>
                                            <p:fltVal val="90"/>
                                          </p:val>
                                        </p:tav>
                                        <p:tav tm="100000">
                                          <p:val>
                                            <p:fltVal val="0"/>
                                          </p:val>
                                        </p:tav>
                                      </p:tavLst>
                                    </p:anim>
                                    <p:animEffect transition="in" filter="fade">
                                      <p:cBhvr>
                                        <p:cTn id="44" dur="1000"/>
                                        <p:tgtEl>
                                          <p:spTgt spid="136"/>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1000" fill="hold"/>
                                        <p:tgtEl>
                                          <p:spTgt spid="137"/>
                                        </p:tgtEl>
                                        <p:attrNameLst>
                                          <p:attrName>ppt_w</p:attrName>
                                        </p:attrNameLst>
                                      </p:cBhvr>
                                      <p:tavLst>
                                        <p:tav tm="0">
                                          <p:val>
                                            <p:fltVal val="0"/>
                                          </p:val>
                                        </p:tav>
                                        <p:tav tm="100000">
                                          <p:val>
                                            <p:strVal val="#ppt_w"/>
                                          </p:val>
                                        </p:tav>
                                      </p:tavLst>
                                    </p:anim>
                                    <p:anim calcmode="lin" valueType="num">
                                      <p:cBhvr>
                                        <p:cTn id="48" dur="1000" fill="hold"/>
                                        <p:tgtEl>
                                          <p:spTgt spid="137"/>
                                        </p:tgtEl>
                                        <p:attrNameLst>
                                          <p:attrName>ppt_h</p:attrName>
                                        </p:attrNameLst>
                                      </p:cBhvr>
                                      <p:tavLst>
                                        <p:tav tm="0">
                                          <p:val>
                                            <p:fltVal val="0"/>
                                          </p:val>
                                        </p:tav>
                                        <p:tav tm="100000">
                                          <p:val>
                                            <p:strVal val="#ppt_h"/>
                                          </p:val>
                                        </p:tav>
                                      </p:tavLst>
                                    </p:anim>
                                    <p:anim calcmode="lin" valueType="num">
                                      <p:cBhvr>
                                        <p:cTn id="49" dur="1000" fill="hold"/>
                                        <p:tgtEl>
                                          <p:spTgt spid="137"/>
                                        </p:tgtEl>
                                        <p:attrNameLst>
                                          <p:attrName>style.rotation</p:attrName>
                                        </p:attrNameLst>
                                      </p:cBhvr>
                                      <p:tavLst>
                                        <p:tav tm="0">
                                          <p:val>
                                            <p:fltVal val="90"/>
                                          </p:val>
                                        </p:tav>
                                        <p:tav tm="100000">
                                          <p:val>
                                            <p:fltVal val="0"/>
                                          </p:val>
                                        </p:tav>
                                      </p:tavLst>
                                    </p:anim>
                                    <p:animEffect transition="in" filter="fade">
                                      <p:cBhvr>
                                        <p:cTn id="50"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7" grpId="0"/>
      <p:bldP spid="135" grpId="0"/>
      <p:bldP spid="134" grpId="0"/>
      <p:bldP spid="136" grpId="0"/>
      <p:bldP spid="1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圖片 16" descr="louis-reed-pwcKF7L4-no-unsplash.jpg"/>
          <p:cNvPicPr>
            <a:picLocks noChangeAspect="1"/>
          </p:cNvPicPr>
          <p:nvPr/>
        </p:nvPicPr>
        <p:blipFill>
          <a:blip r:embed="rId1" cstate="print"/>
          <a:stretch>
            <a:fillRect/>
          </a:stretch>
        </p:blipFill>
        <p:spPr>
          <a:xfrm>
            <a:off x="0" y="1828800"/>
            <a:ext cx="6231600" cy="4154400"/>
          </a:xfrm>
          <a:prstGeom prst="rect">
            <a:avLst/>
          </a:prstGeom>
        </p:spPr>
      </p:pic>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文本框 8"/>
          <p:cNvSpPr txBox="1"/>
          <p:nvPr/>
        </p:nvSpPr>
        <p:spPr>
          <a:xfrm>
            <a:off x="7536160" y="2996952"/>
            <a:ext cx="4248472" cy="1384995"/>
          </a:xfrm>
          <a:prstGeom prst="rect">
            <a:avLst/>
          </a:prstGeom>
          <a:noFill/>
        </p:spPr>
        <p:txBody>
          <a:bodyPr wrap="square" rtlCol="0">
            <a:spAutoFit/>
          </a:bodyPr>
          <a:lstStyle/>
          <a:p>
            <a:r>
              <a:rPr lang="zh-CN" altLang="en-US" sz="2800" dirty="0">
                <a:solidFill>
                  <a:srgbClr val="131313"/>
                </a:solidFill>
                <a:latin typeface="+mn-ea"/>
                <a:cs typeface="Arial" panose="020B0604020202020204" pitchFamily="34" charset="0"/>
              </a:rPr>
              <a:t>精挑科学库所收录之医学类内容，为医学专业领域读者服务</a:t>
            </a:r>
            <a:endParaRPr lang="en-US" altLang="zh-CN" sz="2800" dirty="0">
              <a:solidFill>
                <a:srgbClr val="131313"/>
              </a:solidFill>
              <a:latin typeface="+mn-ea"/>
              <a:cs typeface="Arial" panose="020B0604020202020204" pitchFamily="34" charset="0"/>
            </a:endParaRPr>
          </a:p>
        </p:txBody>
      </p:sp>
      <p:grpSp>
        <p:nvGrpSpPr>
          <p:cNvPr id="39" name="组合 1"/>
          <p:cNvGrpSpPr/>
          <p:nvPr/>
        </p:nvGrpSpPr>
        <p:grpSpPr>
          <a:xfrm>
            <a:off x="6528048" y="3229819"/>
            <a:ext cx="864096" cy="864096"/>
            <a:chOff x="6600056" y="2276872"/>
            <a:chExt cx="864096" cy="864096"/>
          </a:xfrm>
        </p:grpSpPr>
        <p:sp>
          <p:nvSpPr>
            <p:cNvPr id="40" name="椭圆 6"/>
            <p:cNvSpPr/>
            <p:nvPr/>
          </p:nvSpPr>
          <p:spPr>
            <a:xfrm>
              <a:off x="6600056" y="2276872"/>
              <a:ext cx="864096" cy="86409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41"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3474" y="2342911"/>
              <a:ext cx="697260" cy="697260"/>
            </a:xfrm>
            <a:prstGeom prst="rect">
              <a:avLst/>
            </a:prstGeom>
          </p:spPr>
        </p:pic>
      </p:grpSp>
      <p:sp>
        <p:nvSpPr>
          <p:cNvPr id="43" name="文本框 96"/>
          <p:cNvSpPr txBox="1"/>
          <p:nvPr/>
        </p:nvSpPr>
        <p:spPr>
          <a:xfrm>
            <a:off x="1052166" y="663551"/>
            <a:ext cx="387798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产品内容概览－医学</a:t>
            </a:r>
            <a:endParaRPr lang="zh-CN" altLang="en-US" sz="3200" b="1" dirty="0">
              <a:solidFill>
                <a:schemeClr val="tx2"/>
              </a:solidFill>
              <a:latin typeface="Century Gothic" panose="020B0502020202020204" pitchFamily="34" charset="0"/>
              <a:ea typeface="+mj-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900" decel="100000" fill="hold"/>
                                        <p:tgtEl>
                                          <p:spTgt spid="1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150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anim calcmode="lin" valueType="num">
                                      <p:cBhvr>
                                        <p:cTn id="14" dur="1000" fill="hold"/>
                                        <p:tgtEl>
                                          <p:spTgt spid="39"/>
                                        </p:tgtEl>
                                        <p:attrNameLst>
                                          <p:attrName>ppt_x</p:attrName>
                                        </p:attrNameLst>
                                      </p:cBhvr>
                                      <p:tavLst>
                                        <p:tav tm="0">
                                          <p:val>
                                            <p:strVal val="#ppt_x"/>
                                          </p:val>
                                        </p:tav>
                                        <p:tav tm="100000">
                                          <p:val>
                                            <p:strVal val="#ppt_x"/>
                                          </p:val>
                                        </p:tav>
                                      </p:tavLst>
                                    </p:anim>
                                    <p:anim calcmode="lin" valueType="num">
                                      <p:cBhvr>
                                        <p:cTn id="15" dur="900" decel="100000" fill="hold"/>
                                        <p:tgtEl>
                                          <p:spTgt spid="3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1500"/>
                                  </p:stCondLst>
                                  <p:iterate type="lt">
                                    <p:tmPct val="5000"/>
                                  </p:iterate>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900" decel="100000" fill="hold"/>
                                        <p:tgtEl>
                                          <p:spTgt spid="2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873484" y="2715826"/>
            <a:ext cx="720000" cy="18708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cxnSp>
        <p:nvCxnSpPr>
          <p:cNvPr id="18" name="直接箭头连接符 10"/>
          <p:cNvCxnSpPr/>
          <p:nvPr/>
        </p:nvCxnSpPr>
        <p:spPr>
          <a:xfrm>
            <a:off x="2279576" y="4581128"/>
            <a:ext cx="1751650" cy="5516"/>
          </a:xfrm>
          <a:prstGeom prst="straightConnector1">
            <a:avLst/>
          </a:prstGeom>
          <a:ln>
            <a:solidFill>
              <a:srgbClr val="53575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文本框 26"/>
          <p:cNvSpPr txBox="1"/>
          <p:nvPr/>
        </p:nvSpPr>
        <p:spPr>
          <a:xfrm>
            <a:off x="2609756" y="4829090"/>
            <a:ext cx="1247457"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MEDLINE</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20" name="矩形 19"/>
          <p:cNvSpPr/>
          <p:nvPr/>
        </p:nvSpPr>
        <p:spPr>
          <a:xfrm>
            <a:off x="3014375" y="3196957"/>
            <a:ext cx="473206" cy="400110"/>
          </a:xfrm>
          <a:prstGeom prst="rect">
            <a:avLst/>
          </a:prstGeom>
        </p:spPr>
        <p:txBody>
          <a:bodyPr wrap="none">
            <a:spAutoFit/>
          </a:bodyPr>
          <a:lstStyle/>
          <a:p>
            <a:r>
              <a:rPr lang="en-US" altLang="zh-CN" sz="2000" dirty="0">
                <a:solidFill>
                  <a:schemeClr val="bg1">
                    <a:lumMod val="95000"/>
                  </a:schemeClr>
                </a:solidFill>
                <a:latin typeface="Adobe 黑体 Std R" pitchFamily="34" charset="-128"/>
                <a:ea typeface="Adobe 黑体 Std R" pitchFamily="34" charset="-128"/>
                <a:cs typeface="Arial" panose="020B0604020202020204" pitchFamily="34" charset="0"/>
              </a:rPr>
              <a:t>29</a:t>
            </a:r>
            <a:endParaRPr lang="zh-CN" altLang="en-US" dirty="0">
              <a:solidFill>
                <a:schemeClr val="bg1">
                  <a:lumMod val="95000"/>
                </a:schemeClr>
              </a:solidFill>
              <a:latin typeface="Adobe 黑体 Std R" pitchFamily="34" charset="-128"/>
              <a:ea typeface="Adobe 黑体 Std R" pitchFamily="34" charset="-128"/>
            </a:endParaRPr>
          </a:p>
        </p:txBody>
      </p:sp>
      <p:grpSp>
        <p:nvGrpSpPr>
          <p:cNvPr id="21" name="群組 50"/>
          <p:cNvGrpSpPr/>
          <p:nvPr/>
        </p:nvGrpSpPr>
        <p:grpSpPr>
          <a:xfrm>
            <a:off x="983432" y="5589240"/>
            <a:ext cx="4751942" cy="792088"/>
            <a:chOff x="5287639" y="5085184"/>
            <a:chExt cx="4751942" cy="792088"/>
          </a:xfrm>
        </p:grpSpPr>
        <p:sp>
          <p:nvSpPr>
            <p:cNvPr id="22" name="文本框 20"/>
            <p:cNvSpPr txBox="1"/>
            <p:nvPr/>
          </p:nvSpPr>
          <p:spPr>
            <a:xfrm>
              <a:off x="6168008" y="5210036"/>
              <a:ext cx="3871573" cy="523220"/>
            </a:xfrm>
            <a:prstGeom prst="rect">
              <a:avLst/>
            </a:prstGeom>
            <a:noFill/>
          </p:spPr>
          <p:txBody>
            <a:bodyPr wrap="none" rtlCol="0">
              <a:spAutoFit/>
            </a:bodyPr>
            <a:lstStyle/>
            <a:p>
              <a:r>
                <a:rPr lang="zh-CN" altLang="en-US" sz="2800" b="1" u="sng" dirty="0">
                  <a:solidFill>
                    <a:schemeClr val="accent6">
                      <a:lumMod val="75000"/>
                    </a:schemeClr>
                  </a:solidFill>
                  <a:latin typeface="+mn-ea"/>
                  <a:cs typeface="Arial" panose="020B0604020202020204" pitchFamily="34" charset="0"/>
                </a:rPr>
                <a:t>收录重要医学核心期刊</a:t>
              </a:r>
              <a:endParaRPr lang="en-US" altLang="zh-TW" sz="2800" b="1" u="sng" dirty="0">
                <a:solidFill>
                  <a:schemeClr val="accent6">
                    <a:lumMod val="75000"/>
                  </a:schemeClr>
                </a:solidFill>
                <a:latin typeface="+mn-ea"/>
                <a:cs typeface="Arial" panose="020B0604020202020204" pitchFamily="34" charset="0"/>
              </a:endParaRPr>
            </a:p>
          </p:txBody>
        </p:sp>
        <p:sp>
          <p:nvSpPr>
            <p:cNvPr id="23" name="KSO_Shape"/>
            <p:cNvSpPr/>
            <p:nvPr/>
          </p:nvSpPr>
          <p:spPr bwMode="auto">
            <a:xfrm>
              <a:off x="5287639" y="5085184"/>
              <a:ext cx="736353" cy="792088"/>
            </a:xfrm>
            <a:custGeom>
              <a:avLst/>
              <a:gdLst>
                <a:gd name="T0" fmla="*/ 1735389 w 3295"/>
                <a:gd name="T1" fmla="*/ 901016 h 3303"/>
                <a:gd name="T2" fmla="*/ 828737 w 3295"/>
                <a:gd name="T3" fmla="*/ 0 h 3303"/>
                <a:gd name="T4" fmla="*/ 2179 w 3295"/>
                <a:gd name="T5" fmla="*/ 0 h 3303"/>
                <a:gd name="T6" fmla="*/ 0 w 3295"/>
                <a:gd name="T7" fmla="*/ 825795 h 3303"/>
                <a:gd name="T8" fmla="*/ 896300 w 3295"/>
                <a:gd name="T9" fmla="*/ 1740438 h 3303"/>
                <a:gd name="T10" fmla="*/ 1107707 w 3295"/>
                <a:gd name="T11" fmla="*/ 1742074 h 3303"/>
                <a:gd name="T12" fmla="*/ 1737024 w 3295"/>
                <a:gd name="T13" fmla="*/ 1112507 h 3303"/>
                <a:gd name="T14" fmla="*/ 1735389 w 3295"/>
                <a:gd name="T15" fmla="*/ 901016 h 3303"/>
                <a:gd name="T16" fmla="*/ 221214 w 3295"/>
                <a:gd name="T17" fmla="*/ 373379 h 3303"/>
                <a:gd name="T18" fmla="*/ 369962 w 3295"/>
                <a:gd name="T19" fmla="*/ 225118 h 3303"/>
                <a:gd name="T20" fmla="*/ 518165 w 3295"/>
                <a:gd name="T21" fmla="*/ 373379 h 3303"/>
                <a:gd name="T22" fmla="*/ 369962 w 3295"/>
                <a:gd name="T23" fmla="*/ 521641 h 3303"/>
                <a:gd name="T24" fmla="*/ 221214 w 3295"/>
                <a:gd name="T25" fmla="*/ 373379 h 3303"/>
                <a:gd name="T26" fmla="*/ 1028702 w 3295"/>
                <a:gd name="T27" fmla="*/ 1408485 h 3303"/>
                <a:gd name="T28" fmla="*/ 451147 w 3295"/>
                <a:gd name="T29" fmla="*/ 831246 h 3303"/>
                <a:gd name="T30" fmla="*/ 503998 w 3295"/>
                <a:gd name="T31" fmla="*/ 778918 h 3303"/>
                <a:gd name="T32" fmla="*/ 1081008 w 3295"/>
                <a:gd name="T33" fmla="*/ 1355612 h 3303"/>
                <a:gd name="T34" fmla="*/ 1028702 w 3295"/>
                <a:gd name="T35" fmla="*/ 1408485 h 3303"/>
                <a:gd name="T36" fmla="*/ 1185622 w 3295"/>
                <a:gd name="T37" fmla="*/ 1250957 h 3303"/>
                <a:gd name="T38" fmla="*/ 608612 w 3295"/>
                <a:gd name="T39" fmla="*/ 673718 h 3303"/>
                <a:gd name="T40" fmla="*/ 661464 w 3295"/>
                <a:gd name="T41" fmla="*/ 621390 h 3303"/>
                <a:gd name="T42" fmla="*/ 1238474 w 3295"/>
                <a:gd name="T43" fmla="*/ 1198629 h 3303"/>
                <a:gd name="T44" fmla="*/ 1185622 w 3295"/>
                <a:gd name="T45" fmla="*/ 1250957 h 3303"/>
                <a:gd name="T46" fmla="*/ 1343088 w 3295"/>
                <a:gd name="T47" fmla="*/ 1093429 h 3303"/>
                <a:gd name="T48" fmla="*/ 766078 w 3295"/>
                <a:gd name="T49" fmla="*/ 516190 h 3303"/>
                <a:gd name="T50" fmla="*/ 818929 w 3295"/>
                <a:gd name="T51" fmla="*/ 463863 h 3303"/>
                <a:gd name="T52" fmla="*/ 1395939 w 3295"/>
                <a:gd name="T53" fmla="*/ 1041102 h 3303"/>
                <a:gd name="T54" fmla="*/ 1343088 w 3295"/>
                <a:gd name="T55" fmla="*/ 1093429 h 33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5" h="3303">
                  <a:moveTo>
                    <a:pt x="3185" y="1653"/>
                  </a:moveTo>
                  <a:cubicBezTo>
                    <a:pt x="1521" y="0"/>
                    <a:pt x="1521" y="0"/>
                    <a:pt x="1521" y="0"/>
                  </a:cubicBezTo>
                  <a:cubicBezTo>
                    <a:pt x="4" y="0"/>
                    <a:pt x="4" y="0"/>
                    <a:pt x="4" y="0"/>
                  </a:cubicBezTo>
                  <a:cubicBezTo>
                    <a:pt x="0" y="1515"/>
                    <a:pt x="0" y="1515"/>
                    <a:pt x="0" y="1515"/>
                  </a:cubicBezTo>
                  <a:cubicBezTo>
                    <a:pt x="1645" y="3193"/>
                    <a:pt x="1645" y="3193"/>
                    <a:pt x="1645" y="3193"/>
                  </a:cubicBezTo>
                  <a:cubicBezTo>
                    <a:pt x="1753" y="3301"/>
                    <a:pt x="1927" y="3303"/>
                    <a:pt x="2033" y="3196"/>
                  </a:cubicBezTo>
                  <a:cubicBezTo>
                    <a:pt x="3188" y="2041"/>
                    <a:pt x="3188" y="2041"/>
                    <a:pt x="3188" y="2041"/>
                  </a:cubicBezTo>
                  <a:cubicBezTo>
                    <a:pt x="3295" y="1934"/>
                    <a:pt x="3294" y="1761"/>
                    <a:pt x="3185" y="1653"/>
                  </a:cubicBezTo>
                  <a:close/>
                  <a:moveTo>
                    <a:pt x="406" y="685"/>
                  </a:moveTo>
                  <a:cubicBezTo>
                    <a:pt x="406" y="535"/>
                    <a:pt x="528" y="413"/>
                    <a:pt x="679" y="413"/>
                  </a:cubicBezTo>
                  <a:cubicBezTo>
                    <a:pt x="829" y="413"/>
                    <a:pt x="951" y="535"/>
                    <a:pt x="951" y="685"/>
                  </a:cubicBezTo>
                  <a:cubicBezTo>
                    <a:pt x="951" y="835"/>
                    <a:pt x="829" y="957"/>
                    <a:pt x="679" y="957"/>
                  </a:cubicBezTo>
                  <a:cubicBezTo>
                    <a:pt x="528" y="957"/>
                    <a:pt x="406" y="835"/>
                    <a:pt x="406" y="685"/>
                  </a:cubicBezTo>
                  <a:close/>
                  <a:moveTo>
                    <a:pt x="1888" y="2584"/>
                  </a:moveTo>
                  <a:cubicBezTo>
                    <a:pt x="828" y="1525"/>
                    <a:pt x="828" y="1525"/>
                    <a:pt x="828" y="1525"/>
                  </a:cubicBezTo>
                  <a:cubicBezTo>
                    <a:pt x="925" y="1429"/>
                    <a:pt x="925" y="1429"/>
                    <a:pt x="925" y="1429"/>
                  </a:cubicBezTo>
                  <a:cubicBezTo>
                    <a:pt x="1984" y="2487"/>
                    <a:pt x="1984" y="2487"/>
                    <a:pt x="1984" y="2487"/>
                  </a:cubicBezTo>
                  <a:lnTo>
                    <a:pt x="1888" y="2584"/>
                  </a:lnTo>
                  <a:close/>
                  <a:moveTo>
                    <a:pt x="2176" y="2295"/>
                  </a:moveTo>
                  <a:cubicBezTo>
                    <a:pt x="1117" y="1236"/>
                    <a:pt x="1117" y="1236"/>
                    <a:pt x="1117" y="1236"/>
                  </a:cubicBezTo>
                  <a:cubicBezTo>
                    <a:pt x="1214" y="1140"/>
                    <a:pt x="1214" y="1140"/>
                    <a:pt x="1214" y="1140"/>
                  </a:cubicBezTo>
                  <a:cubicBezTo>
                    <a:pt x="2273" y="2199"/>
                    <a:pt x="2273" y="2199"/>
                    <a:pt x="2273" y="2199"/>
                  </a:cubicBezTo>
                  <a:lnTo>
                    <a:pt x="2176" y="2295"/>
                  </a:lnTo>
                  <a:close/>
                  <a:moveTo>
                    <a:pt x="2465" y="2006"/>
                  </a:moveTo>
                  <a:cubicBezTo>
                    <a:pt x="1406" y="947"/>
                    <a:pt x="1406" y="947"/>
                    <a:pt x="1406" y="947"/>
                  </a:cubicBezTo>
                  <a:cubicBezTo>
                    <a:pt x="1503" y="851"/>
                    <a:pt x="1503" y="851"/>
                    <a:pt x="1503" y="851"/>
                  </a:cubicBezTo>
                  <a:cubicBezTo>
                    <a:pt x="2562" y="1910"/>
                    <a:pt x="2562" y="1910"/>
                    <a:pt x="2562" y="1910"/>
                  </a:cubicBezTo>
                  <a:lnTo>
                    <a:pt x="2465" y="2006"/>
                  </a:lnTo>
                  <a:close/>
                </a:path>
              </a:pathLst>
            </a:custGeom>
            <a:solidFill>
              <a:schemeClr val="accent6">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A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A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A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A0204" charset="0"/>
                  <a:ea typeface="宋体" panose="02010600030101010101" pitchFamily="2" charset="-122"/>
                  <a:cs typeface="+mn-cs"/>
                </a:defRPr>
              </a:lvl9pPr>
            </a:lstStyle>
            <a:p>
              <a:endParaRPr lang="zh-CN" altLang="en-US">
                <a:latin typeface="+mn-ea"/>
                <a:ea typeface="+mn-ea"/>
              </a:endParaRPr>
            </a:p>
          </p:txBody>
        </p:sp>
      </p:grpSp>
      <p:grpSp>
        <p:nvGrpSpPr>
          <p:cNvPr id="35" name="群組 50"/>
          <p:cNvGrpSpPr/>
          <p:nvPr/>
        </p:nvGrpSpPr>
        <p:grpSpPr>
          <a:xfrm>
            <a:off x="7054928" y="5589240"/>
            <a:ext cx="4014560" cy="792088"/>
            <a:chOff x="5287639" y="5085184"/>
            <a:chExt cx="4014560" cy="792088"/>
          </a:xfrm>
        </p:grpSpPr>
        <p:sp>
          <p:nvSpPr>
            <p:cNvPr id="36" name="文本框 20"/>
            <p:cNvSpPr txBox="1"/>
            <p:nvPr/>
          </p:nvSpPr>
          <p:spPr>
            <a:xfrm>
              <a:off x="6168008" y="5210036"/>
              <a:ext cx="3134191" cy="523220"/>
            </a:xfrm>
            <a:prstGeom prst="rect">
              <a:avLst/>
            </a:prstGeom>
            <a:noFill/>
          </p:spPr>
          <p:txBody>
            <a:bodyPr wrap="none" rtlCol="0">
              <a:spAutoFit/>
            </a:bodyPr>
            <a:lstStyle/>
            <a:p>
              <a:r>
                <a:rPr lang="zh-CN" altLang="en-US" sz="2800" b="1" u="sng" dirty="0">
                  <a:solidFill>
                    <a:schemeClr val="accent6">
                      <a:lumMod val="75000"/>
                    </a:schemeClr>
                  </a:solidFill>
                  <a:latin typeface="+mn-ea"/>
                  <a:cs typeface="Arial" panose="020B0604020202020204" pitchFamily="34" charset="0"/>
                </a:rPr>
                <a:t>收录精华学位论文</a:t>
              </a:r>
              <a:endParaRPr lang="en-US" altLang="zh-TW" sz="2800" b="1" u="sng" dirty="0">
                <a:solidFill>
                  <a:schemeClr val="accent6">
                    <a:lumMod val="75000"/>
                  </a:schemeClr>
                </a:solidFill>
                <a:latin typeface="+mn-ea"/>
                <a:cs typeface="Arial" panose="020B0604020202020204" pitchFamily="34" charset="0"/>
              </a:endParaRPr>
            </a:p>
          </p:txBody>
        </p:sp>
        <p:sp>
          <p:nvSpPr>
            <p:cNvPr id="37" name="KSO_Shape"/>
            <p:cNvSpPr/>
            <p:nvPr/>
          </p:nvSpPr>
          <p:spPr bwMode="auto">
            <a:xfrm>
              <a:off x="5287639" y="5085184"/>
              <a:ext cx="736353" cy="792088"/>
            </a:xfrm>
            <a:custGeom>
              <a:avLst/>
              <a:gdLst>
                <a:gd name="T0" fmla="*/ 1735389 w 3295"/>
                <a:gd name="T1" fmla="*/ 901016 h 3303"/>
                <a:gd name="T2" fmla="*/ 828737 w 3295"/>
                <a:gd name="T3" fmla="*/ 0 h 3303"/>
                <a:gd name="T4" fmla="*/ 2179 w 3295"/>
                <a:gd name="T5" fmla="*/ 0 h 3303"/>
                <a:gd name="T6" fmla="*/ 0 w 3295"/>
                <a:gd name="T7" fmla="*/ 825795 h 3303"/>
                <a:gd name="T8" fmla="*/ 896300 w 3295"/>
                <a:gd name="T9" fmla="*/ 1740438 h 3303"/>
                <a:gd name="T10" fmla="*/ 1107707 w 3295"/>
                <a:gd name="T11" fmla="*/ 1742074 h 3303"/>
                <a:gd name="T12" fmla="*/ 1737024 w 3295"/>
                <a:gd name="T13" fmla="*/ 1112507 h 3303"/>
                <a:gd name="T14" fmla="*/ 1735389 w 3295"/>
                <a:gd name="T15" fmla="*/ 901016 h 3303"/>
                <a:gd name="T16" fmla="*/ 221214 w 3295"/>
                <a:gd name="T17" fmla="*/ 373379 h 3303"/>
                <a:gd name="T18" fmla="*/ 369962 w 3295"/>
                <a:gd name="T19" fmla="*/ 225118 h 3303"/>
                <a:gd name="T20" fmla="*/ 518165 w 3295"/>
                <a:gd name="T21" fmla="*/ 373379 h 3303"/>
                <a:gd name="T22" fmla="*/ 369962 w 3295"/>
                <a:gd name="T23" fmla="*/ 521641 h 3303"/>
                <a:gd name="T24" fmla="*/ 221214 w 3295"/>
                <a:gd name="T25" fmla="*/ 373379 h 3303"/>
                <a:gd name="T26" fmla="*/ 1028702 w 3295"/>
                <a:gd name="T27" fmla="*/ 1408485 h 3303"/>
                <a:gd name="T28" fmla="*/ 451147 w 3295"/>
                <a:gd name="T29" fmla="*/ 831246 h 3303"/>
                <a:gd name="T30" fmla="*/ 503998 w 3295"/>
                <a:gd name="T31" fmla="*/ 778918 h 3303"/>
                <a:gd name="T32" fmla="*/ 1081008 w 3295"/>
                <a:gd name="T33" fmla="*/ 1355612 h 3303"/>
                <a:gd name="T34" fmla="*/ 1028702 w 3295"/>
                <a:gd name="T35" fmla="*/ 1408485 h 3303"/>
                <a:gd name="T36" fmla="*/ 1185622 w 3295"/>
                <a:gd name="T37" fmla="*/ 1250957 h 3303"/>
                <a:gd name="T38" fmla="*/ 608612 w 3295"/>
                <a:gd name="T39" fmla="*/ 673718 h 3303"/>
                <a:gd name="T40" fmla="*/ 661464 w 3295"/>
                <a:gd name="T41" fmla="*/ 621390 h 3303"/>
                <a:gd name="T42" fmla="*/ 1238474 w 3295"/>
                <a:gd name="T43" fmla="*/ 1198629 h 3303"/>
                <a:gd name="T44" fmla="*/ 1185622 w 3295"/>
                <a:gd name="T45" fmla="*/ 1250957 h 3303"/>
                <a:gd name="T46" fmla="*/ 1343088 w 3295"/>
                <a:gd name="T47" fmla="*/ 1093429 h 3303"/>
                <a:gd name="T48" fmla="*/ 766078 w 3295"/>
                <a:gd name="T49" fmla="*/ 516190 h 3303"/>
                <a:gd name="T50" fmla="*/ 818929 w 3295"/>
                <a:gd name="T51" fmla="*/ 463863 h 3303"/>
                <a:gd name="T52" fmla="*/ 1395939 w 3295"/>
                <a:gd name="T53" fmla="*/ 1041102 h 3303"/>
                <a:gd name="T54" fmla="*/ 1343088 w 3295"/>
                <a:gd name="T55" fmla="*/ 1093429 h 33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5" h="3303">
                  <a:moveTo>
                    <a:pt x="3185" y="1653"/>
                  </a:moveTo>
                  <a:cubicBezTo>
                    <a:pt x="1521" y="0"/>
                    <a:pt x="1521" y="0"/>
                    <a:pt x="1521" y="0"/>
                  </a:cubicBezTo>
                  <a:cubicBezTo>
                    <a:pt x="4" y="0"/>
                    <a:pt x="4" y="0"/>
                    <a:pt x="4" y="0"/>
                  </a:cubicBezTo>
                  <a:cubicBezTo>
                    <a:pt x="0" y="1515"/>
                    <a:pt x="0" y="1515"/>
                    <a:pt x="0" y="1515"/>
                  </a:cubicBezTo>
                  <a:cubicBezTo>
                    <a:pt x="1645" y="3193"/>
                    <a:pt x="1645" y="3193"/>
                    <a:pt x="1645" y="3193"/>
                  </a:cubicBezTo>
                  <a:cubicBezTo>
                    <a:pt x="1753" y="3301"/>
                    <a:pt x="1927" y="3303"/>
                    <a:pt x="2033" y="3196"/>
                  </a:cubicBezTo>
                  <a:cubicBezTo>
                    <a:pt x="3188" y="2041"/>
                    <a:pt x="3188" y="2041"/>
                    <a:pt x="3188" y="2041"/>
                  </a:cubicBezTo>
                  <a:cubicBezTo>
                    <a:pt x="3295" y="1934"/>
                    <a:pt x="3294" y="1761"/>
                    <a:pt x="3185" y="1653"/>
                  </a:cubicBezTo>
                  <a:close/>
                  <a:moveTo>
                    <a:pt x="406" y="685"/>
                  </a:moveTo>
                  <a:cubicBezTo>
                    <a:pt x="406" y="535"/>
                    <a:pt x="528" y="413"/>
                    <a:pt x="679" y="413"/>
                  </a:cubicBezTo>
                  <a:cubicBezTo>
                    <a:pt x="829" y="413"/>
                    <a:pt x="951" y="535"/>
                    <a:pt x="951" y="685"/>
                  </a:cubicBezTo>
                  <a:cubicBezTo>
                    <a:pt x="951" y="835"/>
                    <a:pt x="829" y="957"/>
                    <a:pt x="679" y="957"/>
                  </a:cubicBezTo>
                  <a:cubicBezTo>
                    <a:pt x="528" y="957"/>
                    <a:pt x="406" y="835"/>
                    <a:pt x="406" y="685"/>
                  </a:cubicBezTo>
                  <a:close/>
                  <a:moveTo>
                    <a:pt x="1888" y="2584"/>
                  </a:moveTo>
                  <a:cubicBezTo>
                    <a:pt x="828" y="1525"/>
                    <a:pt x="828" y="1525"/>
                    <a:pt x="828" y="1525"/>
                  </a:cubicBezTo>
                  <a:cubicBezTo>
                    <a:pt x="925" y="1429"/>
                    <a:pt x="925" y="1429"/>
                    <a:pt x="925" y="1429"/>
                  </a:cubicBezTo>
                  <a:cubicBezTo>
                    <a:pt x="1984" y="2487"/>
                    <a:pt x="1984" y="2487"/>
                    <a:pt x="1984" y="2487"/>
                  </a:cubicBezTo>
                  <a:lnTo>
                    <a:pt x="1888" y="2584"/>
                  </a:lnTo>
                  <a:close/>
                  <a:moveTo>
                    <a:pt x="2176" y="2295"/>
                  </a:moveTo>
                  <a:cubicBezTo>
                    <a:pt x="1117" y="1236"/>
                    <a:pt x="1117" y="1236"/>
                    <a:pt x="1117" y="1236"/>
                  </a:cubicBezTo>
                  <a:cubicBezTo>
                    <a:pt x="1214" y="1140"/>
                    <a:pt x="1214" y="1140"/>
                    <a:pt x="1214" y="1140"/>
                  </a:cubicBezTo>
                  <a:cubicBezTo>
                    <a:pt x="2273" y="2199"/>
                    <a:pt x="2273" y="2199"/>
                    <a:pt x="2273" y="2199"/>
                  </a:cubicBezTo>
                  <a:lnTo>
                    <a:pt x="2176" y="2295"/>
                  </a:lnTo>
                  <a:close/>
                  <a:moveTo>
                    <a:pt x="2465" y="2006"/>
                  </a:moveTo>
                  <a:cubicBezTo>
                    <a:pt x="1406" y="947"/>
                    <a:pt x="1406" y="947"/>
                    <a:pt x="1406" y="947"/>
                  </a:cubicBezTo>
                  <a:cubicBezTo>
                    <a:pt x="1503" y="851"/>
                    <a:pt x="1503" y="851"/>
                    <a:pt x="1503" y="851"/>
                  </a:cubicBezTo>
                  <a:cubicBezTo>
                    <a:pt x="2562" y="1910"/>
                    <a:pt x="2562" y="1910"/>
                    <a:pt x="2562" y="1910"/>
                  </a:cubicBezTo>
                  <a:lnTo>
                    <a:pt x="2465" y="2006"/>
                  </a:lnTo>
                  <a:close/>
                </a:path>
              </a:pathLst>
            </a:custGeom>
            <a:solidFill>
              <a:schemeClr val="accent6">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A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A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A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A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A0204" charset="0"/>
                  <a:ea typeface="宋体" panose="02010600030101010101" pitchFamily="2" charset="-122"/>
                  <a:cs typeface="+mn-cs"/>
                </a:defRPr>
              </a:lvl9pPr>
            </a:lstStyle>
            <a:p>
              <a:endParaRPr lang="zh-CN" altLang="en-US">
                <a:latin typeface="+mn-ea"/>
                <a:ea typeface="+mn-ea"/>
              </a:endParaRPr>
            </a:p>
          </p:txBody>
        </p:sp>
      </p:grpSp>
      <p:sp>
        <p:nvSpPr>
          <p:cNvPr id="38" name="文本框 96"/>
          <p:cNvSpPr txBox="1"/>
          <p:nvPr/>
        </p:nvSpPr>
        <p:spPr>
          <a:xfrm>
            <a:off x="1052166" y="663551"/>
            <a:ext cx="387798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产品内容概览－医学</a:t>
            </a:r>
            <a:endParaRPr lang="zh-CN" altLang="en-US" sz="3200" b="1" dirty="0">
              <a:solidFill>
                <a:schemeClr val="tx2"/>
              </a:solidFill>
              <a:latin typeface="Century Gothic" panose="020B0502020202020204" pitchFamily="34" charset="0"/>
              <a:ea typeface="+mj-ea"/>
            </a:endParaRPr>
          </a:p>
        </p:txBody>
      </p:sp>
      <p:grpSp>
        <p:nvGrpSpPr>
          <p:cNvPr id="39" name="组合 82"/>
          <p:cNvGrpSpPr>
            <a:grpSpLocks noChangeAspect="1"/>
          </p:cNvGrpSpPr>
          <p:nvPr/>
        </p:nvGrpSpPr>
        <p:grpSpPr>
          <a:xfrm>
            <a:off x="7791280" y="2235877"/>
            <a:ext cx="2729827" cy="2746158"/>
            <a:chOff x="2077903" y="1666875"/>
            <a:chExt cx="2862421" cy="2879546"/>
          </a:xfrm>
        </p:grpSpPr>
        <p:grpSp>
          <p:nvGrpSpPr>
            <p:cNvPr id="40" name="iṣľïḓe"/>
            <p:cNvGrpSpPr/>
            <p:nvPr/>
          </p:nvGrpSpPr>
          <p:grpSpPr>
            <a:xfrm>
              <a:off x="2323479" y="1926172"/>
              <a:ext cx="2395286" cy="2393983"/>
              <a:chOff x="1833521" y="2498961"/>
              <a:chExt cx="2848032" cy="2846478"/>
            </a:xfrm>
          </p:grpSpPr>
          <p:sp>
            <p:nvSpPr>
              <p:cNvPr id="54" name="ïŝľïḑê"/>
              <p:cNvSpPr/>
              <p:nvPr/>
            </p:nvSpPr>
            <p:spPr bwMode="auto">
              <a:xfrm>
                <a:off x="3755477"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íślíḓe"/>
              <p:cNvSpPr/>
              <p:nvPr/>
            </p:nvSpPr>
            <p:spPr bwMode="auto">
              <a:xfrm>
                <a:off x="3288561"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ï$ḷíďê"/>
              <p:cNvSpPr/>
              <p:nvPr/>
            </p:nvSpPr>
            <p:spPr bwMode="auto">
              <a:xfrm>
                <a:off x="3631380"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ïşlïḋé"/>
              <p:cNvSpPr/>
              <p:nvPr/>
            </p:nvSpPr>
            <p:spPr bwMode="auto">
              <a:xfrm>
                <a:off x="3829935"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iṡḷiďê"/>
              <p:cNvSpPr/>
              <p:nvPr/>
            </p:nvSpPr>
            <p:spPr bwMode="auto">
              <a:xfrm>
                <a:off x="2846465"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bg1"/>
              </a:solidFill>
              <a:ln>
                <a:noFill/>
              </a:ln>
            </p:spPr>
            <p:txBody>
              <a:bodyPr anchor="ctr"/>
              <a:lstStyle/>
              <a:p>
                <a:pPr algn="ctr"/>
              </a:p>
            </p:txBody>
          </p:sp>
          <p:sp>
            <p:nvSpPr>
              <p:cNvPr id="59" name="ïslïďê"/>
              <p:cNvSpPr/>
              <p:nvPr/>
            </p:nvSpPr>
            <p:spPr bwMode="auto">
              <a:xfrm>
                <a:off x="3470053"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ïṡḻíḋe"/>
              <p:cNvSpPr/>
              <p:nvPr/>
            </p:nvSpPr>
            <p:spPr bwMode="auto">
              <a:xfrm>
                <a:off x="3288561"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bg1"/>
              </a:solidFill>
              <a:ln>
                <a:noFill/>
              </a:ln>
            </p:spPr>
            <p:txBody>
              <a:bodyPr anchor="ctr"/>
              <a:lstStyle/>
              <a:p>
                <a:pPr algn="ctr"/>
              </a:p>
            </p:txBody>
          </p:sp>
          <p:sp>
            <p:nvSpPr>
              <p:cNvPr id="61" name="iṣḷîďê"/>
              <p:cNvSpPr/>
              <p:nvPr/>
            </p:nvSpPr>
            <p:spPr bwMode="auto">
              <a:xfrm>
                <a:off x="3829935"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íS1íḋe"/>
              <p:cNvSpPr/>
              <p:nvPr/>
            </p:nvSpPr>
            <p:spPr bwMode="auto">
              <a:xfrm>
                <a:off x="3755477"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ïšľïḓe"/>
              <p:cNvSpPr/>
              <p:nvPr/>
            </p:nvSpPr>
            <p:spPr bwMode="auto">
              <a:xfrm>
                <a:off x="1912633" y="4133941"/>
                <a:ext cx="846963" cy="600319"/>
              </a:xfrm>
              <a:custGeom>
                <a:avLst/>
                <a:gdLst>
                  <a:gd name="T0" fmla="*/ 1020 w 1093"/>
                  <a:gd name="T1" fmla="*/ 0 h 773"/>
                  <a:gd name="T2" fmla="*/ 0 w 1093"/>
                  <a:gd name="T3" fmla="*/ 332 h 773"/>
                  <a:gd name="T4" fmla="*/ 0 w 1093"/>
                  <a:gd name="T5" fmla="*/ 332 h 773"/>
                  <a:gd name="T6" fmla="*/ 22 w 1093"/>
                  <a:gd name="T7" fmla="*/ 392 h 773"/>
                  <a:gd name="T8" fmla="*/ 46 w 1093"/>
                  <a:gd name="T9" fmla="*/ 449 h 773"/>
                  <a:gd name="T10" fmla="*/ 71 w 1093"/>
                  <a:gd name="T11" fmla="*/ 506 h 773"/>
                  <a:gd name="T12" fmla="*/ 98 w 1093"/>
                  <a:gd name="T13" fmla="*/ 561 h 773"/>
                  <a:gd name="T14" fmla="*/ 128 w 1093"/>
                  <a:gd name="T15" fmla="*/ 616 h 773"/>
                  <a:gd name="T16" fmla="*/ 159 w 1093"/>
                  <a:gd name="T17" fmla="*/ 670 h 773"/>
                  <a:gd name="T18" fmla="*/ 191 w 1093"/>
                  <a:gd name="T19" fmla="*/ 722 h 773"/>
                  <a:gd name="T20" fmla="*/ 225 w 1093"/>
                  <a:gd name="T21" fmla="*/ 773 h 773"/>
                  <a:gd name="T22" fmla="*/ 1093 w 1093"/>
                  <a:gd name="T23" fmla="*/ 143 h 773"/>
                  <a:gd name="T24" fmla="*/ 1093 w 1093"/>
                  <a:gd name="T25" fmla="*/ 143 h 773"/>
                  <a:gd name="T26" fmla="*/ 1073 w 1093"/>
                  <a:gd name="T27" fmla="*/ 109 h 773"/>
                  <a:gd name="T28" fmla="*/ 1054 w 1093"/>
                  <a:gd name="T29" fmla="*/ 74 h 773"/>
                  <a:gd name="T30" fmla="*/ 1036 w 1093"/>
                  <a:gd name="T31" fmla="*/ 38 h 773"/>
                  <a:gd name="T32" fmla="*/ 1020 w 1093"/>
                  <a:gd name="T33" fmla="*/ 0 h 773"/>
                  <a:gd name="T34" fmla="*/ 1020 w 1093"/>
                  <a:gd name="T3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1020" y="0"/>
                    </a:moveTo>
                    <a:lnTo>
                      <a:pt x="0" y="332"/>
                    </a:lnTo>
                    <a:lnTo>
                      <a:pt x="0" y="332"/>
                    </a:lnTo>
                    <a:lnTo>
                      <a:pt x="22" y="392"/>
                    </a:lnTo>
                    <a:lnTo>
                      <a:pt x="46" y="449"/>
                    </a:lnTo>
                    <a:lnTo>
                      <a:pt x="71" y="506"/>
                    </a:lnTo>
                    <a:lnTo>
                      <a:pt x="98" y="561"/>
                    </a:lnTo>
                    <a:lnTo>
                      <a:pt x="128" y="616"/>
                    </a:lnTo>
                    <a:lnTo>
                      <a:pt x="159" y="670"/>
                    </a:lnTo>
                    <a:lnTo>
                      <a:pt x="191" y="722"/>
                    </a:lnTo>
                    <a:lnTo>
                      <a:pt x="225" y="773"/>
                    </a:lnTo>
                    <a:lnTo>
                      <a:pt x="1093" y="143"/>
                    </a:lnTo>
                    <a:lnTo>
                      <a:pt x="1093" y="143"/>
                    </a:lnTo>
                    <a:lnTo>
                      <a:pt x="1073" y="109"/>
                    </a:lnTo>
                    <a:lnTo>
                      <a:pt x="1054" y="74"/>
                    </a:lnTo>
                    <a:lnTo>
                      <a:pt x="1036" y="38"/>
                    </a:lnTo>
                    <a:lnTo>
                      <a:pt x="1020" y="0"/>
                    </a:lnTo>
                    <a:lnTo>
                      <a:pt x="1020" y="0"/>
                    </a:lnTo>
                    <a:close/>
                  </a:path>
                </a:pathLst>
              </a:custGeom>
              <a:solidFill>
                <a:schemeClr val="bg1"/>
              </a:solidFill>
              <a:ln>
                <a:noFill/>
              </a:ln>
            </p:spPr>
            <p:txBody>
              <a:bodyPr anchor="ctr"/>
              <a:lstStyle/>
              <a:p>
                <a:pPr algn="ctr"/>
              </a:p>
            </p:txBody>
          </p:sp>
          <p:sp>
            <p:nvSpPr>
              <p:cNvPr id="73" name="ïśľíḍé"/>
              <p:cNvSpPr/>
              <p:nvPr/>
            </p:nvSpPr>
            <p:spPr bwMode="auto">
              <a:xfrm>
                <a:off x="3631380"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ïSlïḍé"/>
              <p:cNvSpPr/>
              <p:nvPr/>
            </p:nvSpPr>
            <p:spPr bwMode="auto">
              <a:xfrm>
                <a:off x="3470053"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bg1"/>
              </a:solidFill>
              <a:ln>
                <a:noFill/>
              </a:ln>
            </p:spPr>
            <p:txBody>
              <a:bodyPr anchor="ctr"/>
              <a:lstStyle/>
              <a:p>
                <a:pPr algn="ctr"/>
              </a:p>
            </p:txBody>
          </p:sp>
          <p:sp>
            <p:nvSpPr>
              <p:cNvPr id="75" name="iṩḷiḓé"/>
              <p:cNvSpPr/>
              <p:nvPr/>
            </p:nvSpPr>
            <p:spPr bwMode="auto">
              <a:xfrm>
                <a:off x="1833521"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p>
            </p:txBody>
          </p:sp>
          <p:sp>
            <p:nvSpPr>
              <p:cNvPr id="76" name="ïṩľiḓê"/>
              <p:cNvSpPr/>
              <p:nvPr/>
            </p:nvSpPr>
            <p:spPr bwMode="auto">
              <a:xfrm>
                <a:off x="2446251"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bg1"/>
              </a:solidFill>
              <a:ln>
                <a:noFill/>
              </a:ln>
            </p:spPr>
            <p:txBody>
              <a:bodyPr anchor="ctr"/>
              <a:lstStyle/>
              <a:p>
                <a:pPr algn="ctr"/>
              </a:p>
            </p:txBody>
          </p:sp>
          <p:sp>
            <p:nvSpPr>
              <p:cNvPr id="77" name="ïṣḻïde"/>
              <p:cNvSpPr/>
              <p:nvPr/>
            </p:nvSpPr>
            <p:spPr bwMode="auto">
              <a:xfrm>
                <a:off x="1833521"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p>
            </p:txBody>
          </p:sp>
          <p:sp>
            <p:nvSpPr>
              <p:cNvPr id="78" name="íşļîḍe"/>
              <p:cNvSpPr/>
              <p:nvPr/>
            </p:nvSpPr>
            <p:spPr bwMode="auto">
              <a:xfrm>
                <a:off x="2444700"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p>
            </p:txBody>
          </p:sp>
          <p:sp>
            <p:nvSpPr>
              <p:cNvPr id="79" name="îšliḓê"/>
              <p:cNvSpPr/>
              <p:nvPr/>
            </p:nvSpPr>
            <p:spPr bwMode="auto">
              <a:xfrm>
                <a:off x="1912633"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p>
            </p:txBody>
          </p:sp>
          <p:sp>
            <p:nvSpPr>
              <p:cNvPr id="80" name="îśļíḋê"/>
              <p:cNvSpPr/>
              <p:nvPr/>
            </p:nvSpPr>
            <p:spPr bwMode="auto">
              <a:xfrm>
                <a:off x="2123599"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p>
            </p:txBody>
          </p:sp>
          <p:sp>
            <p:nvSpPr>
              <p:cNvPr id="81" name="îṥ1ïdè"/>
              <p:cNvSpPr/>
              <p:nvPr/>
            </p:nvSpPr>
            <p:spPr bwMode="auto">
              <a:xfrm>
                <a:off x="2846465"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p>
            </p:txBody>
          </p:sp>
          <p:sp>
            <p:nvSpPr>
              <p:cNvPr id="82" name="îşļíḍê"/>
              <p:cNvSpPr/>
              <p:nvPr/>
            </p:nvSpPr>
            <p:spPr bwMode="auto">
              <a:xfrm>
                <a:off x="2123599" y="4295267"/>
                <a:ext cx="760095" cy="760095"/>
              </a:xfrm>
              <a:custGeom>
                <a:avLst/>
                <a:gdLst>
                  <a:gd name="T0" fmla="*/ 867 w 980"/>
                  <a:gd name="T1" fmla="*/ 0 h 981"/>
                  <a:gd name="T2" fmla="*/ 0 w 980"/>
                  <a:gd name="T3" fmla="*/ 631 h 981"/>
                  <a:gd name="T4" fmla="*/ 0 w 980"/>
                  <a:gd name="T5" fmla="*/ 631 h 981"/>
                  <a:gd name="T6" fmla="*/ 38 w 980"/>
                  <a:gd name="T7" fmla="*/ 680 h 981"/>
                  <a:gd name="T8" fmla="*/ 78 w 980"/>
                  <a:gd name="T9" fmla="*/ 727 h 981"/>
                  <a:gd name="T10" fmla="*/ 120 w 980"/>
                  <a:gd name="T11" fmla="*/ 773 h 981"/>
                  <a:gd name="T12" fmla="*/ 163 w 980"/>
                  <a:gd name="T13" fmla="*/ 817 h 981"/>
                  <a:gd name="T14" fmla="*/ 207 w 980"/>
                  <a:gd name="T15" fmla="*/ 860 h 981"/>
                  <a:gd name="T16" fmla="*/ 253 w 980"/>
                  <a:gd name="T17" fmla="*/ 902 h 981"/>
                  <a:gd name="T18" fmla="*/ 301 w 980"/>
                  <a:gd name="T19" fmla="*/ 942 h 981"/>
                  <a:gd name="T20" fmla="*/ 349 w 980"/>
                  <a:gd name="T21" fmla="*/ 981 h 981"/>
                  <a:gd name="T22" fmla="*/ 980 w 980"/>
                  <a:gd name="T23" fmla="*/ 113 h 981"/>
                  <a:gd name="T24" fmla="*/ 980 w 980"/>
                  <a:gd name="T25" fmla="*/ 113 h 981"/>
                  <a:gd name="T26" fmla="*/ 950 w 980"/>
                  <a:gd name="T27" fmla="*/ 88 h 981"/>
                  <a:gd name="T28" fmla="*/ 921 w 980"/>
                  <a:gd name="T29" fmla="*/ 60 h 981"/>
                  <a:gd name="T30" fmla="*/ 894 w 980"/>
                  <a:gd name="T31" fmla="*/ 31 h 981"/>
                  <a:gd name="T32" fmla="*/ 867 w 980"/>
                  <a:gd name="T33" fmla="*/ 0 h 981"/>
                  <a:gd name="T34" fmla="*/ 867 w 980"/>
                  <a:gd name="T35"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867" y="0"/>
                    </a:moveTo>
                    <a:lnTo>
                      <a:pt x="0" y="631"/>
                    </a:lnTo>
                    <a:lnTo>
                      <a:pt x="0" y="631"/>
                    </a:lnTo>
                    <a:lnTo>
                      <a:pt x="38" y="680"/>
                    </a:lnTo>
                    <a:lnTo>
                      <a:pt x="78" y="727"/>
                    </a:lnTo>
                    <a:lnTo>
                      <a:pt x="120" y="773"/>
                    </a:lnTo>
                    <a:lnTo>
                      <a:pt x="163" y="817"/>
                    </a:lnTo>
                    <a:lnTo>
                      <a:pt x="207" y="860"/>
                    </a:lnTo>
                    <a:lnTo>
                      <a:pt x="253" y="902"/>
                    </a:lnTo>
                    <a:lnTo>
                      <a:pt x="301" y="942"/>
                    </a:lnTo>
                    <a:lnTo>
                      <a:pt x="349" y="981"/>
                    </a:lnTo>
                    <a:lnTo>
                      <a:pt x="980" y="113"/>
                    </a:lnTo>
                    <a:lnTo>
                      <a:pt x="980" y="113"/>
                    </a:lnTo>
                    <a:lnTo>
                      <a:pt x="950" y="88"/>
                    </a:lnTo>
                    <a:lnTo>
                      <a:pt x="921" y="60"/>
                    </a:lnTo>
                    <a:lnTo>
                      <a:pt x="894" y="31"/>
                    </a:lnTo>
                    <a:lnTo>
                      <a:pt x="867" y="0"/>
                    </a:lnTo>
                    <a:lnTo>
                      <a:pt x="867" y="0"/>
                    </a:lnTo>
                    <a:close/>
                  </a:path>
                </a:pathLst>
              </a:custGeom>
              <a:solidFill>
                <a:schemeClr val="bg1"/>
              </a:solidFill>
              <a:ln>
                <a:noFill/>
              </a:ln>
            </p:spPr>
            <p:txBody>
              <a:bodyPr anchor="ctr"/>
              <a:lstStyle/>
              <a:p>
                <a:pPr algn="ctr"/>
              </a:p>
            </p:txBody>
          </p:sp>
        </p:grpSp>
        <p:grpSp>
          <p:nvGrpSpPr>
            <p:cNvPr id="41" name="ïslïďé"/>
            <p:cNvGrpSpPr/>
            <p:nvPr/>
          </p:nvGrpSpPr>
          <p:grpSpPr>
            <a:xfrm>
              <a:off x="2077903" y="1666875"/>
              <a:ext cx="2862421" cy="2879546"/>
              <a:chOff x="907879" y="2281904"/>
              <a:chExt cx="3158296" cy="3287240"/>
            </a:xfrm>
          </p:grpSpPr>
          <p:cxnSp>
            <p:nvCxnSpPr>
              <p:cNvPr id="44" name="Straight Connector 24"/>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25"/>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26"/>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27"/>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28"/>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29"/>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30"/>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31"/>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32"/>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33"/>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2" name="ïṡ1îḑê"/>
            <p:cNvSpPr/>
            <p:nvPr/>
          </p:nvSpPr>
          <p:spPr>
            <a:xfrm>
              <a:off x="2596233" y="2198416"/>
              <a:ext cx="1849779" cy="1849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3" name="íšḷîḍè"/>
            <p:cNvSpPr txBox="1"/>
            <p:nvPr/>
          </p:nvSpPr>
          <p:spPr>
            <a:xfrm>
              <a:off x="2973330"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zh-TW" altLang="en-US" sz="2400" dirty="0">
                  <a:solidFill>
                    <a:schemeClr val="tx1">
                      <a:lumMod val="65000"/>
                      <a:lumOff val="35000"/>
                    </a:schemeClr>
                  </a:solidFill>
                  <a:latin typeface="Century Gothic" panose="020B0502020202020204" pitchFamily="34" charset="0"/>
                </a:rPr>
                <a:t>篇</a:t>
              </a:r>
              <a:endParaRPr lang="en-US" altLang="ko-KR" sz="2400" dirty="0">
                <a:solidFill>
                  <a:schemeClr val="tx1">
                    <a:lumMod val="65000"/>
                    <a:lumOff val="35000"/>
                  </a:schemeClr>
                </a:solidFill>
                <a:latin typeface="Century Gothic" panose="020B0502020202020204" pitchFamily="34" charset="0"/>
              </a:endParaRPr>
            </a:p>
          </p:txBody>
        </p:sp>
      </p:grpSp>
      <p:sp>
        <p:nvSpPr>
          <p:cNvPr id="83" name="文本框 26"/>
          <p:cNvSpPr txBox="1"/>
          <p:nvPr/>
        </p:nvSpPr>
        <p:spPr>
          <a:xfrm>
            <a:off x="8526745" y="3251562"/>
            <a:ext cx="1341523" cy="461665"/>
          </a:xfrm>
          <a:prstGeom prst="rect">
            <a:avLst/>
          </a:prstGeom>
          <a:noFill/>
        </p:spPr>
        <p:txBody>
          <a:bodyPr wrap="square" rtlCol="0">
            <a:spAutoFit/>
          </a:bodyPr>
          <a:lstStyle/>
          <a:p>
            <a:r>
              <a:rPr lang="en-US" altLang="zh-TW" sz="2400" dirty="0">
                <a:solidFill>
                  <a:srgbClr val="131313"/>
                </a:solidFill>
                <a:latin typeface="Adobe 黑体 Std R" pitchFamily="34" charset="-128"/>
                <a:ea typeface="Adobe 黑体 Std R" pitchFamily="34" charset="-128"/>
                <a:cs typeface="Arial" panose="020B0604020202020204" pitchFamily="34" charset="0"/>
              </a:rPr>
              <a:t>17,397</a:t>
            </a:r>
            <a:endParaRPr lang="en-US" altLang="zh-CN" sz="2400" dirty="0">
              <a:solidFill>
                <a:srgbClr val="131313"/>
              </a:solidFill>
              <a:latin typeface="Adobe 黑体 Std R" pitchFamily="34" charset="-128"/>
              <a:ea typeface="Adobe 黑体 Std R" pitchFamily="34" charset="-128"/>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par>
                                <p:cTn id="8" presetID="17" presetClass="entr" presetSubtype="4" fill="hold" grpId="0" nodeType="withEffect">
                                  <p:stCondLst>
                                    <p:cond delay="1500"/>
                                  </p:stCondLst>
                                  <p:childTnLst>
                                    <p:set>
                                      <p:cBhvr>
                                        <p:cTn id="9" dur="1" fill="hold">
                                          <p:stCondLst>
                                            <p:cond delay="0"/>
                                          </p:stCondLst>
                                        </p:cTn>
                                        <p:tgtEl>
                                          <p:spTgt spid="17"/>
                                        </p:tgtEl>
                                        <p:attrNameLst>
                                          <p:attrName>style.visibility</p:attrName>
                                        </p:attrNameLst>
                                      </p:cBhvr>
                                      <p:to>
                                        <p:strVal val="visible"/>
                                      </p:to>
                                    </p:set>
                                    <p:anim calcmode="lin" valueType="num">
                                      <p:cBhvr>
                                        <p:cTn id="10" dur="500" fill="hold"/>
                                        <p:tgtEl>
                                          <p:spTgt spid="17"/>
                                        </p:tgtEl>
                                        <p:attrNameLst>
                                          <p:attrName>ppt_x</p:attrName>
                                        </p:attrNameLst>
                                      </p:cBhvr>
                                      <p:tavLst>
                                        <p:tav tm="0">
                                          <p:val>
                                            <p:strVal val="#ppt_x"/>
                                          </p:val>
                                        </p:tav>
                                        <p:tav tm="100000">
                                          <p:val>
                                            <p:strVal val="#ppt_x"/>
                                          </p:val>
                                        </p:tav>
                                      </p:tavLst>
                                    </p:anim>
                                    <p:anim calcmode="lin" valueType="num">
                                      <p:cBhvr>
                                        <p:cTn id="11" dur="500" fill="hold"/>
                                        <p:tgtEl>
                                          <p:spTgt spid="17"/>
                                        </p:tgtEl>
                                        <p:attrNameLst>
                                          <p:attrName>ppt_y</p:attrName>
                                        </p:attrNameLst>
                                      </p:cBhvr>
                                      <p:tavLst>
                                        <p:tav tm="0">
                                          <p:val>
                                            <p:strVal val="#ppt_y+#ppt_h/2"/>
                                          </p:val>
                                        </p:tav>
                                        <p:tav tm="100000">
                                          <p:val>
                                            <p:strVal val="#ppt_y"/>
                                          </p:val>
                                        </p:tav>
                                      </p:tavLst>
                                    </p:anim>
                                    <p:anim calcmode="lin" valueType="num">
                                      <p:cBhvr>
                                        <p:cTn id="12" dur="500" fill="hold"/>
                                        <p:tgtEl>
                                          <p:spTgt spid="17"/>
                                        </p:tgtEl>
                                        <p:attrNameLst>
                                          <p:attrName>ppt_w</p:attrName>
                                        </p:attrNameLst>
                                      </p:cBhvr>
                                      <p:tavLst>
                                        <p:tav tm="0">
                                          <p:val>
                                            <p:strVal val="#ppt_w"/>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175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42" presetClass="entr" presetSubtype="0" fill="hold" grpId="0" nodeType="withEffect">
                                  <p:stCondLst>
                                    <p:cond delay="25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31" presetClass="entr" presetSubtype="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1000" fill="hold"/>
                                        <p:tgtEl>
                                          <p:spTgt spid="39"/>
                                        </p:tgtEl>
                                        <p:attrNameLst>
                                          <p:attrName>ppt_w</p:attrName>
                                        </p:attrNameLst>
                                      </p:cBhvr>
                                      <p:tavLst>
                                        <p:tav tm="0">
                                          <p:val>
                                            <p:fltVal val="0"/>
                                          </p:val>
                                        </p:tav>
                                        <p:tav tm="100000">
                                          <p:val>
                                            <p:strVal val="#ppt_w"/>
                                          </p:val>
                                        </p:tav>
                                      </p:tavLst>
                                    </p:anim>
                                    <p:anim calcmode="lin" valueType="num">
                                      <p:cBhvr>
                                        <p:cTn id="38" dur="1000" fill="hold"/>
                                        <p:tgtEl>
                                          <p:spTgt spid="39"/>
                                        </p:tgtEl>
                                        <p:attrNameLst>
                                          <p:attrName>ppt_h</p:attrName>
                                        </p:attrNameLst>
                                      </p:cBhvr>
                                      <p:tavLst>
                                        <p:tav tm="0">
                                          <p:val>
                                            <p:fltVal val="0"/>
                                          </p:val>
                                        </p:tav>
                                        <p:tav tm="100000">
                                          <p:val>
                                            <p:strVal val="#ppt_h"/>
                                          </p:val>
                                        </p:tav>
                                      </p:tavLst>
                                    </p:anim>
                                    <p:anim calcmode="lin" valueType="num">
                                      <p:cBhvr>
                                        <p:cTn id="39" dur="1000" fill="hold"/>
                                        <p:tgtEl>
                                          <p:spTgt spid="39"/>
                                        </p:tgtEl>
                                        <p:attrNameLst>
                                          <p:attrName>style.rotation</p:attrName>
                                        </p:attrNameLst>
                                      </p:cBhvr>
                                      <p:tavLst>
                                        <p:tav tm="0">
                                          <p:val>
                                            <p:fltVal val="90"/>
                                          </p:val>
                                        </p:tav>
                                        <p:tav tm="100000">
                                          <p:val>
                                            <p:fltVal val="0"/>
                                          </p:val>
                                        </p:tav>
                                      </p:tavLst>
                                    </p:anim>
                                    <p:animEffect transition="in" filter="fade">
                                      <p:cBhvr>
                                        <p:cTn id="40" dur="1000"/>
                                        <p:tgtEl>
                                          <p:spTgt spid="39"/>
                                        </p:tgtEl>
                                      </p:cBhvr>
                                    </p:animEffect>
                                  </p:childTnLst>
                                </p:cTn>
                              </p:par>
                              <p:par>
                                <p:cTn id="41" presetID="42" presetClass="entr" presetSubtype="0" fill="hold" grpId="0" nodeType="withEffect">
                                  <p:stCondLst>
                                    <p:cond delay="250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1000"/>
                                        <p:tgtEl>
                                          <p:spTgt spid="83"/>
                                        </p:tgtEl>
                                      </p:cBhvr>
                                    </p:animEffect>
                                    <p:anim calcmode="lin" valueType="num">
                                      <p:cBhvr>
                                        <p:cTn id="44" dur="1000" fill="hold"/>
                                        <p:tgtEl>
                                          <p:spTgt spid="83"/>
                                        </p:tgtEl>
                                        <p:attrNameLst>
                                          <p:attrName>ppt_x</p:attrName>
                                        </p:attrNameLst>
                                      </p:cBhvr>
                                      <p:tavLst>
                                        <p:tav tm="0">
                                          <p:val>
                                            <p:strVal val="#ppt_x"/>
                                          </p:val>
                                        </p:tav>
                                        <p:tav tm="100000">
                                          <p:val>
                                            <p:strVal val="#ppt_x"/>
                                          </p:val>
                                        </p:tav>
                                      </p:tavLst>
                                    </p:anim>
                                    <p:anim calcmode="lin" valueType="num">
                                      <p:cBhvr>
                                        <p:cTn id="45"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p:bldP spid="8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六边形 8"/>
          <p:cNvSpPr/>
          <p:nvPr/>
        </p:nvSpPr>
        <p:spPr>
          <a:xfrm rot="5400000">
            <a:off x="908301" y="1919955"/>
            <a:ext cx="2133524" cy="183924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sp>
        <p:nvSpPr>
          <p:cNvPr id="39" name="六边形 10"/>
          <p:cNvSpPr/>
          <p:nvPr/>
        </p:nvSpPr>
        <p:spPr>
          <a:xfrm rot="5400000">
            <a:off x="941263" y="3792164"/>
            <a:ext cx="2133524" cy="1839245"/>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sp>
        <p:nvSpPr>
          <p:cNvPr id="40" name="文本框 13"/>
          <p:cNvSpPr txBox="1"/>
          <p:nvPr/>
        </p:nvSpPr>
        <p:spPr>
          <a:xfrm>
            <a:off x="4648360" y="2976030"/>
            <a:ext cx="6424700" cy="1015663"/>
          </a:xfrm>
          <a:prstGeom prst="rect">
            <a:avLst/>
          </a:prstGeom>
          <a:noFill/>
        </p:spPr>
        <p:txBody>
          <a:bodyPr wrap="square" rtlCol="0">
            <a:spAutoFit/>
          </a:bodyPr>
          <a:lstStyle/>
          <a:p>
            <a:r>
              <a:rPr lang="zh-CN" altLang="en-US" sz="2000" dirty="0">
                <a:solidFill>
                  <a:srgbClr val="131313"/>
                </a:solidFill>
                <a:latin typeface="+mn-ea"/>
                <a:cs typeface="Arial" panose="020B0604020202020204" pitchFamily="34" charset="0"/>
              </a:rPr>
              <a:t>依据</a:t>
            </a:r>
            <a:r>
              <a:rPr lang="en-US" altLang="zh-CN" sz="2000" dirty="0">
                <a:solidFill>
                  <a:srgbClr val="131313"/>
                </a:solidFill>
                <a:latin typeface="+mn-ea"/>
                <a:cs typeface="Arial" panose="020B0604020202020204" pitchFamily="34" charset="0"/>
              </a:rPr>
              <a:t>2021</a:t>
            </a:r>
            <a:r>
              <a:rPr lang="zh-CN" altLang="en-US" sz="2000" dirty="0">
                <a:solidFill>
                  <a:srgbClr val="131313"/>
                </a:solidFill>
                <a:latin typeface="+mn-ea"/>
                <a:cs typeface="Arial" panose="020B0604020202020204" pitchFamily="34" charset="0"/>
              </a:rPr>
              <a:t>年</a:t>
            </a:r>
            <a:r>
              <a:rPr lang="en-US" altLang="zh-CN" sz="2000" dirty="0">
                <a:solidFill>
                  <a:srgbClr val="131313"/>
                </a:solidFill>
                <a:latin typeface="+mn-ea"/>
                <a:cs typeface="Arial" panose="020B0604020202020204" pitchFamily="34" charset="0"/>
              </a:rPr>
              <a:t>7</a:t>
            </a:r>
            <a:r>
              <a:rPr lang="zh-CN" altLang="en-US" sz="2000" dirty="0">
                <a:solidFill>
                  <a:srgbClr val="131313"/>
                </a:solidFill>
                <a:latin typeface="+mn-ea"/>
                <a:cs typeface="Arial" panose="020B0604020202020204" pitchFamily="34" charset="0"/>
              </a:rPr>
              <a:t>月科睿唯安公布</a:t>
            </a:r>
            <a:r>
              <a:rPr lang="en-US" altLang="zh-CN" sz="2000" dirty="0">
                <a:solidFill>
                  <a:srgbClr val="131313"/>
                </a:solidFill>
                <a:latin typeface="+mn-ea"/>
                <a:cs typeface="Arial" panose="020B0604020202020204" pitchFamily="34" charset="0"/>
              </a:rPr>
              <a:t>ESI</a:t>
            </a:r>
            <a:r>
              <a:rPr lang="zh-CN" altLang="en-US" sz="2000" dirty="0">
                <a:solidFill>
                  <a:srgbClr val="131313"/>
                </a:solidFill>
                <a:latin typeface="+mn-ea"/>
                <a:cs typeface="Arial" panose="020B0604020202020204" pitchFamily="34" charset="0"/>
              </a:rPr>
              <a:t>更新摘要，台湾医学研究领域有</a:t>
            </a:r>
            <a:r>
              <a:rPr lang="en-US" altLang="zh-TW" sz="2000" dirty="0">
                <a:solidFill>
                  <a:srgbClr val="131313"/>
                </a:solidFill>
                <a:latin typeface="+mn-ea"/>
                <a:cs typeface="Arial" panose="020B0604020202020204" pitchFamily="34" charset="0"/>
              </a:rPr>
              <a:t>102</a:t>
            </a:r>
            <a:r>
              <a:rPr lang="zh-CN" altLang="en-US" sz="2000" dirty="0">
                <a:solidFill>
                  <a:srgbClr val="131313"/>
                </a:solidFill>
                <a:latin typeface="+mn-ea"/>
                <a:cs typeface="Arial" panose="020B0604020202020204" pitchFamily="34" charset="0"/>
              </a:rPr>
              <a:t>间机构进入</a:t>
            </a:r>
            <a:r>
              <a:rPr lang="en-US" altLang="zh-CN" sz="2000" dirty="0">
                <a:solidFill>
                  <a:srgbClr val="131313"/>
                </a:solidFill>
                <a:latin typeface="+mn-ea"/>
                <a:cs typeface="Arial" panose="020B0604020202020204" pitchFamily="34" charset="0"/>
              </a:rPr>
              <a:t>ESI</a:t>
            </a:r>
            <a:r>
              <a:rPr lang="zh-CN" altLang="en-US" sz="2000" dirty="0">
                <a:solidFill>
                  <a:srgbClr val="131313"/>
                </a:solidFill>
                <a:latin typeface="+mn-ea"/>
                <a:cs typeface="Arial" panose="020B0604020202020204" pitchFamily="34" charset="0"/>
              </a:rPr>
              <a:t>前</a:t>
            </a:r>
            <a:r>
              <a:rPr lang="en-US" altLang="zh-CN" sz="2000" dirty="0">
                <a:solidFill>
                  <a:srgbClr val="131313"/>
                </a:solidFill>
                <a:latin typeface="+mn-ea"/>
                <a:cs typeface="Arial" panose="020B0604020202020204" pitchFamily="34" charset="0"/>
              </a:rPr>
              <a:t>1%</a:t>
            </a:r>
            <a:r>
              <a:rPr lang="zh-CN" altLang="en-US" sz="2000" dirty="0">
                <a:solidFill>
                  <a:srgbClr val="131313"/>
                </a:solidFill>
                <a:latin typeface="+mn-ea"/>
                <a:cs typeface="Arial" panose="020B0604020202020204" pitchFamily="34" charset="0"/>
              </a:rPr>
              <a:t>。其中，临床医学领域仍旧是台湾研究机构进入</a:t>
            </a:r>
            <a:r>
              <a:rPr lang="en-US" altLang="zh-CN" sz="2000" dirty="0">
                <a:solidFill>
                  <a:srgbClr val="131313"/>
                </a:solidFill>
                <a:latin typeface="+mn-ea"/>
                <a:cs typeface="Arial" panose="020B0604020202020204" pitchFamily="34" charset="0"/>
              </a:rPr>
              <a:t>ESI </a:t>
            </a:r>
            <a:r>
              <a:rPr lang="zh-CN" altLang="en-US" sz="2000" dirty="0">
                <a:solidFill>
                  <a:srgbClr val="131313"/>
                </a:solidFill>
                <a:latin typeface="+mn-ea"/>
                <a:cs typeface="Arial" panose="020B0604020202020204" pitchFamily="34" charset="0"/>
              </a:rPr>
              <a:t>前</a:t>
            </a:r>
            <a:r>
              <a:rPr lang="en-US" altLang="zh-CN" sz="2000" dirty="0">
                <a:solidFill>
                  <a:srgbClr val="131313"/>
                </a:solidFill>
                <a:latin typeface="+mn-ea"/>
                <a:cs typeface="Arial" panose="020B0604020202020204" pitchFamily="34" charset="0"/>
              </a:rPr>
              <a:t>1%</a:t>
            </a:r>
            <a:r>
              <a:rPr lang="zh-CN" altLang="en-US" sz="2000" dirty="0">
                <a:solidFill>
                  <a:srgbClr val="131313"/>
                </a:solidFill>
                <a:latin typeface="+mn-ea"/>
                <a:cs typeface="Arial" panose="020B0604020202020204" pitchFamily="34" charset="0"/>
              </a:rPr>
              <a:t>最多的学科</a:t>
            </a:r>
            <a:endParaRPr lang="en-US" altLang="zh-CN" sz="2000" dirty="0">
              <a:solidFill>
                <a:srgbClr val="131313"/>
              </a:solidFill>
              <a:latin typeface="+mn-ea"/>
              <a:cs typeface="Arial" panose="020B0604020202020204" pitchFamily="34" charset="0"/>
            </a:endParaRPr>
          </a:p>
        </p:txBody>
      </p:sp>
      <p:sp>
        <p:nvSpPr>
          <p:cNvPr id="41" name="矩形 40"/>
          <p:cNvSpPr/>
          <p:nvPr/>
        </p:nvSpPr>
        <p:spPr>
          <a:xfrm>
            <a:off x="3993400" y="1747337"/>
            <a:ext cx="5519460" cy="1077218"/>
          </a:xfrm>
          <a:prstGeom prst="rect">
            <a:avLst/>
          </a:prstGeom>
        </p:spPr>
        <p:txBody>
          <a:bodyPr wrap="none">
            <a:spAutoFit/>
          </a:bodyPr>
          <a:lstStyle/>
          <a:p>
            <a:r>
              <a:rPr lang="zh-CN" altLang="en-US" sz="3200" dirty="0">
                <a:solidFill>
                  <a:srgbClr val="131313"/>
                </a:solidFill>
                <a:latin typeface="+mn-ea"/>
                <a:cs typeface="Arial" panose="020B0604020202020204" pitchFamily="34" charset="0"/>
              </a:rPr>
              <a:t>医学研究及医学教育发展悠久</a:t>
            </a:r>
            <a:endParaRPr lang="en-US" altLang="zh-CN" sz="3200" dirty="0">
              <a:solidFill>
                <a:srgbClr val="131313"/>
              </a:solidFill>
              <a:latin typeface="+mn-ea"/>
              <a:cs typeface="Arial" panose="020B0604020202020204" pitchFamily="34" charset="0"/>
            </a:endParaRPr>
          </a:p>
          <a:p>
            <a:r>
              <a:rPr lang="zh-TW" altLang="en-US" sz="3200" dirty="0">
                <a:solidFill>
                  <a:srgbClr val="131313"/>
                </a:solidFill>
                <a:latin typeface="+mn-ea"/>
                <a:cs typeface="Arial" panose="020B0604020202020204" pitchFamily="34" charset="0"/>
              </a:rPr>
              <a:t>临床医学成果丰硕</a:t>
            </a:r>
            <a:endParaRPr lang="zh-CN" altLang="en-US" sz="3200" dirty="0">
              <a:latin typeface="+mn-ea"/>
            </a:endParaRPr>
          </a:p>
        </p:txBody>
      </p:sp>
      <p:pic>
        <p:nvPicPr>
          <p:cNvPr id="42"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60175" y="4194373"/>
            <a:ext cx="896379" cy="896379"/>
          </a:xfrm>
          <a:prstGeom prst="rect">
            <a:avLst/>
          </a:prstGeom>
        </p:spPr>
      </p:pic>
      <p:pic>
        <p:nvPicPr>
          <p:cNvPr id="43" name="图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133" y="2204864"/>
            <a:ext cx="1127859" cy="1127859"/>
          </a:xfrm>
          <a:prstGeom prst="rect">
            <a:avLst/>
          </a:prstGeom>
        </p:spPr>
      </p:pic>
      <p:grpSp>
        <p:nvGrpSpPr>
          <p:cNvPr id="44" name="组合 1"/>
          <p:cNvGrpSpPr/>
          <p:nvPr/>
        </p:nvGrpSpPr>
        <p:grpSpPr>
          <a:xfrm>
            <a:off x="4098370" y="3222030"/>
            <a:ext cx="471094" cy="546469"/>
            <a:chOff x="6633018" y="3026546"/>
            <a:chExt cx="471094" cy="546469"/>
          </a:xfrm>
        </p:grpSpPr>
        <p:sp>
          <p:nvSpPr>
            <p:cNvPr id="45" name="六边形 11"/>
            <p:cNvSpPr/>
            <p:nvPr/>
          </p:nvSpPr>
          <p:spPr>
            <a:xfrm rot="5400000">
              <a:off x="6595330" y="3064234"/>
              <a:ext cx="546469" cy="47109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46"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8006" y="3055083"/>
              <a:ext cx="434435" cy="434435"/>
            </a:xfrm>
            <a:prstGeom prst="rect">
              <a:avLst/>
            </a:prstGeom>
          </p:spPr>
        </p:pic>
      </p:grpSp>
      <p:sp>
        <p:nvSpPr>
          <p:cNvPr id="47" name="文本框 13"/>
          <p:cNvSpPr txBox="1"/>
          <p:nvPr/>
        </p:nvSpPr>
        <p:spPr>
          <a:xfrm>
            <a:off x="4648360" y="4692888"/>
            <a:ext cx="6424700" cy="1323439"/>
          </a:xfrm>
          <a:prstGeom prst="rect">
            <a:avLst/>
          </a:prstGeom>
          <a:noFill/>
        </p:spPr>
        <p:txBody>
          <a:bodyPr wrap="square" rtlCol="0">
            <a:spAutoFit/>
          </a:bodyPr>
          <a:lstStyle/>
          <a:p>
            <a:r>
              <a:rPr lang="en-US" altLang="zh-CN" sz="2000" dirty="0">
                <a:solidFill>
                  <a:srgbClr val="131313"/>
                </a:solidFill>
                <a:latin typeface="+mn-ea"/>
                <a:cs typeface="Arial" panose="020B0604020202020204" pitchFamily="34" charset="0"/>
              </a:rPr>
              <a:t>2021</a:t>
            </a:r>
            <a:r>
              <a:rPr lang="zh-CN" altLang="en-US" sz="2000" dirty="0">
                <a:solidFill>
                  <a:srgbClr val="131313"/>
                </a:solidFill>
                <a:latin typeface="+mn-ea"/>
                <a:cs typeface="Arial" panose="020B0604020202020204" pitchFamily="34" charset="0"/>
              </a:rPr>
              <a:t>年</a:t>
            </a:r>
            <a:r>
              <a:rPr lang="en-US" altLang="zh-CN" sz="2000" dirty="0">
                <a:solidFill>
                  <a:srgbClr val="131313"/>
                </a:solidFill>
                <a:latin typeface="+mn-ea"/>
                <a:cs typeface="Arial" panose="020B0604020202020204" pitchFamily="34" charset="0"/>
              </a:rPr>
              <a:t>QS</a:t>
            </a:r>
            <a:r>
              <a:rPr lang="zh-CN" altLang="en-US" sz="2000" dirty="0">
                <a:solidFill>
                  <a:srgbClr val="131313"/>
                </a:solidFill>
                <a:latin typeface="+mn-ea"/>
                <a:cs typeface="Arial" panose="020B0604020202020204" pitchFamily="34" charset="0"/>
              </a:rPr>
              <a:t>顶尖大学医学分科排名，台湾共有</a:t>
            </a:r>
            <a:r>
              <a:rPr lang="en-US" altLang="zh-CN" sz="2000" dirty="0">
                <a:solidFill>
                  <a:srgbClr val="131313"/>
                </a:solidFill>
                <a:latin typeface="+mn-ea"/>
                <a:cs typeface="Arial" panose="020B0604020202020204" pitchFamily="34" charset="0"/>
              </a:rPr>
              <a:t>9</a:t>
            </a:r>
            <a:r>
              <a:rPr lang="zh-CN" altLang="en-US" sz="2000" dirty="0">
                <a:solidFill>
                  <a:srgbClr val="131313"/>
                </a:solidFill>
                <a:latin typeface="+mn-ea"/>
                <a:cs typeface="Arial" panose="020B0604020202020204" pitchFamily="34" charset="0"/>
              </a:rPr>
              <a:t>所大学在医学研究领域进榜，包含：台湾大学、阳明大学、台北医学大学、中国医学大学、成功大学、长庚大学、高雄医学大学、台湾清华大学、中兴大学。</a:t>
            </a:r>
            <a:endParaRPr lang="en-US" altLang="zh-CN" sz="2000" dirty="0">
              <a:solidFill>
                <a:srgbClr val="131313"/>
              </a:solidFill>
              <a:latin typeface="+mn-ea"/>
              <a:cs typeface="Arial" panose="020B0604020202020204" pitchFamily="34" charset="0"/>
            </a:endParaRPr>
          </a:p>
        </p:txBody>
      </p:sp>
      <p:grpSp>
        <p:nvGrpSpPr>
          <p:cNvPr id="48" name="组合 1"/>
          <p:cNvGrpSpPr/>
          <p:nvPr/>
        </p:nvGrpSpPr>
        <p:grpSpPr>
          <a:xfrm>
            <a:off x="4098370" y="4766932"/>
            <a:ext cx="471094" cy="546469"/>
            <a:chOff x="6633018" y="3026546"/>
            <a:chExt cx="471094" cy="546469"/>
          </a:xfrm>
        </p:grpSpPr>
        <p:sp>
          <p:nvSpPr>
            <p:cNvPr id="49" name="六边形 11"/>
            <p:cNvSpPr/>
            <p:nvPr/>
          </p:nvSpPr>
          <p:spPr>
            <a:xfrm rot="5400000">
              <a:off x="6595330" y="3064234"/>
              <a:ext cx="546469" cy="47109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50"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8006" y="3055083"/>
              <a:ext cx="434435" cy="434435"/>
            </a:xfrm>
            <a:prstGeom prst="rect">
              <a:avLst/>
            </a:prstGeom>
          </p:spPr>
        </p:pic>
      </p:grpSp>
      <p:sp>
        <p:nvSpPr>
          <p:cNvPr id="51" name="文本框 96"/>
          <p:cNvSpPr txBox="1"/>
          <p:nvPr/>
        </p:nvSpPr>
        <p:spPr>
          <a:xfrm>
            <a:off x="1052166" y="663551"/>
            <a:ext cx="387798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产品内容概览－医学</a:t>
            </a:r>
            <a:endParaRPr lang="zh-CN" altLang="en-US" sz="3200" b="1" dirty="0">
              <a:solidFill>
                <a:schemeClr val="tx2"/>
              </a:solidFill>
              <a:latin typeface="Century Gothic" panose="020B0502020202020204" pitchFamily="34" charset="0"/>
              <a:ea typeface="+mj-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100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0-#ppt_h/2"/>
                                          </p:val>
                                        </p:tav>
                                        <p:tav tm="100000">
                                          <p:val>
                                            <p:strVal val="#ppt_y"/>
                                          </p:val>
                                        </p:tav>
                                      </p:tavLst>
                                    </p:anim>
                                  </p:childTnLst>
                                </p:cTn>
                              </p:par>
                              <p:par>
                                <p:cTn id="13" presetID="53" presetClass="entr" presetSubtype="16" fill="hold" nodeType="withEffect">
                                  <p:stCondLst>
                                    <p:cond delay="1250"/>
                                  </p:stCondLst>
                                  <p:childTnLst>
                                    <p:set>
                                      <p:cBhvr>
                                        <p:cTn id="14" dur="1" fill="hold">
                                          <p:stCondLst>
                                            <p:cond delay="0"/>
                                          </p:stCondLst>
                                        </p:cTn>
                                        <p:tgtEl>
                                          <p:spTgt spid="43"/>
                                        </p:tgtEl>
                                        <p:attrNameLst>
                                          <p:attrName>style.visibility</p:attrName>
                                        </p:attrNameLst>
                                      </p:cBhvr>
                                      <p:to>
                                        <p:strVal val="visible"/>
                                      </p:to>
                                    </p:set>
                                    <p:anim calcmode="lin" valueType="num">
                                      <p:cBhvr>
                                        <p:cTn id="15" dur="500" fill="hold"/>
                                        <p:tgtEl>
                                          <p:spTgt spid="43"/>
                                        </p:tgtEl>
                                        <p:attrNameLst>
                                          <p:attrName>ppt_w</p:attrName>
                                        </p:attrNameLst>
                                      </p:cBhvr>
                                      <p:tavLst>
                                        <p:tav tm="0">
                                          <p:val>
                                            <p:fltVal val="0"/>
                                          </p:val>
                                        </p:tav>
                                        <p:tav tm="100000">
                                          <p:val>
                                            <p:strVal val="#ppt_w"/>
                                          </p:val>
                                        </p:tav>
                                      </p:tavLst>
                                    </p:anim>
                                    <p:anim calcmode="lin" valueType="num">
                                      <p:cBhvr>
                                        <p:cTn id="16" dur="500" fill="hold"/>
                                        <p:tgtEl>
                                          <p:spTgt spid="43"/>
                                        </p:tgtEl>
                                        <p:attrNameLst>
                                          <p:attrName>ppt_h</p:attrName>
                                        </p:attrNameLst>
                                      </p:cBhvr>
                                      <p:tavLst>
                                        <p:tav tm="0">
                                          <p:val>
                                            <p:fltVal val="0"/>
                                          </p:val>
                                        </p:tav>
                                        <p:tav tm="100000">
                                          <p:val>
                                            <p:strVal val="#ppt_h"/>
                                          </p:val>
                                        </p:tav>
                                      </p:tavLst>
                                    </p:anim>
                                    <p:animEffect transition="in" filter="fade">
                                      <p:cBhvr>
                                        <p:cTn id="17" dur="500"/>
                                        <p:tgtEl>
                                          <p:spTgt spid="43"/>
                                        </p:tgtEl>
                                      </p:cBhvr>
                                    </p:animEffect>
                                  </p:childTnLst>
                                </p:cTn>
                              </p:par>
                              <p:par>
                                <p:cTn id="18" presetID="53" presetClass="entr" presetSubtype="16" fill="hold" nodeType="withEffect">
                                  <p:stCondLst>
                                    <p:cond delay="125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par>
                                <p:cTn id="23" presetID="2" presetClass="entr" presetSubtype="2" decel="100000" fill="hold" grpId="0" nodeType="withEffect">
                                  <p:stCondLst>
                                    <p:cond delay="2000"/>
                                  </p:stCondLst>
                                  <p:iterate type="lt">
                                    <p:tmPct val="10000"/>
                                  </p:iterate>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1+#ppt_w/2"/>
                                          </p:val>
                                        </p:tav>
                                        <p:tav tm="100000">
                                          <p:val>
                                            <p:strVal val="#ppt_x"/>
                                          </p:val>
                                        </p:tav>
                                      </p:tavLst>
                                    </p:anim>
                                    <p:anim calcmode="lin" valueType="num">
                                      <p:cBhvr additive="base">
                                        <p:cTn id="26" dur="500" fill="hold"/>
                                        <p:tgtEl>
                                          <p:spTgt spid="41"/>
                                        </p:tgtEl>
                                        <p:attrNameLst>
                                          <p:attrName>ppt_y</p:attrName>
                                        </p:attrNameLst>
                                      </p:cBhvr>
                                      <p:tavLst>
                                        <p:tav tm="0">
                                          <p:val>
                                            <p:strVal val="#ppt_y"/>
                                          </p:val>
                                        </p:tav>
                                        <p:tav tm="100000">
                                          <p:val>
                                            <p:strVal val="#ppt_y"/>
                                          </p:val>
                                        </p:tav>
                                      </p:tavLst>
                                    </p:anim>
                                  </p:childTnLst>
                                </p:cTn>
                              </p:par>
                              <p:par>
                                <p:cTn id="27" presetID="2" presetClass="entr" presetSubtype="4" fill="hold" grpId="0" nodeType="withEffect">
                                  <p:stCondLst>
                                    <p:cond delay="300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fill="hold"/>
                                        <p:tgtEl>
                                          <p:spTgt spid="40"/>
                                        </p:tgtEl>
                                        <p:attrNameLst>
                                          <p:attrName>ppt_x</p:attrName>
                                        </p:attrNameLst>
                                      </p:cBhvr>
                                      <p:tavLst>
                                        <p:tav tm="0">
                                          <p:val>
                                            <p:strVal val="#ppt_x"/>
                                          </p:val>
                                        </p:tav>
                                        <p:tav tm="100000">
                                          <p:val>
                                            <p:strVal val="#ppt_x"/>
                                          </p:val>
                                        </p:tav>
                                      </p:tavLst>
                                    </p:anim>
                                    <p:anim calcmode="lin" valueType="num">
                                      <p:cBhvr additive="base">
                                        <p:cTn id="30" dur="500" fill="hold"/>
                                        <p:tgtEl>
                                          <p:spTgt spid="4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300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fill="hold"/>
                                        <p:tgtEl>
                                          <p:spTgt spid="44"/>
                                        </p:tgtEl>
                                        <p:attrNameLst>
                                          <p:attrName>ppt_x</p:attrName>
                                        </p:attrNameLst>
                                      </p:cBhvr>
                                      <p:tavLst>
                                        <p:tav tm="0">
                                          <p:val>
                                            <p:strVal val="#ppt_x"/>
                                          </p:val>
                                        </p:tav>
                                        <p:tav tm="100000">
                                          <p:val>
                                            <p:strVal val="#ppt_x"/>
                                          </p:val>
                                        </p:tav>
                                      </p:tavLst>
                                    </p:anim>
                                    <p:anim calcmode="lin" valueType="num">
                                      <p:cBhvr additive="base">
                                        <p:cTn id="34" dur="500" fill="hold"/>
                                        <p:tgtEl>
                                          <p:spTgt spid="4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300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300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ppt_x"/>
                                          </p:val>
                                        </p:tav>
                                        <p:tav tm="100000">
                                          <p:val>
                                            <p:strVal val="#ppt_x"/>
                                          </p:val>
                                        </p:tav>
                                      </p:tavLst>
                                    </p:anim>
                                    <p:anim calcmode="lin" valueType="num">
                                      <p:cBhvr additive="base">
                                        <p:cTn id="4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p:bldP spid="41"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六边形 8"/>
          <p:cNvSpPr/>
          <p:nvPr/>
        </p:nvSpPr>
        <p:spPr>
          <a:xfrm rot="5400000">
            <a:off x="908301" y="2262855"/>
            <a:ext cx="2133524" cy="183924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sp>
        <p:nvSpPr>
          <p:cNvPr id="26" name="六边形 10"/>
          <p:cNvSpPr/>
          <p:nvPr/>
        </p:nvSpPr>
        <p:spPr>
          <a:xfrm rot="5400000">
            <a:off x="941264" y="4135064"/>
            <a:ext cx="2133524" cy="1839245"/>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sp>
        <p:nvSpPr>
          <p:cNvPr id="28" name="矩形 27"/>
          <p:cNvSpPr/>
          <p:nvPr/>
        </p:nvSpPr>
        <p:spPr>
          <a:xfrm>
            <a:off x="5262316" y="663550"/>
            <a:ext cx="3467616" cy="584775"/>
          </a:xfrm>
          <a:prstGeom prst="rect">
            <a:avLst/>
          </a:prstGeom>
        </p:spPr>
        <p:txBody>
          <a:bodyPr wrap="none">
            <a:spAutoFit/>
          </a:bodyPr>
          <a:lstStyle/>
          <a:p>
            <a:r>
              <a:rPr lang="zh-CN" altLang="en-US" sz="3200" dirty="0">
                <a:latin typeface="+mn-ea"/>
              </a:rPr>
              <a:t>台湾医疗强项举</a:t>
            </a:r>
            <a:r>
              <a:rPr lang="zh-TW" altLang="en-US" sz="3200" dirty="0">
                <a:latin typeface="+mn-ea"/>
              </a:rPr>
              <a:t>隅</a:t>
            </a:r>
            <a:endParaRPr lang="zh-CN" altLang="en-US" sz="3200" dirty="0">
              <a:latin typeface="+mn-ea"/>
            </a:endParaRPr>
          </a:p>
        </p:txBody>
      </p:sp>
      <p:pic>
        <p:nvPicPr>
          <p:cNvPr id="29"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60176" y="4537273"/>
            <a:ext cx="896379" cy="896379"/>
          </a:xfrm>
          <a:prstGeom prst="rect">
            <a:avLst/>
          </a:prstGeom>
        </p:spPr>
      </p:pic>
      <p:pic>
        <p:nvPicPr>
          <p:cNvPr id="30" name="图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133" y="2547764"/>
            <a:ext cx="1127859" cy="1127859"/>
          </a:xfrm>
          <a:prstGeom prst="rect">
            <a:avLst/>
          </a:prstGeom>
        </p:spPr>
      </p:pic>
      <p:grpSp>
        <p:nvGrpSpPr>
          <p:cNvPr id="2" name="群組 1"/>
          <p:cNvGrpSpPr/>
          <p:nvPr/>
        </p:nvGrpSpPr>
        <p:grpSpPr>
          <a:xfrm>
            <a:off x="4007768" y="1698848"/>
            <a:ext cx="7676232" cy="546469"/>
            <a:chOff x="4007768" y="2232248"/>
            <a:chExt cx="7676232" cy="546469"/>
          </a:xfrm>
        </p:grpSpPr>
        <p:sp>
          <p:nvSpPr>
            <p:cNvPr id="27" name="文本框 13"/>
            <p:cNvSpPr txBox="1"/>
            <p:nvPr/>
          </p:nvSpPr>
          <p:spPr>
            <a:xfrm>
              <a:off x="4649490" y="2304444"/>
              <a:ext cx="7034510" cy="369332"/>
            </a:xfrm>
            <a:prstGeom prst="rect">
              <a:avLst/>
            </a:prstGeom>
            <a:noFill/>
          </p:spPr>
          <p:txBody>
            <a:bodyPr wrap="square" rtlCol="0">
              <a:spAutoFit/>
            </a:bodyPr>
            <a:lstStyle/>
            <a:p>
              <a:r>
                <a:rPr lang="en-US" altLang="zh-TW" dirty="0">
                  <a:solidFill>
                    <a:srgbClr val="131313"/>
                  </a:solidFill>
                  <a:latin typeface="+mn-ea"/>
                  <a:cs typeface="Arial" panose="020B0604020202020204" pitchFamily="34" charset="0"/>
                </a:rPr>
                <a:t>1987</a:t>
              </a:r>
              <a:r>
                <a:rPr lang="zh-CN" altLang="en-US" dirty="0">
                  <a:solidFill>
                    <a:srgbClr val="131313"/>
                  </a:solidFill>
                  <a:latin typeface="+mn-ea"/>
                  <a:cs typeface="Arial" panose="020B0604020202020204" pitchFamily="34" charset="0"/>
                </a:rPr>
                <a:t>成立东南亚第一个颅颜中心，</a:t>
              </a:r>
              <a:r>
                <a:rPr lang="zh-TW" altLang="zh-TW" dirty="0">
                  <a:solidFill>
                    <a:srgbClr val="131313"/>
                  </a:solidFill>
                  <a:latin typeface="+mn-ea"/>
                  <a:cs typeface="Arial" panose="020B0604020202020204" pitchFamily="34" charset="0"/>
                </a:rPr>
                <a:t>唇颚裂修补成功率</a:t>
              </a:r>
              <a:r>
                <a:rPr lang="en-US" altLang="zh-TW" dirty="0">
                  <a:solidFill>
                    <a:srgbClr val="131313"/>
                  </a:solidFill>
                  <a:latin typeface="+mn-ea"/>
                  <a:cs typeface="Arial" panose="020B0604020202020204" pitchFamily="34" charset="0"/>
                </a:rPr>
                <a:t>100%</a:t>
              </a:r>
              <a:endParaRPr lang="en-US" altLang="zh-TW" dirty="0">
                <a:solidFill>
                  <a:srgbClr val="131313"/>
                </a:solidFill>
                <a:latin typeface="+mn-ea"/>
                <a:cs typeface="Arial" panose="020B0604020202020204" pitchFamily="34" charset="0"/>
              </a:endParaRPr>
            </a:p>
          </p:txBody>
        </p:sp>
        <p:grpSp>
          <p:nvGrpSpPr>
            <p:cNvPr id="31" name="组合 2"/>
            <p:cNvGrpSpPr/>
            <p:nvPr/>
          </p:nvGrpSpPr>
          <p:grpSpPr>
            <a:xfrm>
              <a:off x="4007768" y="2232248"/>
              <a:ext cx="471094" cy="546469"/>
              <a:chOff x="6633018" y="4322690"/>
              <a:chExt cx="471094" cy="546469"/>
            </a:xfrm>
          </p:grpSpPr>
          <p:sp>
            <p:nvSpPr>
              <p:cNvPr id="32" name="六边形 15"/>
              <p:cNvSpPr/>
              <p:nvPr/>
            </p:nvSpPr>
            <p:spPr>
              <a:xfrm rot="5400000">
                <a:off x="6595330" y="4360378"/>
                <a:ext cx="546469" cy="471094"/>
              </a:xfrm>
              <a:prstGeom prst="hexagon">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dobe 黑体 Std R" pitchFamily="34" charset="-128"/>
                  <a:ea typeface="Adobe 黑体 Std R" pitchFamily="34" charset="-128"/>
                </a:endParaRPr>
              </a:p>
            </p:txBody>
          </p:sp>
          <p:pic>
            <p:nvPicPr>
              <p:cNvPr id="33"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6918" y="4412661"/>
                <a:ext cx="356609" cy="356609"/>
              </a:xfrm>
              <a:prstGeom prst="rect">
                <a:avLst/>
              </a:prstGeom>
            </p:spPr>
          </p:pic>
        </p:grpSp>
      </p:grpSp>
      <p:grpSp>
        <p:nvGrpSpPr>
          <p:cNvPr id="3" name="群組 2"/>
          <p:cNvGrpSpPr/>
          <p:nvPr/>
        </p:nvGrpSpPr>
        <p:grpSpPr>
          <a:xfrm>
            <a:off x="4007768" y="2418928"/>
            <a:ext cx="7560840" cy="646331"/>
            <a:chOff x="4007768" y="2952328"/>
            <a:chExt cx="7560840" cy="646331"/>
          </a:xfrm>
        </p:grpSpPr>
        <p:sp>
          <p:nvSpPr>
            <p:cNvPr id="34" name="文本框 13"/>
            <p:cNvSpPr txBox="1"/>
            <p:nvPr/>
          </p:nvSpPr>
          <p:spPr>
            <a:xfrm>
              <a:off x="4654220" y="2952328"/>
              <a:ext cx="6914388" cy="646331"/>
            </a:xfrm>
            <a:prstGeom prst="rect">
              <a:avLst/>
            </a:prstGeom>
            <a:noFill/>
          </p:spPr>
          <p:txBody>
            <a:bodyPr wrap="square" rtlCol="0">
              <a:spAutoFit/>
            </a:bodyPr>
            <a:lstStyle/>
            <a:p>
              <a:r>
                <a:rPr lang="zh-TW" altLang="zh-TW" dirty="0">
                  <a:solidFill>
                    <a:srgbClr val="131313"/>
                  </a:solidFill>
                  <a:latin typeface="+mn-ea"/>
                  <a:cs typeface="Arial" panose="020B0604020202020204" pitchFamily="34" charset="0"/>
                </a:rPr>
                <a:t>第二型糖尿病患在进行胃绕道手术后，血糖恢复正常，成功率</a:t>
              </a:r>
              <a:r>
                <a:rPr lang="en-US" altLang="zh-TW" dirty="0">
                  <a:solidFill>
                    <a:srgbClr val="131313"/>
                  </a:solidFill>
                  <a:latin typeface="+mn-ea"/>
                  <a:cs typeface="Arial" panose="020B0604020202020204" pitchFamily="34" charset="0"/>
                </a:rPr>
                <a:t>93.3%</a:t>
              </a:r>
              <a:r>
                <a:rPr lang="zh-TW" altLang="zh-TW" dirty="0">
                  <a:solidFill>
                    <a:srgbClr val="131313"/>
                  </a:solidFill>
                  <a:latin typeface="+mn-ea"/>
                  <a:cs typeface="Arial" panose="020B0604020202020204" pitchFamily="34" charset="0"/>
                </a:rPr>
                <a:t>，并完成世界首例无疤痕腹腔镜胃绕道手术</a:t>
              </a:r>
              <a:r>
                <a:rPr lang="zh-TW" altLang="en-US" dirty="0">
                  <a:solidFill>
                    <a:srgbClr val="131313"/>
                  </a:solidFill>
                  <a:latin typeface="+mn-ea"/>
                  <a:cs typeface="Arial" panose="020B0604020202020204" pitchFamily="34" charset="0"/>
                </a:rPr>
                <a:t>。</a:t>
              </a:r>
              <a:endParaRPr lang="en-US" altLang="zh-CN" dirty="0">
                <a:solidFill>
                  <a:srgbClr val="131313"/>
                </a:solidFill>
                <a:latin typeface="+mn-ea"/>
                <a:cs typeface="Arial" panose="020B0604020202020204" pitchFamily="34" charset="0"/>
              </a:endParaRPr>
            </a:p>
          </p:txBody>
        </p:sp>
        <p:grpSp>
          <p:nvGrpSpPr>
            <p:cNvPr id="35" name="组合 2"/>
            <p:cNvGrpSpPr/>
            <p:nvPr/>
          </p:nvGrpSpPr>
          <p:grpSpPr>
            <a:xfrm>
              <a:off x="4007768" y="3026547"/>
              <a:ext cx="471094" cy="546469"/>
              <a:chOff x="6633018" y="4322690"/>
              <a:chExt cx="471094" cy="546469"/>
            </a:xfrm>
          </p:grpSpPr>
          <p:sp>
            <p:nvSpPr>
              <p:cNvPr id="36" name="六边形 15"/>
              <p:cNvSpPr/>
              <p:nvPr/>
            </p:nvSpPr>
            <p:spPr>
              <a:xfrm rot="5400000">
                <a:off x="6595330" y="4360378"/>
                <a:ext cx="546469" cy="471094"/>
              </a:xfrm>
              <a:prstGeom prst="hexagon">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dobe 黑体 Std R" pitchFamily="34" charset="-128"/>
                  <a:ea typeface="Adobe 黑体 Std R" pitchFamily="34" charset="-128"/>
                </a:endParaRPr>
              </a:p>
            </p:txBody>
          </p:sp>
          <p:pic>
            <p:nvPicPr>
              <p:cNvPr id="37"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6918" y="4412661"/>
                <a:ext cx="356609" cy="356609"/>
              </a:xfrm>
              <a:prstGeom prst="rect">
                <a:avLst/>
              </a:prstGeom>
            </p:spPr>
          </p:pic>
        </p:grpSp>
      </p:grpSp>
      <p:grpSp>
        <p:nvGrpSpPr>
          <p:cNvPr id="4" name="群組 3"/>
          <p:cNvGrpSpPr/>
          <p:nvPr/>
        </p:nvGrpSpPr>
        <p:grpSpPr>
          <a:xfrm>
            <a:off x="4007768" y="3295218"/>
            <a:ext cx="7488832" cy="646331"/>
            <a:chOff x="4007768" y="3828618"/>
            <a:chExt cx="7488832" cy="646331"/>
          </a:xfrm>
        </p:grpSpPr>
        <p:sp>
          <p:nvSpPr>
            <p:cNvPr id="51" name="文本框 13"/>
            <p:cNvSpPr txBox="1"/>
            <p:nvPr/>
          </p:nvSpPr>
          <p:spPr>
            <a:xfrm>
              <a:off x="4654220" y="3828618"/>
              <a:ext cx="6842380" cy="646331"/>
            </a:xfrm>
            <a:prstGeom prst="rect">
              <a:avLst/>
            </a:prstGeom>
            <a:noFill/>
          </p:spPr>
          <p:txBody>
            <a:bodyPr wrap="square" rtlCol="0">
              <a:spAutoFit/>
            </a:bodyPr>
            <a:lstStyle/>
            <a:p>
              <a:r>
                <a:rPr lang="zh-TW" altLang="zh-TW" dirty="0">
                  <a:solidFill>
                    <a:srgbClr val="131313"/>
                  </a:solidFill>
                  <a:latin typeface="+mn-ea"/>
                  <a:cs typeface="Arial" panose="020B0604020202020204" pitchFamily="34" charset="0"/>
                </a:rPr>
                <a:t>独步全球的冷冻卵技术，人工协助生殖之怀孕率高于</a:t>
              </a:r>
              <a:r>
                <a:rPr lang="en-US" altLang="zh-TW" dirty="0">
                  <a:solidFill>
                    <a:srgbClr val="131313"/>
                  </a:solidFill>
                  <a:latin typeface="+mn-ea"/>
                  <a:cs typeface="Arial" panose="020B0604020202020204" pitchFamily="34" charset="0"/>
                </a:rPr>
                <a:t>37.7%</a:t>
              </a:r>
              <a:r>
                <a:rPr lang="zh-TW" altLang="zh-TW" dirty="0">
                  <a:solidFill>
                    <a:srgbClr val="131313"/>
                  </a:solidFill>
                  <a:latin typeface="+mn-ea"/>
                  <a:cs typeface="Arial" panose="020B0604020202020204" pitchFamily="34" charset="0"/>
                </a:rPr>
                <a:t>，活产率</a:t>
              </a:r>
              <a:r>
                <a:rPr lang="en-US" altLang="zh-TW" dirty="0">
                  <a:solidFill>
                    <a:srgbClr val="131313"/>
                  </a:solidFill>
                  <a:latin typeface="+mn-ea"/>
                  <a:cs typeface="Arial" panose="020B0604020202020204" pitchFamily="34" charset="0"/>
                </a:rPr>
                <a:t>27.7%</a:t>
              </a:r>
              <a:r>
                <a:rPr lang="zh-TW" altLang="en-US" dirty="0">
                  <a:solidFill>
                    <a:srgbClr val="131313"/>
                  </a:solidFill>
                  <a:latin typeface="+mn-ea"/>
                  <a:cs typeface="Arial" panose="020B0604020202020204" pitchFamily="34" charset="0"/>
                </a:rPr>
                <a:t>。</a:t>
              </a:r>
              <a:endParaRPr lang="zh-TW" altLang="en-US" dirty="0">
                <a:solidFill>
                  <a:srgbClr val="131313"/>
                </a:solidFill>
                <a:latin typeface="+mn-ea"/>
                <a:cs typeface="Arial" panose="020B0604020202020204" pitchFamily="34" charset="0"/>
              </a:endParaRPr>
            </a:p>
          </p:txBody>
        </p:sp>
        <p:grpSp>
          <p:nvGrpSpPr>
            <p:cNvPr id="52" name="组合 2"/>
            <p:cNvGrpSpPr/>
            <p:nvPr/>
          </p:nvGrpSpPr>
          <p:grpSpPr>
            <a:xfrm>
              <a:off x="4007768" y="3890643"/>
              <a:ext cx="471094" cy="546469"/>
              <a:chOff x="6633018" y="4322690"/>
              <a:chExt cx="471094" cy="546469"/>
            </a:xfrm>
          </p:grpSpPr>
          <p:sp>
            <p:nvSpPr>
              <p:cNvPr id="53" name="六边形 15"/>
              <p:cNvSpPr/>
              <p:nvPr/>
            </p:nvSpPr>
            <p:spPr>
              <a:xfrm rot="5400000">
                <a:off x="6595330" y="4360378"/>
                <a:ext cx="546469" cy="471094"/>
              </a:xfrm>
              <a:prstGeom prst="hexagon">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dobe 黑体 Std R" pitchFamily="34" charset="-128"/>
                  <a:ea typeface="Adobe 黑体 Std R" pitchFamily="34" charset="-128"/>
                </a:endParaRPr>
              </a:p>
            </p:txBody>
          </p:sp>
          <p:pic>
            <p:nvPicPr>
              <p:cNvPr id="54"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6918" y="4412661"/>
                <a:ext cx="356609" cy="356609"/>
              </a:xfrm>
              <a:prstGeom prst="rect">
                <a:avLst/>
              </a:prstGeom>
            </p:spPr>
          </p:pic>
        </p:grpSp>
      </p:grpSp>
      <p:grpSp>
        <p:nvGrpSpPr>
          <p:cNvPr id="5" name="群組 4"/>
          <p:cNvGrpSpPr/>
          <p:nvPr/>
        </p:nvGrpSpPr>
        <p:grpSpPr>
          <a:xfrm>
            <a:off x="4009388" y="4147120"/>
            <a:ext cx="7552870" cy="646331"/>
            <a:chOff x="4009388" y="4680520"/>
            <a:chExt cx="7552870" cy="646331"/>
          </a:xfrm>
        </p:grpSpPr>
        <p:sp>
          <p:nvSpPr>
            <p:cNvPr id="55" name="文本框 13"/>
            <p:cNvSpPr txBox="1"/>
            <p:nvPr/>
          </p:nvSpPr>
          <p:spPr>
            <a:xfrm>
              <a:off x="4649490" y="4680520"/>
              <a:ext cx="6912768" cy="646331"/>
            </a:xfrm>
            <a:prstGeom prst="rect">
              <a:avLst/>
            </a:prstGeom>
            <a:noFill/>
          </p:spPr>
          <p:txBody>
            <a:bodyPr wrap="square" rtlCol="0">
              <a:spAutoFit/>
            </a:bodyPr>
            <a:lstStyle/>
            <a:p>
              <a:pPr lvl="0"/>
              <a:r>
                <a:rPr lang="zh-TW" altLang="zh-TW" dirty="0">
                  <a:solidFill>
                    <a:srgbClr val="131313"/>
                  </a:solidFill>
                  <a:latin typeface="+mn-ea"/>
                  <a:cs typeface="Arial" panose="020B0604020202020204" pitchFamily="34" charset="0"/>
                </a:rPr>
                <a:t>亚洲全心脏移植成功首例即于台湾完成，冠状动脉心导管支架放置术成功率高达</a:t>
              </a:r>
              <a:r>
                <a:rPr lang="en-US" altLang="zh-TW" dirty="0">
                  <a:solidFill>
                    <a:srgbClr val="131313"/>
                  </a:solidFill>
                  <a:latin typeface="+mn-ea"/>
                  <a:cs typeface="Arial" panose="020B0604020202020204" pitchFamily="34" charset="0"/>
                </a:rPr>
                <a:t>99%</a:t>
              </a:r>
              <a:r>
                <a:rPr lang="zh-TW" altLang="zh-TW" dirty="0">
                  <a:solidFill>
                    <a:srgbClr val="131313"/>
                  </a:solidFill>
                  <a:latin typeface="+mn-ea"/>
                  <a:cs typeface="Arial" panose="020B0604020202020204" pitchFamily="34" charset="0"/>
                </a:rPr>
                <a:t>，并发症小于</a:t>
              </a:r>
              <a:r>
                <a:rPr lang="en-US" altLang="zh-TW" dirty="0">
                  <a:solidFill>
                    <a:srgbClr val="131313"/>
                  </a:solidFill>
                  <a:latin typeface="+mn-ea"/>
                  <a:cs typeface="Arial" panose="020B0604020202020204" pitchFamily="34" charset="0"/>
                </a:rPr>
                <a:t>1%</a:t>
              </a:r>
              <a:r>
                <a:rPr lang="zh-TW" altLang="zh-TW" dirty="0">
                  <a:solidFill>
                    <a:srgbClr val="131313"/>
                  </a:solidFill>
                  <a:latin typeface="+mn-ea"/>
                  <a:cs typeface="Arial" panose="020B0604020202020204" pitchFamily="34" charset="0"/>
                </a:rPr>
                <a:t>。</a:t>
              </a:r>
              <a:endParaRPr lang="en-US" altLang="zh-TW" dirty="0">
                <a:solidFill>
                  <a:srgbClr val="131313"/>
                </a:solidFill>
                <a:latin typeface="+mn-ea"/>
                <a:cs typeface="Arial" panose="020B0604020202020204" pitchFamily="34" charset="0"/>
              </a:endParaRPr>
            </a:p>
          </p:txBody>
        </p:sp>
        <p:grpSp>
          <p:nvGrpSpPr>
            <p:cNvPr id="56" name="组合 2"/>
            <p:cNvGrpSpPr/>
            <p:nvPr/>
          </p:nvGrpSpPr>
          <p:grpSpPr>
            <a:xfrm>
              <a:off x="4009388" y="4728627"/>
              <a:ext cx="471094" cy="546469"/>
              <a:chOff x="6633018" y="4322690"/>
              <a:chExt cx="471094" cy="546469"/>
            </a:xfrm>
          </p:grpSpPr>
          <p:sp>
            <p:nvSpPr>
              <p:cNvPr id="57" name="六边形 15"/>
              <p:cNvSpPr/>
              <p:nvPr/>
            </p:nvSpPr>
            <p:spPr>
              <a:xfrm rot="5400000">
                <a:off x="6595330" y="4360378"/>
                <a:ext cx="546469" cy="471094"/>
              </a:xfrm>
              <a:prstGeom prst="hexagon">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dobe 黑体 Std R" pitchFamily="34" charset="-128"/>
                  <a:ea typeface="Adobe 黑体 Std R" pitchFamily="34" charset="-128"/>
                </a:endParaRPr>
              </a:p>
            </p:txBody>
          </p:sp>
          <p:pic>
            <p:nvPicPr>
              <p:cNvPr id="58"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6918" y="4412661"/>
                <a:ext cx="356609" cy="356609"/>
              </a:xfrm>
              <a:prstGeom prst="rect">
                <a:avLst/>
              </a:prstGeom>
            </p:spPr>
          </p:pic>
        </p:grpSp>
      </p:grpSp>
      <p:grpSp>
        <p:nvGrpSpPr>
          <p:cNvPr id="6" name="群組 5"/>
          <p:cNvGrpSpPr/>
          <p:nvPr/>
        </p:nvGrpSpPr>
        <p:grpSpPr>
          <a:xfrm>
            <a:off x="4007768" y="5051142"/>
            <a:ext cx="7698382" cy="646331"/>
            <a:chOff x="4007768" y="5584542"/>
            <a:chExt cx="7698382" cy="646331"/>
          </a:xfrm>
        </p:grpSpPr>
        <p:sp>
          <p:nvSpPr>
            <p:cNvPr id="59" name="文本框 13"/>
            <p:cNvSpPr txBox="1"/>
            <p:nvPr/>
          </p:nvSpPr>
          <p:spPr>
            <a:xfrm>
              <a:off x="4649366" y="5584542"/>
              <a:ext cx="7056784" cy="646331"/>
            </a:xfrm>
            <a:prstGeom prst="rect">
              <a:avLst/>
            </a:prstGeom>
            <a:noFill/>
          </p:spPr>
          <p:txBody>
            <a:bodyPr wrap="square" rtlCol="0">
              <a:spAutoFit/>
            </a:bodyPr>
            <a:lstStyle/>
            <a:p>
              <a:r>
                <a:rPr lang="zh-TW" altLang="zh-TW" dirty="0">
                  <a:solidFill>
                    <a:srgbClr val="131313"/>
                  </a:solidFill>
                  <a:latin typeface="+mn-ea"/>
                  <a:cs typeface="Arial" panose="020B0604020202020204" pitchFamily="34" charset="0"/>
                </a:rPr>
                <a:t>肝脏移植手术，术后</a:t>
              </a:r>
              <a:r>
                <a:rPr lang="en-US" altLang="zh-TW" dirty="0">
                  <a:solidFill>
                    <a:srgbClr val="131313"/>
                  </a:solidFill>
                  <a:latin typeface="+mn-ea"/>
                  <a:cs typeface="Arial" panose="020B0604020202020204" pitchFamily="34" charset="0"/>
                </a:rPr>
                <a:t>5</a:t>
              </a:r>
              <a:r>
                <a:rPr lang="zh-TW" altLang="zh-TW" dirty="0">
                  <a:solidFill>
                    <a:srgbClr val="131313"/>
                  </a:solidFill>
                  <a:latin typeface="+mn-ea"/>
                  <a:cs typeface="Arial" panose="020B0604020202020204" pitchFamily="34" charset="0"/>
                </a:rPr>
                <a:t>年的存活率，已经超越美国，是目前全世界最佳的活体肝脏移植成果。</a:t>
              </a:r>
              <a:endParaRPr lang="en-US" altLang="zh-TW" dirty="0">
                <a:solidFill>
                  <a:srgbClr val="131313"/>
                </a:solidFill>
                <a:latin typeface="+mn-ea"/>
                <a:cs typeface="Arial" panose="020B0604020202020204" pitchFamily="34" charset="0"/>
              </a:endParaRPr>
            </a:p>
          </p:txBody>
        </p:sp>
        <p:grpSp>
          <p:nvGrpSpPr>
            <p:cNvPr id="60" name="组合 2"/>
            <p:cNvGrpSpPr/>
            <p:nvPr/>
          </p:nvGrpSpPr>
          <p:grpSpPr>
            <a:xfrm>
              <a:off x="4007768" y="5620107"/>
              <a:ext cx="471094" cy="546469"/>
              <a:chOff x="6633018" y="4322690"/>
              <a:chExt cx="471094" cy="546469"/>
            </a:xfrm>
          </p:grpSpPr>
          <p:sp>
            <p:nvSpPr>
              <p:cNvPr id="61" name="六边形 15"/>
              <p:cNvSpPr/>
              <p:nvPr/>
            </p:nvSpPr>
            <p:spPr>
              <a:xfrm rot="5400000">
                <a:off x="6595330" y="4360378"/>
                <a:ext cx="546469" cy="471094"/>
              </a:xfrm>
              <a:prstGeom prst="hexagon">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dobe 黑体 Std R" pitchFamily="34" charset="-128"/>
                  <a:ea typeface="Adobe 黑体 Std R" pitchFamily="34" charset="-128"/>
                </a:endParaRPr>
              </a:p>
            </p:txBody>
          </p:sp>
          <p:pic>
            <p:nvPicPr>
              <p:cNvPr id="6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6918" y="4412661"/>
                <a:ext cx="356609" cy="356609"/>
              </a:xfrm>
              <a:prstGeom prst="rect">
                <a:avLst/>
              </a:prstGeom>
            </p:spPr>
          </p:pic>
        </p:grpSp>
      </p:grpSp>
      <p:sp>
        <p:nvSpPr>
          <p:cNvPr id="73" name="文本框 96"/>
          <p:cNvSpPr txBox="1"/>
          <p:nvPr/>
        </p:nvSpPr>
        <p:spPr>
          <a:xfrm>
            <a:off x="1052166" y="663551"/>
            <a:ext cx="387798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产品内容概览－医学</a:t>
            </a:r>
            <a:endParaRPr lang="zh-CN" altLang="en-US" sz="3200" b="1" dirty="0">
              <a:solidFill>
                <a:schemeClr val="tx2"/>
              </a:solidFill>
              <a:latin typeface="Century Gothic" panose="020B0502020202020204" pitchFamily="34" charset="0"/>
              <a:ea typeface="+mj-ea"/>
            </a:endParaRPr>
          </a:p>
        </p:txBody>
      </p:sp>
      <p:grpSp>
        <p:nvGrpSpPr>
          <p:cNvPr id="7" name="群組 6"/>
          <p:cNvGrpSpPr/>
          <p:nvPr/>
        </p:nvGrpSpPr>
        <p:grpSpPr>
          <a:xfrm>
            <a:off x="3985618" y="6038000"/>
            <a:ext cx="7698382" cy="646331"/>
            <a:chOff x="3985618" y="6571400"/>
            <a:chExt cx="7698382" cy="646331"/>
          </a:xfrm>
        </p:grpSpPr>
        <p:sp>
          <p:nvSpPr>
            <p:cNvPr id="38" name="文本框 13"/>
            <p:cNvSpPr txBox="1"/>
            <p:nvPr/>
          </p:nvSpPr>
          <p:spPr>
            <a:xfrm>
              <a:off x="4627216" y="6571400"/>
              <a:ext cx="7056784" cy="646331"/>
            </a:xfrm>
            <a:prstGeom prst="rect">
              <a:avLst/>
            </a:prstGeom>
            <a:noFill/>
          </p:spPr>
          <p:txBody>
            <a:bodyPr wrap="square" rtlCol="0">
              <a:spAutoFit/>
            </a:bodyPr>
            <a:lstStyle/>
            <a:p>
              <a:r>
                <a:rPr lang="zh-TW" altLang="en-US" dirty="0">
                  <a:solidFill>
                    <a:srgbClr val="131313"/>
                  </a:solidFill>
                  <a:latin typeface="+mn-ea"/>
                  <a:cs typeface="Arial" panose="020B0604020202020204" pitchFamily="34" charset="0"/>
                </a:rPr>
                <a:t>生技、医材研发能量在世界举足轻重，台湾的电动轮椅出口是全世界第一，面膜产量占全球</a:t>
              </a:r>
              <a:r>
                <a:rPr lang="en-US" altLang="zh-TW" dirty="0">
                  <a:solidFill>
                    <a:srgbClr val="131313"/>
                  </a:solidFill>
                  <a:latin typeface="+mn-ea"/>
                  <a:cs typeface="Arial" panose="020B0604020202020204" pitchFamily="34" charset="0"/>
                </a:rPr>
                <a:t>17%</a:t>
              </a:r>
              <a:endParaRPr lang="en-US" altLang="zh-TW" dirty="0">
                <a:solidFill>
                  <a:srgbClr val="131313"/>
                </a:solidFill>
                <a:latin typeface="+mn-ea"/>
                <a:cs typeface="Arial" panose="020B0604020202020204" pitchFamily="34" charset="0"/>
              </a:endParaRPr>
            </a:p>
          </p:txBody>
        </p:sp>
        <p:grpSp>
          <p:nvGrpSpPr>
            <p:cNvPr id="39" name="组合 2"/>
            <p:cNvGrpSpPr/>
            <p:nvPr/>
          </p:nvGrpSpPr>
          <p:grpSpPr>
            <a:xfrm>
              <a:off x="3985618" y="6606965"/>
              <a:ext cx="471094" cy="546469"/>
              <a:chOff x="6633018" y="4322690"/>
              <a:chExt cx="471094" cy="546469"/>
            </a:xfrm>
          </p:grpSpPr>
          <p:sp>
            <p:nvSpPr>
              <p:cNvPr id="40" name="六边形 15"/>
              <p:cNvSpPr/>
              <p:nvPr/>
            </p:nvSpPr>
            <p:spPr>
              <a:xfrm rot="5400000">
                <a:off x="6595330" y="4360378"/>
                <a:ext cx="546469" cy="471094"/>
              </a:xfrm>
              <a:prstGeom prst="hexagon">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dobe 黑体 Std R" pitchFamily="34" charset="-128"/>
                  <a:ea typeface="Adobe 黑体 Std R" pitchFamily="34" charset="-128"/>
                </a:endParaRPr>
              </a:p>
            </p:txBody>
          </p:sp>
          <p:pic>
            <p:nvPicPr>
              <p:cNvPr id="41"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6918" y="4412661"/>
                <a:ext cx="356609" cy="356609"/>
              </a:xfrm>
              <a:prstGeom prst="rect">
                <a:avLst/>
              </a:prstGeom>
            </p:spPr>
          </p:pic>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3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33"/>
          <p:cNvGrpSpPr/>
          <p:nvPr/>
        </p:nvGrpSpPr>
        <p:grpSpPr>
          <a:xfrm>
            <a:off x="-391195" y="-1"/>
            <a:ext cx="1417774" cy="723901"/>
            <a:chOff x="-391195" y="-1"/>
            <a:chExt cx="1697596" cy="866775"/>
          </a:xfrm>
        </p:grpSpPr>
        <p:sp>
          <p:nvSpPr>
            <p:cNvPr id="35" name="任意多边形 3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0" name="直接连接符 4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 name="组合 60"/>
          <p:cNvGrpSpPr/>
          <p:nvPr/>
        </p:nvGrpSpPr>
        <p:grpSpPr>
          <a:xfrm>
            <a:off x="3787005" y="1145053"/>
            <a:ext cx="5282848" cy="934221"/>
            <a:chOff x="678014" y="4838504"/>
            <a:chExt cx="4062375" cy="934221"/>
          </a:xfrm>
        </p:grpSpPr>
        <p:sp>
          <p:nvSpPr>
            <p:cNvPr id="54" name="矩形 53"/>
            <p:cNvSpPr/>
            <p:nvPr/>
          </p:nvSpPr>
          <p:spPr>
            <a:xfrm>
              <a:off x="937741" y="5237194"/>
              <a:ext cx="3248027" cy="535531"/>
            </a:xfrm>
            <a:prstGeom prst="rect">
              <a:avLst/>
            </a:prstGeom>
          </p:spPr>
          <p:txBody>
            <a:bodyPr wrap="square">
              <a:spAutoFit/>
            </a:bodyPr>
            <a:lstStyle/>
            <a:p>
              <a:pPr>
                <a:lnSpc>
                  <a:spcPct val="120000"/>
                </a:lnSpc>
              </a:pPr>
              <a:r>
                <a:rPr lang="zh-CN" altLang="en-US" sz="1200" b="1" dirty="0">
                  <a:solidFill>
                    <a:schemeClr val="tx2">
                      <a:lumMod val="75000"/>
                    </a:schemeClr>
                  </a:solidFill>
                  <a:latin typeface="Century Gothic" panose="020B0502020202020204" pitchFamily="34" charset="0"/>
                </a:rPr>
                <a:t>基础学科知识</a:t>
              </a:r>
              <a:r>
                <a:rPr lang="zh-TW" altLang="en-US" sz="1200" b="1" dirty="0">
                  <a:solidFill>
                    <a:schemeClr val="tx2">
                      <a:lumMod val="75000"/>
                    </a:schemeClr>
                  </a:solidFill>
                  <a:latin typeface="Century Gothic" panose="020B0502020202020204" pitchFamily="34" charset="0"/>
                </a:rPr>
                <a:t>内容</a:t>
              </a:r>
              <a:r>
                <a:rPr lang="zh-CN" altLang="en-US" sz="1200" b="1" dirty="0">
                  <a:solidFill>
                    <a:schemeClr val="tx2">
                      <a:lumMod val="75000"/>
                    </a:schemeClr>
                  </a:solidFill>
                  <a:latin typeface="Century Gothic" panose="020B0502020202020204" pitchFamily="34" charset="0"/>
                </a:rPr>
                <a:t>完备，阅读通过研究与实践后的珍贵成果</a:t>
              </a:r>
              <a:endParaRPr lang="zh-CN" altLang="en-US" sz="1200" b="1" dirty="0">
                <a:solidFill>
                  <a:schemeClr val="tx2">
                    <a:lumMod val="75000"/>
                  </a:schemeClr>
                </a:solidFill>
                <a:latin typeface="Century Gothic" panose="020B0502020202020204" pitchFamily="34" charset="0"/>
              </a:endParaRPr>
            </a:p>
            <a:p>
              <a:pPr>
                <a:lnSpc>
                  <a:spcPct val="120000"/>
                </a:lnSpc>
              </a:pPr>
              <a:endParaRPr lang="en-US" altLang="zh-CN" sz="1200" b="1" dirty="0">
                <a:solidFill>
                  <a:schemeClr val="tx2">
                    <a:lumMod val="75000"/>
                  </a:schemeClr>
                </a:solidFill>
                <a:latin typeface="Century Gothic" panose="020B0502020202020204" pitchFamily="34" charset="0"/>
              </a:endParaRPr>
            </a:p>
          </p:txBody>
        </p:sp>
        <p:sp>
          <p:nvSpPr>
            <p:cNvPr id="55" name="矩形 54"/>
            <p:cNvSpPr/>
            <p:nvPr/>
          </p:nvSpPr>
          <p:spPr>
            <a:xfrm>
              <a:off x="678014" y="4838504"/>
              <a:ext cx="4062375" cy="757130"/>
            </a:xfrm>
            <a:prstGeom prst="rect">
              <a:avLst/>
            </a:prstGeom>
          </p:spPr>
          <p:txBody>
            <a:bodyPr wrap="square">
              <a:spAutoFit/>
            </a:bodyPr>
            <a:lstStyle/>
            <a:p>
              <a:pPr>
                <a:lnSpc>
                  <a:spcPct val="120000"/>
                </a:lnSpc>
              </a:pPr>
              <a:r>
                <a:rPr lang="zh-TW" altLang="en-US" b="1" dirty="0">
                  <a:solidFill>
                    <a:schemeClr val="tx2">
                      <a:lumMod val="75000"/>
                    </a:schemeClr>
                  </a:solidFill>
                  <a:latin typeface="+mn-ea"/>
                </a:rPr>
                <a:t>文献</a:t>
              </a:r>
              <a:r>
                <a:rPr lang="en-US" altLang="zh-TW" b="1" dirty="0">
                  <a:solidFill>
                    <a:schemeClr val="tx2">
                      <a:lumMod val="75000"/>
                    </a:schemeClr>
                  </a:solidFill>
                  <a:latin typeface="+mn-ea"/>
                </a:rPr>
                <a:t>_</a:t>
              </a:r>
              <a:r>
                <a:rPr lang="zh-CN" altLang="en-US" b="1" dirty="0">
                  <a:solidFill>
                    <a:schemeClr val="tx2">
                      <a:lumMod val="75000"/>
                    </a:schemeClr>
                  </a:solidFill>
                  <a:latin typeface="+mn-ea"/>
                </a:rPr>
                <a:t>新工科－涵盖 基础与应用科学、工程学</a:t>
              </a:r>
              <a:endParaRPr lang="en-US" altLang="zh-CN" b="1" dirty="0">
                <a:solidFill>
                  <a:schemeClr val="tx2">
                    <a:lumMod val="75000"/>
                  </a:schemeClr>
                </a:solidFill>
                <a:latin typeface="+mn-ea"/>
              </a:endParaRPr>
            </a:p>
            <a:p>
              <a:pPr>
                <a:lnSpc>
                  <a:spcPct val="120000"/>
                </a:lnSpc>
              </a:pPr>
              <a:endParaRPr lang="zh-CN" altLang="en-US" b="1" dirty="0">
                <a:solidFill>
                  <a:schemeClr val="tx2">
                    <a:lumMod val="75000"/>
                  </a:schemeClr>
                </a:solidFill>
              </a:endParaRPr>
            </a:p>
          </p:txBody>
        </p:sp>
      </p:grpSp>
      <p:grpSp>
        <p:nvGrpSpPr>
          <p:cNvPr id="5" name="组合 63"/>
          <p:cNvGrpSpPr/>
          <p:nvPr/>
        </p:nvGrpSpPr>
        <p:grpSpPr>
          <a:xfrm>
            <a:off x="6732960" y="2792289"/>
            <a:ext cx="3734381" cy="757130"/>
            <a:chOff x="937750" y="5016378"/>
            <a:chExt cx="2710228" cy="757130"/>
          </a:xfrm>
        </p:grpSpPr>
        <p:sp>
          <p:nvSpPr>
            <p:cNvPr id="57" name="矩形 56"/>
            <p:cNvSpPr/>
            <p:nvPr/>
          </p:nvSpPr>
          <p:spPr>
            <a:xfrm>
              <a:off x="937750" y="5369002"/>
              <a:ext cx="2710228" cy="292131"/>
            </a:xfrm>
            <a:prstGeom prst="rect">
              <a:avLst/>
            </a:prstGeom>
          </p:spPr>
          <p:txBody>
            <a:bodyPr wrap="square">
              <a:spAutoFit/>
            </a:bodyPr>
            <a:lstStyle/>
            <a:p>
              <a:pPr>
                <a:lnSpc>
                  <a:spcPct val="120000"/>
                </a:lnSpc>
              </a:pPr>
              <a:r>
                <a:rPr lang="zh-CN" altLang="en-US" sz="1200" b="1" dirty="0">
                  <a:solidFill>
                    <a:schemeClr val="tx2">
                      <a:lumMod val="75000"/>
                    </a:schemeClr>
                  </a:solidFill>
                  <a:latin typeface="Century Gothic" panose="020B0502020202020204" pitchFamily="34" charset="0"/>
                </a:rPr>
                <a:t>生物科学</a:t>
              </a:r>
              <a:r>
                <a:rPr lang="zh-TW" altLang="en-US" sz="1200" b="1" dirty="0">
                  <a:solidFill>
                    <a:schemeClr val="tx2">
                      <a:lumMod val="75000"/>
                    </a:schemeClr>
                  </a:solidFill>
                  <a:latin typeface="Century Gothic" panose="020B0502020202020204" pitchFamily="34" charset="0"/>
                </a:rPr>
                <a:t>与</a:t>
              </a:r>
              <a:r>
                <a:rPr lang="zh-CN" altLang="en-US" sz="1200" b="1" dirty="0">
                  <a:solidFill>
                    <a:schemeClr val="tx2">
                      <a:lumMod val="75000"/>
                    </a:schemeClr>
                  </a:solidFill>
                  <a:latin typeface="Century Gothic" panose="020B0502020202020204" pitchFamily="34" charset="0"/>
                </a:rPr>
                <a:t>农业研究，探索台湾</a:t>
              </a:r>
              <a:r>
                <a:rPr lang="zh-TW" altLang="en-US" sz="1200" b="1" dirty="0">
                  <a:solidFill>
                    <a:schemeClr val="tx2">
                      <a:lumMod val="75000"/>
                    </a:schemeClr>
                  </a:solidFill>
                  <a:latin typeface="Century Gothic" panose="020B0502020202020204" pitchFamily="34" charset="0"/>
                </a:rPr>
                <a:t>地区</a:t>
              </a:r>
              <a:r>
                <a:rPr lang="zh-CN" altLang="en-US" sz="1200" b="1" dirty="0">
                  <a:solidFill>
                    <a:schemeClr val="tx2">
                      <a:lumMod val="75000"/>
                    </a:schemeClr>
                  </a:solidFill>
                  <a:latin typeface="Century Gothic" panose="020B0502020202020204" pitchFamily="34" charset="0"/>
                </a:rPr>
                <a:t>农业生命力</a:t>
              </a:r>
              <a:endParaRPr lang="en-US" altLang="zh-CN" sz="1200" b="1" dirty="0">
                <a:solidFill>
                  <a:schemeClr val="tx2">
                    <a:lumMod val="75000"/>
                  </a:schemeClr>
                </a:solidFill>
                <a:latin typeface="Century Gothic" panose="020B0502020202020204" pitchFamily="34" charset="0"/>
              </a:endParaRPr>
            </a:p>
          </p:txBody>
        </p:sp>
        <p:sp>
          <p:nvSpPr>
            <p:cNvPr id="58" name="矩形 57"/>
            <p:cNvSpPr/>
            <p:nvPr/>
          </p:nvSpPr>
          <p:spPr>
            <a:xfrm>
              <a:off x="937750" y="5016378"/>
              <a:ext cx="2660361" cy="757130"/>
            </a:xfrm>
            <a:prstGeom prst="rect">
              <a:avLst/>
            </a:prstGeom>
          </p:spPr>
          <p:txBody>
            <a:bodyPr wrap="square">
              <a:spAutoFit/>
            </a:bodyPr>
            <a:lstStyle/>
            <a:p>
              <a:pPr>
                <a:lnSpc>
                  <a:spcPct val="120000"/>
                </a:lnSpc>
              </a:pPr>
              <a:r>
                <a:rPr lang="zh-TW" altLang="en-US" b="1" dirty="0">
                  <a:solidFill>
                    <a:schemeClr val="tx2">
                      <a:lumMod val="75000"/>
                    </a:schemeClr>
                  </a:solidFill>
                  <a:latin typeface="+mn-ea"/>
                </a:rPr>
                <a:t>文献</a:t>
              </a:r>
              <a:r>
                <a:rPr lang="en-US" altLang="zh-TW" b="1" dirty="0">
                  <a:solidFill>
                    <a:schemeClr val="tx2">
                      <a:lumMod val="75000"/>
                    </a:schemeClr>
                  </a:solidFill>
                  <a:latin typeface="+mn-ea"/>
                </a:rPr>
                <a:t>_</a:t>
              </a:r>
              <a:r>
                <a:rPr lang="zh-CN" altLang="en-US" b="1" dirty="0">
                  <a:solidFill>
                    <a:schemeClr val="tx2">
                      <a:lumMod val="75000"/>
                    </a:schemeClr>
                  </a:solidFill>
                  <a:latin typeface="+mn-ea"/>
                </a:rPr>
                <a:t>新农科－涵盖 生物农学</a:t>
              </a:r>
              <a:endParaRPr lang="en-US" altLang="zh-CN" b="1" dirty="0">
                <a:solidFill>
                  <a:schemeClr val="tx2">
                    <a:lumMod val="75000"/>
                  </a:schemeClr>
                </a:solidFill>
                <a:latin typeface="+mn-ea"/>
              </a:endParaRPr>
            </a:p>
            <a:p>
              <a:pPr>
                <a:lnSpc>
                  <a:spcPct val="120000"/>
                </a:lnSpc>
              </a:pPr>
              <a:endParaRPr lang="zh-CN" altLang="en-US" b="1" dirty="0">
                <a:solidFill>
                  <a:schemeClr val="tx2">
                    <a:lumMod val="75000"/>
                  </a:schemeClr>
                </a:solidFill>
              </a:endParaRPr>
            </a:p>
          </p:txBody>
        </p:sp>
      </p:grpSp>
      <p:grpSp>
        <p:nvGrpSpPr>
          <p:cNvPr id="10" name="组合 66"/>
          <p:cNvGrpSpPr/>
          <p:nvPr/>
        </p:nvGrpSpPr>
        <p:grpSpPr>
          <a:xfrm>
            <a:off x="2226965" y="2362536"/>
            <a:ext cx="3508373" cy="888155"/>
            <a:chOff x="937750" y="5016378"/>
            <a:chExt cx="2710228" cy="888155"/>
          </a:xfrm>
        </p:grpSpPr>
        <p:sp>
          <p:nvSpPr>
            <p:cNvPr id="60" name="矩形 59"/>
            <p:cNvSpPr/>
            <p:nvPr/>
          </p:nvSpPr>
          <p:spPr>
            <a:xfrm>
              <a:off x="937750" y="5369002"/>
              <a:ext cx="2710228" cy="535531"/>
            </a:xfrm>
            <a:prstGeom prst="rect">
              <a:avLst/>
            </a:prstGeom>
          </p:spPr>
          <p:txBody>
            <a:bodyPr wrap="square">
              <a:spAutoFit/>
            </a:bodyPr>
            <a:lstStyle/>
            <a:p>
              <a:pPr>
                <a:lnSpc>
                  <a:spcPct val="120000"/>
                </a:lnSpc>
              </a:pPr>
              <a:r>
                <a:rPr lang="zh-CN" altLang="en-US" sz="1200" b="1" dirty="0">
                  <a:solidFill>
                    <a:schemeClr val="tx2">
                      <a:lumMod val="75000"/>
                    </a:schemeClr>
                  </a:solidFill>
                  <a:latin typeface="Century Gothic" panose="020B0502020202020204" pitchFamily="34" charset="0"/>
                </a:rPr>
                <a:t>收录</a:t>
              </a:r>
              <a:r>
                <a:rPr lang="zh-TW" altLang="en-US" sz="1200" b="1" dirty="0">
                  <a:solidFill>
                    <a:schemeClr val="tx2">
                      <a:lumMod val="75000"/>
                    </a:schemeClr>
                  </a:solidFill>
                  <a:latin typeface="Century Gothic" panose="020B0502020202020204" pitchFamily="34" charset="0"/>
                </a:rPr>
                <a:t>社会科学</a:t>
              </a:r>
              <a:r>
                <a:rPr lang="zh-CN" altLang="en-US" sz="1200" b="1" dirty="0">
                  <a:solidFill>
                    <a:schemeClr val="tx2">
                      <a:lumMod val="75000"/>
                    </a:schemeClr>
                  </a:solidFill>
                  <a:latin typeface="Century Gothic" panose="020B0502020202020204" pitchFamily="34" charset="0"/>
                </a:rPr>
                <a:t>研究成果，尽览台湾</a:t>
              </a:r>
              <a:r>
                <a:rPr lang="zh-TW" altLang="en-US" sz="1200" b="1" dirty="0">
                  <a:solidFill>
                    <a:schemeClr val="tx2">
                      <a:lumMod val="75000"/>
                    </a:schemeClr>
                  </a:solidFill>
                  <a:latin typeface="Century Gothic" panose="020B0502020202020204" pitchFamily="34" charset="0"/>
                </a:rPr>
                <a:t>地区</a:t>
              </a:r>
              <a:r>
                <a:rPr lang="zh-CN" altLang="en-US" sz="1200" b="1" dirty="0">
                  <a:solidFill>
                    <a:schemeClr val="tx2">
                      <a:lumMod val="75000"/>
                    </a:schemeClr>
                  </a:solidFill>
                  <a:latin typeface="Century Gothic" panose="020B0502020202020204" pitchFamily="34" charset="0"/>
                </a:rPr>
                <a:t>社科发展</a:t>
              </a:r>
              <a:endParaRPr lang="zh-CN" altLang="en-US" sz="1200" b="1" dirty="0">
                <a:solidFill>
                  <a:schemeClr val="tx2">
                    <a:lumMod val="75000"/>
                  </a:schemeClr>
                </a:solidFill>
                <a:latin typeface="Century Gothic" panose="020B0502020202020204" pitchFamily="34" charset="0"/>
              </a:endParaRPr>
            </a:p>
            <a:p>
              <a:pPr>
                <a:lnSpc>
                  <a:spcPct val="120000"/>
                </a:lnSpc>
              </a:pPr>
              <a:endParaRPr lang="en-US" altLang="zh-CN" sz="1200" b="1" dirty="0">
                <a:solidFill>
                  <a:schemeClr val="tx2">
                    <a:lumMod val="75000"/>
                  </a:schemeClr>
                </a:solidFill>
                <a:latin typeface="Century Gothic" panose="020B0502020202020204" pitchFamily="34" charset="0"/>
              </a:endParaRPr>
            </a:p>
          </p:txBody>
        </p:sp>
        <p:sp>
          <p:nvSpPr>
            <p:cNvPr id="61" name="矩形 60"/>
            <p:cNvSpPr/>
            <p:nvPr/>
          </p:nvSpPr>
          <p:spPr>
            <a:xfrm>
              <a:off x="937750" y="5016378"/>
              <a:ext cx="2648982" cy="757130"/>
            </a:xfrm>
            <a:prstGeom prst="rect">
              <a:avLst/>
            </a:prstGeom>
          </p:spPr>
          <p:txBody>
            <a:bodyPr wrap="square">
              <a:spAutoFit/>
            </a:bodyPr>
            <a:lstStyle/>
            <a:p>
              <a:pPr>
                <a:lnSpc>
                  <a:spcPct val="120000"/>
                </a:lnSpc>
              </a:pPr>
              <a:r>
                <a:rPr lang="zh-TW" altLang="en-US" b="1" dirty="0">
                  <a:solidFill>
                    <a:schemeClr val="tx2">
                      <a:lumMod val="75000"/>
                    </a:schemeClr>
                  </a:solidFill>
                  <a:latin typeface="+mn-ea"/>
                </a:rPr>
                <a:t>文献</a:t>
              </a:r>
              <a:r>
                <a:rPr lang="en-US" altLang="zh-TW" b="1" dirty="0">
                  <a:solidFill>
                    <a:schemeClr val="tx2">
                      <a:lumMod val="75000"/>
                    </a:schemeClr>
                  </a:solidFill>
                  <a:latin typeface="+mn-ea"/>
                </a:rPr>
                <a:t>_</a:t>
              </a:r>
              <a:r>
                <a:rPr lang="zh-CN" altLang="en-US" b="1" dirty="0">
                  <a:solidFill>
                    <a:schemeClr val="tx2">
                      <a:lumMod val="75000"/>
                    </a:schemeClr>
                  </a:solidFill>
                  <a:latin typeface="+mn-ea"/>
                </a:rPr>
                <a:t>新文科</a:t>
              </a:r>
              <a:r>
                <a:rPr lang="zh-TW" altLang="en-US" b="1" dirty="0">
                  <a:solidFill>
                    <a:schemeClr val="tx2">
                      <a:lumMod val="75000"/>
                    </a:schemeClr>
                  </a:solidFill>
                  <a:latin typeface="+mn-ea"/>
                </a:rPr>
                <a:t>（</a:t>
              </a:r>
              <a:r>
                <a:rPr lang="zh-CN" altLang="en-US" b="1" dirty="0">
                  <a:solidFill>
                    <a:schemeClr val="tx2">
                      <a:lumMod val="75000"/>
                    </a:schemeClr>
                  </a:solidFill>
                  <a:latin typeface="+mn-ea"/>
                </a:rPr>
                <a:t>社会科学版</a:t>
              </a:r>
              <a:r>
                <a:rPr lang="zh-TW" altLang="en-US" b="1" dirty="0">
                  <a:solidFill>
                    <a:schemeClr val="tx2">
                      <a:lumMod val="75000"/>
                    </a:schemeClr>
                  </a:solidFill>
                  <a:latin typeface="+mn-ea"/>
                </a:rPr>
                <a:t>）</a:t>
              </a:r>
              <a:endParaRPr lang="en-US" altLang="zh-CN" b="1" dirty="0">
                <a:solidFill>
                  <a:schemeClr val="tx2">
                    <a:lumMod val="75000"/>
                  </a:schemeClr>
                </a:solidFill>
                <a:latin typeface="+mn-ea"/>
              </a:endParaRPr>
            </a:p>
            <a:p>
              <a:pPr>
                <a:lnSpc>
                  <a:spcPct val="120000"/>
                </a:lnSpc>
              </a:pPr>
              <a:endParaRPr lang="zh-CN" altLang="en-US" b="1" dirty="0">
                <a:solidFill>
                  <a:schemeClr val="tx2">
                    <a:lumMod val="75000"/>
                  </a:schemeClr>
                </a:solidFill>
              </a:endParaRPr>
            </a:p>
          </p:txBody>
        </p:sp>
      </p:grpSp>
      <p:grpSp>
        <p:nvGrpSpPr>
          <p:cNvPr id="11" name="组合 69"/>
          <p:cNvGrpSpPr/>
          <p:nvPr/>
        </p:nvGrpSpPr>
        <p:grpSpPr>
          <a:xfrm>
            <a:off x="214918" y="1475525"/>
            <a:ext cx="3678742" cy="666556"/>
            <a:chOff x="937749" y="5016378"/>
            <a:chExt cx="2712329" cy="666556"/>
          </a:xfrm>
        </p:grpSpPr>
        <p:sp>
          <p:nvSpPr>
            <p:cNvPr id="63" name="矩形 62"/>
            <p:cNvSpPr/>
            <p:nvPr/>
          </p:nvSpPr>
          <p:spPr>
            <a:xfrm>
              <a:off x="937750" y="5369002"/>
              <a:ext cx="2710228" cy="313932"/>
            </a:xfrm>
            <a:prstGeom prst="rect">
              <a:avLst/>
            </a:prstGeom>
          </p:spPr>
          <p:txBody>
            <a:bodyPr wrap="square">
              <a:spAutoFit/>
            </a:bodyPr>
            <a:lstStyle/>
            <a:p>
              <a:pPr>
                <a:lnSpc>
                  <a:spcPct val="120000"/>
                </a:lnSpc>
              </a:pPr>
              <a:r>
                <a:rPr lang="zh-CN" altLang="en-US" sz="1200" b="1" dirty="0">
                  <a:solidFill>
                    <a:schemeClr val="tx2">
                      <a:lumMod val="75000"/>
                    </a:schemeClr>
                  </a:solidFill>
                  <a:latin typeface="Century Gothic" panose="020B0502020202020204" pitchFamily="34" charset="0"/>
                </a:rPr>
                <a:t>完整涵盖人文学门领域，</a:t>
              </a:r>
              <a:r>
                <a:rPr lang="zh-TW" altLang="en-US" sz="1200" b="1" dirty="0">
                  <a:solidFill>
                    <a:schemeClr val="tx2">
                      <a:lumMod val="75000"/>
                    </a:schemeClr>
                  </a:solidFill>
                  <a:latin typeface="Century Gothic" panose="020B0502020202020204" pitchFamily="34" charset="0"/>
                </a:rPr>
                <a:t>领会</a:t>
              </a:r>
              <a:r>
                <a:rPr lang="zh-CN" altLang="en-US" sz="1200" b="1" dirty="0">
                  <a:solidFill>
                    <a:schemeClr val="tx2">
                      <a:lumMod val="75000"/>
                    </a:schemeClr>
                  </a:solidFill>
                  <a:latin typeface="Century Gothic" panose="020B0502020202020204" pitchFamily="34" charset="0"/>
                </a:rPr>
                <a:t>人文研究深蕴</a:t>
              </a:r>
              <a:endParaRPr lang="zh-CN" altLang="en-US" sz="1200" b="1" dirty="0">
                <a:solidFill>
                  <a:schemeClr val="tx2">
                    <a:lumMod val="75000"/>
                  </a:schemeClr>
                </a:solidFill>
                <a:latin typeface="Century Gothic" panose="020B0502020202020204" pitchFamily="34" charset="0"/>
              </a:endParaRPr>
            </a:p>
          </p:txBody>
        </p:sp>
        <p:sp>
          <p:nvSpPr>
            <p:cNvPr id="64" name="矩形 63"/>
            <p:cNvSpPr/>
            <p:nvPr/>
          </p:nvSpPr>
          <p:spPr>
            <a:xfrm>
              <a:off x="937749" y="5016378"/>
              <a:ext cx="2712329" cy="424732"/>
            </a:xfrm>
            <a:prstGeom prst="rect">
              <a:avLst/>
            </a:prstGeom>
          </p:spPr>
          <p:txBody>
            <a:bodyPr wrap="square">
              <a:spAutoFit/>
            </a:bodyPr>
            <a:lstStyle/>
            <a:p>
              <a:pPr>
                <a:lnSpc>
                  <a:spcPct val="120000"/>
                </a:lnSpc>
              </a:pPr>
              <a:r>
                <a:rPr lang="zh-TW" altLang="en-US" b="1" dirty="0">
                  <a:solidFill>
                    <a:schemeClr val="tx2">
                      <a:lumMod val="75000"/>
                    </a:schemeClr>
                  </a:solidFill>
                  <a:latin typeface="+mn-ea"/>
                </a:rPr>
                <a:t>文献</a:t>
              </a:r>
              <a:r>
                <a:rPr lang="en-US" altLang="zh-TW" b="1" dirty="0">
                  <a:solidFill>
                    <a:schemeClr val="tx2">
                      <a:lumMod val="75000"/>
                    </a:schemeClr>
                  </a:solidFill>
                  <a:latin typeface="+mn-ea"/>
                </a:rPr>
                <a:t>_</a:t>
              </a:r>
              <a:r>
                <a:rPr lang="zh-CN" altLang="en-US" b="1" dirty="0">
                  <a:solidFill>
                    <a:schemeClr val="tx2">
                      <a:lumMod val="75000"/>
                    </a:schemeClr>
                  </a:solidFill>
                  <a:latin typeface="+mn-ea"/>
                </a:rPr>
                <a:t>新文科</a:t>
              </a:r>
              <a:r>
                <a:rPr lang="zh-TW" altLang="en-US" b="1" dirty="0">
                  <a:solidFill>
                    <a:schemeClr val="tx2">
                      <a:lumMod val="75000"/>
                    </a:schemeClr>
                  </a:solidFill>
                  <a:latin typeface="+mn-ea"/>
                </a:rPr>
                <a:t>（</a:t>
              </a:r>
              <a:r>
                <a:rPr lang="zh-CN" altLang="en-US" b="1" dirty="0">
                  <a:solidFill>
                    <a:schemeClr val="tx2">
                      <a:lumMod val="75000"/>
                    </a:schemeClr>
                  </a:solidFill>
                  <a:latin typeface="+mn-ea"/>
                </a:rPr>
                <a:t>人文学院版</a:t>
              </a:r>
              <a:r>
                <a:rPr lang="zh-TW" altLang="en-US" b="1" dirty="0">
                  <a:solidFill>
                    <a:schemeClr val="tx2">
                      <a:lumMod val="75000"/>
                    </a:schemeClr>
                  </a:solidFill>
                  <a:latin typeface="+mn-ea"/>
                </a:rPr>
                <a:t>）</a:t>
              </a:r>
              <a:endParaRPr lang="en-US" altLang="zh-CN" b="1" dirty="0">
                <a:solidFill>
                  <a:schemeClr val="tx2">
                    <a:lumMod val="75000"/>
                  </a:schemeClr>
                </a:solidFill>
                <a:latin typeface="+mn-ea"/>
              </a:endParaRPr>
            </a:p>
          </p:txBody>
        </p:sp>
      </p:grpSp>
      <p:sp>
        <p:nvSpPr>
          <p:cNvPr id="131" name="文本框 75"/>
          <p:cNvSpPr txBox="1"/>
          <p:nvPr/>
        </p:nvSpPr>
        <p:spPr>
          <a:xfrm>
            <a:off x="1058873"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a:t>
            </a:r>
            <a:endParaRPr lang="zh-CN" altLang="en-US" sz="3200" b="1" dirty="0">
              <a:solidFill>
                <a:schemeClr val="tx2"/>
              </a:solidFill>
              <a:latin typeface="Century Gothic" panose="020B0502020202020204" pitchFamily="34" charset="0"/>
              <a:ea typeface="+mj-ea"/>
            </a:endParaRPr>
          </a:p>
        </p:txBody>
      </p:sp>
      <p:grpSp>
        <p:nvGrpSpPr>
          <p:cNvPr id="100" name="组合 63"/>
          <p:cNvGrpSpPr/>
          <p:nvPr/>
        </p:nvGrpSpPr>
        <p:grpSpPr>
          <a:xfrm>
            <a:off x="8320214" y="1831974"/>
            <a:ext cx="4407688" cy="757130"/>
            <a:chOff x="399231" y="5016378"/>
            <a:chExt cx="3198880" cy="757130"/>
          </a:xfrm>
        </p:grpSpPr>
        <p:sp>
          <p:nvSpPr>
            <p:cNvPr id="101" name="矩形 100"/>
            <p:cNvSpPr/>
            <p:nvPr/>
          </p:nvSpPr>
          <p:spPr>
            <a:xfrm>
              <a:off x="734480" y="5401953"/>
              <a:ext cx="2710227" cy="294568"/>
            </a:xfrm>
            <a:prstGeom prst="rect">
              <a:avLst/>
            </a:prstGeom>
          </p:spPr>
          <p:txBody>
            <a:bodyPr wrap="square">
              <a:spAutoFit/>
            </a:bodyPr>
            <a:lstStyle/>
            <a:p>
              <a:pPr>
                <a:lnSpc>
                  <a:spcPct val="120000"/>
                </a:lnSpc>
              </a:pPr>
              <a:r>
                <a:rPr lang="zh-CN" altLang="en-US" sz="1200" b="1" dirty="0">
                  <a:solidFill>
                    <a:schemeClr val="tx2">
                      <a:lumMod val="75000"/>
                    </a:schemeClr>
                  </a:solidFill>
                  <a:latin typeface="Century Gothic" panose="020B0502020202020204" pitchFamily="34" charset="0"/>
                </a:rPr>
                <a:t>去芜存菁，</a:t>
              </a:r>
              <a:r>
                <a:rPr lang="zh-TW" altLang="en-US" sz="1200" b="1" dirty="0">
                  <a:solidFill>
                    <a:schemeClr val="tx2">
                      <a:lumMod val="75000"/>
                    </a:schemeClr>
                  </a:solidFill>
                  <a:latin typeface="Century Gothic" panose="020B0502020202020204" pitchFamily="34" charset="0"/>
                </a:rPr>
                <a:t>进入</a:t>
              </a:r>
              <a:r>
                <a:rPr lang="zh-CN" altLang="en-US" sz="1200" b="1" dirty="0">
                  <a:solidFill>
                    <a:schemeClr val="tx2">
                      <a:lumMod val="75000"/>
                    </a:schemeClr>
                  </a:solidFill>
                  <a:latin typeface="Century Gothic" panose="020B0502020202020204" pitchFamily="34" charset="0"/>
                </a:rPr>
                <a:t>台湾</a:t>
              </a:r>
              <a:r>
                <a:rPr lang="zh-TW" altLang="en-US" sz="1200" b="1" dirty="0">
                  <a:solidFill>
                    <a:schemeClr val="tx2">
                      <a:lumMod val="75000"/>
                    </a:schemeClr>
                  </a:solidFill>
                  <a:latin typeface="Century Gothic" panose="020B0502020202020204" pitchFamily="34" charset="0"/>
                </a:rPr>
                <a:t>地区</a:t>
              </a:r>
              <a:r>
                <a:rPr lang="zh-CN" altLang="en-US" sz="1200" b="1" dirty="0">
                  <a:solidFill>
                    <a:schemeClr val="tx2">
                      <a:lumMod val="75000"/>
                    </a:schemeClr>
                  </a:solidFill>
                  <a:latin typeface="Century Gothic" panose="020B0502020202020204" pitchFamily="34" charset="0"/>
                </a:rPr>
                <a:t>医学研究最前沿</a:t>
              </a:r>
              <a:endParaRPr lang="zh-CN" altLang="en-US" sz="1200" b="1" dirty="0">
                <a:solidFill>
                  <a:schemeClr val="tx2">
                    <a:lumMod val="75000"/>
                  </a:schemeClr>
                </a:solidFill>
                <a:latin typeface="Century Gothic" panose="020B0502020202020204" pitchFamily="34" charset="0"/>
              </a:endParaRPr>
            </a:p>
          </p:txBody>
        </p:sp>
        <p:sp>
          <p:nvSpPr>
            <p:cNvPr id="102" name="矩形 101"/>
            <p:cNvSpPr/>
            <p:nvPr/>
          </p:nvSpPr>
          <p:spPr>
            <a:xfrm>
              <a:off x="399231" y="5016378"/>
              <a:ext cx="3198880" cy="757130"/>
            </a:xfrm>
            <a:prstGeom prst="rect">
              <a:avLst/>
            </a:prstGeom>
          </p:spPr>
          <p:txBody>
            <a:bodyPr wrap="square">
              <a:spAutoFit/>
            </a:bodyPr>
            <a:lstStyle/>
            <a:p>
              <a:pPr>
                <a:lnSpc>
                  <a:spcPct val="120000"/>
                </a:lnSpc>
              </a:pPr>
              <a:r>
                <a:rPr lang="zh-TW" altLang="en-US" b="1" dirty="0">
                  <a:solidFill>
                    <a:schemeClr val="tx2">
                      <a:lumMod val="75000"/>
                    </a:schemeClr>
                  </a:solidFill>
                  <a:latin typeface="+mn-ea"/>
                </a:rPr>
                <a:t>文献</a:t>
              </a:r>
              <a:r>
                <a:rPr lang="en-US" altLang="zh-TW" b="1" dirty="0">
                  <a:solidFill>
                    <a:schemeClr val="tx2">
                      <a:lumMod val="75000"/>
                    </a:schemeClr>
                  </a:solidFill>
                  <a:latin typeface="+mn-ea"/>
                </a:rPr>
                <a:t>_</a:t>
              </a:r>
              <a:r>
                <a:rPr lang="zh-CN" altLang="en-US" b="1" dirty="0">
                  <a:solidFill>
                    <a:schemeClr val="tx2">
                      <a:lumMod val="75000"/>
                    </a:schemeClr>
                  </a:solidFill>
                  <a:latin typeface="+mn-ea"/>
                </a:rPr>
                <a:t>新医科－涵盖 医药卫生学</a:t>
              </a:r>
              <a:endParaRPr lang="en-US" altLang="zh-CN" b="1" dirty="0">
                <a:solidFill>
                  <a:schemeClr val="tx2">
                    <a:lumMod val="75000"/>
                  </a:schemeClr>
                </a:solidFill>
                <a:latin typeface="+mn-ea"/>
              </a:endParaRPr>
            </a:p>
            <a:p>
              <a:pPr>
                <a:lnSpc>
                  <a:spcPct val="120000"/>
                </a:lnSpc>
              </a:pPr>
              <a:endParaRPr lang="zh-CN" altLang="en-US" b="1" dirty="0">
                <a:solidFill>
                  <a:schemeClr val="tx2">
                    <a:lumMod val="75000"/>
                  </a:schemeClr>
                </a:solidFill>
              </a:endParaRPr>
            </a:p>
          </p:txBody>
        </p:sp>
      </p:grpSp>
      <p:grpSp>
        <p:nvGrpSpPr>
          <p:cNvPr id="139" name="Group 2"/>
          <p:cNvGrpSpPr>
            <a:grpSpLocks noChangeAspect="1"/>
          </p:cNvGrpSpPr>
          <p:nvPr/>
        </p:nvGrpSpPr>
        <p:grpSpPr>
          <a:xfrm>
            <a:off x="0" y="4623861"/>
            <a:ext cx="12192000" cy="2234139"/>
            <a:chOff x="1334694" y="3798163"/>
            <a:chExt cx="9867391" cy="1808163"/>
          </a:xfrm>
          <a:effectLst/>
        </p:grpSpPr>
        <p:grpSp>
          <p:nvGrpSpPr>
            <p:cNvPr id="140" name="Group 35"/>
            <p:cNvGrpSpPr/>
            <p:nvPr/>
          </p:nvGrpSpPr>
          <p:grpSpPr>
            <a:xfrm>
              <a:off x="9186390" y="4343467"/>
              <a:ext cx="2015695" cy="1262859"/>
              <a:chOff x="838200" y="4567237"/>
              <a:chExt cx="2886075" cy="1808163"/>
            </a:xfrm>
          </p:grpSpPr>
          <p:sp>
            <p:nvSpPr>
              <p:cNvPr id="161" name="Freeform 56"/>
              <p:cNvSpPr/>
              <p:nvPr/>
            </p:nvSpPr>
            <p:spPr bwMode="auto">
              <a:xfrm>
                <a:off x="2197100" y="5359400"/>
                <a:ext cx="1527175" cy="1016000"/>
              </a:xfrm>
              <a:custGeom>
                <a:avLst/>
                <a:gdLst>
                  <a:gd name="T0" fmla="*/ 470 w 962"/>
                  <a:gd name="T1" fmla="*/ 119 h 640"/>
                  <a:gd name="T2" fmla="*/ 962 w 962"/>
                  <a:gd name="T3" fmla="*/ 640 h 640"/>
                  <a:gd name="T4" fmla="*/ 125 w 962"/>
                  <a:gd name="T5" fmla="*/ 640 h 640"/>
                  <a:gd name="T6" fmla="*/ 0 w 962"/>
                  <a:gd name="T7" fmla="*/ 35 h 640"/>
                  <a:gd name="T8" fmla="*/ 53 w 962"/>
                  <a:gd name="T9" fmla="*/ 0 h 640"/>
                  <a:gd name="T10" fmla="*/ 199 w 962"/>
                  <a:gd name="T11" fmla="*/ 160 h 640"/>
                  <a:gd name="T12" fmla="*/ 280 w 962"/>
                  <a:gd name="T13" fmla="*/ 97 h 640"/>
                  <a:gd name="T14" fmla="*/ 380 w 962"/>
                  <a:gd name="T15" fmla="*/ 160 h 640"/>
                  <a:gd name="T16" fmla="*/ 470 w 962"/>
                  <a:gd name="T17" fmla="*/ 119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2" h="640">
                    <a:moveTo>
                      <a:pt x="470" y="119"/>
                    </a:moveTo>
                    <a:lnTo>
                      <a:pt x="962" y="640"/>
                    </a:lnTo>
                    <a:lnTo>
                      <a:pt x="125" y="640"/>
                    </a:lnTo>
                    <a:lnTo>
                      <a:pt x="0" y="35"/>
                    </a:lnTo>
                    <a:lnTo>
                      <a:pt x="53" y="0"/>
                    </a:lnTo>
                    <a:lnTo>
                      <a:pt x="199" y="160"/>
                    </a:lnTo>
                    <a:lnTo>
                      <a:pt x="280" y="97"/>
                    </a:lnTo>
                    <a:lnTo>
                      <a:pt x="380" y="160"/>
                    </a:lnTo>
                    <a:lnTo>
                      <a:pt x="470" y="119"/>
                    </a:lnTo>
                    <a:close/>
                  </a:path>
                </a:pathLst>
              </a:custGeom>
              <a:solidFill>
                <a:srgbClr val="166FAC"/>
              </a:solidFill>
              <a:ln>
                <a:noFill/>
              </a:ln>
              <a:extLst>
                <a:ext uri="{91240B29-F687-4F45-9708-019B960494DF}">
                  <a14:hiddenLine xmlns:a14="http://schemas.microsoft.com/office/drawing/2010/main" w="9525">
                    <a:solidFill>
                      <a:srgbClr val="000000"/>
                    </a:solidFill>
                    <a:round/>
                  </a14:hiddenLine>
                </a:ext>
              </a:extLst>
            </p:spPr>
            <p:txBody>
              <a:bodyPr vert="horz" wrap="square" lIns="182832" tIns="91416" rIns="182832" bIns="91416" numCol="1" anchor="t" anchorCtr="0" compatLnSpc="1"/>
              <a:lstStyle/>
              <a:p>
                <a:endParaRPr lang="en-US" sz="7200" dirty="0">
                  <a:latin typeface="Open Sans Light" panose="020B0306030504020204" pitchFamily="34" charset="0"/>
                </a:endParaRPr>
              </a:p>
            </p:txBody>
          </p:sp>
          <p:sp>
            <p:nvSpPr>
              <p:cNvPr id="162" name="Freeform 57"/>
              <p:cNvSpPr/>
              <p:nvPr/>
            </p:nvSpPr>
            <p:spPr bwMode="auto">
              <a:xfrm>
                <a:off x="2024063" y="4567237"/>
                <a:ext cx="919163" cy="1046163"/>
              </a:xfrm>
              <a:custGeom>
                <a:avLst/>
                <a:gdLst>
                  <a:gd name="T0" fmla="*/ 0 w 579"/>
                  <a:gd name="T1" fmla="*/ 0 h 659"/>
                  <a:gd name="T2" fmla="*/ 579 w 579"/>
                  <a:gd name="T3" fmla="*/ 618 h 659"/>
                  <a:gd name="T4" fmla="*/ 489 w 579"/>
                  <a:gd name="T5" fmla="*/ 659 h 659"/>
                  <a:gd name="T6" fmla="*/ 389 w 579"/>
                  <a:gd name="T7" fmla="*/ 596 h 659"/>
                  <a:gd name="T8" fmla="*/ 308 w 579"/>
                  <a:gd name="T9" fmla="*/ 659 h 659"/>
                  <a:gd name="T10" fmla="*/ 162 w 579"/>
                  <a:gd name="T11" fmla="*/ 499 h 659"/>
                  <a:gd name="T12" fmla="*/ 109 w 579"/>
                  <a:gd name="T13" fmla="*/ 534 h 659"/>
                  <a:gd name="T14" fmla="*/ 0 w 579"/>
                  <a:gd name="T15" fmla="*/ 0 h 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659">
                    <a:moveTo>
                      <a:pt x="0" y="0"/>
                    </a:moveTo>
                    <a:lnTo>
                      <a:pt x="579" y="618"/>
                    </a:lnTo>
                    <a:lnTo>
                      <a:pt x="489" y="659"/>
                    </a:lnTo>
                    <a:lnTo>
                      <a:pt x="389" y="596"/>
                    </a:lnTo>
                    <a:lnTo>
                      <a:pt x="308" y="659"/>
                    </a:lnTo>
                    <a:lnTo>
                      <a:pt x="162" y="499"/>
                    </a:lnTo>
                    <a:lnTo>
                      <a:pt x="109" y="534"/>
                    </a:ln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82832" tIns="91416" rIns="182832" bIns="91416" numCol="1" anchor="t" anchorCtr="0" compatLnSpc="1"/>
              <a:lstStyle/>
              <a:p>
                <a:endParaRPr lang="en-US" sz="7200" dirty="0">
                  <a:latin typeface="Open Sans Light" panose="020B0306030504020204" pitchFamily="34" charset="0"/>
                </a:endParaRPr>
              </a:p>
            </p:txBody>
          </p:sp>
          <p:sp>
            <p:nvSpPr>
              <p:cNvPr id="163" name="Freeform 58"/>
              <p:cNvSpPr/>
              <p:nvPr/>
            </p:nvSpPr>
            <p:spPr bwMode="auto">
              <a:xfrm>
                <a:off x="838200" y="5359400"/>
                <a:ext cx="1557338" cy="1016000"/>
              </a:xfrm>
              <a:custGeom>
                <a:avLst/>
                <a:gdLst>
                  <a:gd name="T0" fmla="*/ 856 w 981"/>
                  <a:gd name="T1" fmla="*/ 35 h 640"/>
                  <a:gd name="T2" fmla="*/ 981 w 981"/>
                  <a:gd name="T3" fmla="*/ 640 h 640"/>
                  <a:gd name="T4" fmla="*/ 0 w 981"/>
                  <a:gd name="T5" fmla="*/ 640 h 640"/>
                  <a:gd name="T6" fmla="*/ 374 w 981"/>
                  <a:gd name="T7" fmla="*/ 72 h 640"/>
                  <a:gd name="T8" fmla="*/ 563 w 981"/>
                  <a:gd name="T9" fmla="*/ 0 h 640"/>
                  <a:gd name="T10" fmla="*/ 632 w 981"/>
                  <a:gd name="T11" fmla="*/ 97 h 640"/>
                  <a:gd name="T12" fmla="*/ 688 w 981"/>
                  <a:gd name="T13" fmla="*/ 0 h 640"/>
                  <a:gd name="T14" fmla="*/ 772 w 981"/>
                  <a:gd name="T15" fmla="*/ 72 h 640"/>
                  <a:gd name="T16" fmla="*/ 856 w 981"/>
                  <a:gd name="T17" fmla="*/ 35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1" h="640">
                    <a:moveTo>
                      <a:pt x="856" y="35"/>
                    </a:moveTo>
                    <a:lnTo>
                      <a:pt x="981" y="640"/>
                    </a:lnTo>
                    <a:lnTo>
                      <a:pt x="0" y="640"/>
                    </a:lnTo>
                    <a:lnTo>
                      <a:pt x="374" y="72"/>
                    </a:lnTo>
                    <a:lnTo>
                      <a:pt x="563" y="0"/>
                    </a:lnTo>
                    <a:lnTo>
                      <a:pt x="632" y="97"/>
                    </a:lnTo>
                    <a:lnTo>
                      <a:pt x="688" y="0"/>
                    </a:lnTo>
                    <a:lnTo>
                      <a:pt x="772" y="72"/>
                    </a:lnTo>
                    <a:lnTo>
                      <a:pt x="856" y="35"/>
                    </a:lnTo>
                    <a:close/>
                  </a:path>
                </a:pathLst>
              </a:custGeom>
              <a:solidFill>
                <a:srgbClr val="0B4A72"/>
              </a:solidFill>
              <a:ln>
                <a:noFill/>
              </a:ln>
              <a:extLst>
                <a:ext uri="{91240B29-F687-4F45-9708-019B960494DF}">
                  <a14:hiddenLine xmlns:a14="http://schemas.microsoft.com/office/drawing/2010/main" w="9525">
                    <a:solidFill>
                      <a:srgbClr val="000000"/>
                    </a:solidFill>
                    <a:round/>
                  </a14:hiddenLine>
                </a:ext>
              </a:extLst>
            </p:spPr>
            <p:txBody>
              <a:bodyPr vert="horz" wrap="square" lIns="182832" tIns="91416" rIns="182832" bIns="91416" numCol="1" anchor="t" anchorCtr="0" compatLnSpc="1"/>
              <a:lstStyle/>
              <a:p>
                <a:endParaRPr lang="en-US" sz="7200" dirty="0">
                  <a:latin typeface="Open Sans Light" panose="020B0306030504020204" pitchFamily="34" charset="0"/>
                </a:endParaRPr>
              </a:p>
            </p:txBody>
          </p:sp>
          <p:sp>
            <p:nvSpPr>
              <p:cNvPr id="164" name="Freeform 59"/>
              <p:cNvSpPr/>
              <p:nvPr/>
            </p:nvSpPr>
            <p:spPr bwMode="auto">
              <a:xfrm>
                <a:off x="1431925" y="4567237"/>
                <a:ext cx="765175" cy="946150"/>
              </a:xfrm>
              <a:custGeom>
                <a:avLst/>
                <a:gdLst>
                  <a:gd name="T0" fmla="*/ 373 w 482"/>
                  <a:gd name="T1" fmla="*/ 0 h 596"/>
                  <a:gd name="T2" fmla="*/ 482 w 482"/>
                  <a:gd name="T3" fmla="*/ 534 h 596"/>
                  <a:gd name="T4" fmla="*/ 398 w 482"/>
                  <a:gd name="T5" fmla="*/ 571 h 596"/>
                  <a:gd name="T6" fmla="*/ 314 w 482"/>
                  <a:gd name="T7" fmla="*/ 499 h 596"/>
                  <a:gd name="T8" fmla="*/ 258 w 482"/>
                  <a:gd name="T9" fmla="*/ 596 h 596"/>
                  <a:gd name="T10" fmla="*/ 189 w 482"/>
                  <a:gd name="T11" fmla="*/ 499 h 596"/>
                  <a:gd name="T12" fmla="*/ 0 w 482"/>
                  <a:gd name="T13" fmla="*/ 571 h 596"/>
                  <a:gd name="T14" fmla="*/ 373 w 482"/>
                  <a:gd name="T15" fmla="*/ 0 h 5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2" h="596">
                    <a:moveTo>
                      <a:pt x="373" y="0"/>
                    </a:moveTo>
                    <a:lnTo>
                      <a:pt x="482" y="534"/>
                    </a:lnTo>
                    <a:lnTo>
                      <a:pt x="398" y="571"/>
                    </a:lnTo>
                    <a:lnTo>
                      <a:pt x="314" y="499"/>
                    </a:lnTo>
                    <a:lnTo>
                      <a:pt x="258" y="596"/>
                    </a:lnTo>
                    <a:lnTo>
                      <a:pt x="189" y="499"/>
                    </a:lnTo>
                    <a:lnTo>
                      <a:pt x="0" y="571"/>
                    </a:lnTo>
                    <a:lnTo>
                      <a:pt x="373" y="0"/>
                    </a:lnTo>
                    <a:close/>
                  </a:path>
                </a:pathLst>
              </a:custGeom>
              <a:solidFill>
                <a:srgbClr val="7D98AF"/>
              </a:solidFill>
              <a:ln>
                <a:noFill/>
              </a:ln>
              <a:extLst>
                <a:ext uri="{91240B29-F687-4F45-9708-019B960494DF}">
                  <a14:hiddenLine xmlns:a14="http://schemas.microsoft.com/office/drawing/2010/main" w="9525">
                    <a:solidFill>
                      <a:srgbClr val="000000"/>
                    </a:solidFill>
                    <a:round/>
                  </a14:hiddenLine>
                </a:ext>
              </a:extLst>
            </p:spPr>
            <p:txBody>
              <a:bodyPr vert="horz" wrap="square" lIns="182832" tIns="91416" rIns="182832" bIns="91416" numCol="1" anchor="t" anchorCtr="0" compatLnSpc="1"/>
              <a:lstStyle/>
              <a:p>
                <a:endParaRPr lang="en-US" sz="7200" dirty="0">
                  <a:latin typeface="Open Sans Light" panose="020B0306030504020204" pitchFamily="34" charset="0"/>
                </a:endParaRPr>
              </a:p>
            </p:txBody>
          </p:sp>
        </p:grpSp>
        <p:grpSp>
          <p:nvGrpSpPr>
            <p:cNvPr id="141" name="Group 36"/>
            <p:cNvGrpSpPr/>
            <p:nvPr/>
          </p:nvGrpSpPr>
          <p:grpSpPr>
            <a:xfrm>
              <a:off x="7307596" y="4211392"/>
              <a:ext cx="2226505" cy="1394934"/>
              <a:chOff x="838200" y="4567237"/>
              <a:chExt cx="2886075" cy="1808163"/>
            </a:xfrm>
          </p:grpSpPr>
          <p:sp>
            <p:nvSpPr>
              <p:cNvPr id="157" name="Freeform 52"/>
              <p:cNvSpPr/>
              <p:nvPr/>
            </p:nvSpPr>
            <p:spPr bwMode="auto">
              <a:xfrm>
                <a:off x="2197100" y="5359400"/>
                <a:ext cx="1527175" cy="1016000"/>
              </a:xfrm>
              <a:custGeom>
                <a:avLst/>
                <a:gdLst>
                  <a:gd name="T0" fmla="*/ 470 w 962"/>
                  <a:gd name="T1" fmla="*/ 119 h 640"/>
                  <a:gd name="T2" fmla="*/ 962 w 962"/>
                  <a:gd name="T3" fmla="*/ 640 h 640"/>
                  <a:gd name="T4" fmla="*/ 125 w 962"/>
                  <a:gd name="T5" fmla="*/ 640 h 640"/>
                  <a:gd name="T6" fmla="*/ 0 w 962"/>
                  <a:gd name="T7" fmla="*/ 35 h 640"/>
                  <a:gd name="T8" fmla="*/ 53 w 962"/>
                  <a:gd name="T9" fmla="*/ 0 h 640"/>
                  <a:gd name="T10" fmla="*/ 199 w 962"/>
                  <a:gd name="T11" fmla="*/ 160 h 640"/>
                  <a:gd name="T12" fmla="*/ 280 w 962"/>
                  <a:gd name="T13" fmla="*/ 97 h 640"/>
                  <a:gd name="T14" fmla="*/ 380 w 962"/>
                  <a:gd name="T15" fmla="*/ 160 h 640"/>
                  <a:gd name="T16" fmla="*/ 470 w 962"/>
                  <a:gd name="T17" fmla="*/ 119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2" h="640">
                    <a:moveTo>
                      <a:pt x="470" y="119"/>
                    </a:moveTo>
                    <a:lnTo>
                      <a:pt x="962" y="640"/>
                    </a:lnTo>
                    <a:lnTo>
                      <a:pt x="125" y="640"/>
                    </a:lnTo>
                    <a:lnTo>
                      <a:pt x="0" y="35"/>
                    </a:lnTo>
                    <a:lnTo>
                      <a:pt x="53" y="0"/>
                    </a:lnTo>
                    <a:lnTo>
                      <a:pt x="199" y="160"/>
                    </a:lnTo>
                    <a:lnTo>
                      <a:pt x="280" y="97"/>
                    </a:lnTo>
                    <a:lnTo>
                      <a:pt x="380" y="160"/>
                    </a:lnTo>
                    <a:lnTo>
                      <a:pt x="470" y="119"/>
                    </a:lnTo>
                    <a:close/>
                  </a:path>
                </a:pathLst>
              </a:custGeom>
              <a:solidFill>
                <a:srgbClr val="166FAC"/>
              </a:solidFill>
              <a:ln>
                <a:noFill/>
              </a:ln>
              <a:extLst>
                <a:ext uri="{91240B29-F687-4F45-9708-019B960494DF}">
                  <a14:hiddenLine xmlns:a14="http://schemas.microsoft.com/office/drawing/2010/main" w="9525">
                    <a:solidFill>
                      <a:srgbClr val="000000"/>
                    </a:solidFill>
                    <a:round/>
                  </a14:hiddenLine>
                </a:ext>
              </a:extLst>
            </p:spPr>
            <p:txBody>
              <a:bodyPr vert="horz" wrap="square" lIns="182832" tIns="91416" rIns="182832" bIns="91416" numCol="1" anchor="t" anchorCtr="0" compatLnSpc="1"/>
              <a:lstStyle/>
              <a:p>
                <a:endParaRPr lang="en-US" sz="7200" dirty="0">
                  <a:latin typeface="Open Sans Light" panose="020B0306030504020204" pitchFamily="34" charset="0"/>
                </a:endParaRPr>
              </a:p>
            </p:txBody>
          </p:sp>
          <p:sp>
            <p:nvSpPr>
              <p:cNvPr id="158" name="Freeform 53"/>
              <p:cNvSpPr/>
              <p:nvPr/>
            </p:nvSpPr>
            <p:spPr bwMode="auto">
              <a:xfrm>
                <a:off x="2024063" y="4567237"/>
                <a:ext cx="919163" cy="1046163"/>
              </a:xfrm>
              <a:custGeom>
                <a:avLst/>
                <a:gdLst>
                  <a:gd name="T0" fmla="*/ 0 w 579"/>
                  <a:gd name="T1" fmla="*/ 0 h 659"/>
                  <a:gd name="T2" fmla="*/ 579 w 579"/>
                  <a:gd name="T3" fmla="*/ 618 h 659"/>
                  <a:gd name="T4" fmla="*/ 489 w 579"/>
                  <a:gd name="T5" fmla="*/ 659 h 659"/>
                  <a:gd name="T6" fmla="*/ 389 w 579"/>
                  <a:gd name="T7" fmla="*/ 596 h 659"/>
                  <a:gd name="T8" fmla="*/ 308 w 579"/>
                  <a:gd name="T9" fmla="*/ 659 h 659"/>
                  <a:gd name="T10" fmla="*/ 162 w 579"/>
                  <a:gd name="T11" fmla="*/ 499 h 659"/>
                  <a:gd name="T12" fmla="*/ 109 w 579"/>
                  <a:gd name="T13" fmla="*/ 534 h 659"/>
                  <a:gd name="T14" fmla="*/ 0 w 579"/>
                  <a:gd name="T15" fmla="*/ 0 h 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659">
                    <a:moveTo>
                      <a:pt x="0" y="0"/>
                    </a:moveTo>
                    <a:lnTo>
                      <a:pt x="579" y="618"/>
                    </a:lnTo>
                    <a:lnTo>
                      <a:pt x="489" y="659"/>
                    </a:lnTo>
                    <a:lnTo>
                      <a:pt x="389" y="596"/>
                    </a:lnTo>
                    <a:lnTo>
                      <a:pt x="308" y="659"/>
                    </a:lnTo>
                    <a:lnTo>
                      <a:pt x="162" y="499"/>
                    </a:lnTo>
                    <a:lnTo>
                      <a:pt x="109" y="534"/>
                    </a:ln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82832" tIns="91416" rIns="182832" bIns="91416" numCol="1" anchor="t" anchorCtr="0" compatLnSpc="1"/>
              <a:lstStyle/>
              <a:p>
                <a:endParaRPr lang="en-US" sz="7200" dirty="0">
                  <a:latin typeface="Open Sans Light" panose="020B0306030504020204" pitchFamily="34" charset="0"/>
                </a:endParaRPr>
              </a:p>
            </p:txBody>
          </p:sp>
          <p:sp>
            <p:nvSpPr>
              <p:cNvPr id="159" name="Freeform 54"/>
              <p:cNvSpPr/>
              <p:nvPr/>
            </p:nvSpPr>
            <p:spPr bwMode="auto">
              <a:xfrm>
                <a:off x="838200" y="5359400"/>
                <a:ext cx="1557338" cy="1016000"/>
              </a:xfrm>
              <a:custGeom>
                <a:avLst/>
                <a:gdLst>
                  <a:gd name="T0" fmla="*/ 856 w 981"/>
                  <a:gd name="T1" fmla="*/ 35 h 640"/>
                  <a:gd name="T2" fmla="*/ 981 w 981"/>
                  <a:gd name="T3" fmla="*/ 640 h 640"/>
                  <a:gd name="T4" fmla="*/ 0 w 981"/>
                  <a:gd name="T5" fmla="*/ 640 h 640"/>
                  <a:gd name="T6" fmla="*/ 374 w 981"/>
                  <a:gd name="T7" fmla="*/ 72 h 640"/>
                  <a:gd name="T8" fmla="*/ 563 w 981"/>
                  <a:gd name="T9" fmla="*/ 0 h 640"/>
                  <a:gd name="T10" fmla="*/ 632 w 981"/>
                  <a:gd name="T11" fmla="*/ 97 h 640"/>
                  <a:gd name="T12" fmla="*/ 688 w 981"/>
                  <a:gd name="T13" fmla="*/ 0 h 640"/>
                  <a:gd name="T14" fmla="*/ 772 w 981"/>
                  <a:gd name="T15" fmla="*/ 72 h 640"/>
                  <a:gd name="T16" fmla="*/ 856 w 981"/>
                  <a:gd name="T17" fmla="*/ 35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1" h="640">
                    <a:moveTo>
                      <a:pt x="856" y="35"/>
                    </a:moveTo>
                    <a:lnTo>
                      <a:pt x="981" y="640"/>
                    </a:lnTo>
                    <a:lnTo>
                      <a:pt x="0" y="640"/>
                    </a:lnTo>
                    <a:lnTo>
                      <a:pt x="374" y="72"/>
                    </a:lnTo>
                    <a:lnTo>
                      <a:pt x="563" y="0"/>
                    </a:lnTo>
                    <a:lnTo>
                      <a:pt x="632" y="97"/>
                    </a:lnTo>
                    <a:lnTo>
                      <a:pt x="688" y="0"/>
                    </a:lnTo>
                    <a:lnTo>
                      <a:pt x="772" y="72"/>
                    </a:lnTo>
                    <a:lnTo>
                      <a:pt x="856" y="35"/>
                    </a:lnTo>
                    <a:close/>
                  </a:path>
                </a:pathLst>
              </a:custGeom>
              <a:solidFill>
                <a:srgbClr val="0B4A72"/>
              </a:solidFill>
              <a:ln>
                <a:noFill/>
              </a:ln>
              <a:extLst>
                <a:ext uri="{91240B29-F687-4F45-9708-019B960494DF}">
                  <a14:hiddenLine xmlns:a14="http://schemas.microsoft.com/office/drawing/2010/main" w="9525">
                    <a:solidFill>
                      <a:srgbClr val="000000"/>
                    </a:solidFill>
                    <a:round/>
                  </a14:hiddenLine>
                </a:ext>
              </a:extLst>
            </p:spPr>
            <p:txBody>
              <a:bodyPr vert="horz" wrap="square" lIns="182832" tIns="91416" rIns="182832" bIns="91416" numCol="1" anchor="t" anchorCtr="0" compatLnSpc="1"/>
              <a:lstStyle/>
              <a:p>
                <a:endParaRPr lang="en-US" sz="7200" dirty="0">
                  <a:latin typeface="Open Sans Light" panose="020B0306030504020204" pitchFamily="34" charset="0"/>
                </a:endParaRPr>
              </a:p>
            </p:txBody>
          </p:sp>
          <p:sp>
            <p:nvSpPr>
              <p:cNvPr id="160" name="Freeform 55"/>
              <p:cNvSpPr/>
              <p:nvPr/>
            </p:nvSpPr>
            <p:spPr bwMode="auto">
              <a:xfrm>
                <a:off x="1431925" y="4567237"/>
                <a:ext cx="765175" cy="946150"/>
              </a:xfrm>
              <a:custGeom>
                <a:avLst/>
                <a:gdLst>
                  <a:gd name="T0" fmla="*/ 373 w 482"/>
                  <a:gd name="T1" fmla="*/ 0 h 596"/>
                  <a:gd name="T2" fmla="*/ 482 w 482"/>
                  <a:gd name="T3" fmla="*/ 534 h 596"/>
                  <a:gd name="T4" fmla="*/ 398 w 482"/>
                  <a:gd name="T5" fmla="*/ 571 h 596"/>
                  <a:gd name="T6" fmla="*/ 314 w 482"/>
                  <a:gd name="T7" fmla="*/ 499 h 596"/>
                  <a:gd name="T8" fmla="*/ 258 w 482"/>
                  <a:gd name="T9" fmla="*/ 596 h 596"/>
                  <a:gd name="T10" fmla="*/ 189 w 482"/>
                  <a:gd name="T11" fmla="*/ 499 h 596"/>
                  <a:gd name="T12" fmla="*/ 0 w 482"/>
                  <a:gd name="T13" fmla="*/ 571 h 596"/>
                  <a:gd name="T14" fmla="*/ 373 w 482"/>
                  <a:gd name="T15" fmla="*/ 0 h 5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2" h="596">
                    <a:moveTo>
                      <a:pt x="373" y="0"/>
                    </a:moveTo>
                    <a:lnTo>
                      <a:pt x="482" y="534"/>
                    </a:lnTo>
                    <a:lnTo>
                      <a:pt x="398" y="571"/>
                    </a:lnTo>
                    <a:lnTo>
                      <a:pt x="314" y="499"/>
                    </a:lnTo>
                    <a:lnTo>
                      <a:pt x="258" y="596"/>
                    </a:lnTo>
                    <a:lnTo>
                      <a:pt x="189" y="499"/>
                    </a:lnTo>
                    <a:lnTo>
                      <a:pt x="0" y="571"/>
                    </a:lnTo>
                    <a:lnTo>
                      <a:pt x="373" y="0"/>
                    </a:lnTo>
                    <a:close/>
                  </a:path>
                </a:pathLst>
              </a:custGeom>
              <a:solidFill>
                <a:srgbClr val="7D98AF"/>
              </a:solidFill>
              <a:ln>
                <a:noFill/>
              </a:ln>
              <a:extLst>
                <a:ext uri="{91240B29-F687-4F45-9708-019B960494DF}">
                  <a14:hiddenLine xmlns:a14="http://schemas.microsoft.com/office/drawing/2010/main" w="9525">
                    <a:solidFill>
                      <a:srgbClr val="000000"/>
                    </a:solidFill>
                    <a:round/>
                  </a14:hiddenLine>
                </a:ext>
              </a:extLst>
            </p:spPr>
            <p:txBody>
              <a:bodyPr vert="horz" wrap="square" lIns="182832" tIns="91416" rIns="182832" bIns="91416" numCol="1" anchor="t" anchorCtr="0" compatLnSpc="1"/>
              <a:lstStyle/>
              <a:p>
                <a:endParaRPr lang="en-US" sz="7200" dirty="0">
                  <a:latin typeface="Open Sans Light" panose="020B0306030504020204" pitchFamily="34" charset="0"/>
                </a:endParaRPr>
              </a:p>
            </p:txBody>
          </p:sp>
        </p:grpSp>
        <p:grpSp>
          <p:nvGrpSpPr>
            <p:cNvPr id="142" name="Group 37"/>
            <p:cNvGrpSpPr/>
            <p:nvPr/>
          </p:nvGrpSpPr>
          <p:grpSpPr>
            <a:xfrm>
              <a:off x="5405027" y="4122423"/>
              <a:ext cx="2368511" cy="1483903"/>
              <a:chOff x="838200" y="4567237"/>
              <a:chExt cx="2886075" cy="1808163"/>
            </a:xfrm>
          </p:grpSpPr>
          <p:sp>
            <p:nvSpPr>
              <p:cNvPr id="153" name="Freeform 48"/>
              <p:cNvSpPr/>
              <p:nvPr/>
            </p:nvSpPr>
            <p:spPr bwMode="auto">
              <a:xfrm>
                <a:off x="2197100" y="5359400"/>
                <a:ext cx="1527175" cy="1016000"/>
              </a:xfrm>
              <a:custGeom>
                <a:avLst/>
                <a:gdLst>
                  <a:gd name="T0" fmla="*/ 470 w 962"/>
                  <a:gd name="T1" fmla="*/ 119 h 640"/>
                  <a:gd name="T2" fmla="*/ 962 w 962"/>
                  <a:gd name="T3" fmla="*/ 640 h 640"/>
                  <a:gd name="T4" fmla="*/ 125 w 962"/>
                  <a:gd name="T5" fmla="*/ 640 h 640"/>
                  <a:gd name="T6" fmla="*/ 0 w 962"/>
                  <a:gd name="T7" fmla="*/ 35 h 640"/>
                  <a:gd name="T8" fmla="*/ 53 w 962"/>
                  <a:gd name="T9" fmla="*/ 0 h 640"/>
                  <a:gd name="T10" fmla="*/ 199 w 962"/>
                  <a:gd name="T11" fmla="*/ 160 h 640"/>
                  <a:gd name="T12" fmla="*/ 280 w 962"/>
                  <a:gd name="T13" fmla="*/ 97 h 640"/>
                  <a:gd name="T14" fmla="*/ 380 w 962"/>
                  <a:gd name="T15" fmla="*/ 160 h 640"/>
                  <a:gd name="T16" fmla="*/ 470 w 962"/>
                  <a:gd name="T17" fmla="*/ 119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2" h="640">
                    <a:moveTo>
                      <a:pt x="470" y="119"/>
                    </a:moveTo>
                    <a:lnTo>
                      <a:pt x="962" y="640"/>
                    </a:lnTo>
                    <a:lnTo>
                      <a:pt x="125" y="640"/>
                    </a:lnTo>
                    <a:lnTo>
                      <a:pt x="0" y="35"/>
                    </a:lnTo>
                    <a:lnTo>
                      <a:pt x="53" y="0"/>
                    </a:lnTo>
                    <a:lnTo>
                      <a:pt x="199" y="160"/>
                    </a:lnTo>
                    <a:lnTo>
                      <a:pt x="280" y="97"/>
                    </a:lnTo>
                    <a:lnTo>
                      <a:pt x="380" y="160"/>
                    </a:lnTo>
                    <a:lnTo>
                      <a:pt x="470" y="119"/>
                    </a:lnTo>
                    <a:close/>
                  </a:path>
                </a:pathLst>
              </a:custGeom>
              <a:solidFill>
                <a:srgbClr val="166FAC"/>
              </a:solidFill>
              <a:ln>
                <a:noFill/>
              </a:ln>
              <a:extLst>
                <a:ext uri="{91240B29-F687-4F45-9708-019B960494DF}">
                  <a14:hiddenLine xmlns:a14="http://schemas.microsoft.com/office/drawing/2010/main" w="9525">
                    <a:solidFill>
                      <a:srgbClr val="000000"/>
                    </a:solidFill>
                    <a:round/>
                  </a14:hiddenLine>
                </a:ext>
              </a:extLst>
            </p:spPr>
            <p:txBody>
              <a:bodyPr vert="horz" wrap="square" lIns="182832" tIns="91416" rIns="182832" bIns="91416" numCol="1" anchor="t" anchorCtr="0" compatLnSpc="1"/>
              <a:lstStyle/>
              <a:p>
                <a:endParaRPr lang="en-US" sz="7200" dirty="0">
                  <a:latin typeface="Open Sans Light" panose="020B0306030504020204" pitchFamily="34" charset="0"/>
                </a:endParaRPr>
              </a:p>
            </p:txBody>
          </p:sp>
          <p:sp>
            <p:nvSpPr>
              <p:cNvPr id="154" name="Freeform 49"/>
              <p:cNvSpPr/>
              <p:nvPr/>
            </p:nvSpPr>
            <p:spPr bwMode="auto">
              <a:xfrm>
                <a:off x="2024063" y="4567237"/>
                <a:ext cx="919163" cy="1046163"/>
              </a:xfrm>
              <a:custGeom>
                <a:avLst/>
                <a:gdLst>
                  <a:gd name="T0" fmla="*/ 0 w 579"/>
                  <a:gd name="T1" fmla="*/ 0 h 659"/>
                  <a:gd name="T2" fmla="*/ 579 w 579"/>
                  <a:gd name="T3" fmla="*/ 618 h 659"/>
                  <a:gd name="T4" fmla="*/ 489 w 579"/>
                  <a:gd name="T5" fmla="*/ 659 h 659"/>
                  <a:gd name="T6" fmla="*/ 389 w 579"/>
                  <a:gd name="T7" fmla="*/ 596 h 659"/>
                  <a:gd name="T8" fmla="*/ 308 w 579"/>
                  <a:gd name="T9" fmla="*/ 659 h 659"/>
                  <a:gd name="T10" fmla="*/ 162 w 579"/>
                  <a:gd name="T11" fmla="*/ 499 h 659"/>
                  <a:gd name="T12" fmla="*/ 109 w 579"/>
                  <a:gd name="T13" fmla="*/ 534 h 659"/>
                  <a:gd name="T14" fmla="*/ 0 w 579"/>
                  <a:gd name="T15" fmla="*/ 0 h 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659">
                    <a:moveTo>
                      <a:pt x="0" y="0"/>
                    </a:moveTo>
                    <a:lnTo>
                      <a:pt x="579" y="618"/>
                    </a:lnTo>
                    <a:lnTo>
                      <a:pt x="489" y="659"/>
                    </a:lnTo>
                    <a:lnTo>
                      <a:pt x="389" y="596"/>
                    </a:lnTo>
                    <a:lnTo>
                      <a:pt x="308" y="659"/>
                    </a:lnTo>
                    <a:lnTo>
                      <a:pt x="162" y="499"/>
                    </a:lnTo>
                    <a:lnTo>
                      <a:pt x="109" y="534"/>
                    </a:ln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82832" tIns="91416" rIns="182832" bIns="91416" numCol="1" anchor="t" anchorCtr="0" compatLnSpc="1"/>
              <a:lstStyle/>
              <a:p>
                <a:endParaRPr lang="en-US" sz="7200" dirty="0">
                  <a:latin typeface="Open Sans Light" panose="020B0306030504020204" pitchFamily="34" charset="0"/>
                </a:endParaRPr>
              </a:p>
            </p:txBody>
          </p:sp>
          <p:sp>
            <p:nvSpPr>
              <p:cNvPr id="155" name="Freeform 50"/>
              <p:cNvSpPr/>
              <p:nvPr/>
            </p:nvSpPr>
            <p:spPr bwMode="auto">
              <a:xfrm>
                <a:off x="838200" y="5359400"/>
                <a:ext cx="1557338" cy="1016000"/>
              </a:xfrm>
              <a:custGeom>
                <a:avLst/>
                <a:gdLst>
                  <a:gd name="T0" fmla="*/ 856 w 981"/>
                  <a:gd name="T1" fmla="*/ 35 h 640"/>
                  <a:gd name="T2" fmla="*/ 981 w 981"/>
                  <a:gd name="T3" fmla="*/ 640 h 640"/>
                  <a:gd name="T4" fmla="*/ 0 w 981"/>
                  <a:gd name="T5" fmla="*/ 640 h 640"/>
                  <a:gd name="T6" fmla="*/ 374 w 981"/>
                  <a:gd name="T7" fmla="*/ 72 h 640"/>
                  <a:gd name="T8" fmla="*/ 563 w 981"/>
                  <a:gd name="T9" fmla="*/ 0 h 640"/>
                  <a:gd name="T10" fmla="*/ 632 w 981"/>
                  <a:gd name="T11" fmla="*/ 97 h 640"/>
                  <a:gd name="T12" fmla="*/ 688 w 981"/>
                  <a:gd name="T13" fmla="*/ 0 h 640"/>
                  <a:gd name="T14" fmla="*/ 772 w 981"/>
                  <a:gd name="T15" fmla="*/ 72 h 640"/>
                  <a:gd name="T16" fmla="*/ 856 w 981"/>
                  <a:gd name="T17" fmla="*/ 35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1" h="640">
                    <a:moveTo>
                      <a:pt x="856" y="35"/>
                    </a:moveTo>
                    <a:lnTo>
                      <a:pt x="981" y="640"/>
                    </a:lnTo>
                    <a:lnTo>
                      <a:pt x="0" y="640"/>
                    </a:lnTo>
                    <a:lnTo>
                      <a:pt x="374" y="72"/>
                    </a:lnTo>
                    <a:lnTo>
                      <a:pt x="563" y="0"/>
                    </a:lnTo>
                    <a:lnTo>
                      <a:pt x="632" y="97"/>
                    </a:lnTo>
                    <a:lnTo>
                      <a:pt x="688" y="0"/>
                    </a:lnTo>
                    <a:lnTo>
                      <a:pt x="772" y="72"/>
                    </a:lnTo>
                    <a:lnTo>
                      <a:pt x="856" y="35"/>
                    </a:lnTo>
                    <a:close/>
                  </a:path>
                </a:pathLst>
              </a:custGeom>
              <a:solidFill>
                <a:srgbClr val="0B4A72"/>
              </a:solidFill>
              <a:ln>
                <a:noFill/>
              </a:ln>
              <a:extLst>
                <a:ext uri="{91240B29-F687-4F45-9708-019B960494DF}">
                  <a14:hiddenLine xmlns:a14="http://schemas.microsoft.com/office/drawing/2010/main" w="9525">
                    <a:solidFill>
                      <a:srgbClr val="000000"/>
                    </a:solidFill>
                    <a:round/>
                  </a14:hiddenLine>
                </a:ext>
              </a:extLst>
            </p:spPr>
            <p:txBody>
              <a:bodyPr vert="horz" wrap="square" lIns="182832" tIns="91416" rIns="182832" bIns="91416" numCol="1" anchor="t" anchorCtr="0" compatLnSpc="1"/>
              <a:lstStyle/>
              <a:p>
                <a:endParaRPr lang="en-US" sz="7200" dirty="0">
                  <a:latin typeface="Open Sans Light" panose="020B0306030504020204" pitchFamily="34" charset="0"/>
                </a:endParaRPr>
              </a:p>
            </p:txBody>
          </p:sp>
          <p:sp>
            <p:nvSpPr>
              <p:cNvPr id="156" name="Freeform 51"/>
              <p:cNvSpPr/>
              <p:nvPr/>
            </p:nvSpPr>
            <p:spPr bwMode="auto">
              <a:xfrm>
                <a:off x="1431925" y="4567237"/>
                <a:ext cx="765175" cy="946150"/>
              </a:xfrm>
              <a:custGeom>
                <a:avLst/>
                <a:gdLst>
                  <a:gd name="T0" fmla="*/ 373 w 482"/>
                  <a:gd name="T1" fmla="*/ 0 h 596"/>
                  <a:gd name="T2" fmla="*/ 482 w 482"/>
                  <a:gd name="T3" fmla="*/ 534 h 596"/>
                  <a:gd name="T4" fmla="*/ 398 w 482"/>
                  <a:gd name="T5" fmla="*/ 571 h 596"/>
                  <a:gd name="T6" fmla="*/ 314 w 482"/>
                  <a:gd name="T7" fmla="*/ 499 h 596"/>
                  <a:gd name="T8" fmla="*/ 258 w 482"/>
                  <a:gd name="T9" fmla="*/ 596 h 596"/>
                  <a:gd name="T10" fmla="*/ 189 w 482"/>
                  <a:gd name="T11" fmla="*/ 499 h 596"/>
                  <a:gd name="T12" fmla="*/ 0 w 482"/>
                  <a:gd name="T13" fmla="*/ 571 h 596"/>
                  <a:gd name="T14" fmla="*/ 373 w 482"/>
                  <a:gd name="T15" fmla="*/ 0 h 5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2" h="596">
                    <a:moveTo>
                      <a:pt x="373" y="0"/>
                    </a:moveTo>
                    <a:lnTo>
                      <a:pt x="482" y="534"/>
                    </a:lnTo>
                    <a:lnTo>
                      <a:pt x="398" y="571"/>
                    </a:lnTo>
                    <a:lnTo>
                      <a:pt x="314" y="499"/>
                    </a:lnTo>
                    <a:lnTo>
                      <a:pt x="258" y="596"/>
                    </a:lnTo>
                    <a:lnTo>
                      <a:pt x="189" y="499"/>
                    </a:lnTo>
                    <a:lnTo>
                      <a:pt x="0" y="571"/>
                    </a:lnTo>
                    <a:lnTo>
                      <a:pt x="373" y="0"/>
                    </a:lnTo>
                    <a:close/>
                  </a:path>
                </a:pathLst>
              </a:custGeom>
              <a:solidFill>
                <a:srgbClr val="7D98AF"/>
              </a:solidFill>
              <a:ln>
                <a:noFill/>
              </a:ln>
              <a:extLst>
                <a:ext uri="{91240B29-F687-4F45-9708-019B960494DF}">
                  <a14:hiddenLine xmlns:a14="http://schemas.microsoft.com/office/drawing/2010/main" w="9525">
                    <a:solidFill>
                      <a:srgbClr val="000000"/>
                    </a:solidFill>
                    <a:round/>
                  </a14:hiddenLine>
                </a:ext>
              </a:extLst>
            </p:spPr>
            <p:txBody>
              <a:bodyPr vert="horz" wrap="square" lIns="182832" tIns="91416" rIns="182832" bIns="91416" numCol="1" anchor="t" anchorCtr="0" compatLnSpc="1"/>
              <a:lstStyle/>
              <a:p>
                <a:endParaRPr lang="en-US" sz="7200" dirty="0">
                  <a:latin typeface="Open Sans Light" panose="020B0306030504020204" pitchFamily="34" charset="0"/>
                </a:endParaRPr>
              </a:p>
            </p:txBody>
          </p:sp>
        </p:grpSp>
        <p:grpSp>
          <p:nvGrpSpPr>
            <p:cNvPr id="143" name="Group 38"/>
            <p:cNvGrpSpPr/>
            <p:nvPr/>
          </p:nvGrpSpPr>
          <p:grpSpPr>
            <a:xfrm>
              <a:off x="3465141" y="3989622"/>
              <a:ext cx="2580481" cy="1616704"/>
              <a:chOff x="838200" y="4567237"/>
              <a:chExt cx="2886075" cy="1808163"/>
            </a:xfrm>
          </p:grpSpPr>
          <p:sp>
            <p:nvSpPr>
              <p:cNvPr id="149" name="Freeform 44"/>
              <p:cNvSpPr/>
              <p:nvPr/>
            </p:nvSpPr>
            <p:spPr bwMode="auto">
              <a:xfrm>
                <a:off x="2197100" y="5359400"/>
                <a:ext cx="1527175" cy="1016000"/>
              </a:xfrm>
              <a:custGeom>
                <a:avLst/>
                <a:gdLst>
                  <a:gd name="T0" fmla="*/ 470 w 962"/>
                  <a:gd name="T1" fmla="*/ 119 h 640"/>
                  <a:gd name="T2" fmla="*/ 962 w 962"/>
                  <a:gd name="T3" fmla="*/ 640 h 640"/>
                  <a:gd name="T4" fmla="*/ 125 w 962"/>
                  <a:gd name="T5" fmla="*/ 640 h 640"/>
                  <a:gd name="T6" fmla="*/ 0 w 962"/>
                  <a:gd name="T7" fmla="*/ 35 h 640"/>
                  <a:gd name="T8" fmla="*/ 53 w 962"/>
                  <a:gd name="T9" fmla="*/ 0 h 640"/>
                  <a:gd name="T10" fmla="*/ 199 w 962"/>
                  <a:gd name="T11" fmla="*/ 160 h 640"/>
                  <a:gd name="T12" fmla="*/ 280 w 962"/>
                  <a:gd name="T13" fmla="*/ 97 h 640"/>
                  <a:gd name="T14" fmla="*/ 380 w 962"/>
                  <a:gd name="T15" fmla="*/ 160 h 640"/>
                  <a:gd name="T16" fmla="*/ 470 w 962"/>
                  <a:gd name="T17" fmla="*/ 119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2" h="640">
                    <a:moveTo>
                      <a:pt x="470" y="119"/>
                    </a:moveTo>
                    <a:lnTo>
                      <a:pt x="962" y="640"/>
                    </a:lnTo>
                    <a:lnTo>
                      <a:pt x="125" y="640"/>
                    </a:lnTo>
                    <a:lnTo>
                      <a:pt x="0" y="35"/>
                    </a:lnTo>
                    <a:lnTo>
                      <a:pt x="53" y="0"/>
                    </a:lnTo>
                    <a:lnTo>
                      <a:pt x="199" y="160"/>
                    </a:lnTo>
                    <a:lnTo>
                      <a:pt x="280" y="97"/>
                    </a:lnTo>
                    <a:lnTo>
                      <a:pt x="380" y="160"/>
                    </a:lnTo>
                    <a:lnTo>
                      <a:pt x="470" y="119"/>
                    </a:lnTo>
                    <a:close/>
                  </a:path>
                </a:pathLst>
              </a:custGeom>
              <a:solidFill>
                <a:srgbClr val="166FAC"/>
              </a:solidFill>
              <a:ln>
                <a:noFill/>
              </a:ln>
              <a:extLst>
                <a:ext uri="{91240B29-F687-4F45-9708-019B960494DF}">
                  <a14:hiddenLine xmlns:a14="http://schemas.microsoft.com/office/drawing/2010/main" w="9525">
                    <a:solidFill>
                      <a:srgbClr val="000000"/>
                    </a:solidFill>
                    <a:round/>
                  </a14:hiddenLine>
                </a:ext>
              </a:extLst>
            </p:spPr>
            <p:txBody>
              <a:bodyPr vert="horz" wrap="square" lIns="182832" tIns="91416" rIns="182832" bIns="91416" numCol="1" anchor="t" anchorCtr="0" compatLnSpc="1"/>
              <a:lstStyle/>
              <a:p>
                <a:endParaRPr lang="en-US" sz="7200" dirty="0">
                  <a:latin typeface="Open Sans Light" panose="020B0306030504020204" pitchFamily="34" charset="0"/>
                </a:endParaRPr>
              </a:p>
            </p:txBody>
          </p:sp>
          <p:sp>
            <p:nvSpPr>
              <p:cNvPr id="150" name="Freeform 45"/>
              <p:cNvSpPr/>
              <p:nvPr/>
            </p:nvSpPr>
            <p:spPr bwMode="auto">
              <a:xfrm>
                <a:off x="2024063" y="4567237"/>
                <a:ext cx="919163" cy="1046163"/>
              </a:xfrm>
              <a:custGeom>
                <a:avLst/>
                <a:gdLst>
                  <a:gd name="T0" fmla="*/ 0 w 579"/>
                  <a:gd name="T1" fmla="*/ 0 h 659"/>
                  <a:gd name="T2" fmla="*/ 579 w 579"/>
                  <a:gd name="T3" fmla="*/ 618 h 659"/>
                  <a:gd name="T4" fmla="*/ 489 w 579"/>
                  <a:gd name="T5" fmla="*/ 659 h 659"/>
                  <a:gd name="T6" fmla="*/ 389 w 579"/>
                  <a:gd name="T7" fmla="*/ 596 h 659"/>
                  <a:gd name="T8" fmla="*/ 308 w 579"/>
                  <a:gd name="T9" fmla="*/ 659 h 659"/>
                  <a:gd name="T10" fmla="*/ 162 w 579"/>
                  <a:gd name="T11" fmla="*/ 499 h 659"/>
                  <a:gd name="T12" fmla="*/ 109 w 579"/>
                  <a:gd name="T13" fmla="*/ 534 h 659"/>
                  <a:gd name="T14" fmla="*/ 0 w 579"/>
                  <a:gd name="T15" fmla="*/ 0 h 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659">
                    <a:moveTo>
                      <a:pt x="0" y="0"/>
                    </a:moveTo>
                    <a:lnTo>
                      <a:pt x="579" y="618"/>
                    </a:lnTo>
                    <a:lnTo>
                      <a:pt x="489" y="659"/>
                    </a:lnTo>
                    <a:lnTo>
                      <a:pt x="389" y="596"/>
                    </a:lnTo>
                    <a:lnTo>
                      <a:pt x="308" y="659"/>
                    </a:lnTo>
                    <a:lnTo>
                      <a:pt x="162" y="499"/>
                    </a:lnTo>
                    <a:lnTo>
                      <a:pt x="109" y="534"/>
                    </a:ln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82832" tIns="91416" rIns="182832" bIns="91416" numCol="1" anchor="t" anchorCtr="0" compatLnSpc="1"/>
              <a:lstStyle/>
              <a:p>
                <a:endParaRPr lang="en-US" sz="7200" dirty="0">
                  <a:latin typeface="Open Sans Light" panose="020B0306030504020204" pitchFamily="34" charset="0"/>
                </a:endParaRPr>
              </a:p>
            </p:txBody>
          </p:sp>
          <p:sp>
            <p:nvSpPr>
              <p:cNvPr id="151" name="Freeform 46"/>
              <p:cNvSpPr/>
              <p:nvPr/>
            </p:nvSpPr>
            <p:spPr bwMode="auto">
              <a:xfrm>
                <a:off x="838200" y="5359400"/>
                <a:ext cx="1557338" cy="1016000"/>
              </a:xfrm>
              <a:custGeom>
                <a:avLst/>
                <a:gdLst>
                  <a:gd name="T0" fmla="*/ 856 w 981"/>
                  <a:gd name="T1" fmla="*/ 35 h 640"/>
                  <a:gd name="T2" fmla="*/ 981 w 981"/>
                  <a:gd name="T3" fmla="*/ 640 h 640"/>
                  <a:gd name="T4" fmla="*/ 0 w 981"/>
                  <a:gd name="T5" fmla="*/ 640 h 640"/>
                  <a:gd name="T6" fmla="*/ 374 w 981"/>
                  <a:gd name="T7" fmla="*/ 72 h 640"/>
                  <a:gd name="T8" fmla="*/ 563 w 981"/>
                  <a:gd name="T9" fmla="*/ 0 h 640"/>
                  <a:gd name="T10" fmla="*/ 632 w 981"/>
                  <a:gd name="T11" fmla="*/ 97 h 640"/>
                  <a:gd name="T12" fmla="*/ 688 w 981"/>
                  <a:gd name="T13" fmla="*/ 0 h 640"/>
                  <a:gd name="T14" fmla="*/ 772 w 981"/>
                  <a:gd name="T15" fmla="*/ 72 h 640"/>
                  <a:gd name="T16" fmla="*/ 856 w 981"/>
                  <a:gd name="T17" fmla="*/ 35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1" h="640">
                    <a:moveTo>
                      <a:pt x="856" y="35"/>
                    </a:moveTo>
                    <a:lnTo>
                      <a:pt x="981" y="640"/>
                    </a:lnTo>
                    <a:lnTo>
                      <a:pt x="0" y="640"/>
                    </a:lnTo>
                    <a:lnTo>
                      <a:pt x="374" y="72"/>
                    </a:lnTo>
                    <a:lnTo>
                      <a:pt x="563" y="0"/>
                    </a:lnTo>
                    <a:lnTo>
                      <a:pt x="632" y="97"/>
                    </a:lnTo>
                    <a:lnTo>
                      <a:pt x="688" y="0"/>
                    </a:lnTo>
                    <a:lnTo>
                      <a:pt x="772" y="72"/>
                    </a:lnTo>
                    <a:lnTo>
                      <a:pt x="856" y="35"/>
                    </a:lnTo>
                    <a:close/>
                  </a:path>
                </a:pathLst>
              </a:custGeom>
              <a:solidFill>
                <a:srgbClr val="0B4A72"/>
              </a:solidFill>
              <a:ln>
                <a:noFill/>
              </a:ln>
              <a:extLst>
                <a:ext uri="{91240B29-F687-4F45-9708-019B960494DF}">
                  <a14:hiddenLine xmlns:a14="http://schemas.microsoft.com/office/drawing/2010/main" w="9525">
                    <a:solidFill>
                      <a:srgbClr val="000000"/>
                    </a:solidFill>
                    <a:round/>
                  </a14:hiddenLine>
                </a:ext>
              </a:extLst>
            </p:spPr>
            <p:txBody>
              <a:bodyPr vert="horz" wrap="square" lIns="182832" tIns="91416" rIns="182832" bIns="91416" numCol="1" anchor="t" anchorCtr="0" compatLnSpc="1"/>
              <a:lstStyle/>
              <a:p>
                <a:endParaRPr lang="en-US" sz="7200" dirty="0">
                  <a:latin typeface="Open Sans Light" panose="020B0306030504020204" pitchFamily="34" charset="0"/>
                </a:endParaRPr>
              </a:p>
            </p:txBody>
          </p:sp>
          <p:sp>
            <p:nvSpPr>
              <p:cNvPr id="152" name="Freeform 47"/>
              <p:cNvSpPr/>
              <p:nvPr/>
            </p:nvSpPr>
            <p:spPr bwMode="auto">
              <a:xfrm>
                <a:off x="1431925" y="4567237"/>
                <a:ext cx="765175" cy="946150"/>
              </a:xfrm>
              <a:custGeom>
                <a:avLst/>
                <a:gdLst>
                  <a:gd name="T0" fmla="*/ 373 w 482"/>
                  <a:gd name="T1" fmla="*/ 0 h 596"/>
                  <a:gd name="T2" fmla="*/ 482 w 482"/>
                  <a:gd name="T3" fmla="*/ 534 h 596"/>
                  <a:gd name="T4" fmla="*/ 398 w 482"/>
                  <a:gd name="T5" fmla="*/ 571 h 596"/>
                  <a:gd name="T6" fmla="*/ 314 w 482"/>
                  <a:gd name="T7" fmla="*/ 499 h 596"/>
                  <a:gd name="T8" fmla="*/ 258 w 482"/>
                  <a:gd name="T9" fmla="*/ 596 h 596"/>
                  <a:gd name="T10" fmla="*/ 189 w 482"/>
                  <a:gd name="T11" fmla="*/ 499 h 596"/>
                  <a:gd name="T12" fmla="*/ 0 w 482"/>
                  <a:gd name="T13" fmla="*/ 571 h 596"/>
                  <a:gd name="T14" fmla="*/ 373 w 482"/>
                  <a:gd name="T15" fmla="*/ 0 h 5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2" h="596">
                    <a:moveTo>
                      <a:pt x="373" y="0"/>
                    </a:moveTo>
                    <a:lnTo>
                      <a:pt x="482" y="534"/>
                    </a:lnTo>
                    <a:lnTo>
                      <a:pt x="398" y="571"/>
                    </a:lnTo>
                    <a:lnTo>
                      <a:pt x="314" y="499"/>
                    </a:lnTo>
                    <a:lnTo>
                      <a:pt x="258" y="596"/>
                    </a:lnTo>
                    <a:lnTo>
                      <a:pt x="189" y="499"/>
                    </a:lnTo>
                    <a:lnTo>
                      <a:pt x="0" y="571"/>
                    </a:lnTo>
                    <a:lnTo>
                      <a:pt x="373" y="0"/>
                    </a:lnTo>
                    <a:close/>
                  </a:path>
                </a:pathLst>
              </a:custGeom>
              <a:solidFill>
                <a:srgbClr val="7D98AF"/>
              </a:solidFill>
              <a:ln>
                <a:noFill/>
              </a:ln>
              <a:extLst>
                <a:ext uri="{91240B29-F687-4F45-9708-019B960494DF}">
                  <a14:hiddenLine xmlns:a14="http://schemas.microsoft.com/office/drawing/2010/main" w="9525">
                    <a:solidFill>
                      <a:srgbClr val="000000"/>
                    </a:solidFill>
                    <a:round/>
                  </a14:hiddenLine>
                </a:ext>
              </a:extLst>
            </p:spPr>
            <p:txBody>
              <a:bodyPr vert="horz" wrap="square" lIns="182832" tIns="91416" rIns="182832" bIns="91416" numCol="1" anchor="t" anchorCtr="0" compatLnSpc="1"/>
              <a:lstStyle/>
              <a:p>
                <a:endParaRPr lang="en-US" sz="7200" dirty="0">
                  <a:latin typeface="Open Sans Light" panose="020B0306030504020204" pitchFamily="34" charset="0"/>
                </a:endParaRPr>
              </a:p>
            </p:txBody>
          </p:sp>
        </p:grpSp>
        <p:grpSp>
          <p:nvGrpSpPr>
            <p:cNvPr id="144" name="Group 39"/>
            <p:cNvGrpSpPr/>
            <p:nvPr/>
          </p:nvGrpSpPr>
          <p:grpSpPr>
            <a:xfrm>
              <a:off x="1334694" y="3798163"/>
              <a:ext cx="2886075" cy="1808163"/>
              <a:chOff x="838200" y="4567237"/>
              <a:chExt cx="2886075" cy="1808163"/>
            </a:xfrm>
          </p:grpSpPr>
          <p:sp>
            <p:nvSpPr>
              <p:cNvPr id="145" name="Freeform 40"/>
              <p:cNvSpPr/>
              <p:nvPr/>
            </p:nvSpPr>
            <p:spPr bwMode="auto">
              <a:xfrm>
                <a:off x="2197100" y="5359400"/>
                <a:ext cx="1527175" cy="1016000"/>
              </a:xfrm>
              <a:custGeom>
                <a:avLst/>
                <a:gdLst>
                  <a:gd name="T0" fmla="*/ 470 w 962"/>
                  <a:gd name="T1" fmla="*/ 119 h 640"/>
                  <a:gd name="T2" fmla="*/ 962 w 962"/>
                  <a:gd name="T3" fmla="*/ 640 h 640"/>
                  <a:gd name="T4" fmla="*/ 125 w 962"/>
                  <a:gd name="T5" fmla="*/ 640 h 640"/>
                  <a:gd name="T6" fmla="*/ 0 w 962"/>
                  <a:gd name="T7" fmla="*/ 35 h 640"/>
                  <a:gd name="T8" fmla="*/ 53 w 962"/>
                  <a:gd name="T9" fmla="*/ 0 h 640"/>
                  <a:gd name="T10" fmla="*/ 199 w 962"/>
                  <a:gd name="T11" fmla="*/ 160 h 640"/>
                  <a:gd name="T12" fmla="*/ 280 w 962"/>
                  <a:gd name="T13" fmla="*/ 97 h 640"/>
                  <a:gd name="T14" fmla="*/ 380 w 962"/>
                  <a:gd name="T15" fmla="*/ 160 h 640"/>
                  <a:gd name="T16" fmla="*/ 470 w 962"/>
                  <a:gd name="T17" fmla="*/ 119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2" h="640">
                    <a:moveTo>
                      <a:pt x="470" y="119"/>
                    </a:moveTo>
                    <a:lnTo>
                      <a:pt x="962" y="640"/>
                    </a:lnTo>
                    <a:lnTo>
                      <a:pt x="125" y="640"/>
                    </a:lnTo>
                    <a:lnTo>
                      <a:pt x="0" y="35"/>
                    </a:lnTo>
                    <a:lnTo>
                      <a:pt x="53" y="0"/>
                    </a:lnTo>
                    <a:lnTo>
                      <a:pt x="199" y="160"/>
                    </a:lnTo>
                    <a:lnTo>
                      <a:pt x="280" y="97"/>
                    </a:lnTo>
                    <a:lnTo>
                      <a:pt x="380" y="160"/>
                    </a:lnTo>
                    <a:lnTo>
                      <a:pt x="470" y="119"/>
                    </a:lnTo>
                    <a:close/>
                  </a:path>
                </a:pathLst>
              </a:custGeom>
              <a:solidFill>
                <a:srgbClr val="166FAC"/>
              </a:solidFill>
              <a:ln>
                <a:noFill/>
              </a:ln>
              <a:extLst>
                <a:ext uri="{91240B29-F687-4F45-9708-019B960494DF}">
                  <a14:hiddenLine xmlns:a14="http://schemas.microsoft.com/office/drawing/2010/main" w="9525">
                    <a:solidFill>
                      <a:srgbClr val="000000"/>
                    </a:solidFill>
                    <a:round/>
                  </a14:hiddenLine>
                </a:ext>
              </a:extLst>
            </p:spPr>
            <p:txBody>
              <a:bodyPr vert="horz" wrap="square" lIns="182832" tIns="91416" rIns="182832" bIns="91416" numCol="1" anchor="t" anchorCtr="0" compatLnSpc="1"/>
              <a:lstStyle/>
              <a:p>
                <a:endParaRPr lang="en-US" sz="7200" dirty="0">
                  <a:latin typeface="Open Sans Light" panose="020B0306030504020204" pitchFamily="34" charset="0"/>
                </a:endParaRPr>
              </a:p>
            </p:txBody>
          </p:sp>
          <p:sp>
            <p:nvSpPr>
              <p:cNvPr id="146" name="Freeform 41"/>
              <p:cNvSpPr/>
              <p:nvPr/>
            </p:nvSpPr>
            <p:spPr bwMode="auto">
              <a:xfrm>
                <a:off x="2024063" y="4567237"/>
                <a:ext cx="919163" cy="1046163"/>
              </a:xfrm>
              <a:custGeom>
                <a:avLst/>
                <a:gdLst>
                  <a:gd name="T0" fmla="*/ 0 w 579"/>
                  <a:gd name="T1" fmla="*/ 0 h 659"/>
                  <a:gd name="T2" fmla="*/ 579 w 579"/>
                  <a:gd name="T3" fmla="*/ 618 h 659"/>
                  <a:gd name="T4" fmla="*/ 489 w 579"/>
                  <a:gd name="T5" fmla="*/ 659 h 659"/>
                  <a:gd name="T6" fmla="*/ 389 w 579"/>
                  <a:gd name="T7" fmla="*/ 596 h 659"/>
                  <a:gd name="T8" fmla="*/ 308 w 579"/>
                  <a:gd name="T9" fmla="*/ 659 h 659"/>
                  <a:gd name="T10" fmla="*/ 162 w 579"/>
                  <a:gd name="T11" fmla="*/ 499 h 659"/>
                  <a:gd name="T12" fmla="*/ 109 w 579"/>
                  <a:gd name="T13" fmla="*/ 534 h 659"/>
                  <a:gd name="T14" fmla="*/ 0 w 579"/>
                  <a:gd name="T15" fmla="*/ 0 h 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659">
                    <a:moveTo>
                      <a:pt x="0" y="0"/>
                    </a:moveTo>
                    <a:lnTo>
                      <a:pt x="579" y="618"/>
                    </a:lnTo>
                    <a:lnTo>
                      <a:pt x="489" y="659"/>
                    </a:lnTo>
                    <a:lnTo>
                      <a:pt x="389" y="596"/>
                    </a:lnTo>
                    <a:lnTo>
                      <a:pt x="308" y="659"/>
                    </a:lnTo>
                    <a:lnTo>
                      <a:pt x="162" y="499"/>
                    </a:lnTo>
                    <a:lnTo>
                      <a:pt x="109" y="534"/>
                    </a:ln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82832" tIns="91416" rIns="182832" bIns="91416" numCol="1" anchor="t" anchorCtr="0" compatLnSpc="1"/>
              <a:lstStyle/>
              <a:p>
                <a:endParaRPr lang="en-US" sz="7200" dirty="0">
                  <a:latin typeface="Open Sans Light" panose="020B0306030504020204" pitchFamily="34" charset="0"/>
                </a:endParaRPr>
              </a:p>
            </p:txBody>
          </p:sp>
          <p:sp>
            <p:nvSpPr>
              <p:cNvPr id="147" name="Freeform 42"/>
              <p:cNvSpPr/>
              <p:nvPr/>
            </p:nvSpPr>
            <p:spPr bwMode="auto">
              <a:xfrm>
                <a:off x="838200" y="5359400"/>
                <a:ext cx="1557338" cy="1016000"/>
              </a:xfrm>
              <a:custGeom>
                <a:avLst/>
                <a:gdLst>
                  <a:gd name="T0" fmla="*/ 856 w 981"/>
                  <a:gd name="T1" fmla="*/ 35 h 640"/>
                  <a:gd name="T2" fmla="*/ 981 w 981"/>
                  <a:gd name="T3" fmla="*/ 640 h 640"/>
                  <a:gd name="T4" fmla="*/ 0 w 981"/>
                  <a:gd name="T5" fmla="*/ 640 h 640"/>
                  <a:gd name="T6" fmla="*/ 374 w 981"/>
                  <a:gd name="T7" fmla="*/ 72 h 640"/>
                  <a:gd name="T8" fmla="*/ 563 w 981"/>
                  <a:gd name="T9" fmla="*/ 0 h 640"/>
                  <a:gd name="T10" fmla="*/ 632 w 981"/>
                  <a:gd name="T11" fmla="*/ 97 h 640"/>
                  <a:gd name="T12" fmla="*/ 688 w 981"/>
                  <a:gd name="T13" fmla="*/ 0 h 640"/>
                  <a:gd name="T14" fmla="*/ 772 w 981"/>
                  <a:gd name="T15" fmla="*/ 72 h 640"/>
                  <a:gd name="T16" fmla="*/ 856 w 981"/>
                  <a:gd name="T17" fmla="*/ 35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1" h="640">
                    <a:moveTo>
                      <a:pt x="856" y="35"/>
                    </a:moveTo>
                    <a:lnTo>
                      <a:pt x="981" y="640"/>
                    </a:lnTo>
                    <a:lnTo>
                      <a:pt x="0" y="640"/>
                    </a:lnTo>
                    <a:lnTo>
                      <a:pt x="374" y="72"/>
                    </a:lnTo>
                    <a:lnTo>
                      <a:pt x="563" y="0"/>
                    </a:lnTo>
                    <a:lnTo>
                      <a:pt x="632" y="97"/>
                    </a:lnTo>
                    <a:lnTo>
                      <a:pt x="688" y="0"/>
                    </a:lnTo>
                    <a:lnTo>
                      <a:pt x="772" y="72"/>
                    </a:lnTo>
                    <a:lnTo>
                      <a:pt x="856" y="35"/>
                    </a:lnTo>
                    <a:close/>
                  </a:path>
                </a:pathLst>
              </a:custGeom>
              <a:solidFill>
                <a:srgbClr val="0B4A72"/>
              </a:solidFill>
              <a:ln>
                <a:noFill/>
              </a:ln>
              <a:extLst>
                <a:ext uri="{91240B29-F687-4F45-9708-019B960494DF}">
                  <a14:hiddenLine xmlns:a14="http://schemas.microsoft.com/office/drawing/2010/main" w="9525">
                    <a:solidFill>
                      <a:srgbClr val="000000"/>
                    </a:solidFill>
                    <a:round/>
                  </a14:hiddenLine>
                </a:ext>
              </a:extLst>
            </p:spPr>
            <p:txBody>
              <a:bodyPr vert="horz" wrap="square" lIns="182832" tIns="91416" rIns="182832" bIns="91416" numCol="1" anchor="t" anchorCtr="0" compatLnSpc="1"/>
              <a:lstStyle/>
              <a:p>
                <a:endParaRPr lang="en-US" sz="7200" dirty="0">
                  <a:latin typeface="Open Sans Light" panose="020B0306030504020204" pitchFamily="34" charset="0"/>
                </a:endParaRPr>
              </a:p>
            </p:txBody>
          </p:sp>
          <p:sp>
            <p:nvSpPr>
              <p:cNvPr id="148" name="Freeform 43"/>
              <p:cNvSpPr/>
              <p:nvPr/>
            </p:nvSpPr>
            <p:spPr bwMode="auto">
              <a:xfrm>
                <a:off x="1431925" y="4567237"/>
                <a:ext cx="765175" cy="946150"/>
              </a:xfrm>
              <a:custGeom>
                <a:avLst/>
                <a:gdLst>
                  <a:gd name="T0" fmla="*/ 373 w 482"/>
                  <a:gd name="T1" fmla="*/ 0 h 596"/>
                  <a:gd name="T2" fmla="*/ 482 w 482"/>
                  <a:gd name="T3" fmla="*/ 534 h 596"/>
                  <a:gd name="T4" fmla="*/ 398 w 482"/>
                  <a:gd name="T5" fmla="*/ 571 h 596"/>
                  <a:gd name="T6" fmla="*/ 314 w 482"/>
                  <a:gd name="T7" fmla="*/ 499 h 596"/>
                  <a:gd name="T8" fmla="*/ 258 w 482"/>
                  <a:gd name="T9" fmla="*/ 596 h 596"/>
                  <a:gd name="T10" fmla="*/ 189 w 482"/>
                  <a:gd name="T11" fmla="*/ 499 h 596"/>
                  <a:gd name="T12" fmla="*/ 0 w 482"/>
                  <a:gd name="T13" fmla="*/ 571 h 596"/>
                  <a:gd name="T14" fmla="*/ 373 w 482"/>
                  <a:gd name="T15" fmla="*/ 0 h 5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2" h="596">
                    <a:moveTo>
                      <a:pt x="373" y="0"/>
                    </a:moveTo>
                    <a:lnTo>
                      <a:pt x="482" y="534"/>
                    </a:lnTo>
                    <a:lnTo>
                      <a:pt x="398" y="571"/>
                    </a:lnTo>
                    <a:lnTo>
                      <a:pt x="314" y="499"/>
                    </a:lnTo>
                    <a:lnTo>
                      <a:pt x="258" y="596"/>
                    </a:lnTo>
                    <a:lnTo>
                      <a:pt x="189" y="499"/>
                    </a:lnTo>
                    <a:lnTo>
                      <a:pt x="0" y="571"/>
                    </a:lnTo>
                    <a:lnTo>
                      <a:pt x="373" y="0"/>
                    </a:lnTo>
                    <a:close/>
                  </a:path>
                </a:pathLst>
              </a:custGeom>
              <a:solidFill>
                <a:srgbClr val="7D98AF"/>
              </a:solidFill>
              <a:ln>
                <a:noFill/>
              </a:ln>
              <a:extLst>
                <a:ext uri="{91240B29-F687-4F45-9708-019B960494DF}">
                  <a14:hiddenLine xmlns:a14="http://schemas.microsoft.com/office/drawing/2010/main" w="9525">
                    <a:solidFill>
                      <a:srgbClr val="000000"/>
                    </a:solidFill>
                    <a:round/>
                  </a14:hiddenLine>
                </a:ext>
              </a:extLst>
            </p:spPr>
            <p:txBody>
              <a:bodyPr vert="horz" wrap="square" lIns="182832" tIns="91416" rIns="182832" bIns="91416" numCol="1" anchor="t" anchorCtr="0" compatLnSpc="1"/>
              <a:lstStyle/>
              <a:p>
                <a:endParaRPr lang="en-US" sz="7200" dirty="0">
                  <a:latin typeface="Open Sans Light" panose="020B0306030504020204" pitchFamily="34" charset="0"/>
                </a:endParaRPr>
              </a:p>
            </p:txBody>
          </p:sp>
        </p:grpSp>
      </p:grpSp>
      <p:cxnSp>
        <p:nvCxnSpPr>
          <p:cNvPr id="165" name="Straight Connector 3"/>
          <p:cNvCxnSpPr/>
          <p:nvPr/>
        </p:nvCxnSpPr>
        <p:spPr>
          <a:xfrm flipV="1">
            <a:off x="1461324" y="2192038"/>
            <a:ext cx="0" cy="2448000"/>
          </a:xfrm>
          <a:prstGeom prst="line">
            <a:avLst/>
          </a:prstGeom>
          <a:ln w="38100" cap="rnd">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6" name="Straight Connector 3"/>
          <p:cNvCxnSpPr/>
          <p:nvPr/>
        </p:nvCxnSpPr>
        <p:spPr>
          <a:xfrm flipV="1">
            <a:off x="3945864" y="3040724"/>
            <a:ext cx="0" cy="1836000"/>
          </a:xfrm>
          <a:prstGeom prst="line">
            <a:avLst/>
          </a:prstGeom>
          <a:ln w="38100" cap="rnd">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3"/>
          <p:cNvCxnSpPr/>
          <p:nvPr/>
        </p:nvCxnSpPr>
        <p:spPr>
          <a:xfrm flipH="1" flipV="1">
            <a:off x="6236043" y="1837035"/>
            <a:ext cx="15" cy="3204000"/>
          </a:xfrm>
          <a:prstGeom prst="line">
            <a:avLst/>
          </a:prstGeom>
          <a:ln w="38100" cap="rnd">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9" name="Straight Connector 3"/>
          <p:cNvCxnSpPr/>
          <p:nvPr/>
        </p:nvCxnSpPr>
        <p:spPr>
          <a:xfrm flipV="1">
            <a:off x="8502484" y="3502846"/>
            <a:ext cx="0" cy="1620000"/>
          </a:xfrm>
          <a:prstGeom prst="line">
            <a:avLst/>
          </a:prstGeom>
          <a:ln w="38100" cap="rnd">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0" name="Straight Connector 3"/>
          <p:cNvCxnSpPr/>
          <p:nvPr/>
        </p:nvCxnSpPr>
        <p:spPr>
          <a:xfrm flipV="1">
            <a:off x="10724168" y="2414957"/>
            <a:ext cx="0" cy="2880000"/>
          </a:xfrm>
          <a:prstGeom prst="line">
            <a:avLst/>
          </a:prstGeom>
          <a:ln w="38100" cap="rnd">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anim calcmode="lin" valueType="num">
                                      <p:cBhvr>
                                        <p:cTn id="8" dur="1000" fill="hold"/>
                                        <p:tgtEl>
                                          <p:spTgt spid="139"/>
                                        </p:tgtEl>
                                        <p:attrNameLst>
                                          <p:attrName>ppt_x</p:attrName>
                                        </p:attrNameLst>
                                      </p:cBhvr>
                                      <p:tavLst>
                                        <p:tav tm="0">
                                          <p:val>
                                            <p:strVal val="#ppt_x"/>
                                          </p:val>
                                        </p:tav>
                                        <p:tav tm="100000">
                                          <p:val>
                                            <p:strVal val="#ppt_x"/>
                                          </p:val>
                                        </p:tav>
                                      </p:tavLst>
                                    </p:anim>
                                    <p:anim calcmode="lin" valueType="num">
                                      <p:cBhvr>
                                        <p:cTn id="9" dur="900" decel="100000" fill="hold"/>
                                        <p:tgtEl>
                                          <p:spTgt spid="1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165"/>
                                        </p:tgtEl>
                                        <p:attrNameLst>
                                          <p:attrName>style.visibility</p:attrName>
                                        </p:attrNameLst>
                                      </p:cBhvr>
                                      <p:to>
                                        <p:strVal val="visible"/>
                                      </p:to>
                                    </p:set>
                                    <p:anim calcmode="lin" valueType="num">
                                      <p:cBhvr additive="base">
                                        <p:cTn id="14" dur="500" fill="hold"/>
                                        <p:tgtEl>
                                          <p:spTgt spid="165"/>
                                        </p:tgtEl>
                                        <p:attrNameLst>
                                          <p:attrName>ppt_x</p:attrName>
                                        </p:attrNameLst>
                                      </p:cBhvr>
                                      <p:tavLst>
                                        <p:tav tm="0">
                                          <p:val>
                                            <p:strVal val="#ppt_x"/>
                                          </p:val>
                                        </p:tav>
                                        <p:tav tm="100000">
                                          <p:val>
                                            <p:strVal val="#ppt_x"/>
                                          </p:val>
                                        </p:tav>
                                      </p:tavLst>
                                    </p:anim>
                                    <p:anim calcmode="lin" valueType="num">
                                      <p:cBhvr additive="base">
                                        <p:cTn id="15" dur="500" fill="hold"/>
                                        <p:tgtEl>
                                          <p:spTgt spid="165"/>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66"/>
                                        </p:tgtEl>
                                        <p:attrNameLst>
                                          <p:attrName>style.visibility</p:attrName>
                                        </p:attrNameLst>
                                      </p:cBhvr>
                                      <p:to>
                                        <p:strVal val="visible"/>
                                      </p:to>
                                    </p:set>
                                    <p:anim calcmode="lin" valueType="num">
                                      <p:cBhvr additive="base">
                                        <p:cTn id="18" dur="500" fill="hold"/>
                                        <p:tgtEl>
                                          <p:spTgt spid="166"/>
                                        </p:tgtEl>
                                        <p:attrNameLst>
                                          <p:attrName>ppt_x</p:attrName>
                                        </p:attrNameLst>
                                      </p:cBhvr>
                                      <p:tavLst>
                                        <p:tav tm="0">
                                          <p:val>
                                            <p:strVal val="#ppt_x"/>
                                          </p:val>
                                        </p:tav>
                                        <p:tav tm="100000">
                                          <p:val>
                                            <p:strVal val="#ppt_x"/>
                                          </p:val>
                                        </p:tav>
                                      </p:tavLst>
                                    </p:anim>
                                    <p:anim calcmode="lin" valueType="num">
                                      <p:cBhvr additive="base">
                                        <p:cTn id="19" dur="500" fill="hold"/>
                                        <p:tgtEl>
                                          <p:spTgt spid="16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67"/>
                                        </p:tgtEl>
                                        <p:attrNameLst>
                                          <p:attrName>style.visibility</p:attrName>
                                        </p:attrNameLst>
                                      </p:cBhvr>
                                      <p:to>
                                        <p:strVal val="visible"/>
                                      </p:to>
                                    </p:set>
                                    <p:anim calcmode="lin" valueType="num">
                                      <p:cBhvr additive="base">
                                        <p:cTn id="22" dur="500" fill="hold"/>
                                        <p:tgtEl>
                                          <p:spTgt spid="167"/>
                                        </p:tgtEl>
                                        <p:attrNameLst>
                                          <p:attrName>ppt_x</p:attrName>
                                        </p:attrNameLst>
                                      </p:cBhvr>
                                      <p:tavLst>
                                        <p:tav tm="0">
                                          <p:val>
                                            <p:strVal val="#ppt_x"/>
                                          </p:val>
                                        </p:tav>
                                        <p:tav tm="100000">
                                          <p:val>
                                            <p:strVal val="#ppt_x"/>
                                          </p:val>
                                        </p:tav>
                                      </p:tavLst>
                                    </p:anim>
                                    <p:anim calcmode="lin" valueType="num">
                                      <p:cBhvr additive="base">
                                        <p:cTn id="23" dur="500" fill="hold"/>
                                        <p:tgtEl>
                                          <p:spTgt spid="16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69"/>
                                        </p:tgtEl>
                                        <p:attrNameLst>
                                          <p:attrName>style.visibility</p:attrName>
                                        </p:attrNameLst>
                                      </p:cBhvr>
                                      <p:to>
                                        <p:strVal val="visible"/>
                                      </p:to>
                                    </p:set>
                                    <p:anim calcmode="lin" valueType="num">
                                      <p:cBhvr additive="base">
                                        <p:cTn id="26" dur="500" fill="hold"/>
                                        <p:tgtEl>
                                          <p:spTgt spid="169"/>
                                        </p:tgtEl>
                                        <p:attrNameLst>
                                          <p:attrName>ppt_x</p:attrName>
                                        </p:attrNameLst>
                                      </p:cBhvr>
                                      <p:tavLst>
                                        <p:tav tm="0">
                                          <p:val>
                                            <p:strVal val="#ppt_x"/>
                                          </p:val>
                                        </p:tav>
                                        <p:tav tm="100000">
                                          <p:val>
                                            <p:strVal val="#ppt_x"/>
                                          </p:val>
                                        </p:tav>
                                      </p:tavLst>
                                    </p:anim>
                                    <p:anim calcmode="lin" valueType="num">
                                      <p:cBhvr additive="base">
                                        <p:cTn id="27" dur="500" fill="hold"/>
                                        <p:tgtEl>
                                          <p:spTgt spid="169"/>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70"/>
                                        </p:tgtEl>
                                        <p:attrNameLst>
                                          <p:attrName>style.visibility</p:attrName>
                                        </p:attrNameLst>
                                      </p:cBhvr>
                                      <p:to>
                                        <p:strVal val="visible"/>
                                      </p:to>
                                    </p:set>
                                    <p:anim calcmode="lin" valueType="num">
                                      <p:cBhvr additive="base">
                                        <p:cTn id="30" dur="500" fill="hold"/>
                                        <p:tgtEl>
                                          <p:spTgt spid="170"/>
                                        </p:tgtEl>
                                        <p:attrNameLst>
                                          <p:attrName>ppt_x</p:attrName>
                                        </p:attrNameLst>
                                      </p:cBhvr>
                                      <p:tavLst>
                                        <p:tav tm="0">
                                          <p:val>
                                            <p:strVal val="#ppt_x"/>
                                          </p:val>
                                        </p:tav>
                                        <p:tav tm="100000">
                                          <p:val>
                                            <p:strVal val="#ppt_x"/>
                                          </p:val>
                                        </p:tav>
                                      </p:tavLst>
                                    </p:anim>
                                    <p:anim calcmode="lin" valueType="num">
                                      <p:cBhvr additive="base">
                                        <p:cTn id="31" dur="500" fill="hold"/>
                                        <p:tgtEl>
                                          <p:spTgt spid="170"/>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31"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par>
                                <p:cTn id="39" presetID="3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0" fill="hold"/>
                                        <p:tgtEl>
                                          <p:spTgt spid="11"/>
                                        </p:tgtEl>
                                        <p:attrNameLst>
                                          <p:attrName>ppt_w</p:attrName>
                                        </p:attrNameLst>
                                      </p:cBhvr>
                                      <p:tavLst>
                                        <p:tav tm="0">
                                          <p:val>
                                            <p:fltVal val="0"/>
                                          </p:val>
                                        </p:tav>
                                        <p:tav tm="100000">
                                          <p:val>
                                            <p:strVal val="#ppt_w"/>
                                          </p:val>
                                        </p:tav>
                                      </p:tavLst>
                                    </p:anim>
                                    <p:anim calcmode="lin" valueType="num">
                                      <p:cBhvr>
                                        <p:cTn id="42" dur="1000" fill="hold"/>
                                        <p:tgtEl>
                                          <p:spTgt spid="11"/>
                                        </p:tgtEl>
                                        <p:attrNameLst>
                                          <p:attrName>ppt_h</p:attrName>
                                        </p:attrNameLst>
                                      </p:cBhvr>
                                      <p:tavLst>
                                        <p:tav tm="0">
                                          <p:val>
                                            <p:fltVal val="0"/>
                                          </p:val>
                                        </p:tav>
                                        <p:tav tm="100000">
                                          <p:val>
                                            <p:strVal val="#ppt_h"/>
                                          </p:val>
                                        </p:tav>
                                      </p:tavLst>
                                    </p:anim>
                                    <p:anim calcmode="lin" valueType="num">
                                      <p:cBhvr>
                                        <p:cTn id="43" dur="1000" fill="hold"/>
                                        <p:tgtEl>
                                          <p:spTgt spid="11"/>
                                        </p:tgtEl>
                                        <p:attrNameLst>
                                          <p:attrName>style.rotation</p:attrName>
                                        </p:attrNameLst>
                                      </p:cBhvr>
                                      <p:tavLst>
                                        <p:tav tm="0">
                                          <p:val>
                                            <p:fltVal val="90"/>
                                          </p:val>
                                        </p:tav>
                                        <p:tav tm="100000">
                                          <p:val>
                                            <p:fltVal val="0"/>
                                          </p:val>
                                        </p:tav>
                                      </p:tavLst>
                                    </p:anim>
                                    <p:animEffect transition="in" filter="fade">
                                      <p:cBhvr>
                                        <p:cTn id="44" dur="1000"/>
                                        <p:tgtEl>
                                          <p:spTgt spid="11"/>
                                        </p:tgtEl>
                                      </p:cBhvr>
                                    </p:animEffect>
                                  </p:childTnLst>
                                </p:cTn>
                              </p:par>
                              <p:par>
                                <p:cTn id="45" presetID="31"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 calcmode="lin" valueType="num">
                                      <p:cBhvr>
                                        <p:cTn id="49" dur="1000" fill="hold"/>
                                        <p:tgtEl>
                                          <p:spTgt spid="10"/>
                                        </p:tgtEl>
                                        <p:attrNameLst>
                                          <p:attrName>style.rotation</p:attrName>
                                        </p:attrNameLst>
                                      </p:cBhvr>
                                      <p:tavLst>
                                        <p:tav tm="0">
                                          <p:val>
                                            <p:fltVal val="90"/>
                                          </p:val>
                                        </p:tav>
                                        <p:tav tm="100000">
                                          <p:val>
                                            <p:fltVal val="0"/>
                                          </p:val>
                                        </p:tav>
                                      </p:tavLst>
                                    </p:anim>
                                    <p:animEffect transition="in" filter="fade">
                                      <p:cBhvr>
                                        <p:cTn id="50" dur="1000"/>
                                        <p:tgtEl>
                                          <p:spTgt spid="10"/>
                                        </p:tgtEl>
                                      </p:cBhvr>
                                    </p:animEffect>
                                  </p:childTnLst>
                                </p:cTn>
                              </p:par>
                              <p:par>
                                <p:cTn id="51" presetID="31"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000" fill="hold"/>
                                        <p:tgtEl>
                                          <p:spTgt spid="5"/>
                                        </p:tgtEl>
                                        <p:attrNameLst>
                                          <p:attrName>ppt_w</p:attrName>
                                        </p:attrNameLst>
                                      </p:cBhvr>
                                      <p:tavLst>
                                        <p:tav tm="0">
                                          <p:val>
                                            <p:fltVal val="0"/>
                                          </p:val>
                                        </p:tav>
                                        <p:tav tm="100000">
                                          <p:val>
                                            <p:strVal val="#ppt_w"/>
                                          </p:val>
                                        </p:tav>
                                      </p:tavLst>
                                    </p:anim>
                                    <p:anim calcmode="lin" valueType="num">
                                      <p:cBhvr>
                                        <p:cTn id="54" dur="1000" fill="hold"/>
                                        <p:tgtEl>
                                          <p:spTgt spid="5"/>
                                        </p:tgtEl>
                                        <p:attrNameLst>
                                          <p:attrName>ppt_h</p:attrName>
                                        </p:attrNameLst>
                                      </p:cBhvr>
                                      <p:tavLst>
                                        <p:tav tm="0">
                                          <p:val>
                                            <p:fltVal val="0"/>
                                          </p:val>
                                        </p:tav>
                                        <p:tav tm="100000">
                                          <p:val>
                                            <p:strVal val="#ppt_h"/>
                                          </p:val>
                                        </p:tav>
                                      </p:tavLst>
                                    </p:anim>
                                    <p:anim calcmode="lin" valueType="num">
                                      <p:cBhvr>
                                        <p:cTn id="55" dur="1000" fill="hold"/>
                                        <p:tgtEl>
                                          <p:spTgt spid="5"/>
                                        </p:tgtEl>
                                        <p:attrNameLst>
                                          <p:attrName>style.rotation</p:attrName>
                                        </p:attrNameLst>
                                      </p:cBhvr>
                                      <p:tavLst>
                                        <p:tav tm="0">
                                          <p:val>
                                            <p:fltVal val="90"/>
                                          </p:val>
                                        </p:tav>
                                        <p:tav tm="100000">
                                          <p:val>
                                            <p:fltVal val="0"/>
                                          </p:val>
                                        </p:tav>
                                      </p:tavLst>
                                    </p:anim>
                                    <p:animEffect transition="in" filter="fade">
                                      <p:cBhvr>
                                        <p:cTn id="56" dur="1000"/>
                                        <p:tgtEl>
                                          <p:spTgt spid="5"/>
                                        </p:tgtEl>
                                      </p:cBhvr>
                                    </p:animEffect>
                                  </p:childTnLst>
                                </p:cTn>
                              </p:par>
                              <p:par>
                                <p:cTn id="57" presetID="31" presetClass="entr" presetSubtype="0" fill="hold" nodeType="withEffect">
                                  <p:stCondLst>
                                    <p:cond delay="0"/>
                                  </p:stCondLst>
                                  <p:childTnLst>
                                    <p:set>
                                      <p:cBhvr>
                                        <p:cTn id="58" dur="1" fill="hold">
                                          <p:stCondLst>
                                            <p:cond delay="0"/>
                                          </p:stCondLst>
                                        </p:cTn>
                                        <p:tgtEl>
                                          <p:spTgt spid="100"/>
                                        </p:tgtEl>
                                        <p:attrNameLst>
                                          <p:attrName>style.visibility</p:attrName>
                                        </p:attrNameLst>
                                      </p:cBhvr>
                                      <p:to>
                                        <p:strVal val="visible"/>
                                      </p:to>
                                    </p:set>
                                    <p:anim calcmode="lin" valueType="num">
                                      <p:cBhvr>
                                        <p:cTn id="59" dur="1000" fill="hold"/>
                                        <p:tgtEl>
                                          <p:spTgt spid="100"/>
                                        </p:tgtEl>
                                        <p:attrNameLst>
                                          <p:attrName>ppt_w</p:attrName>
                                        </p:attrNameLst>
                                      </p:cBhvr>
                                      <p:tavLst>
                                        <p:tav tm="0">
                                          <p:val>
                                            <p:fltVal val="0"/>
                                          </p:val>
                                        </p:tav>
                                        <p:tav tm="100000">
                                          <p:val>
                                            <p:strVal val="#ppt_w"/>
                                          </p:val>
                                        </p:tav>
                                      </p:tavLst>
                                    </p:anim>
                                    <p:anim calcmode="lin" valueType="num">
                                      <p:cBhvr>
                                        <p:cTn id="60" dur="1000" fill="hold"/>
                                        <p:tgtEl>
                                          <p:spTgt spid="100"/>
                                        </p:tgtEl>
                                        <p:attrNameLst>
                                          <p:attrName>ppt_h</p:attrName>
                                        </p:attrNameLst>
                                      </p:cBhvr>
                                      <p:tavLst>
                                        <p:tav tm="0">
                                          <p:val>
                                            <p:fltVal val="0"/>
                                          </p:val>
                                        </p:tav>
                                        <p:tav tm="100000">
                                          <p:val>
                                            <p:strVal val="#ppt_h"/>
                                          </p:val>
                                        </p:tav>
                                      </p:tavLst>
                                    </p:anim>
                                    <p:anim calcmode="lin" valueType="num">
                                      <p:cBhvr>
                                        <p:cTn id="61" dur="1000" fill="hold"/>
                                        <p:tgtEl>
                                          <p:spTgt spid="100"/>
                                        </p:tgtEl>
                                        <p:attrNameLst>
                                          <p:attrName>style.rotation</p:attrName>
                                        </p:attrNameLst>
                                      </p:cBhvr>
                                      <p:tavLst>
                                        <p:tav tm="0">
                                          <p:val>
                                            <p:fltVal val="90"/>
                                          </p:val>
                                        </p:tav>
                                        <p:tav tm="100000">
                                          <p:val>
                                            <p:fltVal val="0"/>
                                          </p:val>
                                        </p:tav>
                                      </p:tavLst>
                                    </p:anim>
                                    <p:animEffect transition="in" filter="fade">
                                      <p:cBhvr>
                                        <p:cTn id="62"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05"/>
          <p:cNvGrpSpPr/>
          <p:nvPr/>
        </p:nvGrpSpPr>
        <p:grpSpPr>
          <a:xfrm>
            <a:off x="6794491" y="2071234"/>
            <a:ext cx="2921778" cy="1260000"/>
            <a:chOff x="4347540" y="4172459"/>
            <a:chExt cx="2215058" cy="457817"/>
          </a:xfrm>
        </p:grpSpPr>
        <p:sp>
          <p:nvSpPr>
            <p:cNvPr id="107" name="矩形 106"/>
            <p:cNvSpPr/>
            <p:nvPr/>
          </p:nvSpPr>
          <p:spPr>
            <a:xfrm>
              <a:off x="4347542" y="4401968"/>
              <a:ext cx="419814" cy="2283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8" name="矩形 107"/>
            <p:cNvSpPr/>
            <p:nvPr/>
          </p:nvSpPr>
          <p:spPr>
            <a:xfrm>
              <a:off x="4347540" y="4172459"/>
              <a:ext cx="2215058" cy="228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6" name="组合 115"/>
          <p:cNvGrpSpPr/>
          <p:nvPr/>
        </p:nvGrpSpPr>
        <p:grpSpPr>
          <a:xfrm>
            <a:off x="994735" y="2399912"/>
            <a:ext cx="591642" cy="591642"/>
            <a:chOff x="4875421" y="2877508"/>
            <a:chExt cx="612620" cy="612620"/>
          </a:xfrm>
        </p:grpSpPr>
        <p:sp>
          <p:nvSpPr>
            <p:cNvPr id="117" name="椭圆 116"/>
            <p:cNvSpPr/>
            <p:nvPr/>
          </p:nvSpPr>
          <p:spPr>
            <a:xfrm>
              <a:off x="4875421" y="2877508"/>
              <a:ext cx="612620" cy="6126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7" name="组合 117"/>
            <p:cNvGrpSpPr/>
            <p:nvPr/>
          </p:nvGrpSpPr>
          <p:grpSpPr>
            <a:xfrm flipH="1">
              <a:off x="5000369" y="2999972"/>
              <a:ext cx="362725" cy="367692"/>
              <a:chOff x="9363075" y="4967288"/>
              <a:chExt cx="463551" cy="469900"/>
            </a:xfrm>
            <a:solidFill>
              <a:schemeClr val="bg1"/>
            </a:solidFill>
          </p:grpSpPr>
          <p:sp>
            <p:nvSpPr>
              <p:cNvPr id="119" name="Freeform 22"/>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0"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1"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2" name="Freeform 25"/>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8" name="组合 140"/>
          <p:cNvGrpSpPr/>
          <p:nvPr/>
        </p:nvGrpSpPr>
        <p:grpSpPr>
          <a:xfrm>
            <a:off x="994735" y="4825341"/>
            <a:ext cx="591642" cy="591642"/>
            <a:chOff x="4875421" y="2877508"/>
            <a:chExt cx="612620" cy="612620"/>
          </a:xfrm>
        </p:grpSpPr>
        <p:sp>
          <p:nvSpPr>
            <p:cNvPr id="143" name="椭圆 142"/>
            <p:cNvSpPr/>
            <p:nvPr/>
          </p:nvSpPr>
          <p:spPr>
            <a:xfrm>
              <a:off x="4875421" y="2877508"/>
              <a:ext cx="612620" cy="6126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组合 143"/>
            <p:cNvGrpSpPr/>
            <p:nvPr/>
          </p:nvGrpSpPr>
          <p:grpSpPr>
            <a:xfrm flipH="1">
              <a:off x="5000369" y="2999972"/>
              <a:ext cx="362725" cy="367692"/>
              <a:chOff x="9363075" y="4967288"/>
              <a:chExt cx="463551" cy="469900"/>
            </a:xfrm>
            <a:solidFill>
              <a:schemeClr val="bg1"/>
            </a:solidFill>
          </p:grpSpPr>
          <p:sp>
            <p:nvSpPr>
              <p:cNvPr id="145" name="Freeform 22"/>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6"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7"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8" name="Freeform 25"/>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2" name="文本框 71"/>
          <p:cNvSpPr txBox="1"/>
          <p:nvPr/>
        </p:nvSpPr>
        <p:spPr>
          <a:xfrm>
            <a:off x="841839" y="677288"/>
            <a:ext cx="5962615" cy="584775"/>
          </a:xfrm>
          <a:prstGeom prst="rect">
            <a:avLst/>
          </a:prstGeom>
          <a:noFill/>
        </p:spPr>
        <p:txBody>
          <a:bodyPr wrap="squar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rPr>
              <a:t>产品内容概览</a:t>
            </a:r>
            <a:r>
              <a:rPr lang="zh-TW" altLang="en-US" sz="3200" b="1" dirty="0">
                <a:solidFill>
                  <a:schemeClr val="tx2"/>
                </a:solidFill>
                <a:latin typeface="Century Gothic" panose="020B0502020202020204" pitchFamily="34" charset="0"/>
                <a:ea typeface="+mj-ea"/>
              </a:rPr>
              <a:t>－</a:t>
            </a:r>
            <a:r>
              <a:rPr lang="zh-CN" altLang="en-US" sz="3200" b="1" dirty="0">
                <a:solidFill>
                  <a:schemeClr val="tx2"/>
                </a:solidFill>
                <a:latin typeface="Century Gothic" panose="020B0502020202020204" pitchFamily="34" charset="0"/>
                <a:ea typeface="+mj-ea"/>
              </a:rPr>
              <a:t>学</a:t>
            </a:r>
            <a:r>
              <a:rPr lang="zh-TW" altLang="en-US" sz="3200" b="1" dirty="0">
                <a:solidFill>
                  <a:schemeClr val="tx2"/>
                </a:solidFill>
                <a:latin typeface="Century Gothic" panose="020B0502020202020204" pitchFamily="34" charset="0"/>
                <a:ea typeface="+mj-ea"/>
              </a:rPr>
              <a:t>门</a:t>
            </a:r>
            <a:r>
              <a:rPr lang="zh-CN" altLang="en-US" sz="3200" b="1" dirty="0">
                <a:solidFill>
                  <a:schemeClr val="tx2"/>
                </a:solidFill>
                <a:latin typeface="Century Gothic" panose="020B0502020202020204" pitchFamily="34" charset="0"/>
                <a:ea typeface="+mj-ea"/>
              </a:rPr>
              <a:t>收录内容</a:t>
            </a:r>
            <a:endParaRPr lang="zh-CN" altLang="en-US" sz="3200" b="1" dirty="0">
              <a:solidFill>
                <a:schemeClr val="tx2"/>
              </a:solidFill>
              <a:latin typeface="Century Gothic" panose="020B0502020202020204" pitchFamily="34" charset="0"/>
              <a:ea typeface="+mj-ea"/>
            </a:endParaRPr>
          </a:p>
        </p:txBody>
      </p:sp>
      <p:grpSp>
        <p:nvGrpSpPr>
          <p:cNvPr id="114" name="组合 105"/>
          <p:cNvGrpSpPr/>
          <p:nvPr/>
        </p:nvGrpSpPr>
        <p:grpSpPr>
          <a:xfrm>
            <a:off x="6800842" y="4473143"/>
            <a:ext cx="2719784" cy="1260000"/>
            <a:chOff x="4347540" y="4172459"/>
            <a:chExt cx="2061922" cy="457817"/>
          </a:xfrm>
        </p:grpSpPr>
        <p:sp>
          <p:nvSpPr>
            <p:cNvPr id="115" name="矩形 114"/>
            <p:cNvSpPr/>
            <p:nvPr/>
          </p:nvSpPr>
          <p:spPr>
            <a:xfrm>
              <a:off x="4347541" y="4401968"/>
              <a:ext cx="632145" cy="2283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6" name="矩形 115"/>
            <p:cNvSpPr/>
            <p:nvPr/>
          </p:nvSpPr>
          <p:spPr>
            <a:xfrm>
              <a:off x="4347540" y="4172459"/>
              <a:ext cx="2061922" cy="228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34" name="矩形 133"/>
          <p:cNvSpPr/>
          <p:nvPr/>
        </p:nvSpPr>
        <p:spPr>
          <a:xfrm>
            <a:off x="9904732" y="853014"/>
            <a:ext cx="1210588" cy="400110"/>
          </a:xfrm>
          <a:prstGeom prst="rect">
            <a:avLst/>
          </a:prstGeom>
        </p:spPr>
        <p:txBody>
          <a:bodyPr wrap="none">
            <a:spAutoFit/>
          </a:bodyPr>
          <a:lstStyle/>
          <a:p>
            <a:r>
              <a:rPr lang="zh-CN" altLang="en-US" sz="2000" b="1" dirty="0">
                <a:solidFill>
                  <a:schemeClr val="tx1">
                    <a:lumMod val="75000"/>
                    <a:lumOff val="25000"/>
                  </a:schemeClr>
                </a:solidFill>
                <a:latin typeface="+mn-ea"/>
              </a:rPr>
              <a:t>学位论文</a:t>
            </a:r>
            <a:endParaRPr lang="zh-CN" altLang="en-US" sz="2000" b="1" dirty="0">
              <a:solidFill>
                <a:schemeClr val="tx1">
                  <a:lumMod val="75000"/>
                  <a:lumOff val="25000"/>
                </a:schemeClr>
              </a:solidFill>
              <a:latin typeface="+mn-ea"/>
            </a:endParaRPr>
          </a:p>
        </p:txBody>
      </p:sp>
      <p:sp>
        <p:nvSpPr>
          <p:cNvPr id="135" name="矩形 134"/>
          <p:cNvSpPr/>
          <p:nvPr/>
        </p:nvSpPr>
        <p:spPr>
          <a:xfrm>
            <a:off x="7758432" y="850652"/>
            <a:ext cx="1210588" cy="400110"/>
          </a:xfrm>
          <a:prstGeom prst="rect">
            <a:avLst/>
          </a:prstGeom>
        </p:spPr>
        <p:txBody>
          <a:bodyPr wrap="none">
            <a:spAutoFit/>
          </a:bodyPr>
          <a:lstStyle/>
          <a:p>
            <a:r>
              <a:rPr lang="zh-CN" altLang="zh-TW" sz="2000" b="1" dirty="0">
                <a:solidFill>
                  <a:schemeClr val="tx1">
                    <a:lumMod val="75000"/>
                    <a:lumOff val="25000"/>
                  </a:schemeClr>
                </a:solidFill>
                <a:latin typeface="+mn-ea"/>
              </a:rPr>
              <a:t>期刊文章</a:t>
            </a:r>
            <a:endParaRPr lang="zh-CN" altLang="en-US" sz="2000" b="1" dirty="0">
              <a:solidFill>
                <a:schemeClr val="tx1">
                  <a:lumMod val="75000"/>
                  <a:lumOff val="25000"/>
                </a:schemeClr>
              </a:solidFill>
              <a:latin typeface="+mn-ea"/>
            </a:endParaRPr>
          </a:p>
        </p:txBody>
      </p:sp>
      <p:sp>
        <p:nvSpPr>
          <p:cNvPr id="136" name="矩形 135"/>
          <p:cNvSpPr/>
          <p:nvPr/>
        </p:nvSpPr>
        <p:spPr>
          <a:xfrm>
            <a:off x="7542408" y="947141"/>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矩形 136"/>
          <p:cNvSpPr/>
          <p:nvPr/>
        </p:nvSpPr>
        <p:spPr>
          <a:xfrm>
            <a:off x="9674289" y="962371"/>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38" name="矩形 137"/>
          <p:cNvSpPr/>
          <p:nvPr/>
        </p:nvSpPr>
        <p:spPr>
          <a:xfrm>
            <a:off x="9870913" y="2218295"/>
            <a:ext cx="1305165" cy="338554"/>
          </a:xfrm>
          <a:prstGeom prst="rect">
            <a:avLst/>
          </a:prstGeom>
        </p:spPr>
        <p:txBody>
          <a:bodyPr wrap="none">
            <a:spAutoFit/>
          </a:bodyPr>
          <a:lstStyle/>
          <a:p>
            <a:r>
              <a:rPr lang="en-US" altLang="zh-TW" sz="1600" dirty="0">
                <a:latin typeface="Adobe 宋体 Std L" pitchFamily="18" charset="-128"/>
                <a:ea typeface="Adobe 宋体 Std L" pitchFamily="18" charset="-128"/>
              </a:rPr>
              <a:t>133,781 /</a:t>
            </a:r>
            <a:r>
              <a:rPr lang="zh-TW" altLang="en-US" sz="1600" dirty="0">
                <a:latin typeface="Adobe 宋体 Std L" pitchFamily="18" charset="-128"/>
                <a:ea typeface="Adobe 宋体 Std L" pitchFamily="18" charset="-128"/>
              </a:rPr>
              <a:t> </a:t>
            </a:r>
            <a:r>
              <a:rPr lang="en-US" altLang="zh-TW" sz="1600" dirty="0">
                <a:latin typeface="Adobe 宋体 Std L" pitchFamily="18" charset="-128"/>
                <a:ea typeface="Adobe 宋体 Std L" pitchFamily="18" charset="-128"/>
              </a:rPr>
              <a:t>91%</a:t>
            </a:r>
            <a:endParaRPr lang="zh-CN" altLang="en-US" sz="1600" dirty="0">
              <a:latin typeface="Adobe 宋体 Std L" pitchFamily="18" charset="-128"/>
              <a:ea typeface="Adobe 宋体 Std L" pitchFamily="18" charset="-128"/>
            </a:endParaRPr>
          </a:p>
        </p:txBody>
      </p:sp>
      <p:sp>
        <p:nvSpPr>
          <p:cNvPr id="139" name="矩形 138"/>
          <p:cNvSpPr/>
          <p:nvPr/>
        </p:nvSpPr>
        <p:spPr>
          <a:xfrm>
            <a:off x="7809482" y="2830475"/>
            <a:ext cx="1157689" cy="338554"/>
          </a:xfrm>
          <a:prstGeom prst="rect">
            <a:avLst/>
          </a:prstGeom>
        </p:spPr>
        <p:txBody>
          <a:bodyPr wrap="none">
            <a:spAutoFit/>
          </a:bodyPr>
          <a:lstStyle/>
          <a:p>
            <a:r>
              <a:rPr lang="en-US" altLang="zh-TW" sz="1600" dirty="0">
                <a:latin typeface="Adobe 宋体 Std L" pitchFamily="18" charset="-128"/>
                <a:ea typeface="Adobe 宋体 Std L" pitchFamily="18" charset="-128"/>
              </a:rPr>
              <a:t>13,957 </a:t>
            </a:r>
            <a:r>
              <a:rPr lang="zh-TW" altLang="en-US" sz="1600" dirty="0">
                <a:latin typeface="Adobe 宋体 Std L" pitchFamily="18" charset="-128"/>
                <a:ea typeface="Adobe 宋体 Std L" pitchFamily="18" charset="-128"/>
              </a:rPr>
              <a:t> </a:t>
            </a:r>
            <a:r>
              <a:rPr lang="en-US" altLang="zh-TW" sz="1600" dirty="0">
                <a:latin typeface="Adobe 宋体 Std L" pitchFamily="18" charset="-128"/>
                <a:ea typeface="Adobe 宋体 Std L" pitchFamily="18" charset="-128"/>
              </a:rPr>
              <a:t>/ 9%</a:t>
            </a:r>
            <a:endParaRPr lang="zh-CN" altLang="en-US" sz="1600" dirty="0">
              <a:latin typeface="Adobe 宋体 Std L" pitchFamily="18" charset="-128"/>
              <a:ea typeface="Adobe 宋体 Std L" pitchFamily="18" charset="-128"/>
            </a:endParaRPr>
          </a:p>
        </p:txBody>
      </p:sp>
      <p:sp>
        <p:nvSpPr>
          <p:cNvPr id="140" name="矩形 139"/>
          <p:cNvSpPr/>
          <p:nvPr/>
        </p:nvSpPr>
        <p:spPr>
          <a:xfrm>
            <a:off x="9658323" y="4585349"/>
            <a:ext cx="2215429" cy="338554"/>
          </a:xfrm>
          <a:prstGeom prst="rect">
            <a:avLst/>
          </a:prstGeom>
        </p:spPr>
        <p:txBody>
          <a:bodyPr wrap="square">
            <a:spAutoFit/>
          </a:bodyPr>
          <a:lstStyle/>
          <a:p>
            <a:r>
              <a:rPr lang="en-US" altLang="zh-TW" sz="1600" dirty="0">
                <a:latin typeface="Adobe 宋体 Std L" pitchFamily="18" charset="-128"/>
                <a:ea typeface="Adobe 宋体 Std L" pitchFamily="18" charset="-128"/>
              </a:rPr>
              <a:t>192,445</a:t>
            </a:r>
            <a:r>
              <a:rPr lang="zh-TW" altLang="en-US" sz="1600" dirty="0">
                <a:latin typeface="Adobe 宋体 Std L" pitchFamily="18" charset="-128"/>
                <a:ea typeface="Adobe 宋体 Std L" pitchFamily="18" charset="-128"/>
              </a:rPr>
              <a:t> </a:t>
            </a:r>
            <a:r>
              <a:rPr lang="en-US" altLang="zh-TW" sz="1600" dirty="0">
                <a:latin typeface="Adobe 宋体 Std L" pitchFamily="18" charset="-128"/>
                <a:ea typeface="Adobe 宋体 Std L" pitchFamily="18" charset="-128"/>
              </a:rPr>
              <a:t>/ 86%</a:t>
            </a:r>
            <a:endParaRPr lang="zh-CN" altLang="en-US" sz="1600" dirty="0">
              <a:latin typeface="Adobe 宋体 Std L" pitchFamily="18" charset="-128"/>
              <a:ea typeface="Adobe 宋体 Std L" pitchFamily="18" charset="-128"/>
            </a:endParaRPr>
          </a:p>
        </p:txBody>
      </p:sp>
      <p:sp>
        <p:nvSpPr>
          <p:cNvPr id="141" name="矩形 140"/>
          <p:cNvSpPr/>
          <p:nvPr/>
        </p:nvSpPr>
        <p:spPr>
          <a:xfrm>
            <a:off x="7808110" y="5311276"/>
            <a:ext cx="1908159" cy="338554"/>
          </a:xfrm>
          <a:prstGeom prst="rect">
            <a:avLst/>
          </a:prstGeom>
        </p:spPr>
        <p:txBody>
          <a:bodyPr wrap="square">
            <a:spAutoFit/>
          </a:bodyPr>
          <a:lstStyle/>
          <a:p>
            <a:r>
              <a:rPr lang="en-US" altLang="zh-TW" sz="1600" dirty="0">
                <a:latin typeface="Adobe 宋体 Std L" pitchFamily="18" charset="-128"/>
                <a:ea typeface="Adobe 宋体 Std L" pitchFamily="18" charset="-128"/>
              </a:rPr>
              <a:t>30,731/ 14%</a:t>
            </a:r>
            <a:endParaRPr lang="zh-CN" altLang="en-US" sz="1600" dirty="0">
              <a:latin typeface="Adobe 宋体 Std L" pitchFamily="18" charset="-128"/>
              <a:ea typeface="Adobe 宋体 Std L" pitchFamily="18" charset="-128"/>
            </a:endParaRPr>
          </a:p>
        </p:txBody>
      </p:sp>
      <p:grpSp>
        <p:nvGrpSpPr>
          <p:cNvPr id="109" name="组合 69"/>
          <p:cNvGrpSpPr/>
          <p:nvPr/>
        </p:nvGrpSpPr>
        <p:grpSpPr>
          <a:xfrm>
            <a:off x="1788344" y="2348729"/>
            <a:ext cx="4299418" cy="680144"/>
            <a:chOff x="937749" y="4983426"/>
            <a:chExt cx="2712329" cy="680144"/>
          </a:xfrm>
        </p:grpSpPr>
        <p:sp>
          <p:nvSpPr>
            <p:cNvPr id="160" name="矩形 159"/>
            <p:cNvSpPr/>
            <p:nvPr/>
          </p:nvSpPr>
          <p:spPr>
            <a:xfrm>
              <a:off x="937750" y="5369002"/>
              <a:ext cx="2710228" cy="294568"/>
            </a:xfrm>
            <a:prstGeom prst="rect">
              <a:avLst/>
            </a:prstGeom>
          </p:spPr>
          <p:txBody>
            <a:bodyPr wrap="square">
              <a:spAutoFit/>
            </a:bodyPr>
            <a:lstStyle/>
            <a:p>
              <a:pPr algn="just">
                <a:lnSpc>
                  <a:spcPct val="120000"/>
                </a:lnSpc>
              </a:pPr>
              <a:r>
                <a:rPr lang="zh-CN" altLang="en-US" sz="1200" b="1" dirty="0">
                  <a:solidFill>
                    <a:schemeClr val="bg1">
                      <a:lumMod val="50000"/>
                    </a:schemeClr>
                  </a:solidFill>
                  <a:latin typeface="Century Gothic" panose="020B0502020202020204" pitchFamily="34" charset="0"/>
                </a:rPr>
                <a:t>涵盖人文学领域，</a:t>
              </a:r>
              <a:r>
                <a:rPr lang="zh-CN" altLang="zh-TW" sz="1200" b="1" dirty="0">
                  <a:solidFill>
                    <a:schemeClr val="bg1">
                      <a:lumMod val="50000"/>
                    </a:schemeClr>
                  </a:solidFill>
                  <a:latin typeface="Century Gothic" panose="020B0502020202020204" pitchFamily="34" charset="0"/>
                </a:rPr>
                <a:t>历史学、艺术、中国文学</a:t>
              </a:r>
              <a:r>
                <a:rPr lang="zh-CN" altLang="en-US" sz="1200" b="1" dirty="0">
                  <a:solidFill>
                    <a:schemeClr val="bg1">
                      <a:lumMod val="50000"/>
                    </a:schemeClr>
                  </a:solidFill>
                  <a:latin typeface="Century Gothic" panose="020B0502020202020204" pitchFamily="34" charset="0"/>
                </a:rPr>
                <a:t>等</a:t>
              </a:r>
              <a:r>
                <a:rPr lang="en-US" altLang="zh-TW" sz="1200" b="1" dirty="0">
                  <a:solidFill>
                    <a:schemeClr val="bg1">
                      <a:lumMod val="50000"/>
                    </a:schemeClr>
                  </a:solidFill>
                  <a:latin typeface="Century Gothic" panose="020B0502020202020204" pitchFamily="34" charset="0"/>
                </a:rPr>
                <a:t>9</a:t>
              </a:r>
              <a:r>
                <a:rPr lang="zh-CN" altLang="zh-TW" sz="1200" b="1" dirty="0">
                  <a:solidFill>
                    <a:schemeClr val="bg1">
                      <a:lumMod val="50000"/>
                    </a:schemeClr>
                  </a:solidFill>
                  <a:latin typeface="Century Gothic" panose="020B0502020202020204" pitchFamily="34" charset="0"/>
                </a:rPr>
                <a:t>个研究领域。</a:t>
              </a:r>
              <a:endParaRPr lang="zh-CN" altLang="en-US" sz="1200" b="1" dirty="0">
                <a:solidFill>
                  <a:schemeClr val="bg1">
                    <a:lumMod val="50000"/>
                  </a:schemeClr>
                </a:solidFill>
                <a:latin typeface="Century Gothic" panose="020B0502020202020204" pitchFamily="34" charset="0"/>
              </a:endParaRPr>
            </a:p>
          </p:txBody>
        </p:sp>
        <p:sp>
          <p:nvSpPr>
            <p:cNvPr id="162" name="矩形 161"/>
            <p:cNvSpPr/>
            <p:nvPr/>
          </p:nvSpPr>
          <p:spPr>
            <a:xfrm>
              <a:off x="937749" y="4983426"/>
              <a:ext cx="2712329" cy="461665"/>
            </a:xfrm>
            <a:prstGeom prst="rect">
              <a:avLst/>
            </a:prstGeom>
          </p:spPr>
          <p:txBody>
            <a:bodyPr wrap="square">
              <a:spAutoFit/>
            </a:bodyPr>
            <a:lstStyle/>
            <a:p>
              <a:pPr>
                <a:lnSpc>
                  <a:spcPct val="120000"/>
                </a:lnSpc>
              </a:pPr>
              <a:r>
                <a:rPr lang="zh-TW" altLang="en-US" sz="2000" b="1" dirty="0">
                  <a:solidFill>
                    <a:schemeClr val="tx2">
                      <a:lumMod val="75000"/>
                    </a:schemeClr>
                  </a:solidFill>
                  <a:latin typeface="+mn-ea"/>
                </a:rPr>
                <a:t>文献</a:t>
              </a:r>
              <a:r>
                <a:rPr lang="en-US" altLang="zh-TW" sz="2000" b="1" dirty="0">
                  <a:solidFill>
                    <a:schemeClr val="tx2">
                      <a:lumMod val="75000"/>
                    </a:schemeClr>
                  </a:solidFill>
                  <a:latin typeface="+mn-ea"/>
                </a:rPr>
                <a:t>_</a:t>
              </a:r>
              <a:r>
                <a:rPr lang="zh-CN" altLang="en-US" sz="2000" b="1" dirty="0">
                  <a:solidFill>
                    <a:schemeClr val="tx2">
                      <a:lumMod val="75000"/>
                    </a:schemeClr>
                  </a:solidFill>
                  <a:latin typeface="+mn-ea"/>
                </a:rPr>
                <a:t>新文科</a:t>
              </a:r>
              <a:r>
                <a:rPr lang="zh-TW" altLang="en-US" sz="2000" b="1" dirty="0">
                  <a:solidFill>
                    <a:schemeClr val="tx2">
                      <a:lumMod val="75000"/>
                    </a:schemeClr>
                  </a:solidFill>
                  <a:latin typeface="+mn-ea"/>
                </a:rPr>
                <a:t>（</a:t>
              </a:r>
              <a:r>
                <a:rPr lang="zh-CN" altLang="en-US" sz="2000" b="1" dirty="0">
                  <a:solidFill>
                    <a:schemeClr val="tx2">
                      <a:lumMod val="75000"/>
                    </a:schemeClr>
                  </a:solidFill>
                  <a:latin typeface="+mn-ea"/>
                </a:rPr>
                <a:t>人文学院版</a:t>
              </a:r>
              <a:r>
                <a:rPr lang="zh-TW" altLang="en-US" sz="2000" b="1" dirty="0">
                  <a:solidFill>
                    <a:schemeClr val="tx2">
                      <a:lumMod val="75000"/>
                    </a:schemeClr>
                  </a:solidFill>
                  <a:latin typeface="+mn-ea"/>
                </a:rPr>
                <a:t>）</a:t>
              </a:r>
              <a:endParaRPr lang="en-US" altLang="zh-CN" sz="2000" b="1" dirty="0">
                <a:solidFill>
                  <a:schemeClr val="tx2">
                    <a:lumMod val="75000"/>
                  </a:schemeClr>
                </a:solidFill>
                <a:latin typeface="+mn-ea"/>
              </a:endParaRPr>
            </a:p>
          </p:txBody>
        </p:sp>
      </p:grpSp>
      <p:grpSp>
        <p:nvGrpSpPr>
          <p:cNvPr id="167" name="组合 66"/>
          <p:cNvGrpSpPr/>
          <p:nvPr/>
        </p:nvGrpSpPr>
        <p:grpSpPr>
          <a:xfrm>
            <a:off x="1782122" y="4718546"/>
            <a:ext cx="4322116" cy="691270"/>
            <a:chOff x="937750" y="4991664"/>
            <a:chExt cx="2710228" cy="691270"/>
          </a:xfrm>
        </p:grpSpPr>
        <p:sp>
          <p:nvSpPr>
            <p:cNvPr id="168" name="矩形 167"/>
            <p:cNvSpPr/>
            <p:nvPr/>
          </p:nvSpPr>
          <p:spPr>
            <a:xfrm>
              <a:off x="937750" y="5369002"/>
              <a:ext cx="2710228" cy="313932"/>
            </a:xfrm>
            <a:prstGeom prst="rect">
              <a:avLst/>
            </a:prstGeom>
          </p:spPr>
          <p:txBody>
            <a:bodyPr wrap="square">
              <a:spAutoFit/>
            </a:bodyPr>
            <a:lstStyle/>
            <a:p>
              <a:pPr algn="just">
                <a:lnSpc>
                  <a:spcPct val="120000"/>
                </a:lnSpc>
              </a:pPr>
              <a:r>
                <a:rPr lang="zh-CN" altLang="en-US" sz="1200" b="1" dirty="0">
                  <a:solidFill>
                    <a:schemeClr val="bg1">
                      <a:lumMod val="50000"/>
                    </a:schemeClr>
                  </a:solidFill>
                  <a:latin typeface="Century Gothic" panose="020B0502020202020204" pitchFamily="34" charset="0"/>
                </a:rPr>
                <a:t>涵盖社会科学领域，</a:t>
              </a:r>
              <a:r>
                <a:rPr lang="zh-CN" altLang="zh-TW" sz="1200" b="1" dirty="0">
                  <a:solidFill>
                    <a:schemeClr val="bg1">
                      <a:lumMod val="50000"/>
                    </a:schemeClr>
                  </a:solidFill>
                  <a:latin typeface="Century Gothic" panose="020B0502020202020204" pitchFamily="34" charset="0"/>
                </a:rPr>
                <a:t>教育学、管理学、体育学</a:t>
              </a:r>
              <a:r>
                <a:rPr lang="zh-CN" altLang="en-US" sz="1200" b="1" dirty="0">
                  <a:solidFill>
                    <a:schemeClr val="bg1">
                      <a:lumMod val="50000"/>
                    </a:schemeClr>
                  </a:solidFill>
                  <a:latin typeface="Century Gothic" panose="020B0502020202020204" pitchFamily="34" charset="0"/>
                </a:rPr>
                <a:t>等</a:t>
              </a:r>
              <a:r>
                <a:rPr lang="en-US" altLang="zh-TW" sz="1200" b="1" dirty="0">
                  <a:solidFill>
                    <a:schemeClr val="bg1">
                      <a:lumMod val="50000"/>
                    </a:schemeClr>
                  </a:solidFill>
                  <a:latin typeface="Century Gothic" panose="020B0502020202020204" pitchFamily="34" charset="0"/>
                </a:rPr>
                <a:t>11</a:t>
              </a:r>
              <a:r>
                <a:rPr lang="zh-CN" altLang="zh-TW" sz="1200" b="1" dirty="0">
                  <a:solidFill>
                    <a:schemeClr val="bg1">
                      <a:lumMod val="50000"/>
                    </a:schemeClr>
                  </a:solidFill>
                  <a:latin typeface="Century Gothic" panose="020B0502020202020204" pitchFamily="34" charset="0"/>
                </a:rPr>
                <a:t>个研究领域。</a:t>
              </a:r>
              <a:endParaRPr lang="zh-CN" altLang="en-US" sz="1200" b="1" dirty="0">
                <a:solidFill>
                  <a:schemeClr val="bg1">
                    <a:lumMod val="50000"/>
                  </a:schemeClr>
                </a:solidFill>
                <a:latin typeface="Century Gothic" panose="020B0502020202020204" pitchFamily="34" charset="0"/>
              </a:endParaRPr>
            </a:p>
          </p:txBody>
        </p:sp>
        <p:sp>
          <p:nvSpPr>
            <p:cNvPr id="169" name="矩形 168"/>
            <p:cNvSpPr/>
            <p:nvPr/>
          </p:nvSpPr>
          <p:spPr>
            <a:xfrm>
              <a:off x="937750" y="4991664"/>
              <a:ext cx="2648982" cy="461665"/>
            </a:xfrm>
            <a:prstGeom prst="rect">
              <a:avLst/>
            </a:prstGeom>
          </p:spPr>
          <p:txBody>
            <a:bodyPr wrap="square">
              <a:spAutoFit/>
            </a:bodyPr>
            <a:lstStyle/>
            <a:p>
              <a:pPr>
                <a:lnSpc>
                  <a:spcPct val="120000"/>
                </a:lnSpc>
              </a:pPr>
              <a:r>
                <a:rPr lang="zh-TW" altLang="en-US" sz="2000" b="1" dirty="0">
                  <a:solidFill>
                    <a:schemeClr val="tx2">
                      <a:lumMod val="75000"/>
                    </a:schemeClr>
                  </a:solidFill>
                  <a:latin typeface="+mn-ea"/>
                </a:rPr>
                <a:t>文献</a:t>
              </a:r>
              <a:r>
                <a:rPr lang="en-US" altLang="zh-TW" sz="2000" b="1" dirty="0">
                  <a:solidFill>
                    <a:schemeClr val="tx2">
                      <a:lumMod val="75000"/>
                    </a:schemeClr>
                  </a:solidFill>
                  <a:latin typeface="+mn-ea"/>
                </a:rPr>
                <a:t>_</a:t>
              </a:r>
              <a:r>
                <a:rPr lang="zh-CN" altLang="en-US" sz="2000" b="1" dirty="0">
                  <a:solidFill>
                    <a:schemeClr val="tx2">
                      <a:lumMod val="75000"/>
                    </a:schemeClr>
                  </a:solidFill>
                  <a:latin typeface="+mn-ea"/>
                </a:rPr>
                <a:t>新文科</a:t>
              </a:r>
              <a:r>
                <a:rPr lang="zh-TW" altLang="en-US" sz="2000" b="1" dirty="0">
                  <a:solidFill>
                    <a:schemeClr val="tx2">
                      <a:lumMod val="75000"/>
                    </a:schemeClr>
                  </a:solidFill>
                  <a:latin typeface="+mn-ea"/>
                </a:rPr>
                <a:t>（</a:t>
              </a:r>
              <a:r>
                <a:rPr lang="zh-CN" altLang="en-US" sz="2000" b="1" dirty="0">
                  <a:solidFill>
                    <a:schemeClr val="tx2">
                      <a:lumMod val="75000"/>
                    </a:schemeClr>
                  </a:solidFill>
                  <a:latin typeface="+mn-ea"/>
                </a:rPr>
                <a:t>社会科学版</a:t>
              </a:r>
              <a:r>
                <a:rPr lang="zh-TW" altLang="en-US" sz="2000" b="1" dirty="0">
                  <a:solidFill>
                    <a:schemeClr val="tx2">
                      <a:lumMod val="75000"/>
                    </a:schemeClr>
                  </a:solidFill>
                  <a:latin typeface="+mn-ea"/>
                </a:rPr>
                <a:t>）</a:t>
              </a:r>
              <a:endParaRPr lang="en-US" altLang="zh-CN" sz="2000" b="1" dirty="0">
                <a:solidFill>
                  <a:schemeClr val="tx2">
                    <a:lumMod val="75000"/>
                  </a:schemeClr>
                </a:solidFill>
                <a:latin typeface="+mn-ea"/>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22" presetClass="entr" presetSubtype="8" fill="hold" nodeType="with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34"/>
                                        </p:tgtEl>
                                        <p:attrNameLst>
                                          <p:attrName>style.visibility</p:attrName>
                                        </p:attrNameLst>
                                      </p:cBhvr>
                                      <p:to>
                                        <p:strVal val="visible"/>
                                      </p:to>
                                    </p:set>
                                    <p:animEffect transition="in" filter="wipe(left)">
                                      <p:cBhvr>
                                        <p:cTn id="24" dur="500"/>
                                        <p:tgtEl>
                                          <p:spTgt spid="13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5"/>
                                        </p:tgtEl>
                                        <p:attrNameLst>
                                          <p:attrName>style.visibility</p:attrName>
                                        </p:attrNameLst>
                                      </p:cBhvr>
                                      <p:to>
                                        <p:strVal val="visible"/>
                                      </p:to>
                                    </p:set>
                                    <p:animEffect transition="in" filter="wipe(left)">
                                      <p:cBhvr>
                                        <p:cTn id="27" dur="500"/>
                                        <p:tgtEl>
                                          <p:spTgt spid="13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36"/>
                                        </p:tgtEl>
                                        <p:attrNameLst>
                                          <p:attrName>style.visibility</p:attrName>
                                        </p:attrNameLst>
                                      </p:cBhvr>
                                      <p:to>
                                        <p:strVal val="visible"/>
                                      </p:to>
                                    </p:set>
                                    <p:animEffect transition="in" filter="wipe(left)">
                                      <p:cBhvr>
                                        <p:cTn id="30" dur="500"/>
                                        <p:tgtEl>
                                          <p:spTgt spid="13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7"/>
                                        </p:tgtEl>
                                        <p:attrNameLst>
                                          <p:attrName>style.visibility</p:attrName>
                                        </p:attrNameLst>
                                      </p:cBhvr>
                                      <p:to>
                                        <p:strVal val="visible"/>
                                      </p:to>
                                    </p:set>
                                    <p:animEffect transition="in" filter="wipe(left)">
                                      <p:cBhvr>
                                        <p:cTn id="33" dur="500"/>
                                        <p:tgtEl>
                                          <p:spTgt spid="13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38"/>
                                        </p:tgtEl>
                                        <p:attrNameLst>
                                          <p:attrName>style.visibility</p:attrName>
                                        </p:attrNameLst>
                                      </p:cBhvr>
                                      <p:to>
                                        <p:strVal val="visible"/>
                                      </p:to>
                                    </p:set>
                                    <p:animEffect transition="in" filter="wipe(left)">
                                      <p:cBhvr>
                                        <p:cTn id="36" dur="500"/>
                                        <p:tgtEl>
                                          <p:spTgt spid="13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wipe(left)">
                                      <p:cBhvr>
                                        <p:cTn id="39" dur="500"/>
                                        <p:tgtEl>
                                          <p:spTgt spid="139"/>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40"/>
                                        </p:tgtEl>
                                        <p:attrNameLst>
                                          <p:attrName>style.visibility</p:attrName>
                                        </p:attrNameLst>
                                      </p:cBhvr>
                                      <p:to>
                                        <p:strVal val="visible"/>
                                      </p:to>
                                    </p:set>
                                    <p:animEffect transition="in" filter="wipe(left)">
                                      <p:cBhvr>
                                        <p:cTn id="42" dur="500"/>
                                        <p:tgtEl>
                                          <p:spTgt spid="14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41"/>
                                        </p:tgtEl>
                                        <p:attrNameLst>
                                          <p:attrName>style.visibility</p:attrName>
                                        </p:attrNameLst>
                                      </p:cBhvr>
                                      <p:to>
                                        <p:strVal val="visible"/>
                                      </p:to>
                                    </p:set>
                                    <p:animEffect transition="in" filter="wipe(left)">
                                      <p:cBhvr>
                                        <p:cTn id="45" dur="500"/>
                                        <p:tgtEl>
                                          <p:spTgt spid="141"/>
                                        </p:tgtEl>
                                      </p:cBhvr>
                                    </p:animEffect>
                                  </p:childTnLst>
                                </p:cTn>
                              </p:par>
                              <p:par>
                                <p:cTn id="46" presetID="22" presetClass="entr" presetSubtype="8" fill="hold" nodeType="withEffect">
                                  <p:stCondLst>
                                    <p:cond delay="0"/>
                                  </p:stCondLst>
                                  <p:childTnLst>
                                    <p:set>
                                      <p:cBhvr>
                                        <p:cTn id="47" dur="1" fill="hold">
                                          <p:stCondLst>
                                            <p:cond delay="0"/>
                                          </p:stCondLst>
                                        </p:cTn>
                                        <p:tgtEl>
                                          <p:spTgt spid="109"/>
                                        </p:tgtEl>
                                        <p:attrNameLst>
                                          <p:attrName>style.visibility</p:attrName>
                                        </p:attrNameLst>
                                      </p:cBhvr>
                                      <p:to>
                                        <p:strVal val="visible"/>
                                      </p:to>
                                    </p:set>
                                    <p:animEffect transition="in" filter="wipe(left)">
                                      <p:cBhvr>
                                        <p:cTn id="48" dur="500"/>
                                        <p:tgtEl>
                                          <p:spTgt spid="109"/>
                                        </p:tgtEl>
                                      </p:cBhvr>
                                    </p:animEffect>
                                  </p:childTnLst>
                                </p:cTn>
                              </p:par>
                              <p:par>
                                <p:cTn id="49" presetID="22" presetClass="entr" presetSubtype="8" fill="hold" nodeType="withEffect">
                                  <p:stCondLst>
                                    <p:cond delay="0"/>
                                  </p:stCondLst>
                                  <p:childTnLst>
                                    <p:set>
                                      <p:cBhvr>
                                        <p:cTn id="50" dur="1" fill="hold">
                                          <p:stCondLst>
                                            <p:cond delay="0"/>
                                          </p:stCondLst>
                                        </p:cTn>
                                        <p:tgtEl>
                                          <p:spTgt spid="167"/>
                                        </p:tgtEl>
                                        <p:attrNameLst>
                                          <p:attrName>style.visibility</p:attrName>
                                        </p:attrNameLst>
                                      </p:cBhvr>
                                      <p:to>
                                        <p:strVal val="visible"/>
                                      </p:to>
                                    </p:set>
                                    <p:animEffect transition="in" filter="wipe(left)">
                                      <p:cBhvr>
                                        <p:cTn id="51"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5" grpId="0"/>
      <p:bldP spid="136" grpId="0" animBg="1"/>
      <p:bldP spid="137" grpId="0" animBg="1"/>
      <p:bldP spid="138" grpId="0"/>
      <p:bldP spid="139" grpId="0"/>
      <p:bldP spid="140" grpId="0"/>
      <p:bldP spid="14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3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33"/>
          <p:cNvGrpSpPr/>
          <p:nvPr/>
        </p:nvGrpSpPr>
        <p:grpSpPr>
          <a:xfrm>
            <a:off x="-391195" y="-1"/>
            <a:ext cx="1417774" cy="723901"/>
            <a:chOff x="-391195" y="-1"/>
            <a:chExt cx="1697596" cy="866775"/>
          </a:xfrm>
        </p:grpSpPr>
        <p:sp>
          <p:nvSpPr>
            <p:cNvPr id="35" name="任意多边形 3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0" name="直接连接符 4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1" name="文本框 75"/>
          <p:cNvSpPr txBox="1"/>
          <p:nvPr/>
        </p:nvSpPr>
        <p:spPr>
          <a:xfrm>
            <a:off x="825893" y="701435"/>
            <a:ext cx="5314275"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a:t>
            </a:r>
            <a:r>
              <a:rPr lang="zh-TW" altLang="en-US" sz="3200" b="1" dirty="0">
                <a:solidFill>
                  <a:schemeClr val="tx2"/>
                </a:solidFill>
                <a:latin typeface="Century Gothic" panose="020B0502020202020204" pitchFamily="34" charset="0"/>
                <a:ea typeface="+mj-ea"/>
              </a:rPr>
              <a:t>－</a:t>
            </a:r>
            <a:r>
              <a:rPr lang="zh-TW" altLang="en-US" sz="3200" b="1" dirty="0">
                <a:solidFill>
                  <a:schemeClr val="tx2"/>
                </a:solidFill>
                <a:latin typeface="Century Gothic" panose="020B0502020202020204" pitchFamily="34" charset="0"/>
              </a:rPr>
              <a:t>文献</a:t>
            </a:r>
            <a:r>
              <a:rPr lang="en-US" altLang="zh-TW" sz="3200" b="1" dirty="0">
                <a:solidFill>
                  <a:schemeClr val="tx2"/>
                </a:solidFill>
                <a:latin typeface="Century Gothic" panose="020B0502020202020204" pitchFamily="34" charset="0"/>
              </a:rPr>
              <a:t>_</a:t>
            </a:r>
            <a:r>
              <a:rPr lang="zh-TW" altLang="en-US" sz="3200" b="1" dirty="0">
                <a:solidFill>
                  <a:schemeClr val="tx2"/>
                </a:solidFill>
                <a:latin typeface="Century Gothic" panose="020B0502020202020204" pitchFamily="34" charset="0"/>
                <a:ea typeface="+mj-ea"/>
              </a:rPr>
              <a:t>新文科</a:t>
            </a:r>
            <a:endParaRPr lang="zh-CN" altLang="en-US" sz="3200" b="1" dirty="0">
              <a:solidFill>
                <a:schemeClr val="tx2"/>
              </a:solidFill>
              <a:latin typeface="Century Gothic" panose="020B0502020202020204" pitchFamily="34" charset="0"/>
              <a:ea typeface="+mj-ea"/>
            </a:endParaRPr>
          </a:p>
        </p:txBody>
      </p:sp>
      <p:cxnSp>
        <p:nvCxnSpPr>
          <p:cNvPr id="67" name="直接箭头连接符 10"/>
          <p:cNvCxnSpPr/>
          <p:nvPr/>
        </p:nvCxnSpPr>
        <p:spPr>
          <a:xfrm>
            <a:off x="2002480" y="5295800"/>
            <a:ext cx="9102522" cy="17037"/>
          </a:xfrm>
          <a:prstGeom prst="straightConnector1">
            <a:avLst/>
          </a:prstGeom>
          <a:ln>
            <a:solidFill>
              <a:srgbClr val="53575A"/>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7" name="群組 6"/>
          <p:cNvGrpSpPr/>
          <p:nvPr/>
        </p:nvGrpSpPr>
        <p:grpSpPr>
          <a:xfrm>
            <a:off x="5312697" y="4811824"/>
            <a:ext cx="827471" cy="1097116"/>
            <a:chOff x="6018813" y="4724607"/>
            <a:chExt cx="827471" cy="1187326"/>
          </a:xfrm>
        </p:grpSpPr>
        <p:sp>
          <p:nvSpPr>
            <p:cNvPr id="59" name="矩形 58"/>
            <p:cNvSpPr/>
            <p:nvPr/>
          </p:nvSpPr>
          <p:spPr>
            <a:xfrm>
              <a:off x="6096000" y="4724607"/>
              <a:ext cx="720000" cy="57119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8" name="文本框 20"/>
            <p:cNvSpPr txBox="1"/>
            <p:nvPr/>
          </p:nvSpPr>
          <p:spPr>
            <a:xfrm>
              <a:off x="6018813" y="5511823"/>
              <a:ext cx="827471"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TSSCI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72" name="矩形 71"/>
            <p:cNvSpPr/>
            <p:nvPr/>
          </p:nvSpPr>
          <p:spPr>
            <a:xfrm>
              <a:off x="6269336" y="4747386"/>
              <a:ext cx="357790" cy="461665"/>
            </a:xfrm>
            <a:prstGeom prst="rect">
              <a:avLst/>
            </a:prstGeom>
          </p:spPr>
          <p:txBody>
            <a:bodyPr wrap="none">
              <a:spAutoFit/>
            </a:bodyPr>
            <a:lstStyle/>
            <a:p>
              <a:r>
                <a:rPr lang="en-US" altLang="zh-TW" sz="2400" dirty="0">
                  <a:solidFill>
                    <a:schemeClr val="bg1">
                      <a:lumMod val="95000"/>
                    </a:schemeClr>
                  </a:solidFill>
                  <a:latin typeface="Adobe 黑体 Std R" pitchFamily="34" charset="-128"/>
                  <a:ea typeface="Adobe 黑体 Std R" pitchFamily="34" charset="-128"/>
                </a:rPr>
                <a:t>7</a:t>
              </a:r>
              <a:endParaRPr lang="zh-CN" altLang="en-US" sz="1400" dirty="0">
                <a:solidFill>
                  <a:schemeClr val="bg1">
                    <a:lumMod val="95000"/>
                  </a:schemeClr>
                </a:solidFill>
                <a:latin typeface="Adobe 黑体 Std R" pitchFamily="34" charset="-128"/>
                <a:ea typeface="Adobe 黑体 Std R" pitchFamily="34" charset="-128"/>
              </a:endParaRPr>
            </a:p>
          </p:txBody>
        </p:sp>
      </p:grpSp>
      <p:grpSp>
        <p:nvGrpSpPr>
          <p:cNvPr id="6" name="群組 5"/>
          <p:cNvGrpSpPr/>
          <p:nvPr/>
        </p:nvGrpSpPr>
        <p:grpSpPr>
          <a:xfrm>
            <a:off x="6702288" y="2806108"/>
            <a:ext cx="731290" cy="3102830"/>
            <a:chOff x="2100176" y="2809103"/>
            <a:chExt cx="731290" cy="3102830"/>
          </a:xfrm>
        </p:grpSpPr>
        <p:sp>
          <p:nvSpPr>
            <p:cNvPr id="62" name="矩形 61"/>
            <p:cNvSpPr/>
            <p:nvPr/>
          </p:nvSpPr>
          <p:spPr>
            <a:xfrm>
              <a:off x="2100176" y="2809103"/>
              <a:ext cx="720000" cy="24866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9" name="文本框 22"/>
            <p:cNvSpPr txBox="1"/>
            <p:nvPr/>
          </p:nvSpPr>
          <p:spPr>
            <a:xfrm>
              <a:off x="2100176" y="5511823"/>
              <a:ext cx="731290"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THCI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73" name="矩形 72"/>
            <p:cNvSpPr/>
            <p:nvPr/>
          </p:nvSpPr>
          <p:spPr>
            <a:xfrm>
              <a:off x="2214465" y="3855639"/>
              <a:ext cx="530915" cy="461665"/>
            </a:xfrm>
            <a:prstGeom prst="rect">
              <a:avLst/>
            </a:prstGeom>
          </p:spPr>
          <p:txBody>
            <a:bodyPr wrap="none">
              <a:spAutoFit/>
            </a:bodyPr>
            <a:lstStyle/>
            <a:p>
              <a:r>
                <a:rPr lang="en-US" altLang="zh-TW" sz="2400" dirty="0">
                  <a:solidFill>
                    <a:schemeClr val="bg1">
                      <a:lumMod val="95000"/>
                    </a:schemeClr>
                  </a:solidFill>
                  <a:latin typeface="Adobe 黑体 Std R" pitchFamily="34" charset="-128"/>
                  <a:ea typeface="Adobe 黑体 Std R" pitchFamily="34" charset="-128"/>
                </a:rPr>
                <a:t>49</a:t>
              </a:r>
              <a:endParaRPr lang="zh-CN" altLang="en-US" sz="2400" dirty="0">
                <a:solidFill>
                  <a:schemeClr val="bg1">
                    <a:lumMod val="95000"/>
                  </a:schemeClr>
                </a:solidFill>
                <a:latin typeface="Adobe 黑体 Std R" pitchFamily="34" charset="-128"/>
                <a:ea typeface="Adobe 黑体 Std R" pitchFamily="34" charset="-128"/>
              </a:endParaRPr>
            </a:p>
          </p:txBody>
        </p:sp>
      </p:grpSp>
      <p:grpSp>
        <p:nvGrpSpPr>
          <p:cNvPr id="5" name="群組 4"/>
          <p:cNvGrpSpPr/>
          <p:nvPr/>
        </p:nvGrpSpPr>
        <p:grpSpPr>
          <a:xfrm>
            <a:off x="2657075" y="4935759"/>
            <a:ext cx="720000" cy="976174"/>
            <a:chOff x="3180296" y="4935759"/>
            <a:chExt cx="720000" cy="976174"/>
          </a:xfrm>
        </p:grpSpPr>
        <p:sp>
          <p:nvSpPr>
            <p:cNvPr id="65" name="矩形 64"/>
            <p:cNvSpPr/>
            <p:nvPr/>
          </p:nvSpPr>
          <p:spPr>
            <a:xfrm>
              <a:off x="3180296" y="4935759"/>
              <a:ext cx="720000" cy="360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0" name="文本框 24"/>
            <p:cNvSpPr txBox="1"/>
            <p:nvPr/>
          </p:nvSpPr>
          <p:spPr>
            <a:xfrm>
              <a:off x="3180296" y="5511823"/>
              <a:ext cx="688009"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SSCI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74" name="矩形 73"/>
            <p:cNvSpPr/>
            <p:nvPr/>
          </p:nvSpPr>
          <p:spPr>
            <a:xfrm>
              <a:off x="3369237" y="4935759"/>
              <a:ext cx="328936" cy="400110"/>
            </a:xfrm>
            <a:prstGeom prst="rect">
              <a:avLst/>
            </a:prstGeom>
          </p:spPr>
          <p:txBody>
            <a:bodyPr wrap="none">
              <a:spAutoFit/>
            </a:bodyPr>
            <a:lstStyle/>
            <a:p>
              <a:r>
                <a:rPr lang="en-US" altLang="zh-CN" sz="2000" dirty="0">
                  <a:solidFill>
                    <a:schemeClr val="bg1">
                      <a:lumMod val="95000"/>
                    </a:schemeClr>
                  </a:solidFill>
                  <a:latin typeface="Adobe 黑体 Std R" pitchFamily="34" charset="-128"/>
                  <a:ea typeface="Adobe 黑体 Std R" pitchFamily="34" charset="-128"/>
                  <a:cs typeface="Arial" panose="020B0604020202020204" pitchFamily="34" charset="0"/>
                </a:rPr>
                <a:t>4</a:t>
              </a:r>
              <a:endParaRPr lang="zh-CN" altLang="en-US" sz="1600" dirty="0">
                <a:solidFill>
                  <a:schemeClr val="bg1">
                    <a:lumMod val="95000"/>
                  </a:schemeClr>
                </a:solidFill>
                <a:latin typeface="Adobe 黑体 Std R" pitchFamily="34" charset="-128"/>
                <a:ea typeface="Adobe 黑体 Std R" pitchFamily="34" charset="-128"/>
              </a:endParaRPr>
            </a:p>
          </p:txBody>
        </p:sp>
      </p:grpSp>
      <p:grpSp>
        <p:nvGrpSpPr>
          <p:cNvPr id="8" name="群組 7"/>
          <p:cNvGrpSpPr/>
          <p:nvPr/>
        </p:nvGrpSpPr>
        <p:grpSpPr>
          <a:xfrm>
            <a:off x="9408354" y="4655586"/>
            <a:ext cx="989373" cy="1253352"/>
            <a:chOff x="8914749" y="4644569"/>
            <a:chExt cx="989373" cy="1253352"/>
          </a:xfrm>
        </p:grpSpPr>
        <p:sp>
          <p:nvSpPr>
            <p:cNvPr id="66" name="矩形 65"/>
            <p:cNvSpPr/>
            <p:nvPr/>
          </p:nvSpPr>
          <p:spPr>
            <a:xfrm>
              <a:off x="9010008" y="4644569"/>
              <a:ext cx="720000" cy="6462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1" name="文本框 26"/>
            <p:cNvSpPr txBox="1"/>
            <p:nvPr/>
          </p:nvSpPr>
          <p:spPr>
            <a:xfrm>
              <a:off x="8914749" y="5497811"/>
              <a:ext cx="989373"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Scopus</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75" name="矩形 74"/>
            <p:cNvSpPr/>
            <p:nvPr/>
          </p:nvSpPr>
          <p:spPr>
            <a:xfrm>
              <a:off x="9133405" y="4800806"/>
              <a:ext cx="473206" cy="400110"/>
            </a:xfrm>
            <a:prstGeom prst="rect">
              <a:avLst/>
            </a:prstGeom>
          </p:spPr>
          <p:txBody>
            <a:bodyPr wrap="none">
              <a:spAutoFit/>
            </a:bodyPr>
            <a:lstStyle/>
            <a:p>
              <a:r>
                <a:rPr lang="en-US" altLang="zh-TW" sz="2000" dirty="0">
                  <a:solidFill>
                    <a:schemeClr val="bg1">
                      <a:lumMod val="95000"/>
                    </a:schemeClr>
                  </a:solidFill>
                  <a:latin typeface="Adobe 黑体 Std R" pitchFamily="34" charset="-128"/>
                  <a:ea typeface="Adobe 黑体 Std R" pitchFamily="34" charset="-128"/>
                  <a:cs typeface="Arial" panose="020B0604020202020204" pitchFamily="34" charset="0"/>
                </a:rPr>
                <a:t>17</a:t>
              </a:r>
              <a:endParaRPr lang="zh-CN" altLang="en-US" dirty="0">
                <a:solidFill>
                  <a:schemeClr val="bg1">
                    <a:lumMod val="95000"/>
                  </a:schemeClr>
                </a:solidFill>
                <a:latin typeface="Adobe 黑体 Std R" pitchFamily="34" charset="-128"/>
                <a:ea typeface="Adobe 黑体 Std R" pitchFamily="34" charset="-128"/>
              </a:endParaRPr>
            </a:p>
          </p:txBody>
        </p:sp>
      </p:grpSp>
      <p:sp>
        <p:nvSpPr>
          <p:cNvPr id="76" name="矩形 75"/>
          <p:cNvSpPr/>
          <p:nvPr/>
        </p:nvSpPr>
        <p:spPr>
          <a:xfrm>
            <a:off x="862820" y="1596767"/>
            <a:ext cx="3058851" cy="424732"/>
          </a:xfrm>
          <a:prstGeom prst="rect">
            <a:avLst/>
          </a:prstGeom>
        </p:spPr>
        <p:txBody>
          <a:bodyPr wrap="none">
            <a:spAutoFit/>
          </a:bodyPr>
          <a:lstStyle/>
          <a:p>
            <a:pPr>
              <a:lnSpc>
                <a:spcPct val="120000"/>
              </a:lnSpc>
            </a:pPr>
            <a:r>
              <a:rPr lang="zh-TW" altLang="en-US" b="1" dirty="0">
                <a:solidFill>
                  <a:schemeClr val="tx2">
                    <a:lumMod val="75000"/>
                  </a:schemeClr>
                </a:solidFill>
                <a:latin typeface="+mn-ea"/>
              </a:rPr>
              <a:t>文献</a:t>
            </a:r>
            <a:r>
              <a:rPr lang="en-US" altLang="zh-TW" b="1" dirty="0">
                <a:solidFill>
                  <a:schemeClr val="tx2">
                    <a:lumMod val="75000"/>
                  </a:schemeClr>
                </a:solidFill>
                <a:latin typeface="+mn-ea"/>
              </a:rPr>
              <a:t>_</a:t>
            </a:r>
            <a:r>
              <a:rPr lang="zh-CN" altLang="en-US" b="1" dirty="0">
                <a:solidFill>
                  <a:schemeClr val="tx2">
                    <a:lumMod val="75000"/>
                  </a:schemeClr>
                </a:solidFill>
                <a:latin typeface="+mn-ea"/>
              </a:rPr>
              <a:t>新文科</a:t>
            </a:r>
            <a:r>
              <a:rPr lang="zh-TW" altLang="en-US" b="1" dirty="0">
                <a:solidFill>
                  <a:schemeClr val="tx2">
                    <a:lumMod val="75000"/>
                  </a:schemeClr>
                </a:solidFill>
                <a:latin typeface="+mn-ea"/>
              </a:rPr>
              <a:t>（</a:t>
            </a:r>
            <a:r>
              <a:rPr lang="zh-CN" altLang="en-US" b="1" dirty="0">
                <a:solidFill>
                  <a:schemeClr val="tx2">
                    <a:lumMod val="75000"/>
                  </a:schemeClr>
                </a:solidFill>
                <a:latin typeface="+mn-ea"/>
              </a:rPr>
              <a:t>人文学院版</a:t>
            </a:r>
            <a:r>
              <a:rPr lang="zh-TW" altLang="en-US" b="1" dirty="0">
                <a:solidFill>
                  <a:schemeClr val="tx2">
                    <a:lumMod val="75000"/>
                  </a:schemeClr>
                </a:solidFill>
                <a:latin typeface="+mn-ea"/>
              </a:rPr>
              <a:t>）</a:t>
            </a:r>
            <a:endParaRPr lang="en-US" altLang="zh-CN" b="1" dirty="0">
              <a:solidFill>
                <a:schemeClr val="tx2">
                  <a:lumMod val="75000"/>
                </a:schemeClr>
              </a:solidFill>
              <a:latin typeface="+mn-ea"/>
            </a:endParaRPr>
          </a:p>
        </p:txBody>
      </p:sp>
      <p:grpSp>
        <p:nvGrpSpPr>
          <p:cNvPr id="43" name="群組 42"/>
          <p:cNvGrpSpPr/>
          <p:nvPr/>
        </p:nvGrpSpPr>
        <p:grpSpPr>
          <a:xfrm>
            <a:off x="3875035" y="4935759"/>
            <a:ext cx="934871" cy="976174"/>
            <a:chOff x="3059109" y="4935759"/>
            <a:chExt cx="934871" cy="976174"/>
          </a:xfrm>
        </p:grpSpPr>
        <p:sp>
          <p:nvSpPr>
            <p:cNvPr id="44" name="矩形 43"/>
            <p:cNvSpPr/>
            <p:nvPr/>
          </p:nvSpPr>
          <p:spPr>
            <a:xfrm>
              <a:off x="3180296" y="4935759"/>
              <a:ext cx="720000" cy="360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5" name="文本框 24"/>
            <p:cNvSpPr txBox="1"/>
            <p:nvPr/>
          </p:nvSpPr>
          <p:spPr>
            <a:xfrm>
              <a:off x="3059109" y="5511823"/>
              <a:ext cx="934871"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A&amp;HCI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46" name="矩形 45"/>
            <p:cNvSpPr/>
            <p:nvPr/>
          </p:nvSpPr>
          <p:spPr>
            <a:xfrm>
              <a:off x="3369237" y="4935759"/>
              <a:ext cx="328936" cy="400110"/>
            </a:xfrm>
            <a:prstGeom prst="rect">
              <a:avLst/>
            </a:prstGeom>
          </p:spPr>
          <p:txBody>
            <a:bodyPr wrap="none">
              <a:spAutoFit/>
            </a:bodyPr>
            <a:lstStyle/>
            <a:p>
              <a:r>
                <a:rPr lang="en-US" altLang="zh-CN" sz="2000" dirty="0">
                  <a:solidFill>
                    <a:schemeClr val="bg1">
                      <a:lumMod val="95000"/>
                    </a:schemeClr>
                  </a:solidFill>
                  <a:latin typeface="Adobe 黑体 Std R" pitchFamily="34" charset="-128"/>
                  <a:ea typeface="Adobe 黑体 Std R" pitchFamily="34" charset="-128"/>
                  <a:cs typeface="Arial" panose="020B0604020202020204" pitchFamily="34" charset="0"/>
                </a:rPr>
                <a:t>5</a:t>
              </a:r>
              <a:endParaRPr lang="zh-CN" altLang="en-US" sz="1600" dirty="0">
                <a:solidFill>
                  <a:schemeClr val="bg1">
                    <a:lumMod val="95000"/>
                  </a:schemeClr>
                </a:solidFill>
                <a:latin typeface="Adobe 黑体 Std R" pitchFamily="34" charset="-128"/>
                <a:ea typeface="Adobe 黑体 Std R" pitchFamily="34" charset="-128"/>
              </a:endParaRPr>
            </a:p>
          </p:txBody>
        </p:sp>
      </p:grpSp>
      <p:grpSp>
        <p:nvGrpSpPr>
          <p:cNvPr id="51" name="群組 50"/>
          <p:cNvGrpSpPr/>
          <p:nvPr/>
        </p:nvGrpSpPr>
        <p:grpSpPr>
          <a:xfrm>
            <a:off x="7928061" y="4932764"/>
            <a:ext cx="845103" cy="976174"/>
            <a:chOff x="3059109" y="4935759"/>
            <a:chExt cx="845103" cy="976174"/>
          </a:xfrm>
        </p:grpSpPr>
        <p:sp>
          <p:nvSpPr>
            <p:cNvPr id="52" name="矩形 51"/>
            <p:cNvSpPr/>
            <p:nvPr/>
          </p:nvSpPr>
          <p:spPr>
            <a:xfrm>
              <a:off x="3180296" y="4935759"/>
              <a:ext cx="720000" cy="360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3" name="文本框 24"/>
            <p:cNvSpPr txBox="1"/>
            <p:nvPr/>
          </p:nvSpPr>
          <p:spPr>
            <a:xfrm>
              <a:off x="3059109" y="5511823"/>
              <a:ext cx="845103"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CSSCI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54" name="矩形 53"/>
            <p:cNvSpPr/>
            <p:nvPr/>
          </p:nvSpPr>
          <p:spPr>
            <a:xfrm>
              <a:off x="3369237" y="4935759"/>
              <a:ext cx="328936" cy="400110"/>
            </a:xfrm>
            <a:prstGeom prst="rect">
              <a:avLst/>
            </a:prstGeom>
          </p:spPr>
          <p:txBody>
            <a:bodyPr wrap="none">
              <a:spAutoFit/>
            </a:bodyPr>
            <a:lstStyle/>
            <a:p>
              <a:r>
                <a:rPr lang="en-US" altLang="zh-TW" sz="2000" dirty="0">
                  <a:solidFill>
                    <a:schemeClr val="bg1">
                      <a:lumMod val="95000"/>
                    </a:schemeClr>
                  </a:solidFill>
                  <a:latin typeface="Adobe 黑体 Std R" pitchFamily="34" charset="-128"/>
                  <a:ea typeface="Adobe 黑体 Std R" pitchFamily="34" charset="-128"/>
                  <a:cs typeface="Arial" panose="020B0604020202020204" pitchFamily="34" charset="0"/>
                </a:rPr>
                <a:t>8</a:t>
              </a:r>
              <a:endParaRPr lang="zh-CN" altLang="en-US" sz="1600" dirty="0">
                <a:solidFill>
                  <a:schemeClr val="bg1">
                    <a:lumMod val="95000"/>
                  </a:schemeClr>
                </a:solidFill>
                <a:latin typeface="Adobe 黑体 Std R" pitchFamily="34" charset="-128"/>
                <a:ea typeface="Adobe 黑体 Std R" pitchFamily="34" charset="-128"/>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000"/>
                                  </p:stCondLst>
                                  <p:childTnLst>
                                    <p:set>
                                      <p:cBhvr>
                                        <p:cTn id="6" dur="1" fill="hold">
                                          <p:stCondLst>
                                            <p:cond delay="0"/>
                                          </p:stCondLst>
                                        </p:cTn>
                                        <p:tgtEl>
                                          <p:spTgt spid="67"/>
                                        </p:tgtEl>
                                        <p:attrNameLst>
                                          <p:attrName>style.visibility</p:attrName>
                                        </p:attrNameLst>
                                      </p:cBhvr>
                                      <p:to>
                                        <p:strVal val="visible"/>
                                      </p:to>
                                    </p:set>
                                    <p:animEffect transition="in" filter="barn(outVertical)">
                                      <p:cBhvr>
                                        <p:cTn id="7" dur="500"/>
                                        <p:tgtEl>
                                          <p:spTgt spid="67"/>
                                        </p:tgtEl>
                                      </p:cBhvr>
                                    </p:animEffect>
                                  </p:childTnLst>
                                </p:cTn>
                              </p:par>
                              <p:par>
                                <p:cTn id="8" presetID="42" presetClass="entr" presetSubtype="0" fill="hold" grpId="0" nodeType="withEffect">
                                  <p:stCondLst>
                                    <p:cond delay="2500"/>
                                  </p:stCondLst>
                                  <p:childTnLst>
                                    <p:set>
                                      <p:cBhvr>
                                        <p:cTn id="9" dur="1" fill="hold">
                                          <p:stCondLst>
                                            <p:cond delay="0"/>
                                          </p:stCondLst>
                                        </p:cTn>
                                        <p:tgtEl>
                                          <p:spTgt spid="76"/>
                                        </p:tgtEl>
                                        <p:attrNameLst>
                                          <p:attrName>style.visibility</p:attrName>
                                        </p:attrNameLst>
                                      </p:cBhvr>
                                      <p:to>
                                        <p:strVal val="visible"/>
                                      </p:to>
                                    </p:set>
                                    <p:animEffect transition="in" filter="fade">
                                      <p:cBhvr>
                                        <p:cTn id="10" dur="1000"/>
                                        <p:tgtEl>
                                          <p:spTgt spid="76"/>
                                        </p:tgtEl>
                                      </p:cBhvr>
                                    </p:animEffect>
                                    <p:anim calcmode="lin" valueType="num">
                                      <p:cBhvr>
                                        <p:cTn id="11" dur="1000" fill="hold"/>
                                        <p:tgtEl>
                                          <p:spTgt spid="76"/>
                                        </p:tgtEl>
                                        <p:attrNameLst>
                                          <p:attrName>ppt_x</p:attrName>
                                        </p:attrNameLst>
                                      </p:cBhvr>
                                      <p:tavLst>
                                        <p:tav tm="0">
                                          <p:val>
                                            <p:strVal val="#ppt_x"/>
                                          </p:val>
                                        </p:tav>
                                        <p:tav tm="100000">
                                          <p:val>
                                            <p:strVal val="#ppt_x"/>
                                          </p:val>
                                        </p:tav>
                                      </p:tavLst>
                                    </p:anim>
                                    <p:anim calcmode="lin" valueType="num">
                                      <p:cBhvr>
                                        <p:cTn id="12"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3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33"/>
          <p:cNvGrpSpPr/>
          <p:nvPr/>
        </p:nvGrpSpPr>
        <p:grpSpPr>
          <a:xfrm>
            <a:off x="-391195" y="-1"/>
            <a:ext cx="1417774" cy="723901"/>
            <a:chOff x="-391195" y="-1"/>
            <a:chExt cx="1697596" cy="866775"/>
          </a:xfrm>
        </p:grpSpPr>
        <p:sp>
          <p:nvSpPr>
            <p:cNvPr id="35" name="任意多边形 3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0" name="直接连接符 4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1" name="文本框 75"/>
          <p:cNvSpPr txBox="1"/>
          <p:nvPr/>
        </p:nvSpPr>
        <p:spPr>
          <a:xfrm>
            <a:off x="939129" y="670609"/>
            <a:ext cx="5314275"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a:t>
            </a:r>
            <a:r>
              <a:rPr lang="zh-TW" altLang="en-US" sz="3200" b="1" dirty="0">
                <a:solidFill>
                  <a:schemeClr val="tx2"/>
                </a:solidFill>
                <a:latin typeface="Century Gothic" panose="020B0502020202020204" pitchFamily="34" charset="0"/>
                <a:ea typeface="+mj-ea"/>
              </a:rPr>
              <a:t>－</a:t>
            </a:r>
            <a:r>
              <a:rPr lang="zh-TW" altLang="en-US" sz="3200" b="1" dirty="0">
                <a:solidFill>
                  <a:schemeClr val="tx2"/>
                </a:solidFill>
                <a:latin typeface="Century Gothic" panose="020B0502020202020204" pitchFamily="34" charset="0"/>
              </a:rPr>
              <a:t>文献</a:t>
            </a:r>
            <a:r>
              <a:rPr lang="en-US" altLang="zh-TW" sz="3200" b="1" dirty="0">
                <a:solidFill>
                  <a:schemeClr val="tx2"/>
                </a:solidFill>
                <a:latin typeface="Century Gothic" panose="020B0502020202020204" pitchFamily="34" charset="0"/>
              </a:rPr>
              <a:t>_</a:t>
            </a:r>
            <a:r>
              <a:rPr lang="zh-TW" altLang="en-US" sz="3200" b="1" dirty="0">
                <a:solidFill>
                  <a:schemeClr val="tx2"/>
                </a:solidFill>
                <a:latin typeface="Century Gothic" panose="020B0502020202020204" pitchFamily="34" charset="0"/>
                <a:ea typeface="+mj-ea"/>
              </a:rPr>
              <a:t>新文科</a:t>
            </a:r>
            <a:endParaRPr lang="zh-CN" altLang="en-US" sz="3200" b="1" dirty="0">
              <a:solidFill>
                <a:schemeClr val="tx2"/>
              </a:solidFill>
              <a:latin typeface="Century Gothic" panose="020B0502020202020204" pitchFamily="34" charset="0"/>
              <a:ea typeface="+mj-ea"/>
            </a:endParaRPr>
          </a:p>
        </p:txBody>
      </p:sp>
      <p:sp>
        <p:nvSpPr>
          <p:cNvPr id="76" name="矩形 75"/>
          <p:cNvSpPr/>
          <p:nvPr/>
        </p:nvSpPr>
        <p:spPr>
          <a:xfrm>
            <a:off x="862820" y="1596767"/>
            <a:ext cx="3058851" cy="424732"/>
          </a:xfrm>
          <a:prstGeom prst="rect">
            <a:avLst/>
          </a:prstGeom>
        </p:spPr>
        <p:txBody>
          <a:bodyPr wrap="none">
            <a:spAutoFit/>
          </a:bodyPr>
          <a:lstStyle/>
          <a:p>
            <a:pPr>
              <a:lnSpc>
                <a:spcPct val="120000"/>
              </a:lnSpc>
            </a:pPr>
            <a:r>
              <a:rPr lang="zh-TW" altLang="en-US" b="1" dirty="0">
                <a:solidFill>
                  <a:schemeClr val="tx2">
                    <a:lumMod val="75000"/>
                  </a:schemeClr>
                </a:solidFill>
                <a:latin typeface="+mn-ea"/>
              </a:rPr>
              <a:t>文献</a:t>
            </a:r>
            <a:r>
              <a:rPr lang="en-US" altLang="zh-TW" b="1" dirty="0">
                <a:solidFill>
                  <a:schemeClr val="tx2">
                    <a:lumMod val="75000"/>
                  </a:schemeClr>
                </a:solidFill>
                <a:latin typeface="+mn-ea"/>
              </a:rPr>
              <a:t>_</a:t>
            </a:r>
            <a:r>
              <a:rPr lang="zh-CN" altLang="en-US" b="1" dirty="0">
                <a:solidFill>
                  <a:schemeClr val="tx2">
                    <a:lumMod val="75000"/>
                  </a:schemeClr>
                </a:solidFill>
                <a:latin typeface="+mn-ea"/>
              </a:rPr>
              <a:t>新文科</a:t>
            </a:r>
            <a:r>
              <a:rPr lang="zh-TW" altLang="en-US" b="1" dirty="0">
                <a:solidFill>
                  <a:schemeClr val="tx2">
                    <a:lumMod val="75000"/>
                  </a:schemeClr>
                </a:solidFill>
                <a:latin typeface="+mn-ea"/>
              </a:rPr>
              <a:t>（</a:t>
            </a:r>
            <a:r>
              <a:rPr lang="zh-CN" altLang="en-US" b="1" dirty="0">
                <a:solidFill>
                  <a:schemeClr val="tx2">
                    <a:lumMod val="75000"/>
                  </a:schemeClr>
                </a:solidFill>
                <a:latin typeface="+mn-ea"/>
              </a:rPr>
              <a:t>社会科学版</a:t>
            </a:r>
            <a:r>
              <a:rPr lang="zh-TW" altLang="en-US" b="1" dirty="0">
                <a:solidFill>
                  <a:schemeClr val="tx2">
                    <a:lumMod val="75000"/>
                  </a:schemeClr>
                </a:solidFill>
                <a:latin typeface="+mn-ea"/>
              </a:rPr>
              <a:t>）</a:t>
            </a:r>
            <a:endParaRPr lang="en-US" altLang="zh-CN" b="1" dirty="0">
              <a:solidFill>
                <a:schemeClr val="tx2">
                  <a:lumMod val="75000"/>
                </a:schemeClr>
              </a:solidFill>
              <a:latin typeface="+mn-ea"/>
            </a:endParaRPr>
          </a:p>
        </p:txBody>
      </p:sp>
      <p:grpSp>
        <p:nvGrpSpPr>
          <p:cNvPr id="10" name="群組 9"/>
          <p:cNvGrpSpPr/>
          <p:nvPr/>
        </p:nvGrpSpPr>
        <p:grpSpPr>
          <a:xfrm>
            <a:off x="1376837" y="1980375"/>
            <a:ext cx="9968942" cy="4283569"/>
            <a:chOff x="1978416" y="1255384"/>
            <a:chExt cx="9968942" cy="4283569"/>
          </a:xfrm>
        </p:grpSpPr>
        <p:cxnSp>
          <p:nvCxnSpPr>
            <p:cNvPr id="67" name="直接箭头连接符 10"/>
            <p:cNvCxnSpPr/>
            <p:nvPr/>
          </p:nvCxnSpPr>
          <p:spPr>
            <a:xfrm>
              <a:off x="1978416" y="4922821"/>
              <a:ext cx="9968942" cy="12008"/>
            </a:xfrm>
            <a:prstGeom prst="straightConnector1">
              <a:avLst/>
            </a:prstGeom>
            <a:ln>
              <a:solidFill>
                <a:srgbClr val="53575A"/>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7" name="群組 6"/>
            <p:cNvGrpSpPr/>
            <p:nvPr/>
          </p:nvGrpSpPr>
          <p:grpSpPr>
            <a:xfrm>
              <a:off x="5288633" y="1255384"/>
              <a:ext cx="827471" cy="4280574"/>
              <a:chOff x="6018813" y="1631359"/>
              <a:chExt cx="827471" cy="4280574"/>
            </a:xfrm>
          </p:grpSpPr>
          <p:sp>
            <p:nvSpPr>
              <p:cNvPr id="59" name="矩形 58"/>
              <p:cNvSpPr/>
              <p:nvPr/>
            </p:nvSpPr>
            <p:spPr>
              <a:xfrm>
                <a:off x="6108032" y="1631359"/>
                <a:ext cx="720000" cy="36644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8" name="文本框 20"/>
              <p:cNvSpPr txBox="1"/>
              <p:nvPr/>
            </p:nvSpPr>
            <p:spPr>
              <a:xfrm>
                <a:off x="6018813" y="5511823"/>
                <a:ext cx="827471"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TSSCI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72" name="矩形 71"/>
              <p:cNvSpPr/>
              <p:nvPr/>
            </p:nvSpPr>
            <p:spPr>
              <a:xfrm>
                <a:off x="6214606" y="3265931"/>
                <a:ext cx="530915" cy="461665"/>
              </a:xfrm>
              <a:prstGeom prst="rect">
                <a:avLst/>
              </a:prstGeom>
            </p:spPr>
            <p:txBody>
              <a:bodyPr wrap="none">
                <a:spAutoFit/>
              </a:bodyPr>
              <a:lstStyle/>
              <a:p>
                <a:r>
                  <a:rPr lang="en-US" altLang="zh-TW" sz="2400" dirty="0">
                    <a:solidFill>
                      <a:schemeClr val="bg1">
                        <a:lumMod val="95000"/>
                      </a:schemeClr>
                    </a:solidFill>
                    <a:latin typeface="Adobe 黑体 Std R" pitchFamily="34" charset="-128"/>
                    <a:ea typeface="Adobe 黑体 Std R" pitchFamily="34" charset="-128"/>
                  </a:rPr>
                  <a:t>66</a:t>
                </a:r>
                <a:endParaRPr lang="zh-CN" altLang="en-US" sz="1400" dirty="0">
                  <a:solidFill>
                    <a:schemeClr val="bg1">
                      <a:lumMod val="95000"/>
                    </a:schemeClr>
                  </a:solidFill>
                  <a:latin typeface="Adobe 黑体 Std R" pitchFamily="34" charset="-128"/>
                  <a:ea typeface="Adobe 黑体 Std R" pitchFamily="34" charset="-128"/>
                </a:endParaRPr>
              </a:p>
            </p:txBody>
          </p:sp>
        </p:grpSp>
        <p:grpSp>
          <p:nvGrpSpPr>
            <p:cNvPr id="6" name="群組 5"/>
            <p:cNvGrpSpPr/>
            <p:nvPr/>
          </p:nvGrpSpPr>
          <p:grpSpPr>
            <a:xfrm>
              <a:off x="6678224" y="4169734"/>
              <a:ext cx="731290" cy="1366224"/>
              <a:chOff x="2100176" y="4545709"/>
              <a:chExt cx="731290" cy="1366224"/>
            </a:xfrm>
          </p:grpSpPr>
          <p:sp>
            <p:nvSpPr>
              <p:cNvPr id="62" name="矩形 61"/>
              <p:cNvSpPr/>
              <p:nvPr/>
            </p:nvSpPr>
            <p:spPr>
              <a:xfrm>
                <a:off x="2100176" y="4545709"/>
                <a:ext cx="720000" cy="7500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9" name="文本框 22"/>
              <p:cNvSpPr txBox="1"/>
              <p:nvPr/>
            </p:nvSpPr>
            <p:spPr>
              <a:xfrm>
                <a:off x="2100176" y="5511823"/>
                <a:ext cx="731290"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THCI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73" name="矩形 72"/>
              <p:cNvSpPr/>
              <p:nvPr/>
            </p:nvSpPr>
            <p:spPr>
              <a:xfrm>
                <a:off x="2189128" y="4674732"/>
                <a:ext cx="530915" cy="461665"/>
              </a:xfrm>
              <a:prstGeom prst="rect">
                <a:avLst/>
              </a:prstGeom>
            </p:spPr>
            <p:txBody>
              <a:bodyPr wrap="none">
                <a:spAutoFit/>
              </a:bodyPr>
              <a:lstStyle/>
              <a:p>
                <a:r>
                  <a:rPr lang="en-US" altLang="zh-TW" sz="2400" dirty="0">
                    <a:solidFill>
                      <a:schemeClr val="bg1">
                        <a:lumMod val="95000"/>
                      </a:schemeClr>
                    </a:solidFill>
                    <a:latin typeface="Adobe 黑体 Std R" pitchFamily="34" charset="-128"/>
                    <a:ea typeface="Adobe 黑体 Std R" pitchFamily="34" charset="-128"/>
                  </a:rPr>
                  <a:t>13</a:t>
                </a:r>
                <a:endParaRPr lang="zh-CN" altLang="en-US" sz="2400" dirty="0">
                  <a:solidFill>
                    <a:schemeClr val="bg1">
                      <a:lumMod val="95000"/>
                    </a:schemeClr>
                  </a:solidFill>
                  <a:latin typeface="Adobe 黑体 Std R" pitchFamily="34" charset="-128"/>
                  <a:ea typeface="Adobe 黑体 Std R" pitchFamily="34" charset="-128"/>
                </a:endParaRPr>
              </a:p>
            </p:txBody>
          </p:sp>
        </p:grpSp>
        <p:grpSp>
          <p:nvGrpSpPr>
            <p:cNvPr id="5" name="群組 4"/>
            <p:cNvGrpSpPr/>
            <p:nvPr/>
          </p:nvGrpSpPr>
          <p:grpSpPr>
            <a:xfrm>
              <a:off x="2633011" y="4562779"/>
              <a:ext cx="720000" cy="976174"/>
              <a:chOff x="3180296" y="4935759"/>
              <a:chExt cx="720000" cy="976174"/>
            </a:xfrm>
          </p:grpSpPr>
          <p:sp>
            <p:nvSpPr>
              <p:cNvPr id="65" name="矩形 64"/>
              <p:cNvSpPr/>
              <p:nvPr/>
            </p:nvSpPr>
            <p:spPr>
              <a:xfrm>
                <a:off x="3180296" y="4935759"/>
                <a:ext cx="720000" cy="360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0" name="文本框 24"/>
              <p:cNvSpPr txBox="1"/>
              <p:nvPr/>
            </p:nvSpPr>
            <p:spPr>
              <a:xfrm>
                <a:off x="3180296" y="5511823"/>
                <a:ext cx="688009"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SSCI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74" name="矩形 73"/>
              <p:cNvSpPr/>
              <p:nvPr/>
            </p:nvSpPr>
            <p:spPr>
              <a:xfrm>
                <a:off x="3369237" y="4935759"/>
                <a:ext cx="328936" cy="400110"/>
              </a:xfrm>
              <a:prstGeom prst="rect">
                <a:avLst/>
              </a:prstGeom>
            </p:spPr>
            <p:txBody>
              <a:bodyPr wrap="none">
                <a:spAutoFit/>
              </a:bodyPr>
              <a:lstStyle/>
              <a:p>
                <a:r>
                  <a:rPr lang="en-US" altLang="zh-TW" sz="2000" dirty="0">
                    <a:solidFill>
                      <a:schemeClr val="bg1">
                        <a:lumMod val="95000"/>
                      </a:schemeClr>
                    </a:solidFill>
                    <a:latin typeface="Adobe 黑体 Std R" pitchFamily="34" charset="-128"/>
                    <a:ea typeface="Adobe 黑体 Std R" pitchFamily="34" charset="-128"/>
                    <a:cs typeface="Arial" panose="020B0604020202020204" pitchFamily="34" charset="0"/>
                  </a:rPr>
                  <a:t>3</a:t>
                </a:r>
                <a:endParaRPr lang="zh-CN" altLang="en-US" sz="1600" dirty="0">
                  <a:solidFill>
                    <a:schemeClr val="bg1">
                      <a:lumMod val="95000"/>
                    </a:schemeClr>
                  </a:solidFill>
                  <a:latin typeface="Adobe 黑体 Std R" pitchFamily="34" charset="-128"/>
                  <a:ea typeface="Adobe 黑体 Std R" pitchFamily="34" charset="-128"/>
                </a:endParaRPr>
              </a:p>
            </p:txBody>
          </p:sp>
        </p:grpSp>
        <p:grpSp>
          <p:nvGrpSpPr>
            <p:cNvPr id="8" name="群組 7"/>
            <p:cNvGrpSpPr/>
            <p:nvPr/>
          </p:nvGrpSpPr>
          <p:grpSpPr>
            <a:xfrm>
              <a:off x="9179042" y="3768351"/>
              <a:ext cx="989373" cy="1767607"/>
              <a:chOff x="8914749" y="4130314"/>
              <a:chExt cx="989373" cy="1767607"/>
            </a:xfrm>
          </p:grpSpPr>
          <p:sp>
            <p:nvSpPr>
              <p:cNvPr id="66" name="矩形 65"/>
              <p:cNvSpPr/>
              <p:nvPr/>
            </p:nvSpPr>
            <p:spPr>
              <a:xfrm>
                <a:off x="8996792" y="4130314"/>
                <a:ext cx="720000" cy="11514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1" name="文本框 26"/>
              <p:cNvSpPr txBox="1"/>
              <p:nvPr/>
            </p:nvSpPr>
            <p:spPr>
              <a:xfrm>
                <a:off x="8914749" y="5497811"/>
                <a:ext cx="989373"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Scopus</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75" name="矩形 74"/>
              <p:cNvSpPr/>
              <p:nvPr/>
            </p:nvSpPr>
            <p:spPr>
              <a:xfrm>
                <a:off x="9133405" y="4547063"/>
                <a:ext cx="473206" cy="400110"/>
              </a:xfrm>
              <a:prstGeom prst="rect">
                <a:avLst/>
              </a:prstGeom>
            </p:spPr>
            <p:txBody>
              <a:bodyPr wrap="none">
                <a:spAutoFit/>
              </a:bodyPr>
              <a:lstStyle/>
              <a:p>
                <a:r>
                  <a:rPr lang="en-US" altLang="zh-CN" sz="2000" dirty="0">
                    <a:solidFill>
                      <a:schemeClr val="bg1">
                        <a:lumMod val="95000"/>
                      </a:schemeClr>
                    </a:solidFill>
                    <a:latin typeface="Adobe 黑体 Std R" pitchFamily="34" charset="-128"/>
                    <a:ea typeface="Adobe 黑体 Std R" pitchFamily="34" charset="-128"/>
                    <a:cs typeface="Arial" panose="020B0604020202020204" pitchFamily="34" charset="0"/>
                  </a:rPr>
                  <a:t>22</a:t>
                </a:r>
                <a:endParaRPr lang="zh-CN" altLang="en-US" dirty="0">
                  <a:solidFill>
                    <a:schemeClr val="bg1">
                      <a:lumMod val="95000"/>
                    </a:schemeClr>
                  </a:solidFill>
                  <a:latin typeface="Adobe 黑体 Std R" pitchFamily="34" charset="-128"/>
                  <a:ea typeface="Adobe 黑体 Std R" pitchFamily="34" charset="-128"/>
                </a:endParaRPr>
              </a:p>
            </p:txBody>
          </p:sp>
        </p:grpSp>
        <p:grpSp>
          <p:nvGrpSpPr>
            <p:cNvPr id="43" name="群組 42"/>
            <p:cNvGrpSpPr/>
            <p:nvPr/>
          </p:nvGrpSpPr>
          <p:grpSpPr>
            <a:xfrm>
              <a:off x="3850111" y="4169734"/>
              <a:ext cx="1088424" cy="1369219"/>
              <a:chOff x="3058249" y="4542714"/>
              <a:chExt cx="1088424" cy="1369219"/>
            </a:xfrm>
          </p:grpSpPr>
          <p:sp>
            <p:nvSpPr>
              <p:cNvPr id="44" name="矩形 43"/>
              <p:cNvSpPr/>
              <p:nvPr/>
            </p:nvSpPr>
            <p:spPr>
              <a:xfrm>
                <a:off x="3180296" y="4542714"/>
                <a:ext cx="720000" cy="753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5" name="文本框 24"/>
              <p:cNvSpPr txBox="1"/>
              <p:nvPr/>
            </p:nvSpPr>
            <p:spPr>
              <a:xfrm>
                <a:off x="3058249" y="5511823"/>
                <a:ext cx="1088424" cy="400110"/>
              </a:xfrm>
              <a:prstGeom prst="rect">
                <a:avLst/>
              </a:prstGeom>
              <a:noFill/>
            </p:spPr>
            <p:txBody>
              <a:bodyPr wrap="square" rtlCol="0">
                <a:spAutoFit/>
              </a:bodyPr>
              <a:lstStyle/>
              <a:p>
                <a:r>
                  <a:rPr lang="en-US" altLang="zh-TW" sz="2000" dirty="0" err="1">
                    <a:solidFill>
                      <a:srgbClr val="131313"/>
                    </a:solidFill>
                    <a:latin typeface="Adobe 黑体 Std R" pitchFamily="34" charset="-128"/>
                    <a:ea typeface="Adobe 黑体 Std R" pitchFamily="34" charset="-128"/>
                    <a:cs typeface="Arial" panose="020B0604020202020204" pitchFamily="34" charset="0"/>
                  </a:rPr>
                  <a:t>EconLit</a:t>
                </a:r>
                <a:endParaRPr lang="en-US" altLang="zh-TW"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46" name="矩形 45"/>
              <p:cNvSpPr/>
              <p:nvPr/>
            </p:nvSpPr>
            <p:spPr>
              <a:xfrm>
                <a:off x="3299075" y="4803555"/>
                <a:ext cx="473206" cy="400110"/>
              </a:xfrm>
              <a:prstGeom prst="rect">
                <a:avLst/>
              </a:prstGeom>
            </p:spPr>
            <p:txBody>
              <a:bodyPr wrap="none">
                <a:spAutoFit/>
              </a:bodyPr>
              <a:lstStyle/>
              <a:p>
                <a:r>
                  <a:rPr lang="en-US" altLang="zh-TW" sz="2000" dirty="0">
                    <a:solidFill>
                      <a:schemeClr val="bg1">
                        <a:lumMod val="95000"/>
                      </a:schemeClr>
                    </a:solidFill>
                    <a:latin typeface="Adobe 黑体 Std R" pitchFamily="34" charset="-128"/>
                    <a:ea typeface="Adobe 黑体 Std R" pitchFamily="34" charset="-128"/>
                    <a:cs typeface="Arial" panose="020B0604020202020204" pitchFamily="34" charset="0"/>
                  </a:rPr>
                  <a:t>11</a:t>
                </a:r>
                <a:endParaRPr lang="zh-CN" altLang="en-US" sz="1600" dirty="0">
                  <a:solidFill>
                    <a:schemeClr val="bg1">
                      <a:lumMod val="95000"/>
                    </a:schemeClr>
                  </a:solidFill>
                  <a:latin typeface="Adobe 黑体 Std R" pitchFamily="34" charset="-128"/>
                  <a:ea typeface="Adobe 黑体 Std R" pitchFamily="34" charset="-128"/>
                </a:endParaRPr>
              </a:p>
            </p:txBody>
          </p:sp>
        </p:grpSp>
        <p:grpSp>
          <p:nvGrpSpPr>
            <p:cNvPr id="51" name="群組 50"/>
            <p:cNvGrpSpPr/>
            <p:nvPr/>
          </p:nvGrpSpPr>
          <p:grpSpPr>
            <a:xfrm>
              <a:off x="7976189" y="4169734"/>
              <a:ext cx="845103" cy="1366224"/>
              <a:chOff x="3131301" y="4545709"/>
              <a:chExt cx="845103" cy="1366224"/>
            </a:xfrm>
          </p:grpSpPr>
          <p:sp>
            <p:nvSpPr>
              <p:cNvPr id="52" name="矩形 51"/>
              <p:cNvSpPr/>
              <p:nvPr/>
            </p:nvSpPr>
            <p:spPr>
              <a:xfrm>
                <a:off x="3180296" y="4545709"/>
                <a:ext cx="720000" cy="7500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3" name="文本框 24"/>
              <p:cNvSpPr txBox="1"/>
              <p:nvPr/>
            </p:nvSpPr>
            <p:spPr>
              <a:xfrm>
                <a:off x="3131301" y="5511823"/>
                <a:ext cx="845103"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CSSCI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54" name="矩形 53"/>
              <p:cNvSpPr/>
              <p:nvPr/>
            </p:nvSpPr>
            <p:spPr>
              <a:xfrm>
                <a:off x="3321109" y="4767312"/>
                <a:ext cx="473206" cy="400110"/>
              </a:xfrm>
              <a:prstGeom prst="rect">
                <a:avLst/>
              </a:prstGeom>
            </p:spPr>
            <p:txBody>
              <a:bodyPr wrap="none">
                <a:spAutoFit/>
              </a:bodyPr>
              <a:lstStyle/>
              <a:p>
                <a:r>
                  <a:rPr lang="en-US" altLang="zh-TW" sz="2000" dirty="0">
                    <a:solidFill>
                      <a:schemeClr val="bg1">
                        <a:lumMod val="95000"/>
                      </a:schemeClr>
                    </a:solidFill>
                    <a:latin typeface="Adobe 黑体 Std R" pitchFamily="34" charset="-128"/>
                    <a:ea typeface="Adobe 黑体 Std R" pitchFamily="34" charset="-128"/>
                    <a:cs typeface="Arial" panose="020B0604020202020204" pitchFamily="34" charset="0"/>
                  </a:rPr>
                  <a:t>14</a:t>
                </a:r>
                <a:endParaRPr lang="zh-CN" altLang="en-US" sz="1600" dirty="0">
                  <a:solidFill>
                    <a:schemeClr val="bg1">
                      <a:lumMod val="95000"/>
                    </a:schemeClr>
                  </a:solidFill>
                  <a:latin typeface="Adobe 黑体 Std R" pitchFamily="34" charset="-128"/>
                  <a:ea typeface="Adobe 黑体 Std R" pitchFamily="34" charset="-128"/>
                </a:endParaRPr>
              </a:p>
            </p:txBody>
          </p:sp>
        </p:grpSp>
        <p:grpSp>
          <p:nvGrpSpPr>
            <p:cNvPr id="39" name="群組 38"/>
            <p:cNvGrpSpPr/>
            <p:nvPr/>
          </p:nvGrpSpPr>
          <p:grpSpPr>
            <a:xfrm>
              <a:off x="10496657" y="4391337"/>
              <a:ext cx="720000" cy="1107398"/>
              <a:chOff x="8996792" y="4741268"/>
              <a:chExt cx="720000" cy="1107398"/>
            </a:xfrm>
          </p:grpSpPr>
          <p:sp>
            <p:nvSpPr>
              <p:cNvPr id="40" name="矩形 39"/>
              <p:cNvSpPr/>
              <p:nvPr/>
            </p:nvSpPr>
            <p:spPr>
              <a:xfrm>
                <a:off x="8996792" y="4741268"/>
                <a:ext cx="720000" cy="5405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1" name="文本框 26"/>
              <p:cNvSpPr txBox="1"/>
              <p:nvPr/>
            </p:nvSpPr>
            <p:spPr>
              <a:xfrm>
                <a:off x="9026300" y="5448556"/>
                <a:ext cx="688009"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ESCI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42" name="矩形 41"/>
              <p:cNvSpPr/>
              <p:nvPr/>
            </p:nvSpPr>
            <p:spPr>
              <a:xfrm>
                <a:off x="9181533" y="4803999"/>
                <a:ext cx="328936" cy="400110"/>
              </a:xfrm>
              <a:prstGeom prst="rect">
                <a:avLst/>
              </a:prstGeom>
            </p:spPr>
            <p:txBody>
              <a:bodyPr wrap="none">
                <a:spAutoFit/>
              </a:bodyPr>
              <a:lstStyle/>
              <a:p>
                <a:r>
                  <a:rPr lang="en-US" altLang="zh-CN" sz="2000" dirty="0">
                    <a:solidFill>
                      <a:schemeClr val="bg1">
                        <a:lumMod val="95000"/>
                      </a:schemeClr>
                    </a:solidFill>
                    <a:latin typeface="Adobe 黑体 Std R" pitchFamily="34" charset="-128"/>
                    <a:ea typeface="Adobe 黑体 Std R" pitchFamily="34" charset="-128"/>
                    <a:cs typeface="Arial" panose="020B0604020202020204" pitchFamily="34" charset="0"/>
                  </a:rPr>
                  <a:t>6</a:t>
                </a:r>
                <a:endParaRPr lang="zh-CN" altLang="en-US" dirty="0">
                  <a:solidFill>
                    <a:schemeClr val="bg1">
                      <a:lumMod val="95000"/>
                    </a:schemeClr>
                  </a:solidFill>
                  <a:latin typeface="Adobe 黑体 Std R" pitchFamily="34" charset="-128"/>
                  <a:ea typeface="Adobe 黑体 Std R" pitchFamily="34" charset="-128"/>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六边形 8"/>
          <p:cNvSpPr/>
          <p:nvPr/>
        </p:nvSpPr>
        <p:spPr>
          <a:xfrm rot="5400000">
            <a:off x="908301" y="1919955"/>
            <a:ext cx="2133524" cy="183924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六边形 10"/>
          <p:cNvSpPr/>
          <p:nvPr/>
        </p:nvSpPr>
        <p:spPr>
          <a:xfrm rot="5400000">
            <a:off x="941263" y="3792164"/>
            <a:ext cx="2133524" cy="1839245"/>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pic>
        <p:nvPicPr>
          <p:cNvPr id="5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60175" y="4194373"/>
            <a:ext cx="896379" cy="896379"/>
          </a:xfrm>
          <a:prstGeom prst="rect">
            <a:avLst/>
          </a:prstGeom>
        </p:spPr>
      </p:pic>
      <p:pic>
        <p:nvPicPr>
          <p:cNvPr id="56" name="图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133" y="2204864"/>
            <a:ext cx="1127859" cy="1127859"/>
          </a:xfrm>
          <a:prstGeom prst="rect">
            <a:avLst/>
          </a:prstGeom>
        </p:spPr>
      </p:pic>
      <p:grpSp>
        <p:nvGrpSpPr>
          <p:cNvPr id="4" name="组合 1"/>
          <p:cNvGrpSpPr/>
          <p:nvPr/>
        </p:nvGrpSpPr>
        <p:grpSpPr>
          <a:xfrm>
            <a:off x="4053085" y="2850690"/>
            <a:ext cx="471094" cy="546469"/>
            <a:chOff x="6633018" y="3026546"/>
            <a:chExt cx="471094" cy="546469"/>
          </a:xfrm>
        </p:grpSpPr>
        <p:sp>
          <p:nvSpPr>
            <p:cNvPr id="58" name="六边形 11"/>
            <p:cNvSpPr/>
            <p:nvPr/>
          </p:nvSpPr>
          <p:spPr>
            <a:xfrm rot="5400000">
              <a:off x="6595330" y="3064234"/>
              <a:ext cx="546469" cy="47109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59"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8005" y="3082563"/>
              <a:ext cx="434435" cy="434435"/>
            </a:xfrm>
            <a:prstGeom prst="rect">
              <a:avLst/>
            </a:prstGeom>
          </p:spPr>
        </p:pic>
      </p:grpSp>
      <p:sp>
        <p:nvSpPr>
          <p:cNvPr id="28" name="文本框 75"/>
          <p:cNvSpPr txBox="1"/>
          <p:nvPr/>
        </p:nvSpPr>
        <p:spPr>
          <a:xfrm>
            <a:off x="1054239" y="683638"/>
            <a:ext cx="5724104"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2"/>
                </a:solidFill>
                <a:latin typeface="Century Gothic" panose="020B0502020202020204" pitchFamily="34" charset="0"/>
                <a:ea typeface="+mj-ea"/>
              </a:rPr>
              <a:t>产品内容概览</a:t>
            </a:r>
            <a:r>
              <a:rPr lang="zh-TW" altLang="en-US" sz="3200" b="1" dirty="0">
                <a:solidFill>
                  <a:schemeClr val="tx2"/>
                </a:solidFill>
                <a:latin typeface="Century Gothic" panose="020B0502020202020204" pitchFamily="34" charset="0"/>
                <a:ea typeface="+mj-ea"/>
              </a:rPr>
              <a:t>－文献</a:t>
            </a:r>
            <a:r>
              <a:rPr lang="en-US" altLang="zh-TW" sz="3200" b="1" dirty="0">
                <a:solidFill>
                  <a:schemeClr val="tx2"/>
                </a:solidFill>
                <a:latin typeface="Century Gothic" panose="020B0502020202020204" pitchFamily="34" charset="0"/>
                <a:ea typeface="+mj-ea"/>
              </a:rPr>
              <a:t>_</a:t>
            </a:r>
            <a:r>
              <a:rPr lang="zh-TW" altLang="en-US" sz="3200" b="1" dirty="0">
                <a:solidFill>
                  <a:schemeClr val="tx2"/>
                </a:solidFill>
                <a:latin typeface="Century Gothic" panose="020B0502020202020204" pitchFamily="34" charset="0"/>
                <a:ea typeface="+mj-ea"/>
              </a:rPr>
              <a:t>新文科</a:t>
            </a:r>
            <a:endParaRPr lang="zh-CN" altLang="en-US" sz="3200" b="1" dirty="0">
              <a:solidFill>
                <a:schemeClr val="tx2"/>
              </a:solidFill>
              <a:latin typeface="Century Gothic" panose="020B0502020202020204" pitchFamily="34" charset="0"/>
              <a:ea typeface="+mj-ea"/>
            </a:endParaRPr>
          </a:p>
        </p:txBody>
      </p:sp>
      <p:grpSp>
        <p:nvGrpSpPr>
          <p:cNvPr id="33" name="组合 1"/>
          <p:cNvGrpSpPr/>
          <p:nvPr/>
        </p:nvGrpSpPr>
        <p:grpSpPr>
          <a:xfrm>
            <a:off x="4116308" y="4018982"/>
            <a:ext cx="471094" cy="546469"/>
            <a:chOff x="6633018" y="3026546"/>
            <a:chExt cx="471094" cy="546469"/>
          </a:xfrm>
        </p:grpSpPr>
        <p:sp>
          <p:nvSpPr>
            <p:cNvPr id="34" name="六边形 11"/>
            <p:cNvSpPr/>
            <p:nvPr/>
          </p:nvSpPr>
          <p:spPr>
            <a:xfrm rot="5400000">
              <a:off x="6595330" y="3064234"/>
              <a:ext cx="546469" cy="47109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35"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8005" y="3082563"/>
              <a:ext cx="434435" cy="434435"/>
            </a:xfrm>
            <a:prstGeom prst="rect">
              <a:avLst/>
            </a:prstGeom>
          </p:spPr>
        </p:pic>
      </p:grpSp>
      <p:sp>
        <p:nvSpPr>
          <p:cNvPr id="37" name="文本框 13"/>
          <p:cNvSpPr txBox="1"/>
          <p:nvPr/>
        </p:nvSpPr>
        <p:spPr>
          <a:xfrm>
            <a:off x="4781759" y="2742721"/>
            <a:ext cx="7039537" cy="584775"/>
          </a:xfrm>
          <a:prstGeom prst="rect">
            <a:avLst/>
          </a:prstGeom>
          <a:noFill/>
        </p:spPr>
        <p:txBody>
          <a:bodyPr wrap="square" rtlCol="0">
            <a:spAutoFit/>
          </a:bodyPr>
          <a:lstStyle/>
          <a:p>
            <a:r>
              <a:rPr lang="zh-CN" altLang="en-US" sz="1600" dirty="0"/>
              <a:t>大学专业设置巨变正在到来 计算社会科学等新文科成前沿学科～</a:t>
            </a:r>
            <a:r>
              <a:rPr lang="en-US" altLang="zh-CN" sz="1600" dirty="0"/>
              <a:t>2020/07《</a:t>
            </a:r>
            <a:r>
              <a:rPr lang="zh-CN" altLang="en-US" sz="1600" dirty="0"/>
              <a:t>新浪财经</a:t>
            </a:r>
            <a:r>
              <a:rPr lang="en-US" altLang="zh-CN" sz="1600" dirty="0"/>
              <a:t>》</a:t>
            </a:r>
            <a:endParaRPr lang="en-US" altLang="zh-CN" sz="1600" dirty="0"/>
          </a:p>
        </p:txBody>
      </p:sp>
      <p:sp>
        <p:nvSpPr>
          <p:cNvPr id="38" name="矩形 37"/>
          <p:cNvSpPr/>
          <p:nvPr/>
        </p:nvSpPr>
        <p:spPr>
          <a:xfrm>
            <a:off x="3943996" y="1524910"/>
            <a:ext cx="7910251" cy="954107"/>
          </a:xfrm>
          <a:prstGeom prst="rect">
            <a:avLst/>
          </a:prstGeom>
        </p:spPr>
        <p:txBody>
          <a:bodyPr wrap="square">
            <a:spAutoFit/>
          </a:bodyPr>
          <a:lstStyle/>
          <a:p>
            <a:pPr latinLnBrk="1"/>
            <a:r>
              <a:rPr lang="zh-CN" altLang="en-US" sz="2800" dirty="0"/>
              <a:t>大学专业设置 智慧城市应用</a:t>
            </a:r>
            <a:endParaRPr lang="zh-CN" altLang="en-US" sz="2800" dirty="0"/>
          </a:p>
          <a:p>
            <a:pPr latinLnBrk="1"/>
            <a:r>
              <a:rPr lang="zh-CN" altLang="en-US" sz="2800" dirty="0"/>
              <a:t>实践科技与人文的对话</a:t>
            </a:r>
            <a:endParaRPr lang="zh-CN" altLang="en-US" sz="2800" dirty="0"/>
          </a:p>
        </p:txBody>
      </p:sp>
      <p:sp>
        <p:nvSpPr>
          <p:cNvPr id="39" name="文本框 13"/>
          <p:cNvSpPr txBox="1"/>
          <p:nvPr/>
        </p:nvSpPr>
        <p:spPr>
          <a:xfrm>
            <a:off x="4822949" y="3733929"/>
            <a:ext cx="7064250" cy="1077218"/>
          </a:xfrm>
          <a:prstGeom prst="rect">
            <a:avLst/>
          </a:prstGeom>
          <a:noFill/>
        </p:spPr>
        <p:txBody>
          <a:bodyPr wrap="square" rtlCol="0">
            <a:spAutoFit/>
          </a:bodyPr>
          <a:lstStyle/>
          <a:p>
            <a:r>
              <a:rPr lang="zh-CN" altLang="en-US" sz="1600" dirty="0"/>
              <a:t>未来资讯学院将为非资讯技术背景的学生提供跨域整合课程，以培养应用资讯技术与跨域专业知识相辅相成的新世代，并期望在教师之间建立跨学科研究与整合，引领政大人文社会学科的知识资产迈入数位时代。 ～</a:t>
            </a:r>
            <a:r>
              <a:rPr lang="en-US" altLang="zh-CN" sz="1600" dirty="0"/>
              <a:t>2021/08《</a:t>
            </a:r>
            <a:r>
              <a:rPr lang="zh-CN" altLang="en-US" sz="1600" dirty="0"/>
              <a:t>中央社通讯社</a:t>
            </a:r>
            <a:r>
              <a:rPr lang="en-US" altLang="zh-CN" sz="1600" dirty="0"/>
              <a:t>》</a:t>
            </a:r>
            <a:endParaRPr lang="en-US" altLang="zh-CN" sz="1600" dirty="0"/>
          </a:p>
        </p:txBody>
      </p:sp>
      <p:grpSp>
        <p:nvGrpSpPr>
          <p:cNvPr id="40" name="组合 1"/>
          <p:cNvGrpSpPr/>
          <p:nvPr/>
        </p:nvGrpSpPr>
        <p:grpSpPr>
          <a:xfrm>
            <a:off x="4068072" y="5619743"/>
            <a:ext cx="471094" cy="546469"/>
            <a:chOff x="6633018" y="3026546"/>
            <a:chExt cx="471094" cy="546469"/>
          </a:xfrm>
        </p:grpSpPr>
        <p:sp>
          <p:nvSpPr>
            <p:cNvPr id="41" name="六边形 11"/>
            <p:cNvSpPr/>
            <p:nvPr/>
          </p:nvSpPr>
          <p:spPr>
            <a:xfrm rot="5400000">
              <a:off x="6595330" y="3064234"/>
              <a:ext cx="546469" cy="47109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42"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8005" y="3082563"/>
              <a:ext cx="434435" cy="434435"/>
            </a:xfrm>
            <a:prstGeom prst="rect">
              <a:avLst/>
            </a:prstGeom>
          </p:spPr>
        </p:pic>
      </p:grpSp>
      <p:sp>
        <p:nvSpPr>
          <p:cNvPr id="43" name="矩形 42"/>
          <p:cNvSpPr/>
          <p:nvPr/>
        </p:nvSpPr>
        <p:spPr>
          <a:xfrm>
            <a:off x="4819135" y="5202875"/>
            <a:ext cx="7026876" cy="1323439"/>
          </a:xfrm>
          <a:prstGeom prst="rect">
            <a:avLst/>
          </a:prstGeom>
        </p:spPr>
        <p:txBody>
          <a:bodyPr wrap="square">
            <a:spAutoFit/>
          </a:bodyPr>
          <a:lstStyle/>
          <a:p>
            <a:r>
              <a:rPr lang="zh-CN" altLang="en-US" sz="1600" dirty="0"/>
              <a:t>城市环境将从「人工量测」到「机器监控」，全球各城市都加速建置ＡＩ视讯监控系统，以高精度影像辨识为基础，搭配人工智能的防疫视讯监控，结合ＬＴＥ／５Ｇ网路，每分钟可测量百人体温，大幅度提高检验效率。此次疫情对政治、经济、产业、消费及民众的工作与生活都带来挑战，也开发智慧防疫的创新空间。～</a:t>
            </a:r>
            <a:r>
              <a:rPr lang="en-US" altLang="zh-CN" sz="1600" dirty="0"/>
              <a:t>2021/08《</a:t>
            </a:r>
            <a:r>
              <a:rPr lang="zh-CN" altLang="en-US" sz="1600" dirty="0"/>
              <a:t>联合新闻网</a:t>
            </a:r>
            <a:r>
              <a:rPr lang="en-US" altLang="zh-CN" sz="1600" dirty="0"/>
              <a:t>》</a:t>
            </a:r>
            <a:endParaRPr lang="en-US" altLang="zh-CN" sz="16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100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1+#ppt_w/2"/>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par>
                                <p:cTn id="13" presetID="53" presetClass="entr" presetSubtype="16" fill="hold" nodeType="withEffect">
                                  <p:stCondLst>
                                    <p:cond delay="1250"/>
                                  </p:stCondLst>
                                  <p:childTnLst>
                                    <p:set>
                                      <p:cBhvr>
                                        <p:cTn id="14" dur="1" fill="hold">
                                          <p:stCondLst>
                                            <p:cond delay="0"/>
                                          </p:stCondLst>
                                        </p:cTn>
                                        <p:tgtEl>
                                          <p:spTgt spid="56"/>
                                        </p:tgtEl>
                                        <p:attrNameLst>
                                          <p:attrName>style.visibility</p:attrName>
                                        </p:attrNameLst>
                                      </p:cBhvr>
                                      <p:to>
                                        <p:strVal val="visible"/>
                                      </p:to>
                                    </p:set>
                                    <p:anim calcmode="lin" valueType="num">
                                      <p:cBhvr>
                                        <p:cTn id="15" dur="500" fill="hold"/>
                                        <p:tgtEl>
                                          <p:spTgt spid="56"/>
                                        </p:tgtEl>
                                        <p:attrNameLst>
                                          <p:attrName>ppt_w</p:attrName>
                                        </p:attrNameLst>
                                      </p:cBhvr>
                                      <p:tavLst>
                                        <p:tav tm="0">
                                          <p:val>
                                            <p:fltVal val="0"/>
                                          </p:val>
                                        </p:tav>
                                        <p:tav tm="100000">
                                          <p:val>
                                            <p:strVal val="#ppt_w"/>
                                          </p:val>
                                        </p:tav>
                                      </p:tavLst>
                                    </p:anim>
                                    <p:anim calcmode="lin" valueType="num">
                                      <p:cBhvr>
                                        <p:cTn id="16" dur="500" fill="hold"/>
                                        <p:tgtEl>
                                          <p:spTgt spid="56"/>
                                        </p:tgtEl>
                                        <p:attrNameLst>
                                          <p:attrName>ppt_h</p:attrName>
                                        </p:attrNameLst>
                                      </p:cBhvr>
                                      <p:tavLst>
                                        <p:tav tm="0">
                                          <p:val>
                                            <p:fltVal val="0"/>
                                          </p:val>
                                        </p:tav>
                                        <p:tav tm="100000">
                                          <p:val>
                                            <p:strVal val="#ppt_h"/>
                                          </p:val>
                                        </p:tav>
                                      </p:tavLst>
                                    </p:anim>
                                    <p:animEffect transition="in" filter="fade">
                                      <p:cBhvr>
                                        <p:cTn id="17" dur="500"/>
                                        <p:tgtEl>
                                          <p:spTgt spid="56"/>
                                        </p:tgtEl>
                                      </p:cBhvr>
                                    </p:animEffect>
                                  </p:childTnLst>
                                </p:cTn>
                              </p:par>
                              <p:par>
                                <p:cTn id="18" presetID="53" presetClass="entr" presetSubtype="16" fill="hold" nodeType="withEffect">
                                  <p:stCondLst>
                                    <p:cond delay="1250"/>
                                  </p:stCondLst>
                                  <p:childTnLst>
                                    <p:set>
                                      <p:cBhvr>
                                        <p:cTn id="19" dur="1" fill="hold">
                                          <p:stCondLst>
                                            <p:cond delay="0"/>
                                          </p:stCondLst>
                                        </p:cTn>
                                        <p:tgtEl>
                                          <p:spTgt spid="55"/>
                                        </p:tgtEl>
                                        <p:attrNameLst>
                                          <p:attrName>style.visibility</p:attrName>
                                        </p:attrNameLst>
                                      </p:cBhvr>
                                      <p:to>
                                        <p:strVal val="visible"/>
                                      </p:to>
                                    </p:set>
                                    <p:anim calcmode="lin" valueType="num">
                                      <p:cBhvr>
                                        <p:cTn id="20" dur="500" fill="hold"/>
                                        <p:tgtEl>
                                          <p:spTgt spid="55"/>
                                        </p:tgtEl>
                                        <p:attrNameLst>
                                          <p:attrName>ppt_w</p:attrName>
                                        </p:attrNameLst>
                                      </p:cBhvr>
                                      <p:tavLst>
                                        <p:tav tm="0">
                                          <p:val>
                                            <p:fltVal val="0"/>
                                          </p:val>
                                        </p:tav>
                                        <p:tav tm="100000">
                                          <p:val>
                                            <p:strVal val="#ppt_w"/>
                                          </p:val>
                                        </p:tav>
                                      </p:tavLst>
                                    </p:anim>
                                    <p:anim calcmode="lin" valueType="num">
                                      <p:cBhvr>
                                        <p:cTn id="21" dur="500" fill="hold"/>
                                        <p:tgtEl>
                                          <p:spTgt spid="55"/>
                                        </p:tgtEl>
                                        <p:attrNameLst>
                                          <p:attrName>ppt_h</p:attrName>
                                        </p:attrNameLst>
                                      </p:cBhvr>
                                      <p:tavLst>
                                        <p:tav tm="0">
                                          <p:val>
                                            <p:fltVal val="0"/>
                                          </p:val>
                                        </p:tav>
                                        <p:tav tm="100000">
                                          <p:val>
                                            <p:strVal val="#ppt_h"/>
                                          </p:val>
                                        </p:tav>
                                      </p:tavLst>
                                    </p:anim>
                                    <p:animEffect transition="in" filter="fade">
                                      <p:cBhvr>
                                        <p:cTn id="22" dur="500"/>
                                        <p:tgtEl>
                                          <p:spTgt spid="55"/>
                                        </p:tgtEl>
                                      </p:cBhvr>
                                    </p:animEffect>
                                  </p:childTnLst>
                                </p:cTn>
                              </p:par>
                              <p:par>
                                <p:cTn id="23" presetID="2" presetClass="entr" presetSubtype="4" fill="hold" nodeType="withEffect">
                                  <p:stCondLst>
                                    <p:cond delay="30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300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1+#ppt_h/2"/>
                                          </p:val>
                                        </p:tav>
                                        <p:tav tm="100000">
                                          <p:val>
                                            <p:strVal val="#ppt_y"/>
                                          </p:val>
                                        </p:tav>
                                      </p:tavLst>
                                    </p:anim>
                                  </p:childTnLst>
                                </p:cTn>
                              </p:par>
                              <p:par>
                                <p:cTn id="31" presetID="2" presetClass="entr" presetSubtype="2" decel="100000" fill="hold" grpId="0" nodeType="withEffect">
                                  <p:stCondLst>
                                    <p:cond delay="2000"/>
                                  </p:stCondLst>
                                  <p:iterate type="lt">
                                    <p:tmPct val="10000"/>
                                  </p:iterate>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1+#ppt_w/2"/>
                                          </p:val>
                                        </p:tav>
                                        <p:tav tm="100000">
                                          <p:val>
                                            <p:strVal val="#ppt_x"/>
                                          </p:val>
                                        </p:tav>
                                      </p:tavLst>
                                    </p:anim>
                                    <p:anim calcmode="lin" valueType="num">
                                      <p:cBhvr additive="base">
                                        <p:cTn id="34" dur="500" fill="hold"/>
                                        <p:tgtEl>
                                          <p:spTgt spid="38"/>
                                        </p:tgtEl>
                                        <p:attrNameLst>
                                          <p:attrName>ppt_y</p:attrName>
                                        </p:attrNameLst>
                                      </p:cBhvr>
                                      <p:tavLst>
                                        <p:tav tm="0">
                                          <p:val>
                                            <p:strVal val="#ppt_y"/>
                                          </p:val>
                                        </p:tav>
                                        <p:tav tm="100000">
                                          <p:val>
                                            <p:strVal val="#ppt_y"/>
                                          </p:val>
                                        </p:tav>
                                      </p:tavLst>
                                    </p:anim>
                                  </p:childTnLst>
                                </p:cTn>
                              </p:par>
                              <p:par>
                                <p:cTn id="35" presetID="2" presetClass="entr" presetSubtype="4" fill="hold" grpId="0" nodeType="withEffect">
                                  <p:stCondLst>
                                    <p:cond delay="300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300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ppt_x"/>
                                          </p:val>
                                        </p:tav>
                                        <p:tav tm="100000">
                                          <p:val>
                                            <p:strVal val="#ppt_x"/>
                                          </p:val>
                                        </p:tav>
                                      </p:tavLst>
                                    </p:anim>
                                    <p:anim calcmode="lin" valueType="num">
                                      <p:cBhvr additive="base">
                                        <p:cTn id="42" dur="500" fill="hold"/>
                                        <p:tgtEl>
                                          <p:spTgt spid="3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300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500" fill="hold"/>
                                        <p:tgtEl>
                                          <p:spTgt spid="40"/>
                                        </p:tgtEl>
                                        <p:attrNameLst>
                                          <p:attrName>ppt_x</p:attrName>
                                        </p:attrNameLst>
                                      </p:cBhvr>
                                      <p:tavLst>
                                        <p:tav tm="0">
                                          <p:val>
                                            <p:strVal val="#ppt_x"/>
                                          </p:val>
                                        </p:tav>
                                        <p:tav tm="100000">
                                          <p:val>
                                            <p:strVal val="#ppt_x"/>
                                          </p:val>
                                        </p:tav>
                                      </p:tavLst>
                                    </p:anim>
                                    <p:anim calcmode="lin" valueType="num">
                                      <p:cBhvr additive="base">
                                        <p:cTn id="46" dur="500" fill="hold"/>
                                        <p:tgtEl>
                                          <p:spTgt spid="4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300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ppt_x"/>
                                          </p:val>
                                        </p:tav>
                                        <p:tav tm="100000">
                                          <p:val>
                                            <p:strVal val="#ppt_x"/>
                                          </p:val>
                                        </p:tav>
                                      </p:tavLst>
                                    </p:anim>
                                    <p:anim calcmode="lin" valueType="num">
                                      <p:cBhvr additive="base">
                                        <p:cTn id="5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37" grpId="0"/>
      <p:bldP spid="38" grpId="0"/>
      <p:bldP spid="39"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253"/>
            <a:ext cx="12192000" cy="2820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58659"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135701"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812743"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248978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16682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1032523" y="1739505"/>
            <a:ext cx="2194349" cy="3582188"/>
          </a:xfrm>
          <a:custGeom>
            <a:avLst/>
            <a:gdLst>
              <a:gd name="connsiteX0" fmla="*/ 895550 w 2194349"/>
              <a:gd name="connsiteY0" fmla="*/ 0 h 3582188"/>
              <a:gd name="connsiteX1" fmla="*/ 1288446 w 2194349"/>
              <a:gd name="connsiteY1" fmla="*/ 0 h 3582188"/>
              <a:gd name="connsiteX2" fmla="*/ 1380209 w 2194349"/>
              <a:gd name="connsiteY2" fmla="*/ 0 h 3582188"/>
              <a:gd name="connsiteX3" fmla="*/ 1709690 w 2194349"/>
              <a:gd name="connsiteY3" fmla="*/ 0 h 3582188"/>
              <a:gd name="connsiteX4" fmla="*/ 1773105 w 2194349"/>
              <a:gd name="connsiteY4" fmla="*/ 0 h 3582188"/>
              <a:gd name="connsiteX5" fmla="*/ 2194349 w 2194349"/>
              <a:gd name="connsiteY5" fmla="*/ 0 h 3582188"/>
              <a:gd name="connsiteX6" fmla="*/ 1298799 w 2194349"/>
              <a:gd name="connsiteY6" fmla="*/ 3582188 h 3582188"/>
              <a:gd name="connsiteX7" fmla="*/ 877555 w 2194349"/>
              <a:gd name="connsiteY7" fmla="*/ 3582188 h 3582188"/>
              <a:gd name="connsiteX8" fmla="*/ 814140 w 2194349"/>
              <a:gd name="connsiteY8" fmla="*/ 3582188 h 3582188"/>
              <a:gd name="connsiteX9" fmla="*/ 484659 w 2194349"/>
              <a:gd name="connsiteY9" fmla="*/ 3582188 h 3582188"/>
              <a:gd name="connsiteX10" fmla="*/ 392896 w 2194349"/>
              <a:gd name="connsiteY10" fmla="*/ 3582188 h 3582188"/>
              <a:gd name="connsiteX11" fmla="*/ 0 w 2194349"/>
              <a:gd name="connsiteY11" fmla="*/ 3582188 h 35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4349" h="3582188">
                <a:moveTo>
                  <a:pt x="895550" y="0"/>
                </a:moveTo>
                <a:lnTo>
                  <a:pt x="1288446" y="0"/>
                </a:lnTo>
                <a:lnTo>
                  <a:pt x="1380209" y="0"/>
                </a:lnTo>
                <a:lnTo>
                  <a:pt x="1709690" y="0"/>
                </a:lnTo>
                <a:lnTo>
                  <a:pt x="1773105" y="0"/>
                </a:lnTo>
                <a:lnTo>
                  <a:pt x="2194349" y="0"/>
                </a:lnTo>
                <a:lnTo>
                  <a:pt x="1298799" y="3582188"/>
                </a:lnTo>
                <a:lnTo>
                  <a:pt x="877555" y="3582188"/>
                </a:lnTo>
                <a:lnTo>
                  <a:pt x="814140" y="3582188"/>
                </a:lnTo>
                <a:lnTo>
                  <a:pt x="484659" y="3582188"/>
                </a:lnTo>
                <a:lnTo>
                  <a:pt x="392896"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0" y="5759957"/>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6068699"/>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6377441"/>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a:off x="11549555"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14379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13263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112148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111032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109916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108800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107684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106568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105452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1043370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032212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021053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009895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998736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987578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976419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965261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954102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942944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931785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92062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90946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89831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715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87599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86483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85367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4251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83135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6355834" y="2765942"/>
            <a:ext cx="0" cy="14303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4929506" y="2718991"/>
            <a:ext cx="1154483" cy="1600438"/>
          </a:xfrm>
          <a:prstGeom prst="rect">
            <a:avLst/>
          </a:prstGeom>
          <a:noFill/>
        </p:spPr>
        <p:txBody>
          <a:bodyPr wrap="none" rtlCol="0">
            <a:spAutoFit/>
            <a:scene3d>
              <a:camera prst="orthographicFront"/>
              <a:lightRig rig="threePt" dir="t"/>
            </a:scene3d>
            <a:sp3d contourW="12700"/>
          </a:bodyPr>
          <a:lstStyle/>
          <a:p>
            <a:pPr algn="ctr"/>
            <a:r>
              <a:rPr lang="en-US" altLang="zh-CN" sz="3200" dirty="0">
                <a:solidFill>
                  <a:schemeClr val="bg1"/>
                </a:solidFill>
                <a:latin typeface="Century Gothic" panose="020B0502020202020204" pitchFamily="34" charset="0"/>
                <a:cs typeface="经典综艺体简" panose="02010609000101010101" pitchFamily="49" charset="-122"/>
              </a:rPr>
              <a:t>PART</a:t>
            </a:r>
            <a:endParaRPr lang="en-US" altLang="zh-CN" sz="3200" dirty="0">
              <a:solidFill>
                <a:schemeClr val="bg1"/>
              </a:solidFill>
              <a:latin typeface="Century Gothic" panose="020B0502020202020204" pitchFamily="34" charset="0"/>
              <a:cs typeface="经典综艺体简" panose="02010609000101010101" pitchFamily="49" charset="-122"/>
            </a:endParaRPr>
          </a:p>
          <a:p>
            <a:pPr algn="ctr"/>
            <a:r>
              <a:rPr lang="en-US" altLang="zh-CN" sz="6600" b="1" dirty="0">
                <a:solidFill>
                  <a:schemeClr val="bg1"/>
                </a:solidFill>
                <a:latin typeface="Century Gothic" panose="020B0502020202020204" pitchFamily="34" charset="0"/>
                <a:cs typeface="经典综艺体简" panose="02010609000101010101" pitchFamily="49" charset="-122"/>
              </a:rPr>
              <a:t>01</a:t>
            </a:r>
            <a:endParaRPr lang="zh-CN" altLang="en-US" sz="6600" b="1" dirty="0">
              <a:solidFill>
                <a:schemeClr val="bg1"/>
              </a:solidFill>
              <a:latin typeface="Century Gothic" panose="020B0502020202020204" pitchFamily="34" charset="0"/>
              <a:cs typeface="经典综艺体简" panose="02010609000101010101" pitchFamily="49" charset="-122"/>
            </a:endParaRPr>
          </a:p>
        </p:txBody>
      </p:sp>
      <p:sp>
        <p:nvSpPr>
          <p:cNvPr id="53" name="文本框 52"/>
          <p:cNvSpPr txBox="1"/>
          <p:nvPr/>
        </p:nvSpPr>
        <p:spPr>
          <a:xfrm>
            <a:off x="6673559" y="3165267"/>
            <a:ext cx="2749471" cy="707886"/>
          </a:xfrm>
          <a:prstGeom prst="rect">
            <a:avLst/>
          </a:prstGeom>
          <a:noFill/>
        </p:spPr>
        <p:txBody>
          <a:bodyPr wrap="none" rtlCol="0">
            <a:spAutoFit/>
            <a:scene3d>
              <a:camera prst="orthographicFront"/>
              <a:lightRig rig="threePt" dir="t"/>
            </a:scene3d>
            <a:sp3d contourW="12700"/>
          </a:bodyPr>
          <a:lstStyle/>
          <a:p>
            <a:pPr defTabSz="914400">
              <a:defRPr/>
            </a:pPr>
            <a:r>
              <a:rPr lang="zh-TW" altLang="en-US" sz="4000" b="1" dirty="0">
                <a:solidFill>
                  <a:schemeClr val="bg1"/>
                </a:solidFill>
                <a:latin typeface="+mj-ea"/>
                <a:ea typeface="+mj-ea"/>
                <a:cs typeface="经典综艺体简" panose="02010609000101010101" pitchFamily="49" charset="-122"/>
              </a:rPr>
              <a:t>数据库简介</a:t>
            </a:r>
            <a:endParaRPr lang="en-US" altLang="zh-CN" sz="4000" b="1" dirty="0">
              <a:solidFill>
                <a:schemeClr val="bg1"/>
              </a:solidFill>
              <a:latin typeface="+mj-ea"/>
              <a:ea typeface="+mj-ea"/>
              <a:cs typeface="经典综艺体简" panose="02010609000101010101" pitchFamily="49"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up)">
                                      <p:cBhvr>
                                        <p:cTn id="13" dur="500"/>
                                        <p:tgtEl>
                                          <p:spTgt spid="51"/>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1+#ppt_w/2"/>
                                          </p:val>
                                        </p:tav>
                                        <p:tav tm="100000">
                                          <p:val>
                                            <p:strVal val="#ppt_x"/>
                                          </p:val>
                                        </p:tav>
                                      </p:tavLst>
                                    </p:anim>
                                    <p:anim calcmode="lin" valueType="num">
                                      <p:cBhvr additive="base">
                                        <p:cTn id="18"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149"/>
          <p:cNvGrpSpPr/>
          <p:nvPr/>
        </p:nvGrpSpPr>
        <p:grpSpPr>
          <a:xfrm>
            <a:off x="1027686" y="3296553"/>
            <a:ext cx="591642" cy="591642"/>
            <a:chOff x="4875421" y="2877508"/>
            <a:chExt cx="612620" cy="612620"/>
          </a:xfrm>
        </p:grpSpPr>
        <p:sp>
          <p:nvSpPr>
            <p:cNvPr id="152" name="椭圆 151"/>
            <p:cNvSpPr/>
            <p:nvPr/>
          </p:nvSpPr>
          <p:spPr>
            <a:xfrm>
              <a:off x="4875421" y="2877508"/>
              <a:ext cx="612620" cy="6126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8" name="组合 152"/>
            <p:cNvGrpSpPr/>
            <p:nvPr/>
          </p:nvGrpSpPr>
          <p:grpSpPr>
            <a:xfrm flipH="1">
              <a:off x="5000369" y="2999972"/>
              <a:ext cx="362725" cy="367692"/>
              <a:chOff x="9363075" y="4967288"/>
              <a:chExt cx="463551" cy="469900"/>
            </a:xfrm>
            <a:solidFill>
              <a:schemeClr val="bg1"/>
            </a:solidFill>
          </p:grpSpPr>
          <p:sp>
            <p:nvSpPr>
              <p:cNvPr id="154" name="Freeform 22"/>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55"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56"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57" name="Freeform 25"/>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9" name="组合 158"/>
          <p:cNvGrpSpPr/>
          <p:nvPr/>
        </p:nvGrpSpPr>
        <p:grpSpPr>
          <a:xfrm>
            <a:off x="1027684" y="4824039"/>
            <a:ext cx="591642" cy="591642"/>
            <a:chOff x="4875419" y="2877508"/>
            <a:chExt cx="612620" cy="612620"/>
          </a:xfrm>
        </p:grpSpPr>
        <p:sp>
          <p:nvSpPr>
            <p:cNvPr id="161" name="椭圆 160"/>
            <p:cNvSpPr/>
            <p:nvPr/>
          </p:nvSpPr>
          <p:spPr>
            <a:xfrm>
              <a:off x="4875419" y="2877508"/>
              <a:ext cx="612620" cy="61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0" name="组合 161"/>
            <p:cNvGrpSpPr/>
            <p:nvPr/>
          </p:nvGrpSpPr>
          <p:grpSpPr>
            <a:xfrm flipH="1">
              <a:off x="5000369" y="2999972"/>
              <a:ext cx="362725" cy="367692"/>
              <a:chOff x="9363075" y="4967288"/>
              <a:chExt cx="463551" cy="469900"/>
            </a:xfrm>
            <a:solidFill>
              <a:schemeClr val="bg1"/>
            </a:solidFill>
          </p:grpSpPr>
          <p:sp>
            <p:nvSpPr>
              <p:cNvPr id="163" name="Freeform 22"/>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64"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65"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66" name="Freeform 25"/>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13" name="组合 56"/>
          <p:cNvGrpSpPr/>
          <p:nvPr/>
        </p:nvGrpSpPr>
        <p:grpSpPr>
          <a:xfrm>
            <a:off x="1754444" y="3225541"/>
            <a:ext cx="4417756" cy="683979"/>
            <a:chOff x="874712" y="3268724"/>
            <a:chExt cx="4417756" cy="683979"/>
          </a:xfrm>
        </p:grpSpPr>
        <p:sp>
          <p:nvSpPr>
            <p:cNvPr id="58" name="矩形 57"/>
            <p:cNvSpPr/>
            <p:nvPr/>
          </p:nvSpPr>
          <p:spPr>
            <a:xfrm>
              <a:off x="874713" y="3624472"/>
              <a:ext cx="4417755" cy="328231"/>
            </a:xfrm>
            <a:prstGeom prst="rect">
              <a:avLst/>
            </a:prstGeom>
          </p:spPr>
          <p:txBody>
            <a:bodyPr wrap="square">
              <a:spAutoFit/>
            </a:bodyPr>
            <a:lstStyle/>
            <a:p>
              <a:pPr algn="just">
                <a:lnSpc>
                  <a:spcPct val="120000"/>
                </a:lnSpc>
              </a:pPr>
              <a:r>
                <a:rPr lang="zh-CN" altLang="zh-TW" sz="1400" b="1" dirty="0">
                  <a:solidFill>
                    <a:schemeClr val="bg1">
                      <a:lumMod val="50000"/>
                    </a:schemeClr>
                  </a:solidFill>
                  <a:latin typeface="Century Gothic" panose="020B0502020202020204" pitchFamily="34" charset="0"/>
                </a:rPr>
                <a:t>信息科学、物理、统计</a:t>
              </a:r>
              <a:r>
                <a:rPr lang="zh-CN" altLang="en-US" sz="1400" b="1" dirty="0">
                  <a:solidFill>
                    <a:schemeClr val="bg1">
                      <a:lumMod val="50000"/>
                    </a:schemeClr>
                  </a:solidFill>
                  <a:latin typeface="Century Gothic" panose="020B0502020202020204" pitchFamily="34" charset="0"/>
                </a:rPr>
                <a:t>等</a:t>
              </a:r>
              <a:r>
                <a:rPr lang="en-US" altLang="zh-TW" sz="1400" b="1" dirty="0">
                  <a:solidFill>
                    <a:schemeClr val="bg1">
                      <a:lumMod val="50000"/>
                    </a:schemeClr>
                  </a:solidFill>
                  <a:latin typeface="Century Gothic" panose="020B0502020202020204" pitchFamily="34" charset="0"/>
                </a:rPr>
                <a:t>11</a:t>
              </a:r>
              <a:r>
                <a:rPr lang="zh-CN" altLang="zh-TW" sz="1400" b="1" dirty="0">
                  <a:solidFill>
                    <a:schemeClr val="bg1">
                      <a:lumMod val="50000"/>
                    </a:schemeClr>
                  </a:solidFill>
                  <a:latin typeface="Century Gothic" panose="020B0502020202020204" pitchFamily="34" charset="0"/>
                </a:rPr>
                <a:t>个研究领域。</a:t>
              </a:r>
              <a:endParaRPr lang="zh-CN" altLang="en-US" sz="1400" b="1" dirty="0">
                <a:solidFill>
                  <a:schemeClr val="bg1">
                    <a:lumMod val="50000"/>
                  </a:schemeClr>
                </a:solidFill>
                <a:latin typeface="Century Gothic" panose="020B0502020202020204" pitchFamily="34" charset="0"/>
              </a:endParaRPr>
            </a:p>
          </p:txBody>
        </p:sp>
        <p:sp>
          <p:nvSpPr>
            <p:cNvPr id="59" name="矩形 58"/>
            <p:cNvSpPr/>
            <p:nvPr/>
          </p:nvSpPr>
          <p:spPr>
            <a:xfrm>
              <a:off x="874712" y="3268724"/>
              <a:ext cx="2773105" cy="461665"/>
            </a:xfrm>
            <a:prstGeom prst="rect">
              <a:avLst/>
            </a:prstGeom>
          </p:spPr>
          <p:txBody>
            <a:bodyPr wrap="square">
              <a:spAutoFit/>
            </a:bodyPr>
            <a:lstStyle/>
            <a:p>
              <a:pPr algn="just">
                <a:lnSpc>
                  <a:spcPct val="120000"/>
                </a:lnSpc>
              </a:pPr>
              <a:r>
                <a:rPr lang="zh-CN" altLang="en-US" sz="2000" b="1" dirty="0">
                  <a:latin typeface="+mn-ea"/>
                </a:rPr>
                <a:t>基础与应用科学领域</a:t>
              </a:r>
              <a:endParaRPr lang="zh-CN" altLang="en-US" sz="2000" b="1" dirty="0">
                <a:latin typeface="+mn-ea"/>
              </a:endParaRPr>
            </a:p>
          </p:txBody>
        </p:sp>
      </p:grpSp>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2" name="文本框 71"/>
          <p:cNvSpPr txBox="1"/>
          <p:nvPr/>
        </p:nvSpPr>
        <p:spPr>
          <a:xfrm>
            <a:off x="841839" y="677288"/>
            <a:ext cx="5962615" cy="584775"/>
          </a:xfrm>
          <a:prstGeom prst="rect">
            <a:avLst/>
          </a:prstGeom>
          <a:noFill/>
        </p:spPr>
        <p:txBody>
          <a:bodyPr wrap="squar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rPr>
              <a:t>产品内容概览</a:t>
            </a:r>
            <a:r>
              <a:rPr lang="zh-TW" altLang="en-US" sz="3200" b="1" dirty="0">
                <a:solidFill>
                  <a:schemeClr val="tx2"/>
                </a:solidFill>
                <a:latin typeface="Century Gothic" panose="020B0502020202020204" pitchFamily="34" charset="0"/>
                <a:ea typeface="+mj-ea"/>
              </a:rPr>
              <a:t>－</a:t>
            </a:r>
            <a:r>
              <a:rPr lang="zh-CN" altLang="en-US" sz="3200" b="1" dirty="0">
                <a:solidFill>
                  <a:schemeClr val="tx2"/>
                </a:solidFill>
                <a:latin typeface="Century Gothic" panose="020B0502020202020204" pitchFamily="34" charset="0"/>
              </a:rPr>
              <a:t>学</a:t>
            </a:r>
            <a:r>
              <a:rPr lang="zh-TW" altLang="en-US" sz="3200" b="1" dirty="0">
                <a:solidFill>
                  <a:schemeClr val="tx2"/>
                </a:solidFill>
                <a:latin typeface="Century Gothic" panose="020B0502020202020204" pitchFamily="34" charset="0"/>
              </a:rPr>
              <a:t>门</a:t>
            </a:r>
            <a:r>
              <a:rPr lang="zh-CN" altLang="en-US" sz="3200" b="1" dirty="0">
                <a:solidFill>
                  <a:schemeClr val="tx2"/>
                </a:solidFill>
                <a:latin typeface="Century Gothic" panose="020B0502020202020204" pitchFamily="34" charset="0"/>
                <a:ea typeface="+mj-ea"/>
              </a:rPr>
              <a:t>收录内容</a:t>
            </a:r>
            <a:endParaRPr lang="zh-CN" altLang="en-US" sz="3200" b="1" dirty="0">
              <a:solidFill>
                <a:schemeClr val="tx2"/>
              </a:solidFill>
              <a:latin typeface="Century Gothic" panose="020B0502020202020204" pitchFamily="34" charset="0"/>
              <a:ea typeface="+mj-ea"/>
            </a:endParaRPr>
          </a:p>
        </p:txBody>
      </p:sp>
      <p:grpSp>
        <p:nvGrpSpPr>
          <p:cNvPr id="21" name="组合 105"/>
          <p:cNvGrpSpPr/>
          <p:nvPr/>
        </p:nvGrpSpPr>
        <p:grpSpPr>
          <a:xfrm>
            <a:off x="6833791" y="2767675"/>
            <a:ext cx="2395932" cy="1260000"/>
            <a:chOff x="4347540" y="4172459"/>
            <a:chExt cx="1816404" cy="457817"/>
          </a:xfrm>
        </p:grpSpPr>
        <p:sp>
          <p:nvSpPr>
            <p:cNvPr id="123" name="矩形 122"/>
            <p:cNvSpPr/>
            <p:nvPr/>
          </p:nvSpPr>
          <p:spPr>
            <a:xfrm>
              <a:off x="4347541" y="4401968"/>
              <a:ext cx="791009" cy="2283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4" name="矩形 123"/>
            <p:cNvSpPr/>
            <p:nvPr/>
          </p:nvSpPr>
          <p:spPr>
            <a:xfrm>
              <a:off x="4347540" y="4172459"/>
              <a:ext cx="1816404" cy="228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34" name="矩形 133"/>
          <p:cNvSpPr/>
          <p:nvPr/>
        </p:nvSpPr>
        <p:spPr>
          <a:xfrm>
            <a:off x="9904732" y="853014"/>
            <a:ext cx="1210588" cy="400110"/>
          </a:xfrm>
          <a:prstGeom prst="rect">
            <a:avLst/>
          </a:prstGeom>
        </p:spPr>
        <p:txBody>
          <a:bodyPr wrap="none">
            <a:spAutoFit/>
          </a:bodyPr>
          <a:lstStyle/>
          <a:p>
            <a:r>
              <a:rPr lang="zh-CN" altLang="en-US" sz="2000" b="1" dirty="0">
                <a:solidFill>
                  <a:schemeClr val="tx1">
                    <a:lumMod val="75000"/>
                    <a:lumOff val="25000"/>
                  </a:schemeClr>
                </a:solidFill>
                <a:latin typeface="+mn-ea"/>
              </a:rPr>
              <a:t>学位论文</a:t>
            </a:r>
            <a:endParaRPr lang="zh-CN" altLang="en-US" sz="2000" b="1" dirty="0">
              <a:solidFill>
                <a:schemeClr val="tx1">
                  <a:lumMod val="75000"/>
                  <a:lumOff val="25000"/>
                </a:schemeClr>
              </a:solidFill>
              <a:latin typeface="+mn-ea"/>
            </a:endParaRPr>
          </a:p>
        </p:txBody>
      </p:sp>
      <p:sp>
        <p:nvSpPr>
          <p:cNvPr id="135" name="矩形 134"/>
          <p:cNvSpPr/>
          <p:nvPr/>
        </p:nvSpPr>
        <p:spPr>
          <a:xfrm>
            <a:off x="7758432" y="850652"/>
            <a:ext cx="1210588" cy="400110"/>
          </a:xfrm>
          <a:prstGeom prst="rect">
            <a:avLst/>
          </a:prstGeom>
        </p:spPr>
        <p:txBody>
          <a:bodyPr wrap="none">
            <a:spAutoFit/>
          </a:bodyPr>
          <a:lstStyle/>
          <a:p>
            <a:r>
              <a:rPr lang="zh-CN" altLang="zh-TW" sz="2000" b="1" dirty="0">
                <a:solidFill>
                  <a:schemeClr val="tx1">
                    <a:lumMod val="75000"/>
                    <a:lumOff val="25000"/>
                  </a:schemeClr>
                </a:solidFill>
                <a:latin typeface="+mn-ea"/>
              </a:rPr>
              <a:t>期刊文章</a:t>
            </a:r>
            <a:endParaRPr lang="zh-CN" altLang="en-US" sz="2000" b="1" dirty="0">
              <a:solidFill>
                <a:schemeClr val="tx1">
                  <a:lumMod val="75000"/>
                  <a:lumOff val="25000"/>
                </a:schemeClr>
              </a:solidFill>
              <a:latin typeface="+mn-ea"/>
            </a:endParaRPr>
          </a:p>
        </p:txBody>
      </p:sp>
      <p:sp>
        <p:nvSpPr>
          <p:cNvPr id="136" name="矩形 135"/>
          <p:cNvSpPr/>
          <p:nvPr/>
        </p:nvSpPr>
        <p:spPr>
          <a:xfrm>
            <a:off x="7542408" y="947141"/>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矩形 136"/>
          <p:cNvSpPr/>
          <p:nvPr/>
        </p:nvSpPr>
        <p:spPr>
          <a:xfrm>
            <a:off x="9674289" y="962371"/>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42" name="矩形 141"/>
          <p:cNvSpPr/>
          <p:nvPr/>
        </p:nvSpPr>
        <p:spPr>
          <a:xfrm>
            <a:off x="9349410" y="2908807"/>
            <a:ext cx="1210588" cy="338554"/>
          </a:xfrm>
          <a:prstGeom prst="rect">
            <a:avLst/>
          </a:prstGeom>
        </p:spPr>
        <p:txBody>
          <a:bodyPr wrap="none">
            <a:spAutoFit/>
          </a:bodyPr>
          <a:lstStyle/>
          <a:p>
            <a:r>
              <a:rPr lang="en-US" altLang="zh-TW" sz="1600" dirty="0">
                <a:latin typeface="Adobe 宋体 Std L" pitchFamily="18" charset="-128"/>
                <a:ea typeface="Adobe 宋体 Std L" pitchFamily="18" charset="-128"/>
              </a:rPr>
              <a:t>56,033</a:t>
            </a:r>
            <a:r>
              <a:rPr lang="zh-TW" altLang="en-US" sz="1600" dirty="0">
                <a:latin typeface="Adobe 宋体 Std L" pitchFamily="18" charset="-128"/>
                <a:ea typeface="Adobe 宋体 Std L" pitchFamily="18" charset="-128"/>
              </a:rPr>
              <a:t> </a:t>
            </a:r>
            <a:r>
              <a:rPr lang="en-US" altLang="zh-TW" sz="1600" dirty="0">
                <a:latin typeface="Adobe 宋体 Std L" pitchFamily="18" charset="-128"/>
                <a:ea typeface="Adobe 宋体 Std L" pitchFamily="18" charset="-128"/>
              </a:rPr>
              <a:t>/ 71%</a:t>
            </a:r>
            <a:endParaRPr lang="zh-CN" altLang="en-US" sz="1600" dirty="0">
              <a:latin typeface="Adobe 宋体 Std L" pitchFamily="18" charset="-128"/>
              <a:ea typeface="Adobe 宋体 Std L" pitchFamily="18" charset="-128"/>
            </a:endParaRPr>
          </a:p>
        </p:txBody>
      </p:sp>
      <p:sp>
        <p:nvSpPr>
          <p:cNvPr id="144" name="矩形 143"/>
          <p:cNvSpPr/>
          <p:nvPr/>
        </p:nvSpPr>
        <p:spPr>
          <a:xfrm>
            <a:off x="7991662" y="3553650"/>
            <a:ext cx="1210588" cy="338554"/>
          </a:xfrm>
          <a:prstGeom prst="rect">
            <a:avLst/>
          </a:prstGeom>
        </p:spPr>
        <p:txBody>
          <a:bodyPr wrap="none">
            <a:spAutoFit/>
          </a:bodyPr>
          <a:lstStyle/>
          <a:p>
            <a:r>
              <a:rPr lang="en-US" altLang="zh-TW" sz="1600" dirty="0">
                <a:latin typeface="Adobe 宋体 Std L" pitchFamily="18" charset="-128"/>
                <a:ea typeface="Adobe 宋体 Std L" pitchFamily="18" charset="-128"/>
              </a:rPr>
              <a:t>22,647</a:t>
            </a:r>
            <a:r>
              <a:rPr lang="zh-TW" altLang="en-US" sz="1600" dirty="0">
                <a:latin typeface="Adobe 宋体 Std L" pitchFamily="18" charset="-128"/>
                <a:ea typeface="Adobe 宋体 Std L" pitchFamily="18" charset="-128"/>
              </a:rPr>
              <a:t> </a:t>
            </a:r>
            <a:r>
              <a:rPr lang="en-US" altLang="zh-TW" sz="1600" dirty="0">
                <a:latin typeface="Adobe 宋体 Std L" pitchFamily="18" charset="-128"/>
                <a:ea typeface="Adobe 宋体 Std L" pitchFamily="18" charset="-128"/>
              </a:rPr>
              <a:t>/ 29%</a:t>
            </a:r>
            <a:endParaRPr lang="zh-CN" altLang="en-US" sz="1600" dirty="0">
              <a:latin typeface="Adobe 宋体 Std L" pitchFamily="18" charset="-128"/>
              <a:ea typeface="Adobe 宋体 Std L" pitchFamily="18" charset="-128"/>
            </a:endParaRPr>
          </a:p>
        </p:txBody>
      </p:sp>
      <p:grpSp>
        <p:nvGrpSpPr>
          <p:cNvPr id="25" name="组合 56"/>
          <p:cNvGrpSpPr/>
          <p:nvPr/>
        </p:nvGrpSpPr>
        <p:grpSpPr>
          <a:xfrm>
            <a:off x="1754445" y="4772021"/>
            <a:ext cx="4417755" cy="690329"/>
            <a:chOff x="874713" y="3262374"/>
            <a:chExt cx="4417755" cy="690329"/>
          </a:xfrm>
        </p:grpSpPr>
        <p:sp>
          <p:nvSpPr>
            <p:cNvPr id="106" name="矩形 105"/>
            <p:cNvSpPr/>
            <p:nvPr/>
          </p:nvSpPr>
          <p:spPr>
            <a:xfrm>
              <a:off x="874713" y="3624472"/>
              <a:ext cx="4417755" cy="328231"/>
            </a:xfrm>
            <a:prstGeom prst="rect">
              <a:avLst/>
            </a:prstGeom>
          </p:spPr>
          <p:txBody>
            <a:bodyPr wrap="square">
              <a:spAutoFit/>
            </a:bodyPr>
            <a:lstStyle/>
            <a:p>
              <a:pPr algn="just">
                <a:lnSpc>
                  <a:spcPct val="120000"/>
                </a:lnSpc>
              </a:pPr>
              <a:r>
                <a:rPr lang="zh-CN" altLang="zh-TW" sz="1400" b="1" dirty="0">
                  <a:solidFill>
                    <a:schemeClr val="bg1">
                      <a:lumMod val="50000"/>
                    </a:schemeClr>
                  </a:solidFill>
                  <a:latin typeface="Century Gothic" panose="020B0502020202020204" pitchFamily="34" charset="0"/>
                </a:rPr>
                <a:t>工程学总论、电机工程</a:t>
              </a:r>
              <a:r>
                <a:rPr lang="zh-CN" altLang="en-US" sz="1400" b="1" dirty="0">
                  <a:solidFill>
                    <a:schemeClr val="bg1">
                      <a:lumMod val="50000"/>
                    </a:schemeClr>
                  </a:solidFill>
                  <a:latin typeface="Century Gothic" panose="020B0502020202020204" pitchFamily="34" charset="0"/>
                </a:rPr>
                <a:t>等</a:t>
              </a:r>
              <a:r>
                <a:rPr lang="en-US" altLang="zh-TW" sz="1400" b="1" dirty="0">
                  <a:solidFill>
                    <a:schemeClr val="bg1">
                      <a:lumMod val="50000"/>
                    </a:schemeClr>
                  </a:solidFill>
                  <a:latin typeface="Century Gothic" panose="020B0502020202020204" pitchFamily="34" charset="0"/>
                </a:rPr>
                <a:t>12</a:t>
              </a:r>
              <a:r>
                <a:rPr lang="zh-CN" altLang="zh-TW" sz="1400" b="1" dirty="0">
                  <a:solidFill>
                    <a:schemeClr val="bg1">
                      <a:lumMod val="50000"/>
                    </a:schemeClr>
                  </a:solidFill>
                  <a:latin typeface="Century Gothic" panose="020B0502020202020204" pitchFamily="34" charset="0"/>
                </a:rPr>
                <a:t>个研究领域。</a:t>
              </a:r>
              <a:endParaRPr lang="zh-CN" altLang="en-US" sz="1400" b="1" dirty="0">
                <a:solidFill>
                  <a:schemeClr val="bg1">
                    <a:lumMod val="50000"/>
                  </a:schemeClr>
                </a:solidFill>
                <a:latin typeface="Century Gothic" panose="020B0502020202020204" pitchFamily="34" charset="0"/>
              </a:endParaRPr>
            </a:p>
          </p:txBody>
        </p:sp>
        <p:sp>
          <p:nvSpPr>
            <p:cNvPr id="110" name="矩形 109"/>
            <p:cNvSpPr/>
            <p:nvPr/>
          </p:nvSpPr>
          <p:spPr>
            <a:xfrm>
              <a:off x="874713" y="3262374"/>
              <a:ext cx="2050552" cy="461665"/>
            </a:xfrm>
            <a:prstGeom prst="rect">
              <a:avLst/>
            </a:prstGeom>
          </p:spPr>
          <p:txBody>
            <a:bodyPr wrap="square">
              <a:spAutoFit/>
            </a:bodyPr>
            <a:lstStyle/>
            <a:p>
              <a:pPr algn="just">
                <a:lnSpc>
                  <a:spcPct val="120000"/>
                </a:lnSpc>
              </a:pPr>
              <a:r>
                <a:rPr lang="zh-CN" altLang="en-US" sz="2000" b="1" dirty="0">
                  <a:latin typeface="+mn-ea"/>
                </a:rPr>
                <a:t>工程学领域</a:t>
              </a:r>
              <a:endParaRPr lang="zh-CN" altLang="en-US" sz="2000" b="1" dirty="0">
                <a:latin typeface="+mn-ea"/>
              </a:endParaRPr>
            </a:p>
          </p:txBody>
        </p:sp>
      </p:grpSp>
      <p:grpSp>
        <p:nvGrpSpPr>
          <p:cNvPr id="26" name="组合 105"/>
          <p:cNvGrpSpPr/>
          <p:nvPr/>
        </p:nvGrpSpPr>
        <p:grpSpPr>
          <a:xfrm>
            <a:off x="6833792" y="4464157"/>
            <a:ext cx="2043508" cy="1260000"/>
            <a:chOff x="4347540" y="4172459"/>
            <a:chExt cx="1549224" cy="457817"/>
          </a:xfrm>
        </p:grpSpPr>
        <p:sp>
          <p:nvSpPr>
            <p:cNvPr id="129" name="矩形 128"/>
            <p:cNvSpPr/>
            <p:nvPr/>
          </p:nvSpPr>
          <p:spPr>
            <a:xfrm>
              <a:off x="4347541" y="4401968"/>
              <a:ext cx="1072631" cy="2283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0" name="矩形 129"/>
            <p:cNvSpPr/>
            <p:nvPr/>
          </p:nvSpPr>
          <p:spPr>
            <a:xfrm>
              <a:off x="4347540" y="4172459"/>
              <a:ext cx="1549224" cy="228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1" name="矩形 150"/>
          <p:cNvSpPr/>
          <p:nvPr/>
        </p:nvSpPr>
        <p:spPr>
          <a:xfrm>
            <a:off x="9087603" y="4616101"/>
            <a:ext cx="1210588" cy="338554"/>
          </a:xfrm>
          <a:prstGeom prst="rect">
            <a:avLst/>
          </a:prstGeom>
        </p:spPr>
        <p:txBody>
          <a:bodyPr wrap="none">
            <a:spAutoFit/>
          </a:bodyPr>
          <a:lstStyle/>
          <a:p>
            <a:r>
              <a:rPr lang="en-US" altLang="zh-TW" sz="1600" dirty="0">
                <a:latin typeface="Adobe 宋体 Std L" pitchFamily="18" charset="-128"/>
                <a:ea typeface="Adobe 宋体 Std L" pitchFamily="18" charset="-128"/>
              </a:rPr>
              <a:t>60,834</a:t>
            </a:r>
            <a:r>
              <a:rPr lang="zh-TW" altLang="en-US" sz="1600" dirty="0">
                <a:latin typeface="Adobe 宋体 Std L" pitchFamily="18" charset="-128"/>
                <a:ea typeface="Adobe 宋体 Std L" pitchFamily="18" charset="-128"/>
              </a:rPr>
              <a:t> </a:t>
            </a:r>
            <a:r>
              <a:rPr lang="en-US" altLang="zh-TW" sz="1600" dirty="0">
                <a:latin typeface="Adobe 宋体 Std L" pitchFamily="18" charset="-128"/>
                <a:ea typeface="Adobe 宋体 Std L" pitchFamily="18" charset="-128"/>
              </a:rPr>
              <a:t>/ 60%</a:t>
            </a:r>
            <a:endParaRPr lang="zh-CN" altLang="en-US" sz="1600" dirty="0">
              <a:latin typeface="Adobe 宋体 Std L" pitchFamily="18" charset="-128"/>
              <a:ea typeface="Adobe 宋体 Std L" pitchFamily="18" charset="-128"/>
            </a:endParaRPr>
          </a:p>
        </p:txBody>
      </p:sp>
      <p:sp>
        <p:nvSpPr>
          <p:cNvPr id="153" name="矩形 152"/>
          <p:cNvSpPr/>
          <p:nvPr/>
        </p:nvSpPr>
        <p:spPr>
          <a:xfrm>
            <a:off x="8413852" y="5267895"/>
            <a:ext cx="1210588" cy="338554"/>
          </a:xfrm>
          <a:prstGeom prst="rect">
            <a:avLst/>
          </a:prstGeom>
        </p:spPr>
        <p:txBody>
          <a:bodyPr wrap="none">
            <a:spAutoFit/>
          </a:bodyPr>
          <a:lstStyle/>
          <a:p>
            <a:r>
              <a:rPr lang="en-US" altLang="zh-TW" sz="1600" dirty="0">
                <a:latin typeface="Adobe 宋体 Std L" pitchFamily="18" charset="-128"/>
                <a:ea typeface="Adobe 宋体 Std L" pitchFamily="18" charset="-128"/>
              </a:rPr>
              <a:t>41,283 / 40%</a:t>
            </a:r>
            <a:endParaRPr lang="zh-CN" altLang="en-US" sz="1600" dirty="0">
              <a:latin typeface="Adobe 宋体 Std L" pitchFamily="18" charset="-128"/>
              <a:ea typeface="Adobe 宋体 Std L" pitchFamily="18" charset="-128"/>
            </a:endParaRPr>
          </a:p>
        </p:txBody>
      </p:sp>
      <p:grpSp>
        <p:nvGrpSpPr>
          <p:cNvPr id="109" name="组合 60"/>
          <p:cNvGrpSpPr/>
          <p:nvPr/>
        </p:nvGrpSpPr>
        <p:grpSpPr>
          <a:xfrm>
            <a:off x="1744021" y="1622835"/>
            <a:ext cx="5554702" cy="794064"/>
            <a:chOff x="678014" y="4838504"/>
            <a:chExt cx="4271424" cy="794064"/>
          </a:xfrm>
        </p:grpSpPr>
        <p:sp>
          <p:nvSpPr>
            <p:cNvPr id="111" name="矩形 110"/>
            <p:cNvSpPr/>
            <p:nvPr/>
          </p:nvSpPr>
          <p:spPr>
            <a:xfrm>
              <a:off x="684353" y="5253670"/>
              <a:ext cx="4265085" cy="350865"/>
            </a:xfrm>
            <a:prstGeom prst="rect">
              <a:avLst/>
            </a:prstGeom>
          </p:spPr>
          <p:txBody>
            <a:bodyPr wrap="square">
              <a:spAutoFit/>
            </a:bodyPr>
            <a:lstStyle/>
            <a:p>
              <a:pPr>
                <a:lnSpc>
                  <a:spcPct val="120000"/>
                </a:lnSpc>
              </a:pPr>
              <a:r>
                <a:rPr lang="zh-CN" altLang="en-US" sz="1400" b="1" dirty="0">
                  <a:solidFill>
                    <a:schemeClr val="bg1">
                      <a:lumMod val="50000"/>
                    </a:schemeClr>
                  </a:solidFill>
                  <a:latin typeface="Century Gothic" panose="020B0502020202020204" pitchFamily="34" charset="0"/>
                </a:rPr>
                <a:t>涵盖基础与应用科学、工程学</a:t>
              </a:r>
              <a:r>
                <a:rPr lang="zh-TW" altLang="en-US" sz="1400" b="1" dirty="0">
                  <a:solidFill>
                    <a:schemeClr val="bg1">
                      <a:lumMod val="50000"/>
                    </a:schemeClr>
                  </a:solidFill>
                  <a:latin typeface="Century Gothic" panose="020B0502020202020204" pitchFamily="34" charset="0"/>
                </a:rPr>
                <a:t>共</a:t>
              </a:r>
              <a:r>
                <a:rPr lang="en-US" altLang="zh-TW" sz="1400" b="1" dirty="0">
                  <a:solidFill>
                    <a:schemeClr val="bg1">
                      <a:lumMod val="50000"/>
                    </a:schemeClr>
                  </a:solidFill>
                  <a:latin typeface="Century Gothic" panose="020B0502020202020204" pitchFamily="34" charset="0"/>
                </a:rPr>
                <a:t>23</a:t>
              </a:r>
              <a:r>
                <a:rPr lang="zh-CN" altLang="en-US" sz="1400" b="1" dirty="0">
                  <a:solidFill>
                    <a:schemeClr val="bg1">
                      <a:lumMod val="50000"/>
                    </a:schemeClr>
                  </a:solidFill>
                  <a:latin typeface="Century Gothic" panose="020B0502020202020204" pitchFamily="34" charset="0"/>
                </a:rPr>
                <a:t>个研究领域，</a:t>
              </a:r>
              <a:r>
                <a:rPr lang="zh-TW" altLang="zh-TW" sz="1400" b="1" dirty="0">
                  <a:solidFill>
                    <a:schemeClr val="bg1">
                      <a:lumMod val="50000"/>
                    </a:schemeClr>
                  </a:solidFill>
                  <a:latin typeface="Century Gothic" panose="020B0502020202020204" pitchFamily="34" charset="0"/>
                </a:rPr>
                <a:t>合计</a:t>
              </a:r>
              <a:r>
                <a:rPr lang="en-US" altLang="zh-TW" sz="1400" b="1" dirty="0">
                  <a:solidFill>
                    <a:schemeClr val="bg1">
                      <a:lumMod val="50000"/>
                    </a:schemeClr>
                  </a:solidFill>
                  <a:latin typeface="Century Gothic" panose="020B0502020202020204" pitchFamily="34" charset="0"/>
                </a:rPr>
                <a:t>170,547</a:t>
              </a:r>
              <a:r>
                <a:rPr lang="zh-TW" altLang="zh-TW" sz="1400" b="1" dirty="0">
                  <a:solidFill>
                    <a:schemeClr val="bg1">
                      <a:lumMod val="50000"/>
                    </a:schemeClr>
                  </a:solidFill>
                  <a:latin typeface="Century Gothic" panose="020B0502020202020204" pitchFamily="34" charset="0"/>
                </a:rPr>
                <a:t>篇文章</a:t>
              </a:r>
              <a:endParaRPr lang="en-US" altLang="zh-CN" sz="1400" b="1" dirty="0">
                <a:solidFill>
                  <a:schemeClr val="bg1">
                    <a:lumMod val="50000"/>
                  </a:schemeClr>
                </a:solidFill>
                <a:latin typeface="Century Gothic" panose="020B0502020202020204" pitchFamily="34" charset="0"/>
              </a:endParaRPr>
            </a:p>
          </p:txBody>
        </p:sp>
        <p:sp>
          <p:nvSpPr>
            <p:cNvPr id="114" name="矩形 113"/>
            <p:cNvSpPr/>
            <p:nvPr/>
          </p:nvSpPr>
          <p:spPr>
            <a:xfrm>
              <a:off x="678014" y="4838504"/>
              <a:ext cx="4062375" cy="794064"/>
            </a:xfrm>
            <a:prstGeom prst="rect">
              <a:avLst/>
            </a:prstGeom>
          </p:spPr>
          <p:txBody>
            <a:bodyPr wrap="square">
              <a:spAutoFit/>
            </a:bodyPr>
            <a:lstStyle/>
            <a:p>
              <a:pPr>
                <a:lnSpc>
                  <a:spcPct val="120000"/>
                </a:lnSpc>
              </a:pPr>
              <a:r>
                <a:rPr lang="zh-TW" altLang="en-US" sz="2000" b="1" dirty="0">
                  <a:solidFill>
                    <a:schemeClr val="tx2">
                      <a:lumMod val="75000"/>
                    </a:schemeClr>
                  </a:solidFill>
                  <a:latin typeface="+mn-ea"/>
                </a:rPr>
                <a:t>文献</a:t>
              </a:r>
              <a:r>
                <a:rPr lang="en-US" altLang="zh-TW" sz="2000" b="1" dirty="0">
                  <a:solidFill>
                    <a:schemeClr val="tx2">
                      <a:lumMod val="75000"/>
                    </a:schemeClr>
                  </a:solidFill>
                  <a:latin typeface="+mn-ea"/>
                </a:rPr>
                <a:t>_</a:t>
              </a:r>
              <a:r>
                <a:rPr lang="zh-CN" altLang="en-US" sz="2000" b="1" dirty="0">
                  <a:solidFill>
                    <a:schemeClr val="tx2">
                      <a:lumMod val="75000"/>
                    </a:schemeClr>
                  </a:solidFill>
                  <a:latin typeface="+mn-ea"/>
                </a:rPr>
                <a:t>新工科</a:t>
              </a:r>
              <a:endParaRPr lang="en-US" altLang="zh-CN" sz="2000" b="1" dirty="0">
                <a:solidFill>
                  <a:schemeClr val="tx2">
                    <a:lumMod val="75000"/>
                  </a:schemeClr>
                </a:solidFill>
                <a:latin typeface="+mn-ea"/>
              </a:endParaRPr>
            </a:p>
            <a:p>
              <a:pPr>
                <a:lnSpc>
                  <a:spcPct val="120000"/>
                </a:lnSpc>
              </a:pPr>
              <a:endParaRPr lang="zh-CN" altLang="en-US" b="1" dirty="0">
                <a:solidFill>
                  <a:schemeClr val="tx2">
                    <a:lumMod val="75000"/>
                  </a:schemeClr>
                </a:solidFill>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22" presetClass="entr" presetSubtype="8" fill="hold" nodeType="withEffect">
                                  <p:stCondLst>
                                    <p:cond delay="20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22" presetClass="entr" presetSubtype="8" fill="hold" nodeType="withEffect">
                                  <p:stCondLst>
                                    <p:cond delay="50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par>
                                <p:cTn id="21" presetID="2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par>
                                <p:cTn id="24" presetID="22" presetClass="entr" presetSubtype="8"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34"/>
                                        </p:tgtEl>
                                        <p:attrNameLst>
                                          <p:attrName>style.visibility</p:attrName>
                                        </p:attrNameLst>
                                      </p:cBhvr>
                                      <p:to>
                                        <p:strVal val="visible"/>
                                      </p:to>
                                    </p:set>
                                    <p:animEffect transition="in" filter="wipe(left)">
                                      <p:cBhvr>
                                        <p:cTn id="29" dur="500"/>
                                        <p:tgtEl>
                                          <p:spTgt spid="13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35"/>
                                        </p:tgtEl>
                                        <p:attrNameLst>
                                          <p:attrName>style.visibility</p:attrName>
                                        </p:attrNameLst>
                                      </p:cBhvr>
                                      <p:to>
                                        <p:strVal val="visible"/>
                                      </p:to>
                                    </p:set>
                                    <p:animEffect transition="in" filter="wipe(left)">
                                      <p:cBhvr>
                                        <p:cTn id="32" dur="500"/>
                                        <p:tgtEl>
                                          <p:spTgt spid="13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6"/>
                                        </p:tgtEl>
                                        <p:attrNameLst>
                                          <p:attrName>style.visibility</p:attrName>
                                        </p:attrNameLst>
                                      </p:cBhvr>
                                      <p:to>
                                        <p:strVal val="visible"/>
                                      </p:to>
                                    </p:set>
                                    <p:animEffect transition="in" filter="wipe(left)">
                                      <p:cBhvr>
                                        <p:cTn id="35" dur="500"/>
                                        <p:tgtEl>
                                          <p:spTgt spid="13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37"/>
                                        </p:tgtEl>
                                        <p:attrNameLst>
                                          <p:attrName>style.visibility</p:attrName>
                                        </p:attrNameLst>
                                      </p:cBhvr>
                                      <p:to>
                                        <p:strVal val="visible"/>
                                      </p:to>
                                    </p:set>
                                    <p:animEffect transition="in" filter="wipe(left)">
                                      <p:cBhvr>
                                        <p:cTn id="38" dur="500"/>
                                        <p:tgtEl>
                                          <p:spTgt spid="13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42"/>
                                        </p:tgtEl>
                                        <p:attrNameLst>
                                          <p:attrName>style.visibility</p:attrName>
                                        </p:attrNameLst>
                                      </p:cBhvr>
                                      <p:to>
                                        <p:strVal val="visible"/>
                                      </p:to>
                                    </p:set>
                                    <p:animEffect transition="in" filter="wipe(left)">
                                      <p:cBhvr>
                                        <p:cTn id="41" dur="500"/>
                                        <p:tgtEl>
                                          <p:spTgt spid="14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44"/>
                                        </p:tgtEl>
                                        <p:attrNameLst>
                                          <p:attrName>style.visibility</p:attrName>
                                        </p:attrNameLst>
                                      </p:cBhvr>
                                      <p:to>
                                        <p:strVal val="visible"/>
                                      </p:to>
                                    </p:set>
                                    <p:animEffect transition="in" filter="wipe(left)">
                                      <p:cBhvr>
                                        <p:cTn id="44" dur="500"/>
                                        <p:tgtEl>
                                          <p:spTgt spid="14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51"/>
                                        </p:tgtEl>
                                        <p:attrNameLst>
                                          <p:attrName>style.visibility</p:attrName>
                                        </p:attrNameLst>
                                      </p:cBhvr>
                                      <p:to>
                                        <p:strVal val="visible"/>
                                      </p:to>
                                    </p:set>
                                    <p:animEffect transition="in" filter="wipe(left)">
                                      <p:cBhvr>
                                        <p:cTn id="47" dur="500"/>
                                        <p:tgtEl>
                                          <p:spTgt spid="15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53"/>
                                        </p:tgtEl>
                                        <p:attrNameLst>
                                          <p:attrName>style.visibility</p:attrName>
                                        </p:attrNameLst>
                                      </p:cBhvr>
                                      <p:to>
                                        <p:strVal val="visible"/>
                                      </p:to>
                                    </p:set>
                                    <p:animEffect transition="in" filter="wipe(left)">
                                      <p:cBhvr>
                                        <p:cTn id="50" dur="500"/>
                                        <p:tgtEl>
                                          <p:spTgt spid="153"/>
                                        </p:tgtEl>
                                      </p:cBhvr>
                                    </p:animEffect>
                                  </p:childTnLst>
                                </p:cTn>
                              </p:par>
                              <p:par>
                                <p:cTn id="51" presetID="22" presetClass="entr" presetSubtype="8" fill="hold" nodeType="withEffect">
                                  <p:stCondLst>
                                    <p:cond delay="0"/>
                                  </p:stCondLst>
                                  <p:childTnLst>
                                    <p:set>
                                      <p:cBhvr>
                                        <p:cTn id="52" dur="1" fill="hold">
                                          <p:stCondLst>
                                            <p:cond delay="0"/>
                                          </p:stCondLst>
                                        </p:cTn>
                                        <p:tgtEl>
                                          <p:spTgt spid="109"/>
                                        </p:tgtEl>
                                        <p:attrNameLst>
                                          <p:attrName>style.visibility</p:attrName>
                                        </p:attrNameLst>
                                      </p:cBhvr>
                                      <p:to>
                                        <p:strVal val="visible"/>
                                      </p:to>
                                    </p:set>
                                    <p:animEffect transition="in" filter="wipe(left)">
                                      <p:cBhvr>
                                        <p:cTn id="53"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5" grpId="0"/>
      <p:bldP spid="136" grpId="0" animBg="1"/>
      <p:bldP spid="137" grpId="0" animBg="1"/>
      <p:bldP spid="142" grpId="0"/>
      <p:bldP spid="144" grpId="0"/>
      <p:bldP spid="151" grpId="0"/>
      <p:bldP spid="15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3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33"/>
          <p:cNvGrpSpPr/>
          <p:nvPr/>
        </p:nvGrpSpPr>
        <p:grpSpPr>
          <a:xfrm>
            <a:off x="-391195" y="-1"/>
            <a:ext cx="1417774" cy="723901"/>
            <a:chOff x="-391195" y="-1"/>
            <a:chExt cx="1697596" cy="866775"/>
          </a:xfrm>
        </p:grpSpPr>
        <p:sp>
          <p:nvSpPr>
            <p:cNvPr id="35" name="任意多边形 3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0" name="直接连接符 4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1" name="文本框 75"/>
          <p:cNvSpPr txBox="1"/>
          <p:nvPr/>
        </p:nvSpPr>
        <p:spPr>
          <a:xfrm>
            <a:off x="1053698" y="683638"/>
            <a:ext cx="5314275"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2"/>
                </a:solidFill>
                <a:latin typeface="Century Gothic" panose="020B0502020202020204" pitchFamily="34" charset="0"/>
                <a:ea typeface="+mj-ea"/>
              </a:rPr>
              <a:t>产品内容概览</a:t>
            </a:r>
            <a:r>
              <a:rPr lang="zh-TW" altLang="en-US" sz="3200" b="1" dirty="0">
                <a:solidFill>
                  <a:schemeClr val="tx2"/>
                </a:solidFill>
                <a:latin typeface="Century Gothic" panose="020B0502020202020204" pitchFamily="34" charset="0"/>
                <a:ea typeface="+mj-ea"/>
              </a:rPr>
              <a:t>－</a:t>
            </a:r>
            <a:r>
              <a:rPr lang="zh-TW" altLang="en-US" sz="3200" b="1" dirty="0">
                <a:solidFill>
                  <a:schemeClr val="tx2"/>
                </a:solidFill>
                <a:latin typeface="Century Gothic" panose="020B0502020202020204" pitchFamily="34" charset="0"/>
              </a:rPr>
              <a:t>文献</a:t>
            </a:r>
            <a:r>
              <a:rPr lang="en-US" altLang="zh-TW" sz="3200" b="1" dirty="0">
                <a:solidFill>
                  <a:schemeClr val="tx2"/>
                </a:solidFill>
                <a:latin typeface="Century Gothic" panose="020B0502020202020204" pitchFamily="34" charset="0"/>
              </a:rPr>
              <a:t>_</a:t>
            </a:r>
            <a:r>
              <a:rPr lang="zh-TW" altLang="en-US" sz="3200" b="1" dirty="0">
                <a:solidFill>
                  <a:schemeClr val="tx2"/>
                </a:solidFill>
                <a:latin typeface="Century Gothic" panose="020B0502020202020204" pitchFamily="34" charset="0"/>
                <a:ea typeface="+mj-ea"/>
              </a:rPr>
              <a:t>新工科</a:t>
            </a:r>
            <a:endParaRPr lang="zh-CN" altLang="en-US" sz="3200" b="1" dirty="0">
              <a:solidFill>
                <a:schemeClr val="tx2"/>
              </a:solidFill>
              <a:latin typeface="Century Gothic" panose="020B0502020202020204" pitchFamily="34" charset="0"/>
              <a:ea typeface="+mj-ea"/>
            </a:endParaRPr>
          </a:p>
        </p:txBody>
      </p:sp>
      <p:sp>
        <p:nvSpPr>
          <p:cNvPr id="59" name="矩形 58"/>
          <p:cNvSpPr/>
          <p:nvPr/>
        </p:nvSpPr>
        <p:spPr>
          <a:xfrm>
            <a:off x="881219" y="3847056"/>
            <a:ext cx="720000" cy="7402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2" name="矩形 61"/>
          <p:cNvSpPr/>
          <p:nvPr/>
        </p:nvSpPr>
        <p:spPr>
          <a:xfrm>
            <a:off x="2100176" y="4110667"/>
            <a:ext cx="720000" cy="4766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5" name="矩形 64"/>
          <p:cNvSpPr/>
          <p:nvPr/>
        </p:nvSpPr>
        <p:spPr>
          <a:xfrm>
            <a:off x="3180296" y="3764678"/>
            <a:ext cx="720000" cy="8226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6" name="矩形 65"/>
          <p:cNvSpPr/>
          <p:nvPr/>
        </p:nvSpPr>
        <p:spPr>
          <a:xfrm>
            <a:off x="4226383" y="3443402"/>
            <a:ext cx="720000" cy="11439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cxnSp>
        <p:nvCxnSpPr>
          <p:cNvPr id="67" name="直接箭头连接符 10"/>
          <p:cNvCxnSpPr/>
          <p:nvPr/>
        </p:nvCxnSpPr>
        <p:spPr>
          <a:xfrm>
            <a:off x="371984" y="4587331"/>
            <a:ext cx="5184576" cy="0"/>
          </a:xfrm>
          <a:prstGeom prst="straightConnector1">
            <a:avLst/>
          </a:prstGeom>
          <a:ln>
            <a:solidFill>
              <a:srgbClr val="53575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文本框 20"/>
          <p:cNvSpPr txBox="1"/>
          <p:nvPr/>
        </p:nvSpPr>
        <p:spPr>
          <a:xfrm>
            <a:off x="894650" y="4803355"/>
            <a:ext cx="678391"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SCIE</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69" name="文本框 22"/>
          <p:cNvSpPr txBox="1"/>
          <p:nvPr/>
        </p:nvSpPr>
        <p:spPr>
          <a:xfrm>
            <a:off x="2100176" y="4803355"/>
            <a:ext cx="678391"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ESCI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70" name="文本框 24"/>
          <p:cNvSpPr txBox="1"/>
          <p:nvPr/>
        </p:nvSpPr>
        <p:spPr>
          <a:xfrm>
            <a:off x="3320342" y="4803355"/>
            <a:ext cx="380232"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EI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71" name="文本框 26"/>
          <p:cNvSpPr txBox="1"/>
          <p:nvPr/>
        </p:nvSpPr>
        <p:spPr>
          <a:xfrm>
            <a:off x="4188408" y="4803355"/>
            <a:ext cx="989373"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Scopus</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72" name="矩形 71"/>
          <p:cNvSpPr/>
          <p:nvPr/>
        </p:nvSpPr>
        <p:spPr>
          <a:xfrm>
            <a:off x="1017597" y="3960262"/>
            <a:ext cx="418704" cy="461665"/>
          </a:xfrm>
          <a:prstGeom prst="rect">
            <a:avLst/>
          </a:prstGeom>
        </p:spPr>
        <p:txBody>
          <a:bodyPr wrap="none">
            <a:spAutoFit/>
          </a:bodyPr>
          <a:lstStyle/>
          <a:p>
            <a:r>
              <a:rPr lang="en-US" altLang="zh-TW" sz="2400" dirty="0">
                <a:solidFill>
                  <a:schemeClr val="bg1">
                    <a:lumMod val="95000"/>
                  </a:schemeClr>
                </a:solidFill>
                <a:latin typeface="Adobe 黑体 Std R" pitchFamily="34" charset="-128"/>
                <a:ea typeface="Adobe 黑体 Std R" pitchFamily="34" charset="-128"/>
              </a:rPr>
              <a:t>11</a:t>
            </a:r>
            <a:endParaRPr lang="zh-CN" altLang="en-US" sz="1400" dirty="0">
              <a:solidFill>
                <a:schemeClr val="bg1">
                  <a:lumMod val="95000"/>
                </a:schemeClr>
              </a:solidFill>
              <a:latin typeface="Adobe 黑体 Std R" pitchFamily="34" charset="-128"/>
              <a:ea typeface="Adobe 黑体 Std R" pitchFamily="34" charset="-128"/>
            </a:endParaRPr>
          </a:p>
        </p:txBody>
      </p:sp>
      <p:sp>
        <p:nvSpPr>
          <p:cNvPr id="73" name="矩形 72"/>
          <p:cNvSpPr/>
          <p:nvPr/>
        </p:nvSpPr>
        <p:spPr>
          <a:xfrm>
            <a:off x="2272130" y="4137044"/>
            <a:ext cx="356188" cy="461665"/>
          </a:xfrm>
          <a:prstGeom prst="rect">
            <a:avLst/>
          </a:prstGeom>
        </p:spPr>
        <p:txBody>
          <a:bodyPr wrap="none">
            <a:spAutoFit/>
          </a:bodyPr>
          <a:lstStyle/>
          <a:p>
            <a:r>
              <a:rPr lang="en-US" altLang="zh-TW" sz="2400" dirty="0">
                <a:solidFill>
                  <a:schemeClr val="bg1">
                    <a:lumMod val="95000"/>
                  </a:schemeClr>
                </a:solidFill>
                <a:latin typeface="Adobe 黑体 Std R" pitchFamily="34" charset="-128"/>
                <a:ea typeface="Adobe 黑体 Std R" pitchFamily="34" charset="-128"/>
              </a:rPr>
              <a:t>4</a:t>
            </a:r>
            <a:endParaRPr lang="zh-CN" altLang="en-US" sz="2400" dirty="0">
              <a:solidFill>
                <a:schemeClr val="bg1">
                  <a:lumMod val="95000"/>
                </a:schemeClr>
              </a:solidFill>
              <a:latin typeface="Adobe 黑体 Std R" pitchFamily="34" charset="-128"/>
              <a:ea typeface="Adobe 黑体 Std R" pitchFamily="34" charset="-128"/>
            </a:endParaRPr>
          </a:p>
        </p:txBody>
      </p:sp>
      <p:sp>
        <p:nvSpPr>
          <p:cNvPr id="74" name="矩形 73"/>
          <p:cNvSpPr/>
          <p:nvPr/>
        </p:nvSpPr>
        <p:spPr>
          <a:xfrm>
            <a:off x="3317031" y="3996631"/>
            <a:ext cx="473206" cy="400110"/>
          </a:xfrm>
          <a:prstGeom prst="rect">
            <a:avLst/>
          </a:prstGeom>
        </p:spPr>
        <p:txBody>
          <a:bodyPr wrap="none">
            <a:spAutoFit/>
          </a:bodyPr>
          <a:lstStyle/>
          <a:p>
            <a:r>
              <a:rPr lang="en-US" altLang="zh-TW" sz="2000" dirty="0">
                <a:solidFill>
                  <a:schemeClr val="bg1">
                    <a:lumMod val="95000"/>
                  </a:schemeClr>
                </a:solidFill>
                <a:latin typeface="Adobe 黑体 Std R" pitchFamily="34" charset="-128"/>
                <a:ea typeface="Adobe 黑体 Std R" pitchFamily="34" charset="-128"/>
                <a:cs typeface="Arial" panose="020B0604020202020204" pitchFamily="34" charset="0"/>
              </a:rPr>
              <a:t>11</a:t>
            </a:r>
            <a:endParaRPr lang="zh-CN" altLang="en-US" sz="1600" dirty="0">
              <a:solidFill>
                <a:schemeClr val="bg1">
                  <a:lumMod val="95000"/>
                </a:schemeClr>
              </a:solidFill>
              <a:latin typeface="Adobe 黑体 Std R" pitchFamily="34" charset="-128"/>
              <a:ea typeface="Adobe 黑体 Std R" pitchFamily="34" charset="-128"/>
            </a:endParaRPr>
          </a:p>
        </p:txBody>
      </p:sp>
      <p:sp>
        <p:nvSpPr>
          <p:cNvPr id="75" name="矩形 74"/>
          <p:cNvSpPr/>
          <p:nvPr/>
        </p:nvSpPr>
        <p:spPr>
          <a:xfrm>
            <a:off x="4354758" y="3842542"/>
            <a:ext cx="473206" cy="400110"/>
          </a:xfrm>
          <a:prstGeom prst="rect">
            <a:avLst/>
          </a:prstGeom>
        </p:spPr>
        <p:txBody>
          <a:bodyPr wrap="none">
            <a:spAutoFit/>
          </a:bodyPr>
          <a:lstStyle/>
          <a:p>
            <a:r>
              <a:rPr lang="en-US" altLang="zh-TW" sz="2000" dirty="0">
                <a:solidFill>
                  <a:schemeClr val="bg1">
                    <a:lumMod val="95000"/>
                  </a:schemeClr>
                </a:solidFill>
                <a:latin typeface="Adobe 黑体 Std R" pitchFamily="34" charset="-128"/>
                <a:ea typeface="Adobe 黑体 Std R" pitchFamily="34" charset="-128"/>
                <a:cs typeface="Arial" panose="020B0604020202020204" pitchFamily="34" charset="0"/>
              </a:rPr>
              <a:t>17</a:t>
            </a:r>
            <a:endParaRPr lang="zh-CN" altLang="en-US" dirty="0">
              <a:solidFill>
                <a:schemeClr val="bg1">
                  <a:lumMod val="95000"/>
                </a:schemeClr>
              </a:solidFill>
              <a:latin typeface="Adobe 黑体 Std R" pitchFamily="34" charset="-128"/>
              <a:ea typeface="Adobe 黑体 Std R" pitchFamily="34" charset="-128"/>
            </a:endParaRPr>
          </a:p>
        </p:txBody>
      </p:sp>
      <p:sp>
        <p:nvSpPr>
          <p:cNvPr id="76" name="矩形 75"/>
          <p:cNvSpPr/>
          <p:nvPr/>
        </p:nvSpPr>
        <p:spPr>
          <a:xfrm>
            <a:off x="862820" y="1596767"/>
            <a:ext cx="4508250" cy="369332"/>
          </a:xfrm>
          <a:prstGeom prst="rect">
            <a:avLst/>
          </a:prstGeom>
        </p:spPr>
        <p:txBody>
          <a:bodyPr wrap="square">
            <a:spAutoFit/>
          </a:bodyPr>
          <a:lstStyle/>
          <a:p>
            <a:r>
              <a:rPr lang="zh-TW" altLang="en-US" b="1" dirty="0">
                <a:solidFill>
                  <a:schemeClr val="tx2">
                    <a:lumMod val="75000"/>
                  </a:schemeClr>
                </a:solidFill>
                <a:latin typeface="+mn-ea"/>
              </a:rPr>
              <a:t>文献</a:t>
            </a:r>
            <a:r>
              <a:rPr lang="en-US" altLang="zh-TW" b="1" dirty="0">
                <a:solidFill>
                  <a:schemeClr val="tx2">
                    <a:lumMod val="75000"/>
                  </a:schemeClr>
                </a:solidFill>
                <a:latin typeface="+mn-ea"/>
              </a:rPr>
              <a:t>_</a:t>
            </a:r>
            <a:r>
              <a:rPr lang="zh-CN" altLang="en-US" b="1" dirty="0">
                <a:solidFill>
                  <a:schemeClr val="tx2">
                    <a:lumMod val="75000"/>
                  </a:schemeClr>
                </a:solidFill>
                <a:latin typeface="+mn-ea"/>
              </a:rPr>
              <a:t>新工科</a:t>
            </a:r>
            <a:r>
              <a:rPr lang="zh-TW" altLang="en-US" b="1" dirty="0">
                <a:solidFill>
                  <a:schemeClr val="tx2">
                    <a:lumMod val="75000"/>
                  </a:schemeClr>
                </a:solidFill>
                <a:latin typeface="+mn-ea"/>
              </a:rPr>
              <a:t>（</a:t>
            </a:r>
            <a:r>
              <a:rPr lang="zh-CN" altLang="en-US" b="1" dirty="0">
                <a:solidFill>
                  <a:schemeClr val="tx2">
                    <a:lumMod val="75000"/>
                  </a:schemeClr>
                </a:solidFill>
                <a:latin typeface="+mn-ea"/>
              </a:rPr>
              <a:t>基础与应用科学</a:t>
            </a:r>
            <a:r>
              <a:rPr lang="zh-TW" altLang="en-US" b="1" dirty="0">
                <a:solidFill>
                  <a:schemeClr val="tx2">
                    <a:lumMod val="75000"/>
                  </a:schemeClr>
                </a:solidFill>
                <a:latin typeface="+mn-ea"/>
              </a:rPr>
              <a:t>领域）</a:t>
            </a:r>
            <a:endParaRPr lang="zh-TW" altLang="en-US" dirty="0"/>
          </a:p>
        </p:txBody>
      </p:sp>
      <p:sp>
        <p:nvSpPr>
          <p:cNvPr id="77" name="矩形 76"/>
          <p:cNvSpPr/>
          <p:nvPr/>
        </p:nvSpPr>
        <p:spPr>
          <a:xfrm>
            <a:off x="7096676" y="4053002"/>
            <a:ext cx="720000" cy="5384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8" name="矩形 77"/>
          <p:cNvSpPr/>
          <p:nvPr/>
        </p:nvSpPr>
        <p:spPr>
          <a:xfrm>
            <a:off x="8315633" y="4168331"/>
            <a:ext cx="720000" cy="4231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9" name="矩形 78"/>
          <p:cNvSpPr/>
          <p:nvPr/>
        </p:nvSpPr>
        <p:spPr>
          <a:xfrm>
            <a:off x="9395753" y="3731727"/>
            <a:ext cx="720000" cy="8597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80" name="矩形 79"/>
          <p:cNvSpPr/>
          <p:nvPr/>
        </p:nvSpPr>
        <p:spPr>
          <a:xfrm>
            <a:off x="10441840" y="3215148"/>
            <a:ext cx="720000" cy="13763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cxnSp>
        <p:nvCxnSpPr>
          <p:cNvPr id="81" name="直接箭头连接符 10"/>
          <p:cNvCxnSpPr/>
          <p:nvPr/>
        </p:nvCxnSpPr>
        <p:spPr>
          <a:xfrm>
            <a:off x="6587441" y="4591451"/>
            <a:ext cx="5184576" cy="0"/>
          </a:xfrm>
          <a:prstGeom prst="straightConnector1">
            <a:avLst/>
          </a:prstGeom>
          <a:ln>
            <a:solidFill>
              <a:srgbClr val="53575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7282482" y="4153834"/>
            <a:ext cx="357790" cy="461665"/>
          </a:xfrm>
          <a:prstGeom prst="rect">
            <a:avLst/>
          </a:prstGeom>
        </p:spPr>
        <p:txBody>
          <a:bodyPr wrap="none">
            <a:spAutoFit/>
          </a:bodyPr>
          <a:lstStyle/>
          <a:p>
            <a:r>
              <a:rPr lang="en-US" altLang="zh-TW" sz="2400" dirty="0">
                <a:solidFill>
                  <a:schemeClr val="bg1">
                    <a:lumMod val="95000"/>
                  </a:schemeClr>
                </a:solidFill>
                <a:latin typeface="Adobe 黑体 Std R" pitchFamily="34" charset="-128"/>
                <a:ea typeface="Adobe 黑体 Std R" pitchFamily="34" charset="-128"/>
              </a:rPr>
              <a:t>4</a:t>
            </a:r>
            <a:endParaRPr lang="zh-CN" altLang="en-US" sz="1400" dirty="0">
              <a:solidFill>
                <a:schemeClr val="bg1">
                  <a:lumMod val="95000"/>
                </a:schemeClr>
              </a:solidFill>
              <a:latin typeface="Adobe 黑体 Std R" pitchFamily="34" charset="-128"/>
              <a:ea typeface="Adobe 黑体 Std R" pitchFamily="34" charset="-128"/>
            </a:endParaRPr>
          </a:p>
        </p:txBody>
      </p:sp>
      <p:sp>
        <p:nvSpPr>
          <p:cNvPr id="87" name="矩形 86"/>
          <p:cNvSpPr/>
          <p:nvPr/>
        </p:nvSpPr>
        <p:spPr>
          <a:xfrm>
            <a:off x="8495826" y="4181037"/>
            <a:ext cx="349776" cy="461665"/>
          </a:xfrm>
          <a:prstGeom prst="rect">
            <a:avLst/>
          </a:prstGeom>
        </p:spPr>
        <p:txBody>
          <a:bodyPr wrap="none">
            <a:spAutoFit/>
          </a:bodyPr>
          <a:lstStyle/>
          <a:p>
            <a:r>
              <a:rPr lang="en-US" altLang="zh-TW" sz="2400" dirty="0">
                <a:solidFill>
                  <a:schemeClr val="bg1">
                    <a:lumMod val="95000"/>
                  </a:schemeClr>
                </a:solidFill>
                <a:latin typeface="Adobe 黑体 Std R" pitchFamily="34" charset="-128"/>
                <a:ea typeface="Adobe 黑体 Std R" pitchFamily="34" charset="-128"/>
              </a:rPr>
              <a:t>3</a:t>
            </a:r>
            <a:endParaRPr lang="zh-CN" altLang="en-US" sz="2400" dirty="0">
              <a:solidFill>
                <a:schemeClr val="bg1">
                  <a:lumMod val="95000"/>
                </a:schemeClr>
              </a:solidFill>
              <a:latin typeface="Adobe 黑体 Std R" pitchFamily="34" charset="-128"/>
              <a:ea typeface="Adobe 黑体 Std R" pitchFamily="34" charset="-128"/>
            </a:endParaRPr>
          </a:p>
        </p:txBody>
      </p:sp>
      <p:sp>
        <p:nvSpPr>
          <p:cNvPr id="88" name="矩形 87"/>
          <p:cNvSpPr/>
          <p:nvPr/>
        </p:nvSpPr>
        <p:spPr>
          <a:xfrm>
            <a:off x="9516013" y="3943087"/>
            <a:ext cx="530915" cy="461665"/>
          </a:xfrm>
          <a:prstGeom prst="rect">
            <a:avLst/>
          </a:prstGeom>
        </p:spPr>
        <p:txBody>
          <a:bodyPr wrap="none">
            <a:spAutoFit/>
          </a:bodyPr>
          <a:lstStyle/>
          <a:p>
            <a:r>
              <a:rPr lang="en-US" altLang="zh-CN" sz="2400" dirty="0">
                <a:solidFill>
                  <a:schemeClr val="bg1">
                    <a:lumMod val="95000"/>
                  </a:schemeClr>
                </a:solidFill>
                <a:latin typeface="Adobe 黑体 Std R" pitchFamily="34" charset="-128"/>
                <a:ea typeface="Adobe 黑体 Std R" pitchFamily="34" charset="-128"/>
                <a:cs typeface="Arial" panose="020B0604020202020204" pitchFamily="34" charset="0"/>
              </a:rPr>
              <a:t>11</a:t>
            </a:r>
            <a:endParaRPr lang="zh-CN" altLang="en-US" dirty="0">
              <a:solidFill>
                <a:schemeClr val="bg1">
                  <a:lumMod val="95000"/>
                </a:schemeClr>
              </a:solidFill>
              <a:latin typeface="Adobe 黑体 Std R" pitchFamily="34" charset="-128"/>
              <a:ea typeface="Adobe 黑体 Std R" pitchFamily="34" charset="-128"/>
            </a:endParaRPr>
          </a:p>
        </p:txBody>
      </p:sp>
      <p:sp>
        <p:nvSpPr>
          <p:cNvPr id="89" name="矩形 88"/>
          <p:cNvSpPr/>
          <p:nvPr/>
        </p:nvSpPr>
        <p:spPr>
          <a:xfrm>
            <a:off x="10576858" y="3737940"/>
            <a:ext cx="473206" cy="400110"/>
          </a:xfrm>
          <a:prstGeom prst="rect">
            <a:avLst/>
          </a:prstGeom>
        </p:spPr>
        <p:txBody>
          <a:bodyPr wrap="none">
            <a:spAutoFit/>
          </a:bodyPr>
          <a:lstStyle/>
          <a:p>
            <a:r>
              <a:rPr lang="en-US" altLang="zh-TW" sz="2000" dirty="0">
                <a:solidFill>
                  <a:schemeClr val="bg1">
                    <a:lumMod val="95000"/>
                  </a:schemeClr>
                </a:solidFill>
                <a:latin typeface="Adobe 黑体 Std R" pitchFamily="34" charset="-128"/>
                <a:ea typeface="Adobe 黑体 Std R" pitchFamily="34" charset="-128"/>
                <a:cs typeface="Arial" panose="020B0604020202020204" pitchFamily="34" charset="0"/>
              </a:rPr>
              <a:t>22</a:t>
            </a:r>
            <a:endParaRPr lang="zh-CN" altLang="en-US" dirty="0">
              <a:solidFill>
                <a:schemeClr val="bg1">
                  <a:lumMod val="95000"/>
                </a:schemeClr>
              </a:solidFill>
              <a:latin typeface="Adobe 黑体 Std R" pitchFamily="34" charset="-128"/>
              <a:ea typeface="Adobe 黑体 Std R" pitchFamily="34" charset="-128"/>
            </a:endParaRPr>
          </a:p>
        </p:txBody>
      </p:sp>
      <p:sp>
        <p:nvSpPr>
          <p:cNvPr id="90" name="矩形 89"/>
          <p:cNvSpPr/>
          <p:nvPr/>
        </p:nvSpPr>
        <p:spPr>
          <a:xfrm>
            <a:off x="6818781" y="1596767"/>
            <a:ext cx="3058851" cy="369332"/>
          </a:xfrm>
          <a:prstGeom prst="rect">
            <a:avLst/>
          </a:prstGeom>
        </p:spPr>
        <p:txBody>
          <a:bodyPr wrap="none">
            <a:spAutoFit/>
          </a:bodyPr>
          <a:lstStyle/>
          <a:p>
            <a:r>
              <a:rPr lang="zh-TW" altLang="en-US" b="1" dirty="0">
                <a:solidFill>
                  <a:schemeClr val="tx2">
                    <a:lumMod val="75000"/>
                  </a:schemeClr>
                </a:solidFill>
                <a:latin typeface="+mn-ea"/>
              </a:rPr>
              <a:t>文献</a:t>
            </a:r>
            <a:r>
              <a:rPr lang="en-US" altLang="zh-TW" b="1" dirty="0">
                <a:solidFill>
                  <a:schemeClr val="tx2">
                    <a:lumMod val="75000"/>
                  </a:schemeClr>
                </a:solidFill>
                <a:latin typeface="+mn-ea"/>
              </a:rPr>
              <a:t>_</a:t>
            </a:r>
            <a:r>
              <a:rPr lang="zh-CN" altLang="en-US" b="1" dirty="0">
                <a:solidFill>
                  <a:schemeClr val="tx2">
                    <a:lumMod val="75000"/>
                  </a:schemeClr>
                </a:solidFill>
                <a:latin typeface="+mn-ea"/>
              </a:rPr>
              <a:t>新工科</a:t>
            </a:r>
            <a:r>
              <a:rPr lang="zh-TW" altLang="en-US" b="1" dirty="0">
                <a:solidFill>
                  <a:schemeClr val="tx2">
                    <a:lumMod val="75000"/>
                  </a:schemeClr>
                </a:solidFill>
                <a:latin typeface="+mn-ea"/>
              </a:rPr>
              <a:t>（</a:t>
            </a:r>
            <a:r>
              <a:rPr lang="zh-CN" altLang="en-US" b="1" dirty="0">
                <a:solidFill>
                  <a:schemeClr val="tx2">
                    <a:lumMod val="75000"/>
                  </a:schemeClr>
                </a:solidFill>
                <a:latin typeface="+mn-ea"/>
              </a:rPr>
              <a:t>工程学</a:t>
            </a:r>
            <a:r>
              <a:rPr lang="zh-TW" altLang="en-US" b="1" dirty="0">
                <a:solidFill>
                  <a:schemeClr val="tx2">
                    <a:lumMod val="75000"/>
                  </a:schemeClr>
                </a:solidFill>
                <a:latin typeface="+mn-ea"/>
              </a:rPr>
              <a:t>领域）</a:t>
            </a:r>
            <a:endParaRPr lang="zh-TW" altLang="en-US" dirty="0"/>
          </a:p>
        </p:txBody>
      </p:sp>
      <p:sp>
        <p:nvSpPr>
          <p:cNvPr id="40" name="文本框 20"/>
          <p:cNvSpPr txBox="1"/>
          <p:nvPr/>
        </p:nvSpPr>
        <p:spPr>
          <a:xfrm>
            <a:off x="7110099" y="4865138"/>
            <a:ext cx="678391"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SCIE</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41" name="文本框 22"/>
          <p:cNvSpPr txBox="1"/>
          <p:nvPr/>
        </p:nvSpPr>
        <p:spPr>
          <a:xfrm>
            <a:off x="8315625" y="4865138"/>
            <a:ext cx="678391"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ESCI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42" name="文本框 24"/>
          <p:cNvSpPr txBox="1"/>
          <p:nvPr/>
        </p:nvSpPr>
        <p:spPr>
          <a:xfrm>
            <a:off x="9535791" y="4865138"/>
            <a:ext cx="380232"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EI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43" name="文本框 26"/>
          <p:cNvSpPr txBox="1"/>
          <p:nvPr/>
        </p:nvSpPr>
        <p:spPr>
          <a:xfrm>
            <a:off x="10403857" y="4865138"/>
            <a:ext cx="989373"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Scopus</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000"/>
                                  </p:stCondLst>
                                  <p:childTnLst>
                                    <p:set>
                                      <p:cBhvr>
                                        <p:cTn id="6" dur="1" fill="hold">
                                          <p:stCondLst>
                                            <p:cond delay="0"/>
                                          </p:stCondLst>
                                        </p:cTn>
                                        <p:tgtEl>
                                          <p:spTgt spid="67"/>
                                        </p:tgtEl>
                                        <p:attrNameLst>
                                          <p:attrName>style.visibility</p:attrName>
                                        </p:attrNameLst>
                                      </p:cBhvr>
                                      <p:to>
                                        <p:strVal val="visible"/>
                                      </p:to>
                                    </p:set>
                                    <p:animEffect transition="in" filter="barn(outVertical)">
                                      <p:cBhvr>
                                        <p:cTn id="7" dur="500"/>
                                        <p:tgtEl>
                                          <p:spTgt spid="67"/>
                                        </p:tgtEl>
                                      </p:cBhvr>
                                    </p:animEffect>
                                  </p:childTnLst>
                                </p:cTn>
                              </p:par>
                              <p:par>
                                <p:cTn id="8" presetID="17" presetClass="entr" presetSubtype="4" fill="hold" grpId="0" nodeType="withEffect">
                                  <p:stCondLst>
                                    <p:cond delay="1500"/>
                                  </p:stCondLst>
                                  <p:childTnLst>
                                    <p:set>
                                      <p:cBhvr>
                                        <p:cTn id="9" dur="1" fill="hold">
                                          <p:stCondLst>
                                            <p:cond delay="0"/>
                                          </p:stCondLst>
                                        </p:cTn>
                                        <p:tgtEl>
                                          <p:spTgt spid="59"/>
                                        </p:tgtEl>
                                        <p:attrNameLst>
                                          <p:attrName>style.visibility</p:attrName>
                                        </p:attrNameLst>
                                      </p:cBhvr>
                                      <p:to>
                                        <p:strVal val="visible"/>
                                      </p:to>
                                    </p:set>
                                    <p:anim calcmode="lin" valueType="num">
                                      <p:cBhvr>
                                        <p:cTn id="10" dur="500" fill="hold"/>
                                        <p:tgtEl>
                                          <p:spTgt spid="59"/>
                                        </p:tgtEl>
                                        <p:attrNameLst>
                                          <p:attrName>ppt_x</p:attrName>
                                        </p:attrNameLst>
                                      </p:cBhvr>
                                      <p:tavLst>
                                        <p:tav tm="0">
                                          <p:val>
                                            <p:strVal val="#ppt_x"/>
                                          </p:val>
                                        </p:tav>
                                        <p:tav tm="100000">
                                          <p:val>
                                            <p:strVal val="#ppt_x"/>
                                          </p:val>
                                        </p:tav>
                                      </p:tavLst>
                                    </p:anim>
                                    <p:anim calcmode="lin" valueType="num">
                                      <p:cBhvr>
                                        <p:cTn id="11" dur="500" fill="hold"/>
                                        <p:tgtEl>
                                          <p:spTgt spid="59"/>
                                        </p:tgtEl>
                                        <p:attrNameLst>
                                          <p:attrName>ppt_y</p:attrName>
                                        </p:attrNameLst>
                                      </p:cBhvr>
                                      <p:tavLst>
                                        <p:tav tm="0">
                                          <p:val>
                                            <p:strVal val="#ppt_y+#ppt_h/2"/>
                                          </p:val>
                                        </p:tav>
                                        <p:tav tm="100000">
                                          <p:val>
                                            <p:strVal val="#ppt_y"/>
                                          </p:val>
                                        </p:tav>
                                      </p:tavLst>
                                    </p:anim>
                                    <p:anim calcmode="lin" valueType="num">
                                      <p:cBhvr>
                                        <p:cTn id="12" dur="500" fill="hold"/>
                                        <p:tgtEl>
                                          <p:spTgt spid="59"/>
                                        </p:tgtEl>
                                        <p:attrNameLst>
                                          <p:attrName>ppt_w</p:attrName>
                                        </p:attrNameLst>
                                      </p:cBhvr>
                                      <p:tavLst>
                                        <p:tav tm="0">
                                          <p:val>
                                            <p:strVal val="#ppt_w"/>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childTnLst>
                                </p:cTn>
                              </p:par>
                              <p:par>
                                <p:cTn id="14" presetID="17" presetClass="entr" presetSubtype="4" fill="hold" grpId="0" nodeType="withEffect">
                                  <p:stCondLst>
                                    <p:cond delay="150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ppt_x</p:attrName>
                                        </p:attrNameLst>
                                      </p:cBhvr>
                                      <p:tavLst>
                                        <p:tav tm="0">
                                          <p:val>
                                            <p:strVal val="#ppt_x"/>
                                          </p:val>
                                        </p:tav>
                                        <p:tav tm="100000">
                                          <p:val>
                                            <p:strVal val="#ppt_x"/>
                                          </p:val>
                                        </p:tav>
                                      </p:tavLst>
                                    </p:anim>
                                    <p:anim calcmode="lin" valueType="num">
                                      <p:cBhvr>
                                        <p:cTn id="17" dur="500" fill="hold"/>
                                        <p:tgtEl>
                                          <p:spTgt spid="62"/>
                                        </p:tgtEl>
                                        <p:attrNameLst>
                                          <p:attrName>ppt_y</p:attrName>
                                        </p:attrNameLst>
                                      </p:cBhvr>
                                      <p:tavLst>
                                        <p:tav tm="0">
                                          <p:val>
                                            <p:strVal val="#ppt_y+#ppt_h/2"/>
                                          </p:val>
                                        </p:tav>
                                        <p:tav tm="100000">
                                          <p:val>
                                            <p:strVal val="#ppt_y"/>
                                          </p:val>
                                        </p:tav>
                                      </p:tavLst>
                                    </p:anim>
                                    <p:anim calcmode="lin" valueType="num">
                                      <p:cBhvr>
                                        <p:cTn id="18" dur="500" fill="hold"/>
                                        <p:tgtEl>
                                          <p:spTgt spid="62"/>
                                        </p:tgtEl>
                                        <p:attrNameLst>
                                          <p:attrName>ppt_w</p:attrName>
                                        </p:attrNameLst>
                                      </p:cBhvr>
                                      <p:tavLst>
                                        <p:tav tm="0">
                                          <p:val>
                                            <p:strVal val="#ppt_w"/>
                                          </p:val>
                                        </p:tav>
                                        <p:tav tm="100000">
                                          <p:val>
                                            <p:strVal val="#ppt_w"/>
                                          </p:val>
                                        </p:tav>
                                      </p:tavLst>
                                    </p:anim>
                                    <p:anim calcmode="lin" valueType="num">
                                      <p:cBhvr>
                                        <p:cTn id="19" dur="500" fill="hold"/>
                                        <p:tgtEl>
                                          <p:spTgt spid="62"/>
                                        </p:tgtEl>
                                        <p:attrNameLst>
                                          <p:attrName>ppt_h</p:attrName>
                                        </p:attrNameLst>
                                      </p:cBhvr>
                                      <p:tavLst>
                                        <p:tav tm="0">
                                          <p:val>
                                            <p:fltVal val="0"/>
                                          </p:val>
                                        </p:tav>
                                        <p:tav tm="100000">
                                          <p:val>
                                            <p:strVal val="#ppt_h"/>
                                          </p:val>
                                        </p:tav>
                                      </p:tavLst>
                                    </p:anim>
                                  </p:childTnLst>
                                </p:cTn>
                              </p:par>
                              <p:par>
                                <p:cTn id="20" presetID="17" presetClass="entr" presetSubtype="4" fill="hold" grpId="0" nodeType="withEffect">
                                  <p:stCondLst>
                                    <p:cond delay="150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ppt_x</p:attrName>
                                        </p:attrNameLst>
                                      </p:cBhvr>
                                      <p:tavLst>
                                        <p:tav tm="0">
                                          <p:val>
                                            <p:strVal val="#ppt_x"/>
                                          </p:val>
                                        </p:tav>
                                        <p:tav tm="100000">
                                          <p:val>
                                            <p:strVal val="#ppt_x"/>
                                          </p:val>
                                        </p:tav>
                                      </p:tavLst>
                                    </p:anim>
                                    <p:anim calcmode="lin" valueType="num">
                                      <p:cBhvr>
                                        <p:cTn id="23" dur="500" fill="hold"/>
                                        <p:tgtEl>
                                          <p:spTgt spid="65"/>
                                        </p:tgtEl>
                                        <p:attrNameLst>
                                          <p:attrName>ppt_y</p:attrName>
                                        </p:attrNameLst>
                                      </p:cBhvr>
                                      <p:tavLst>
                                        <p:tav tm="0">
                                          <p:val>
                                            <p:strVal val="#ppt_y+#ppt_h/2"/>
                                          </p:val>
                                        </p:tav>
                                        <p:tav tm="100000">
                                          <p:val>
                                            <p:strVal val="#ppt_y"/>
                                          </p:val>
                                        </p:tav>
                                      </p:tavLst>
                                    </p:anim>
                                    <p:anim calcmode="lin" valueType="num">
                                      <p:cBhvr>
                                        <p:cTn id="24" dur="500" fill="hold"/>
                                        <p:tgtEl>
                                          <p:spTgt spid="65"/>
                                        </p:tgtEl>
                                        <p:attrNameLst>
                                          <p:attrName>ppt_w</p:attrName>
                                        </p:attrNameLst>
                                      </p:cBhvr>
                                      <p:tavLst>
                                        <p:tav tm="0">
                                          <p:val>
                                            <p:strVal val="#ppt_w"/>
                                          </p:val>
                                        </p:tav>
                                        <p:tav tm="100000">
                                          <p:val>
                                            <p:strVal val="#ppt_w"/>
                                          </p:val>
                                        </p:tav>
                                      </p:tavLst>
                                    </p:anim>
                                    <p:anim calcmode="lin" valueType="num">
                                      <p:cBhvr>
                                        <p:cTn id="25" dur="500" fill="hold"/>
                                        <p:tgtEl>
                                          <p:spTgt spid="65"/>
                                        </p:tgtEl>
                                        <p:attrNameLst>
                                          <p:attrName>ppt_h</p:attrName>
                                        </p:attrNameLst>
                                      </p:cBhvr>
                                      <p:tavLst>
                                        <p:tav tm="0">
                                          <p:val>
                                            <p:fltVal val="0"/>
                                          </p:val>
                                        </p:tav>
                                        <p:tav tm="100000">
                                          <p:val>
                                            <p:strVal val="#ppt_h"/>
                                          </p:val>
                                        </p:tav>
                                      </p:tavLst>
                                    </p:anim>
                                  </p:childTnLst>
                                </p:cTn>
                              </p:par>
                              <p:par>
                                <p:cTn id="26" presetID="17" presetClass="entr" presetSubtype="4" fill="hold" grpId="0" nodeType="withEffect">
                                  <p:stCondLst>
                                    <p:cond delay="1500"/>
                                  </p:stCondLst>
                                  <p:childTnLst>
                                    <p:set>
                                      <p:cBhvr>
                                        <p:cTn id="27" dur="1" fill="hold">
                                          <p:stCondLst>
                                            <p:cond delay="0"/>
                                          </p:stCondLst>
                                        </p:cTn>
                                        <p:tgtEl>
                                          <p:spTgt spid="66"/>
                                        </p:tgtEl>
                                        <p:attrNameLst>
                                          <p:attrName>style.visibility</p:attrName>
                                        </p:attrNameLst>
                                      </p:cBhvr>
                                      <p:to>
                                        <p:strVal val="visible"/>
                                      </p:to>
                                    </p:set>
                                    <p:anim calcmode="lin" valueType="num">
                                      <p:cBhvr>
                                        <p:cTn id="28" dur="500" fill="hold"/>
                                        <p:tgtEl>
                                          <p:spTgt spid="66"/>
                                        </p:tgtEl>
                                        <p:attrNameLst>
                                          <p:attrName>ppt_x</p:attrName>
                                        </p:attrNameLst>
                                      </p:cBhvr>
                                      <p:tavLst>
                                        <p:tav tm="0">
                                          <p:val>
                                            <p:strVal val="#ppt_x"/>
                                          </p:val>
                                        </p:tav>
                                        <p:tav tm="100000">
                                          <p:val>
                                            <p:strVal val="#ppt_x"/>
                                          </p:val>
                                        </p:tav>
                                      </p:tavLst>
                                    </p:anim>
                                    <p:anim calcmode="lin" valueType="num">
                                      <p:cBhvr>
                                        <p:cTn id="29" dur="500" fill="hold"/>
                                        <p:tgtEl>
                                          <p:spTgt spid="66"/>
                                        </p:tgtEl>
                                        <p:attrNameLst>
                                          <p:attrName>ppt_y</p:attrName>
                                        </p:attrNameLst>
                                      </p:cBhvr>
                                      <p:tavLst>
                                        <p:tav tm="0">
                                          <p:val>
                                            <p:strVal val="#ppt_y+#ppt_h/2"/>
                                          </p:val>
                                        </p:tav>
                                        <p:tav tm="100000">
                                          <p:val>
                                            <p:strVal val="#ppt_y"/>
                                          </p:val>
                                        </p:tav>
                                      </p:tavLst>
                                    </p:anim>
                                    <p:anim calcmode="lin" valueType="num">
                                      <p:cBhvr>
                                        <p:cTn id="30" dur="500" fill="hold"/>
                                        <p:tgtEl>
                                          <p:spTgt spid="66"/>
                                        </p:tgtEl>
                                        <p:attrNameLst>
                                          <p:attrName>ppt_w</p:attrName>
                                        </p:attrNameLst>
                                      </p:cBhvr>
                                      <p:tavLst>
                                        <p:tav tm="0">
                                          <p:val>
                                            <p:strVal val="#ppt_w"/>
                                          </p:val>
                                        </p:tav>
                                        <p:tav tm="100000">
                                          <p:val>
                                            <p:strVal val="#ppt_w"/>
                                          </p:val>
                                        </p:tav>
                                      </p:tavLst>
                                    </p:anim>
                                    <p:anim calcmode="lin" valueType="num">
                                      <p:cBhvr>
                                        <p:cTn id="31" dur="500" fill="hold"/>
                                        <p:tgtEl>
                                          <p:spTgt spid="66"/>
                                        </p:tgtEl>
                                        <p:attrNameLst>
                                          <p:attrName>ppt_h</p:attrName>
                                        </p:attrNameLst>
                                      </p:cBhvr>
                                      <p:tavLst>
                                        <p:tav tm="0">
                                          <p:val>
                                            <p:fltVal val="0"/>
                                          </p:val>
                                        </p:tav>
                                        <p:tav tm="100000">
                                          <p:val>
                                            <p:strVal val="#ppt_h"/>
                                          </p:val>
                                        </p:tav>
                                      </p:tavLst>
                                    </p:anim>
                                  </p:childTnLst>
                                </p:cTn>
                              </p:par>
                              <p:par>
                                <p:cTn id="32" presetID="10" presetClass="entr" presetSubtype="0" fill="hold" grpId="0" nodeType="withEffect">
                                  <p:stCondLst>
                                    <p:cond delay="175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500"/>
                                        <p:tgtEl>
                                          <p:spTgt spid="72"/>
                                        </p:tgtEl>
                                      </p:cBhvr>
                                    </p:animEffect>
                                  </p:childTnLst>
                                </p:cTn>
                              </p:par>
                              <p:par>
                                <p:cTn id="35" presetID="10" presetClass="entr" presetSubtype="0" fill="hold" grpId="0" nodeType="withEffect">
                                  <p:stCondLst>
                                    <p:cond delay="175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500"/>
                                        <p:tgtEl>
                                          <p:spTgt spid="73"/>
                                        </p:tgtEl>
                                      </p:cBhvr>
                                    </p:animEffect>
                                  </p:childTnLst>
                                </p:cTn>
                              </p:par>
                              <p:par>
                                <p:cTn id="38" presetID="10" presetClass="entr" presetSubtype="0" fill="hold" grpId="0" nodeType="withEffect">
                                  <p:stCondLst>
                                    <p:cond delay="175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par>
                                <p:cTn id="41" presetID="10" presetClass="entr" presetSubtype="0" fill="hold" grpId="0" nodeType="withEffect">
                                  <p:stCondLst>
                                    <p:cond delay="175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500"/>
                                        <p:tgtEl>
                                          <p:spTgt spid="75"/>
                                        </p:tgtEl>
                                      </p:cBhvr>
                                    </p:animEffect>
                                  </p:childTnLst>
                                </p:cTn>
                              </p:par>
                              <p:par>
                                <p:cTn id="44" presetID="42" presetClass="entr" presetSubtype="0" fill="hold" grpId="0" nodeType="withEffect">
                                  <p:stCondLst>
                                    <p:cond delay="250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1000"/>
                                        <p:tgtEl>
                                          <p:spTgt spid="68"/>
                                        </p:tgtEl>
                                      </p:cBhvr>
                                    </p:animEffect>
                                    <p:anim calcmode="lin" valueType="num">
                                      <p:cBhvr>
                                        <p:cTn id="47" dur="1000" fill="hold"/>
                                        <p:tgtEl>
                                          <p:spTgt spid="68"/>
                                        </p:tgtEl>
                                        <p:attrNameLst>
                                          <p:attrName>ppt_x</p:attrName>
                                        </p:attrNameLst>
                                      </p:cBhvr>
                                      <p:tavLst>
                                        <p:tav tm="0">
                                          <p:val>
                                            <p:strVal val="#ppt_x"/>
                                          </p:val>
                                        </p:tav>
                                        <p:tav tm="100000">
                                          <p:val>
                                            <p:strVal val="#ppt_x"/>
                                          </p:val>
                                        </p:tav>
                                      </p:tavLst>
                                    </p:anim>
                                    <p:anim calcmode="lin" valueType="num">
                                      <p:cBhvr>
                                        <p:cTn id="48" dur="1000" fill="hold"/>
                                        <p:tgtEl>
                                          <p:spTgt spid="6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500"/>
                                  </p:stCondLst>
                                  <p:childTnLst>
                                    <p:set>
                                      <p:cBhvr>
                                        <p:cTn id="50" dur="1" fill="hold">
                                          <p:stCondLst>
                                            <p:cond delay="0"/>
                                          </p:stCondLst>
                                        </p:cTn>
                                        <p:tgtEl>
                                          <p:spTgt spid="69"/>
                                        </p:tgtEl>
                                        <p:attrNameLst>
                                          <p:attrName>style.visibility</p:attrName>
                                        </p:attrNameLst>
                                      </p:cBhvr>
                                      <p:to>
                                        <p:strVal val="visible"/>
                                      </p:to>
                                    </p:set>
                                    <p:animEffect transition="in" filter="fade">
                                      <p:cBhvr>
                                        <p:cTn id="51" dur="1000"/>
                                        <p:tgtEl>
                                          <p:spTgt spid="69"/>
                                        </p:tgtEl>
                                      </p:cBhvr>
                                    </p:animEffect>
                                    <p:anim calcmode="lin" valueType="num">
                                      <p:cBhvr>
                                        <p:cTn id="52" dur="1000" fill="hold"/>
                                        <p:tgtEl>
                                          <p:spTgt spid="69"/>
                                        </p:tgtEl>
                                        <p:attrNameLst>
                                          <p:attrName>ppt_x</p:attrName>
                                        </p:attrNameLst>
                                      </p:cBhvr>
                                      <p:tavLst>
                                        <p:tav tm="0">
                                          <p:val>
                                            <p:strVal val="#ppt_x"/>
                                          </p:val>
                                        </p:tav>
                                        <p:tav tm="100000">
                                          <p:val>
                                            <p:strVal val="#ppt_x"/>
                                          </p:val>
                                        </p:tav>
                                      </p:tavLst>
                                    </p:anim>
                                    <p:anim calcmode="lin" valueType="num">
                                      <p:cBhvr>
                                        <p:cTn id="53" dur="1000" fill="hold"/>
                                        <p:tgtEl>
                                          <p:spTgt spid="6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500"/>
                                  </p:stCondLst>
                                  <p:childTnLst>
                                    <p:set>
                                      <p:cBhvr>
                                        <p:cTn id="55" dur="1" fill="hold">
                                          <p:stCondLst>
                                            <p:cond delay="0"/>
                                          </p:stCondLst>
                                        </p:cTn>
                                        <p:tgtEl>
                                          <p:spTgt spid="70"/>
                                        </p:tgtEl>
                                        <p:attrNameLst>
                                          <p:attrName>style.visibility</p:attrName>
                                        </p:attrNameLst>
                                      </p:cBhvr>
                                      <p:to>
                                        <p:strVal val="visible"/>
                                      </p:to>
                                    </p:set>
                                    <p:animEffect transition="in" filter="fade">
                                      <p:cBhvr>
                                        <p:cTn id="56" dur="1000"/>
                                        <p:tgtEl>
                                          <p:spTgt spid="70"/>
                                        </p:tgtEl>
                                      </p:cBhvr>
                                    </p:animEffect>
                                    <p:anim calcmode="lin" valueType="num">
                                      <p:cBhvr>
                                        <p:cTn id="57" dur="1000" fill="hold"/>
                                        <p:tgtEl>
                                          <p:spTgt spid="70"/>
                                        </p:tgtEl>
                                        <p:attrNameLst>
                                          <p:attrName>ppt_x</p:attrName>
                                        </p:attrNameLst>
                                      </p:cBhvr>
                                      <p:tavLst>
                                        <p:tav tm="0">
                                          <p:val>
                                            <p:strVal val="#ppt_x"/>
                                          </p:val>
                                        </p:tav>
                                        <p:tav tm="100000">
                                          <p:val>
                                            <p:strVal val="#ppt_x"/>
                                          </p:val>
                                        </p:tav>
                                      </p:tavLst>
                                    </p:anim>
                                    <p:anim calcmode="lin" valueType="num">
                                      <p:cBhvr>
                                        <p:cTn id="58" dur="1000" fill="hold"/>
                                        <p:tgtEl>
                                          <p:spTgt spid="7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500"/>
                                  </p:stCondLst>
                                  <p:childTnLst>
                                    <p:set>
                                      <p:cBhvr>
                                        <p:cTn id="60" dur="1" fill="hold">
                                          <p:stCondLst>
                                            <p:cond delay="0"/>
                                          </p:stCondLst>
                                        </p:cTn>
                                        <p:tgtEl>
                                          <p:spTgt spid="71"/>
                                        </p:tgtEl>
                                        <p:attrNameLst>
                                          <p:attrName>style.visibility</p:attrName>
                                        </p:attrNameLst>
                                      </p:cBhvr>
                                      <p:to>
                                        <p:strVal val="visible"/>
                                      </p:to>
                                    </p:set>
                                    <p:animEffect transition="in" filter="fade">
                                      <p:cBhvr>
                                        <p:cTn id="61" dur="1000"/>
                                        <p:tgtEl>
                                          <p:spTgt spid="71"/>
                                        </p:tgtEl>
                                      </p:cBhvr>
                                    </p:animEffect>
                                    <p:anim calcmode="lin" valueType="num">
                                      <p:cBhvr>
                                        <p:cTn id="62" dur="1000" fill="hold"/>
                                        <p:tgtEl>
                                          <p:spTgt spid="71"/>
                                        </p:tgtEl>
                                        <p:attrNameLst>
                                          <p:attrName>ppt_x</p:attrName>
                                        </p:attrNameLst>
                                      </p:cBhvr>
                                      <p:tavLst>
                                        <p:tav tm="0">
                                          <p:val>
                                            <p:strVal val="#ppt_x"/>
                                          </p:val>
                                        </p:tav>
                                        <p:tav tm="100000">
                                          <p:val>
                                            <p:strVal val="#ppt_x"/>
                                          </p:val>
                                        </p:tav>
                                      </p:tavLst>
                                    </p:anim>
                                    <p:anim calcmode="lin" valueType="num">
                                      <p:cBhvr>
                                        <p:cTn id="63" dur="1000" fill="hold"/>
                                        <p:tgtEl>
                                          <p:spTgt spid="71"/>
                                        </p:tgtEl>
                                        <p:attrNameLst>
                                          <p:attrName>ppt_y</p:attrName>
                                        </p:attrNameLst>
                                      </p:cBhvr>
                                      <p:tavLst>
                                        <p:tav tm="0">
                                          <p:val>
                                            <p:strVal val="#ppt_y+.1"/>
                                          </p:val>
                                        </p:tav>
                                        <p:tav tm="100000">
                                          <p:val>
                                            <p:strVal val="#ppt_y"/>
                                          </p:val>
                                        </p:tav>
                                      </p:tavLst>
                                    </p:anim>
                                  </p:childTnLst>
                                </p:cTn>
                              </p:par>
                              <p:par>
                                <p:cTn id="64" presetID="16" presetClass="entr" presetSubtype="37" fill="hold" nodeType="withEffect">
                                  <p:stCondLst>
                                    <p:cond delay="1000"/>
                                  </p:stCondLst>
                                  <p:childTnLst>
                                    <p:set>
                                      <p:cBhvr>
                                        <p:cTn id="65" dur="1" fill="hold">
                                          <p:stCondLst>
                                            <p:cond delay="0"/>
                                          </p:stCondLst>
                                        </p:cTn>
                                        <p:tgtEl>
                                          <p:spTgt spid="81"/>
                                        </p:tgtEl>
                                        <p:attrNameLst>
                                          <p:attrName>style.visibility</p:attrName>
                                        </p:attrNameLst>
                                      </p:cBhvr>
                                      <p:to>
                                        <p:strVal val="visible"/>
                                      </p:to>
                                    </p:set>
                                    <p:animEffect transition="in" filter="barn(outVertical)">
                                      <p:cBhvr>
                                        <p:cTn id="66" dur="500"/>
                                        <p:tgtEl>
                                          <p:spTgt spid="81"/>
                                        </p:tgtEl>
                                      </p:cBhvr>
                                    </p:animEffect>
                                  </p:childTnLst>
                                </p:cTn>
                              </p:par>
                              <p:par>
                                <p:cTn id="67" presetID="17" presetClass="entr" presetSubtype="4" fill="hold" grpId="0" nodeType="withEffect">
                                  <p:stCondLst>
                                    <p:cond delay="1500"/>
                                  </p:stCondLst>
                                  <p:childTnLst>
                                    <p:set>
                                      <p:cBhvr>
                                        <p:cTn id="68" dur="1" fill="hold">
                                          <p:stCondLst>
                                            <p:cond delay="0"/>
                                          </p:stCondLst>
                                        </p:cTn>
                                        <p:tgtEl>
                                          <p:spTgt spid="77"/>
                                        </p:tgtEl>
                                        <p:attrNameLst>
                                          <p:attrName>style.visibility</p:attrName>
                                        </p:attrNameLst>
                                      </p:cBhvr>
                                      <p:to>
                                        <p:strVal val="visible"/>
                                      </p:to>
                                    </p:set>
                                    <p:anim calcmode="lin" valueType="num">
                                      <p:cBhvr>
                                        <p:cTn id="69" dur="500" fill="hold"/>
                                        <p:tgtEl>
                                          <p:spTgt spid="77"/>
                                        </p:tgtEl>
                                        <p:attrNameLst>
                                          <p:attrName>ppt_x</p:attrName>
                                        </p:attrNameLst>
                                      </p:cBhvr>
                                      <p:tavLst>
                                        <p:tav tm="0">
                                          <p:val>
                                            <p:strVal val="#ppt_x"/>
                                          </p:val>
                                        </p:tav>
                                        <p:tav tm="100000">
                                          <p:val>
                                            <p:strVal val="#ppt_x"/>
                                          </p:val>
                                        </p:tav>
                                      </p:tavLst>
                                    </p:anim>
                                    <p:anim calcmode="lin" valueType="num">
                                      <p:cBhvr>
                                        <p:cTn id="70" dur="500" fill="hold"/>
                                        <p:tgtEl>
                                          <p:spTgt spid="77"/>
                                        </p:tgtEl>
                                        <p:attrNameLst>
                                          <p:attrName>ppt_y</p:attrName>
                                        </p:attrNameLst>
                                      </p:cBhvr>
                                      <p:tavLst>
                                        <p:tav tm="0">
                                          <p:val>
                                            <p:strVal val="#ppt_y+#ppt_h/2"/>
                                          </p:val>
                                        </p:tav>
                                        <p:tav tm="100000">
                                          <p:val>
                                            <p:strVal val="#ppt_y"/>
                                          </p:val>
                                        </p:tav>
                                      </p:tavLst>
                                    </p:anim>
                                    <p:anim calcmode="lin" valueType="num">
                                      <p:cBhvr>
                                        <p:cTn id="71" dur="500" fill="hold"/>
                                        <p:tgtEl>
                                          <p:spTgt spid="77"/>
                                        </p:tgtEl>
                                        <p:attrNameLst>
                                          <p:attrName>ppt_w</p:attrName>
                                        </p:attrNameLst>
                                      </p:cBhvr>
                                      <p:tavLst>
                                        <p:tav tm="0">
                                          <p:val>
                                            <p:strVal val="#ppt_w"/>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childTnLst>
                                </p:cTn>
                              </p:par>
                              <p:par>
                                <p:cTn id="73" presetID="17" presetClass="entr" presetSubtype="4" fill="hold" grpId="0" nodeType="withEffect">
                                  <p:stCondLst>
                                    <p:cond delay="1500"/>
                                  </p:stCondLst>
                                  <p:childTnLst>
                                    <p:set>
                                      <p:cBhvr>
                                        <p:cTn id="74" dur="1" fill="hold">
                                          <p:stCondLst>
                                            <p:cond delay="0"/>
                                          </p:stCondLst>
                                        </p:cTn>
                                        <p:tgtEl>
                                          <p:spTgt spid="78"/>
                                        </p:tgtEl>
                                        <p:attrNameLst>
                                          <p:attrName>style.visibility</p:attrName>
                                        </p:attrNameLst>
                                      </p:cBhvr>
                                      <p:to>
                                        <p:strVal val="visible"/>
                                      </p:to>
                                    </p:set>
                                    <p:anim calcmode="lin" valueType="num">
                                      <p:cBhvr>
                                        <p:cTn id="75" dur="500" fill="hold"/>
                                        <p:tgtEl>
                                          <p:spTgt spid="78"/>
                                        </p:tgtEl>
                                        <p:attrNameLst>
                                          <p:attrName>ppt_x</p:attrName>
                                        </p:attrNameLst>
                                      </p:cBhvr>
                                      <p:tavLst>
                                        <p:tav tm="0">
                                          <p:val>
                                            <p:strVal val="#ppt_x"/>
                                          </p:val>
                                        </p:tav>
                                        <p:tav tm="100000">
                                          <p:val>
                                            <p:strVal val="#ppt_x"/>
                                          </p:val>
                                        </p:tav>
                                      </p:tavLst>
                                    </p:anim>
                                    <p:anim calcmode="lin" valueType="num">
                                      <p:cBhvr>
                                        <p:cTn id="76" dur="500" fill="hold"/>
                                        <p:tgtEl>
                                          <p:spTgt spid="78"/>
                                        </p:tgtEl>
                                        <p:attrNameLst>
                                          <p:attrName>ppt_y</p:attrName>
                                        </p:attrNameLst>
                                      </p:cBhvr>
                                      <p:tavLst>
                                        <p:tav tm="0">
                                          <p:val>
                                            <p:strVal val="#ppt_y+#ppt_h/2"/>
                                          </p:val>
                                        </p:tav>
                                        <p:tav tm="100000">
                                          <p:val>
                                            <p:strVal val="#ppt_y"/>
                                          </p:val>
                                        </p:tav>
                                      </p:tavLst>
                                    </p:anim>
                                    <p:anim calcmode="lin" valueType="num">
                                      <p:cBhvr>
                                        <p:cTn id="77" dur="500" fill="hold"/>
                                        <p:tgtEl>
                                          <p:spTgt spid="78"/>
                                        </p:tgtEl>
                                        <p:attrNameLst>
                                          <p:attrName>ppt_w</p:attrName>
                                        </p:attrNameLst>
                                      </p:cBhvr>
                                      <p:tavLst>
                                        <p:tav tm="0">
                                          <p:val>
                                            <p:strVal val="#ppt_w"/>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childTnLst>
                                </p:cTn>
                              </p:par>
                              <p:par>
                                <p:cTn id="79" presetID="17" presetClass="entr" presetSubtype="4" fill="hold" grpId="0" nodeType="withEffect">
                                  <p:stCondLst>
                                    <p:cond delay="1500"/>
                                  </p:stCondLst>
                                  <p:childTnLst>
                                    <p:set>
                                      <p:cBhvr>
                                        <p:cTn id="80" dur="1" fill="hold">
                                          <p:stCondLst>
                                            <p:cond delay="0"/>
                                          </p:stCondLst>
                                        </p:cTn>
                                        <p:tgtEl>
                                          <p:spTgt spid="79"/>
                                        </p:tgtEl>
                                        <p:attrNameLst>
                                          <p:attrName>style.visibility</p:attrName>
                                        </p:attrNameLst>
                                      </p:cBhvr>
                                      <p:to>
                                        <p:strVal val="visible"/>
                                      </p:to>
                                    </p:set>
                                    <p:anim calcmode="lin" valueType="num">
                                      <p:cBhvr>
                                        <p:cTn id="81" dur="500" fill="hold"/>
                                        <p:tgtEl>
                                          <p:spTgt spid="79"/>
                                        </p:tgtEl>
                                        <p:attrNameLst>
                                          <p:attrName>ppt_x</p:attrName>
                                        </p:attrNameLst>
                                      </p:cBhvr>
                                      <p:tavLst>
                                        <p:tav tm="0">
                                          <p:val>
                                            <p:strVal val="#ppt_x"/>
                                          </p:val>
                                        </p:tav>
                                        <p:tav tm="100000">
                                          <p:val>
                                            <p:strVal val="#ppt_x"/>
                                          </p:val>
                                        </p:tav>
                                      </p:tavLst>
                                    </p:anim>
                                    <p:anim calcmode="lin" valueType="num">
                                      <p:cBhvr>
                                        <p:cTn id="82" dur="500" fill="hold"/>
                                        <p:tgtEl>
                                          <p:spTgt spid="79"/>
                                        </p:tgtEl>
                                        <p:attrNameLst>
                                          <p:attrName>ppt_y</p:attrName>
                                        </p:attrNameLst>
                                      </p:cBhvr>
                                      <p:tavLst>
                                        <p:tav tm="0">
                                          <p:val>
                                            <p:strVal val="#ppt_y+#ppt_h/2"/>
                                          </p:val>
                                        </p:tav>
                                        <p:tav tm="100000">
                                          <p:val>
                                            <p:strVal val="#ppt_y"/>
                                          </p:val>
                                        </p:tav>
                                      </p:tavLst>
                                    </p:anim>
                                    <p:anim calcmode="lin" valueType="num">
                                      <p:cBhvr>
                                        <p:cTn id="83" dur="500" fill="hold"/>
                                        <p:tgtEl>
                                          <p:spTgt spid="79"/>
                                        </p:tgtEl>
                                        <p:attrNameLst>
                                          <p:attrName>ppt_w</p:attrName>
                                        </p:attrNameLst>
                                      </p:cBhvr>
                                      <p:tavLst>
                                        <p:tav tm="0">
                                          <p:val>
                                            <p:strVal val="#ppt_w"/>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childTnLst>
                                </p:cTn>
                              </p:par>
                              <p:par>
                                <p:cTn id="85" presetID="17" presetClass="entr" presetSubtype="4" fill="hold" grpId="0" nodeType="withEffect">
                                  <p:stCondLst>
                                    <p:cond delay="150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ppt_x</p:attrName>
                                        </p:attrNameLst>
                                      </p:cBhvr>
                                      <p:tavLst>
                                        <p:tav tm="0">
                                          <p:val>
                                            <p:strVal val="#ppt_x"/>
                                          </p:val>
                                        </p:tav>
                                        <p:tav tm="100000">
                                          <p:val>
                                            <p:strVal val="#ppt_x"/>
                                          </p:val>
                                        </p:tav>
                                      </p:tavLst>
                                    </p:anim>
                                    <p:anim calcmode="lin" valueType="num">
                                      <p:cBhvr>
                                        <p:cTn id="88" dur="500" fill="hold"/>
                                        <p:tgtEl>
                                          <p:spTgt spid="80"/>
                                        </p:tgtEl>
                                        <p:attrNameLst>
                                          <p:attrName>ppt_y</p:attrName>
                                        </p:attrNameLst>
                                      </p:cBhvr>
                                      <p:tavLst>
                                        <p:tav tm="0">
                                          <p:val>
                                            <p:strVal val="#ppt_y+#ppt_h/2"/>
                                          </p:val>
                                        </p:tav>
                                        <p:tav tm="100000">
                                          <p:val>
                                            <p:strVal val="#ppt_y"/>
                                          </p:val>
                                        </p:tav>
                                      </p:tavLst>
                                    </p:anim>
                                    <p:anim calcmode="lin" valueType="num">
                                      <p:cBhvr>
                                        <p:cTn id="89" dur="500" fill="hold"/>
                                        <p:tgtEl>
                                          <p:spTgt spid="80"/>
                                        </p:tgtEl>
                                        <p:attrNameLst>
                                          <p:attrName>ppt_w</p:attrName>
                                        </p:attrNameLst>
                                      </p:cBhvr>
                                      <p:tavLst>
                                        <p:tav tm="0">
                                          <p:val>
                                            <p:strVal val="#ppt_w"/>
                                          </p:val>
                                        </p:tav>
                                        <p:tav tm="100000">
                                          <p:val>
                                            <p:strVal val="#ppt_w"/>
                                          </p:val>
                                        </p:tav>
                                      </p:tavLst>
                                    </p:anim>
                                    <p:anim calcmode="lin" valueType="num">
                                      <p:cBhvr>
                                        <p:cTn id="90" dur="500" fill="hold"/>
                                        <p:tgtEl>
                                          <p:spTgt spid="80"/>
                                        </p:tgtEl>
                                        <p:attrNameLst>
                                          <p:attrName>ppt_h</p:attrName>
                                        </p:attrNameLst>
                                      </p:cBhvr>
                                      <p:tavLst>
                                        <p:tav tm="0">
                                          <p:val>
                                            <p:fltVal val="0"/>
                                          </p:val>
                                        </p:tav>
                                        <p:tav tm="100000">
                                          <p:val>
                                            <p:strVal val="#ppt_h"/>
                                          </p:val>
                                        </p:tav>
                                      </p:tavLst>
                                    </p:anim>
                                  </p:childTnLst>
                                </p:cTn>
                              </p:par>
                              <p:par>
                                <p:cTn id="91" presetID="10" presetClass="entr" presetSubtype="0" fill="hold" grpId="0" nodeType="withEffect">
                                  <p:stCondLst>
                                    <p:cond delay="1750"/>
                                  </p:stCondLst>
                                  <p:childTnLst>
                                    <p:set>
                                      <p:cBhvr>
                                        <p:cTn id="92" dur="1" fill="hold">
                                          <p:stCondLst>
                                            <p:cond delay="0"/>
                                          </p:stCondLst>
                                        </p:cTn>
                                        <p:tgtEl>
                                          <p:spTgt spid="86"/>
                                        </p:tgtEl>
                                        <p:attrNameLst>
                                          <p:attrName>style.visibility</p:attrName>
                                        </p:attrNameLst>
                                      </p:cBhvr>
                                      <p:to>
                                        <p:strVal val="visible"/>
                                      </p:to>
                                    </p:set>
                                    <p:animEffect transition="in" filter="fade">
                                      <p:cBhvr>
                                        <p:cTn id="93" dur="500"/>
                                        <p:tgtEl>
                                          <p:spTgt spid="86"/>
                                        </p:tgtEl>
                                      </p:cBhvr>
                                    </p:animEffect>
                                  </p:childTnLst>
                                </p:cTn>
                              </p:par>
                              <p:par>
                                <p:cTn id="94" presetID="10" presetClass="entr" presetSubtype="0" fill="hold" grpId="0" nodeType="withEffect">
                                  <p:stCondLst>
                                    <p:cond delay="1750"/>
                                  </p:stCondLst>
                                  <p:childTnLst>
                                    <p:set>
                                      <p:cBhvr>
                                        <p:cTn id="95" dur="1" fill="hold">
                                          <p:stCondLst>
                                            <p:cond delay="0"/>
                                          </p:stCondLst>
                                        </p:cTn>
                                        <p:tgtEl>
                                          <p:spTgt spid="87"/>
                                        </p:tgtEl>
                                        <p:attrNameLst>
                                          <p:attrName>style.visibility</p:attrName>
                                        </p:attrNameLst>
                                      </p:cBhvr>
                                      <p:to>
                                        <p:strVal val="visible"/>
                                      </p:to>
                                    </p:set>
                                    <p:animEffect transition="in" filter="fade">
                                      <p:cBhvr>
                                        <p:cTn id="96" dur="500"/>
                                        <p:tgtEl>
                                          <p:spTgt spid="87"/>
                                        </p:tgtEl>
                                      </p:cBhvr>
                                    </p:animEffect>
                                  </p:childTnLst>
                                </p:cTn>
                              </p:par>
                              <p:par>
                                <p:cTn id="97" presetID="10" presetClass="entr" presetSubtype="0" fill="hold" grpId="0" nodeType="withEffect">
                                  <p:stCondLst>
                                    <p:cond delay="1750"/>
                                  </p:stCondLst>
                                  <p:childTnLst>
                                    <p:set>
                                      <p:cBhvr>
                                        <p:cTn id="98" dur="1" fill="hold">
                                          <p:stCondLst>
                                            <p:cond delay="0"/>
                                          </p:stCondLst>
                                        </p:cTn>
                                        <p:tgtEl>
                                          <p:spTgt spid="88"/>
                                        </p:tgtEl>
                                        <p:attrNameLst>
                                          <p:attrName>style.visibility</p:attrName>
                                        </p:attrNameLst>
                                      </p:cBhvr>
                                      <p:to>
                                        <p:strVal val="visible"/>
                                      </p:to>
                                    </p:set>
                                    <p:animEffect transition="in" filter="fade">
                                      <p:cBhvr>
                                        <p:cTn id="99" dur="500"/>
                                        <p:tgtEl>
                                          <p:spTgt spid="88"/>
                                        </p:tgtEl>
                                      </p:cBhvr>
                                    </p:animEffect>
                                  </p:childTnLst>
                                </p:cTn>
                              </p:par>
                              <p:par>
                                <p:cTn id="100" presetID="10" presetClass="entr" presetSubtype="0" fill="hold" grpId="0" nodeType="withEffect">
                                  <p:stCondLst>
                                    <p:cond delay="1750"/>
                                  </p:stCondLst>
                                  <p:childTnLst>
                                    <p:set>
                                      <p:cBhvr>
                                        <p:cTn id="101" dur="1" fill="hold">
                                          <p:stCondLst>
                                            <p:cond delay="0"/>
                                          </p:stCondLst>
                                        </p:cTn>
                                        <p:tgtEl>
                                          <p:spTgt spid="89"/>
                                        </p:tgtEl>
                                        <p:attrNameLst>
                                          <p:attrName>style.visibility</p:attrName>
                                        </p:attrNameLst>
                                      </p:cBhvr>
                                      <p:to>
                                        <p:strVal val="visible"/>
                                      </p:to>
                                    </p:set>
                                    <p:animEffect transition="in" filter="fade">
                                      <p:cBhvr>
                                        <p:cTn id="102" dur="500"/>
                                        <p:tgtEl>
                                          <p:spTgt spid="89"/>
                                        </p:tgtEl>
                                      </p:cBhvr>
                                    </p:animEffect>
                                  </p:childTnLst>
                                </p:cTn>
                              </p:par>
                              <p:par>
                                <p:cTn id="103" presetID="42" presetClass="entr" presetSubtype="0" fill="hold" grpId="0" nodeType="withEffect">
                                  <p:stCondLst>
                                    <p:cond delay="2500"/>
                                  </p:stCondLst>
                                  <p:childTnLst>
                                    <p:set>
                                      <p:cBhvr>
                                        <p:cTn id="104" dur="1" fill="hold">
                                          <p:stCondLst>
                                            <p:cond delay="0"/>
                                          </p:stCondLst>
                                        </p:cTn>
                                        <p:tgtEl>
                                          <p:spTgt spid="76"/>
                                        </p:tgtEl>
                                        <p:attrNameLst>
                                          <p:attrName>style.visibility</p:attrName>
                                        </p:attrNameLst>
                                      </p:cBhvr>
                                      <p:to>
                                        <p:strVal val="visible"/>
                                      </p:to>
                                    </p:set>
                                    <p:animEffect transition="in" filter="fade">
                                      <p:cBhvr>
                                        <p:cTn id="105" dur="1000"/>
                                        <p:tgtEl>
                                          <p:spTgt spid="76"/>
                                        </p:tgtEl>
                                      </p:cBhvr>
                                    </p:animEffect>
                                    <p:anim calcmode="lin" valueType="num">
                                      <p:cBhvr>
                                        <p:cTn id="106" dur="1000" fill="hold"/>
                                        <p:tgtEl>
                                          <p:spTgt spid="76"/>
                                        </p:tgtEl>
                                        <p:attrNameLst>
                                          <p:attrName>ppt_x</p:attrName>
                                        </p:attrNameLst>
                                      </p:cBhvr>
                                      <p:tavLst>
                                        <p:tav tm="0">
                                          <p:val>
                                            <p:strVal val="#ppt_x"/>
                                          </p:val>
                                        </p:tav>
                                        <p:tav tm="100000">
                                          <p:val>
                                            <p:strVal val="#ppt_x"/>
                                          </p:val>
                                        </p:tav>
                                      </p:tavLst>
                                    </p:anim>
                                    <p:anim calcmode="lin" valueType="num">
                                      <p:cBhvr>
                                        <p:cTn id="107" dur="1000" fill="hold"/>
                                        <p:tgtEl>
                                          <p:spTgt spid="76"/>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250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2500"/>
                                  </p:stCondLst>
                                  <p:childTnLst>
                                    <p:set>
                                      <p:cBhvr>
                                        <p:cTn id="114" dur="1" fill="hold">
                                          <p:stCondLst>
                                            <p:cond delay="0"/>
                                          </p:stCondLst>
                                        </p:cTn>
                                        <p:tgtEl>
                                          <p:spTgt spid="40"/>
                                        </p:tgtEl>
                                        <p:attrNameLst>
                                          <p:attrName>style.visibility</p:attrName>
                                        </p:attrNameLst>
                                      </p:cBhvr>
                                      <p:to>
                                        <p:strVal val="visible"/>
                                      </p:to>
                                    </p:set>
                                    <p:animEffect transition="in" filter="fade">
                                      <p:cBhvr>
                                        <p:cTn id="115" dur="1000"/>
                                        <p:tgtEl>
                                          <p:spTgt spid="40"/>
                                        </p:tgtEl>
                                      </p:cBhvr>
                                    </p:animEffect>
                                    <p:anim calcmode="lin" valueType="num">
                                      <p:cBhvr>
                                        <p:cTn id="116" dur="1000" fill="hold"/>
                                        <p:tgtEl>
                                          <p:spTgt spid="40"/>
                                        </p:tgtEl>
                                        <p:attrNameLst>
                                          <p:attrName>ppt_x</p:attrName>
                                        </p:attrNameLst>
                                      </p:cBhvr>
                                      <p:tavLst>
                                        <p:tav tm="0">
                                          <p:val>
                                            <p:strVal val="#ppt_x"/>
                                          </p:val>
                                        </p:tav>
                                        <p:tav tm="100000">
                                          <p:val>
                                            <p:strVal val="#ppt_x"/>
                                          </p:val>
                                        </p:tav>
                                      </p:tavLst>
                                    </p:anim>
                                    <p:anim calcmode="lin" valueType="num">
                                      <p:cBhvr>
                                        <p:cTn id="117" dur="1000" fill="hold"/>
                                        <p:tgtEl>
                                          <p:spTgt spid="40"/>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2500"/>
                                  </p:stCondLst>
                                  <p:childTnLst>
                                    <p:set>
                                      <p:cBhvr>
                                        <p:cTn id="119" dur="1" fill="hold">
                                          <p:stCondLst>
                                            <p:cond delay="0"/>
                                          </p:stCondLst>
                                        </p:cTn>
                                        <p:tgtEl>
                                          <p:spTgt spid="41"/>
                                        </p:tgtEl>
                                        <p:attrNameLst>
                                          <p:attrName>style.visibility</p:attrName>
                                        </p:attrNameLst>
                                      </p:cBhvr>
                                      <p:to>
                                        <p:strVal val="visible"/>
                                      </p:to>
                                    </p:set>
                                    <p:animEffect transition="in" filter="fade">
                                      <p:cBhvr>
                                        <p:cTn id="120" dur="1000"/>
                                        <p:tgtEl>
                                          <p:spTgt spid="41"/>
                                        </p:tgtEl>
                                      </p:cBhvr>
                                    </p:animEffect>
                                    <p:anim calcmode="lin" valueType="num">
                                      <p:cBhvr>
                                        <p:cTn id="121" dur="1000" fill="hold"/>
                                        <p:tgtEl>
                                          <p:spTgt spid="41"/>
                                        </p:tgtEl>
                                        <p:attrNameLst>
                                          <p:attrName>ppt_x</p:attrName>
                                        </p:attrNameLst>
                                      </p:cBhvr>
                                      <p:tavLst>
                                        <p:tav tm="0">
                                          <p:val>
                                            <p:strVal val="#ppt_x"/>
                                          </p:val>
                                        </p:tav>
                                        <p:tav tm="100000">
                                          <p:val>
                                            <p:strVal val="#ppt_x"/>
                                          </p:val>
                                        </p:tav>
                                      </p:tavLst>
                                    </p:anim>
                                    <p:anim calcmode="lin" valueType="num">
                                      <p:cBhvr>
                                        <p:cTn id="122" dur="1000" fill="hold"/>
                                        <p:tgtEl>
                                          <p:spTgt spid="41"/>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250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2500"/>
                                  </p:stCondLst>
                                  <p:childTnLst>
                                    <p:set>
                                      <p:cBhvr>
                                        <p:cTn id="129" dur="1" fill="hold">
                                          <p:stCondLst>
                                            <p:cond delay="0"/>
                                          </p:stCondLst>
                                        </p:cTn>
                                        <p:tgtEl>
                                          <p:spTgt spid="43"/>
                                        </p:tgtEl>
                                        <p:attrNameLst>
                                          <p:attrName>style.visibility</p:attrName>
                                        </p:attrNameLst>
                                      </p:cBhvr>
                                      <p:to>
                                        <p:strVal val="visible"/>
                                      </p:to>
                                    </p:set>
                                    <p:animEffect transition="in" filter="fade">
                                      <p:cBhvr>
                                        <p:cTn id="130" dur="1000"/>
                                        <p:tgtEl>
                                          <p:spTgt spid="43"/>
                                        </p:tgtEl>
                                      </p:cBhvr>
                                    </p:animEffect>
                                    <p:anim calcmode="lin" valueType="num">
                                      <p:cBhvr>
                                        <p:cTn id="131" dur="1000" fill="hold"/>
                                        <p:tgtEl>
                                          <p:spTgt spid="43"/>
                                        </p:tgtEl>
                                        <p:attrNameLst>
                                          <p:attrName>ppt_x</p:attrName>
                                        </p:attrNameLst>
                                      </p:cBhvr>
                                      <p:tavLst>
                                        <p:tav tm="0">
                                          <p:val>
                                            <p:strVal val="#ppt_x"/>
                                          </p:val>
                                        </p:tav>
                                        <p:tav tm="100000">
                                          <p:val>
                                            <p:strVal val="#ppt_x"/>
                                          </p:val>
                                        </p:tav>
                                      </p:tavLst>
                                    </p:anim>
                                    <p:anim calcmode="lin" valueType="num">
                                      <p:cBhvr>
                                        <p:cTn id="13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2" grpId="0" animBg="1"/>
      <p:bldP spid="65" grpId="0" animBg="1"/>
      <p:bldP spid="66" grpId="0" animBg="1"/>
      <p:bldP spid="68" grpId="0"/>
      <p:bldP spid="69" grpId="0"/>
      <p:bldP spid="70" grpId="0"/>
      <p:bldP spid="71" grpId="0"/>
      <p:bldP spid="72" grpId="0"/>
      <p:bldP spid="73" grpId="0"/>
      <p:bldP spid="74" grpId="0"/>
      <p:bldP spid="75" grpId="0"/>
      <p:bldP spid="76" grpId="0"/>
      <p:bldP spid="77" grpId="0" animBg="1"/>
      <p:bldP spid="78" grpId="0" animBg="1"/>
      <p:bldP spid="79" grpId="0" animBg="1"/>
      <p:bldP spid="80" grpId="0" animBg="1"/>
      <p:bldP spid="86" grpId="0"/>
      <p:bldP spid="87" grpId="0"/>
      <p:bldP spid="88" grpId="0"/>
      <p:bldP spid="89" grpId="0"/>
      <p:bldP spid="90" grpId="0"/>
      <p:bldP spid="40" grpId="0"/>
      <p:bldP spid="41" grpId="0"/>
      <p:bldP spid="42" grpId="0"/>
      <p:bldP spid="4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13"/>
          <p:cNvSpPr txBox="1"/>
          <p:nvPr/>
        </p:nvSpPr>
        <p:spPr>
          <a:xfrm>
            <a:off x="4781759" y="3073572"/>
            <a:ext cx="7039537" cy="1077218"/>
          </a:xfrm>
          <a:prstGeom prst="rect">
            <a:avLst/>
          </a:prstGeom>
          <a:noFill/>
        </p:spPr>
        <p:txBody>
          <a:bodyPr wrap="square" rtlCol="0">
            <a:spAutoFit/>
          </a:bodyPr>
          <a:lstStyle/>
          <a:p>
            <a:r>
              <a:rPr lang="zh-CN" altLang="en-US" sz="1600" dirty="0"/>
              <a:t>台电投入碳捕存技术，捕捉下来的碳可用来养藻，再放回海洋，完成循环经济的周期；台电也与业界合作开发储能方案，并在金门打造智慧电网，</a:t>
            </a:r>
            <a:r>
              <a:rPr lang="en-US" altLang="zh-CN" sz="1600" dirty="0"/>
              <a:t>24</a:t>
            </a:r>
            <a:r>
              <a:rPr lang="zh-CN" altLang="en-US" sz="1600" dirty="0"/>
              <a:t>小时监控再生能源的发电状况，以便未来再生能源大量并网时，可达成精准预测，进行最妥善的电力调度。～</a:t>
            </a:r>
            <a:r>
              <a:rPr lang="en-US" altLang="zh-CN" sz="1600" dirty="0"/>
              <a:t>2021/08《</a:t>
            </a:r>
            <a:r>
              <a:rPr lang="zh-CN" altLang="en-US" sz="1600" dirty="0"/>
              <a:t>联合新闻网</a:t>
            </a:r>
            <a:r>
              <a:rPr lang="en-US" altLang="zh-CN" sz="1600" dirty="0"/>
              <a:t>》</a:t>
            </a:r>
            <a:endParaRPr lang="en-US" altLang="zh-CN" sz="1600" dirty="0"/>
          </a:p>
        </p:txBody>
      </p:sp>
      <p:sp>
        <p:nvSpPr>
          <p:cNvPr id="33" name="矩形 32"/>
          <p:cNvSpPr/>
          <p:nvPr/>
        </p:nvSpPr>
        <p:spPr>
          <a:xfrm>
            <a:off x="3943996" y="1722622"/>
            <a:ext cx="7910251" cy="1077218"/>
          </a:xfrm>
          <a:prstGeom prst="rect">
            <a:avLst/>
          </a:prstGeom>
        </p:spPr>
        <p:txBody>
          <a:bodyPr wrap="square">
            <a:spAutoFit/>
          </a:bodyPr>
          <a:lstStyle/>
          <a:p>
            <a:pPr latinLnBrk="1"/>
            <a:r>
              <a:rPr lang="zh-CN" altLang="en-US" sz="3200" dirty="0"/>
              <a:t>台湾智能制造、再生能源</a:t>
            </a:r>
            <a:endParaRPr lang="zh-CN" altLang="en-US" sz="3200" dirty="0"/>
          </a:p>
          <a:p>
            <a:pPr latinLnBrk="1"/>
            <a:r>
              <a:rPr lang="zh-CN" altLang="en-US" sz="3200" dirty="0"/>
              <a:t>瞄准产业数位转型</a:t>
            </a:r>
            <a:endParaRPr lang="zh-CN" altLang="en-US" sz="3200" dirty="0"/>
          </a:p>
        </p:txBody>
      </p:sp>
      <p:sp>
        <p:nvSpPr>
          <p:cNvPr id="34" name="矩形 33"/>
          <p:cNvSpPr/>
          <p:nvPr/>
        </p:nvSpPr>
        <p:spPr>
          <a:xfrm>
            <a:off x="4811878" y="4729476"/>
            <a:ext cx="7026876" cy="1077218"/>
          </a:xfrm>
          <a:prstGeom prst="rect">
            <a:avLst/>
          </a:prstGeom>
        </p:spPr>
        <p:txBody>
          <a:bodyPr wrap="square">
            <a:spAutoFit/>
          </a:bodyPr>
          <a:lstStyle/>
          <a:p>
            <a:r>
              <a:rPr lang="zh-CN" altLang="en-US" sz="1600" dirty="0"/>
              <a:t>工业富联最新推出的「灯塔领航者计划 」，致力于在未来五年内，助力十家行业领导企业建设为世界级灯塔工厂转型标竿；助力</a:t>
            </a:r>
            <a:r>
              <a:rPr lang="en-US" altLang="zh-CN" sz="1600" dirty="0"/>
              <a:t>100</a:t>
            </a:r>
            <a:r>
              <a:rPr lang="zh-CN" altLang="en-US" sz="1600" dirty="0"/>
              <a:t>家领导企业实现完整数位转型；为</a:t>
            </a:r>
            <a:r>
              <a:rPr lang="en-US" altLang="zh-CN" sz="1600" dirty="0"/>
              <a:t>1,000</a:t>
            </a:r>
            <a:r>
              <a:rPr lang="zh-CN" altLang="en-US" sz="1600" dirty="0"/>
              <a:t>家制造企业导入数位化技术应用；通过平台为</a:t>
            </a:r>
            <a:r>
              <a:rPr lang="en-US" altLang="zh-CN" sz="1600" dirty="0"/>
              <a:t>5</a:t>
            </a:r>
            <a:r>
              <a:rPr lang="zh-CN" altLang="en-US" sz="1600" dirty="0"/>
              <a:t>万家中小企业提供产业与技术服务。～</a:t>
            </a:r>
            <a:r>
              <a:rPr lang="en-US" altLang="zh-CN" sz="1600" dirty="0"/>
              <a:t>2021/07《</a:t>
            </a:r>
            <a:r>
              <a:rPr lang="zh-CN" altLang="en-US" sz="1600" dirty="0"/>
              <a:t>联合新闻网</a:t>
            </a:r>
            <a:r>
              <a:rPr lang="en-US" altLang="zh-CN" sz="1600" dirty="0"/>
              <a:t>》</a:t>
            </a:r>
            <a:endParaRPr lang="en-US" altLang="zh-CN" sz="1600" dirty="0"/>
          </a:p>
        </p:txBody>
      </p:sp>
      <p:grpSp>
        <p:nvGrpSpPr>
          <p:cNvPr id="2" name="组合 1"/>
          <p:cNvGrpSpPr/>
          <p:nvPr/>
        </p:nvGrpSpPr>
        <p:grpSpPr>
          <a:xfrm>
            <a:off x="4040730" y="4775585"/>
            <a:ext cx="471094" cy="546469"/>
            <a:chOff x="6633018" y="3026546"/>
            <a:chExt cx="471094" cy="546469"/>
          </a:xfrm>
        </p:grpSpPr>
        <p:sp>
          <p:nvSpPr>
            <p:cNvPr id="26" name="六边形 11"/>
            <p:cNvSpPr/>
            <p:nvPr/>
          </p:nvSpPr>
          <p:spPr>
            <a:xfrm rot="5400000">
              <a:off x="6595330" y="3064234"/>
              <a:ext cx="546469" cy="47109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27"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48005" y="3082563"/>
              <a:ext cx="434435" cy="434435"/>
            </a:xfrm>
            <a:prstGeom prst="rect">
              <a:avLst/>
            </a:prstGeom>
          </p:spPr>
        </p:pic>
      </p:grpSp>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六边形 8"/>
          <p:cNvSpPr/>
          <p:nvPr/>
        </p:nvSpPr>
        <p:spPr>
          <a:xfrm rot="5400000">
            <a:off x="908301" y="1919955"/>
            <a:ext cx="2133524" cy="183924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六边形 10"/>
          <p:cNvSpPr/>
          <p:nvPr/>
        </p:nvSpPr>
        <p:spPr>
          <a:xfrm rot="5400000">
            <a:off x="941263" y="3792164"/>
            <a:ext cx="2133524" cy="1839245"/>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pic>
        <p:nvPicPr>
          <p:cNvPr id="5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175" y="4194373"/>
            <a:ext cx="896379" cy="896379"/>
          </a:xfrm>
          <a:prstGeom prst="rect">
            <a:avLst/>
          </a:prstGeom>
        </p:spPr>
      </p:pic>
      <p:pic>
        <p:nvPicPr>
          <p:cNvPr id="56"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1133" y="2204864"/>
            <a:ext cx="1127859" cy="1127859"/>
          </a:xfrm>
          <a:prstGeom prst="rect">
            <a:avLst/>
          </a:prstGeom>
        </p:spPr>
      </p:pic>
      <p:grpSp>
        <p:nvGrpSpPr>
          <p:cNvPr id="4" name="组合 1"/>
          <p:cNvGrpSpPr/>
          <p:nvPr/>
        </p:nvGrpSpPr>
        <p:grpSpPr>
          <a:xfrm>
            <a:off x="4040730" y="3132207"/>
            <a:ext cx="471094" cy="546469"/>
            <a:chOff x="6633018" y="3026546"/>
            <a:chExt cx="471094" cy="546469"/>
          </a:xfrm>
        </p:grpSpPr>
        <p:sp>
          <p:nvSpPr>
            <p:cNvPr id="58" name="六边形 11"/>
            <p:cNvSpPr/>
            <p:nvPr/>
          </p:nvSpPr>
          <p:spPr>
            <a:xfrm rot="5400000">
              <a:off x="6595330" y="3064234"/>
              <a:ext cx="546469" cy="47109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59"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48005" y="3082563"/>
              <a:ext cx="434435" cy="434435"/>
            </a:xfrm>
            <a:prstGeom prst="rect">
              <a:avLst/>
            </a:prstGeom>
          </p:spPr>
        </p:pic>
      </p:grpSp>
      <p:sp>
        <p:nvSpPr>
          <p:cNvPr id="28" name="文本框 75"/>
          <p:cNvSpPr txBox="1"/>
          <p:nvPr/>
        </p:nvSpPr>
        <p:spPr>
          <a:xfrm>
            <a:off x="1026580" y="683638"/>
            <a:ext cx="5751762"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2"/>
                </a:solidFill>
                <a:latin typeface="Century Gothic" panose="020B0502020202020204" pitchFamily="34" charset="0"/>
                <a:ea typeface="+mj-ea"/>
              </a:rPr>
              <a:t>产品内容概览</a:t>
            </a:r>
            <a:r>
              <a:rPr lang="zh-TW" altLang="en-US" sz="3200" b="1" dirty="0">
                <a:solidFill>
                  <a:schemeClr val="tx2"/>
                </a:solidFill>
                <a:latin typeface="Century Gothic" panose="020B0502020202020204" pitchFamily="34" charset="0"/>
                <a:ea typeface="+mj-ea"/>
              </a:rPr>
              <a:t>－</a:t>
            </a:r>
            <a:r>
              <a:rPr lang="zh-TW" altLang="en-US" sz="3200" b="1" dirty="0">
                <a:solidFill>
                  <a:schemeClr val="tx2"/>
                </a:solidFill>
                <a:latin typeface="Century Gothic" panose="020B0502020202020204" pitchFamily="34" charset="0"/>
              </a:rPr>
              <a:t>文献</a:t>
            </a:r>
            <a:r>
              <a:rPr lang="en-US" altLang="zh-TW" sz="3200" b="1" dirty="0">
                <a:solidFill>
                  <a:schemeClr val="tx2"/>
                </a:solidFill>
                <a:latin typeface="Century Gothic" panose="020B0502020202020204" pitchFamily="34" charset="0"/>
              </a:rPr>
              <a:t>_</a:t>
            </a:r>
            <a:r>
              <a:rPr lang="zh-TW" altLang="en-US" sz="3200" b="1" dirty="0">
                <a:solidFill>
                  <a:schemeClr val="tx2"/>
                </a:solidFill>
                <a:latin typeface="Century Gothic" panose="020B0502020202020204" pitchFamily="34" charset="0"/>
              </a:rPr>
              <a:t>新工科</a:t>
            </a:r>
            <a:endParaRPr lang="zh-CN" altLang="en-US" sz="3200" b="1" dirty="0">
              <a:solidFill>
                <a:schemeClr val="tx2"/>
              </a:solidFill>
              <a:latin typeface="Century Gothic" panose="020B0502020202020204" pitchFamily="34" charset="0"/>
              <a:ea typeface="+mj-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100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1+#ppt_w/2"/>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par>
                                <p:cTn id="13" presetID="53" presetClass="entr" presetSubtype="16" fill="hold" nodeType="withEffect">
                                  <p:stCondLst>
                                    <p:cond delay="1250"/>
                                  </p:stCondLst>
                                  <p:childTnLst>
                                    <p:set>
                                      <p:cBhvr>
                                        <p:cTn id="14" dur="1" fill="hold">
                                          <p:stCondLst>
                                            <p:cond delay="0"/>
                                          </p:stCondLst>
                                        </p:cTn>
                                        <p:tgtEl>
                                          <p:spTgt spid="56"/>
                                        </p:tgtEl>
                                        <p:attrNameLst>
                                          <p:attrName>style.visibility</p:attrName>
                                        </p:attrNameLst>
                                      </p:cBhvr>
                                      <p:to>
                                        <p:strVal val="visible"/>
                                      </p:to>
                                    </p:set>
                                    <p:anim calcmode="lin" valueType="num">
                                      <p:cBhvr>
                                        <p:cTn id="15" dur="500" fill="hold"/>
                                        <p:tgtEl>
                                          <p:spTgt spid="56"/>
                                        </p:tgtEl>
                                        <p:attrNameLst>
                                          <p:attrName>ppt_w</p:attrName>
                                        </p:attrNameLst>
                                      </p:cBhvr>
                                      <p:tavLst>
                                        <p:tav tm="0">
                                          <p:val>
                                            <p:fltVal val="0"/>
                                          </p:val>
                                        </p:tav>
                                        <p:tav tm="100000">
                                          <p:val>
                                            <p:strVal val="#ppt_w"/>
                                          </p:val>
                                        </p:tav>
                                      </p:tavLst>
                                    </p:anim>
                                    <p:anim calcmode="lin" valueType="num">
                                      <p:cBhvr>
                                        <p:cTn id="16" dur="500" fill="hold"/>
                                        <p:tgtEl>
                                          <p:spTgt spid="56"/>
                                        </p:tgtEl>
                                        <p:attrNameLst>
                                          <p:attrName>ppt_h</p:attrName>
                                        </p:attrNameLst>
                                      </p:cBhvr>
                                      <p:tavLst>
                                        <p:tav tm="0">
                                          <p:val>
                                            <p:fltVal val="0"/>
                                          </p:val>
                                        </p:tav>
                                        <p:tav tm="100000">
                                          <p:val>
                                            <p:strVal val="#ppt_h"/>
                                          </p:val>
                                        </p:tav>
                                      </p:tavLst>
                                    </p:anim>
                                    <p:animEffect transition="in" filter="fade">
                                      <p:cBhvr>
                                        <p:cTn id="17" dur="500"/>
                                        <p:tgtEl>
                                          <p:spTgt spid="56"/>
                                        </p:tgtEl>
                                      </p:cBhvr>
                                    </p:animEffect>
                                  </p:childTnLst>
                                </p:cTn>
                              </p:par>
                              <p:par>
                                <p:cTn id="18" presetID="53" presetClass="entr" presetSubtype="16" fill="hold" nodeType="withEffect">
                                  <p:stCondLst>
                                    <p:cond delay="1250"/>
                                  </p:stCondLst>
                                  <p:childTnLst>
                                    <p:set>
                                      <p:cBhvr>
                                        <p:cTn id="19" dur="1" fill="hold">
                                          <p:stCondLst>
                                            <p:cond delay="0"/>
                                          </p:stCondLst>
                                        </p:cTn>
                                        <p:tgtEl>
                                          <p:spTgt spid="55"/>
                                        </p:tgtEl>
                                        <p:attrNameLst>
                                          <p:attrName>style.visibility</p:attrName>
                                        </p:attrNameLst>
                                      </p:cBhvr>
                                      <p:to>
                                        <p:strVal val="visible"/>
                                      </p:to>
                                    </p:set>
                                    <p:anim calcmode="lin" valueType="num">
                                      <p:cBhvr>
                                        <p:cTn id="20" dur="500" fill="hold"/>
                                        <p:tgtEl>
                                          <p:spTgt spid="55"/>
                                        </p:tgtEl>
                                        <p:attrNameLst>
                                          <p:attrName>ppt_w</p:attrName>
                                        </p:attrNameLst>
                                      </p:cBhvr>
                                      <p:tavLst>
                                        <p:tav tm="0">
                                          <p:val>
                                            <p:fltVal val="0"/>
                                          </p:val>
                                        </p:tav>
                                        <p:tav tm="100000">
                                          <p:val>
                                            <p:strVal val="#ppt_w"/>
                                          </p:val>
                                        </p:tav>
                                      </p:tavLst>
                                    </p:anim>
                                    <p:anim calcmode="lin" valueType="num">
                                      <p:cBhvr>
                                        <p:cTn id="21" dur="500" fill="hold"/>
                                        <p:tgtEl>
                                          <p:spTgt spid="55"/>
                                        </p:tgtEl>
                                        <p:attrNameLst>
                                          <p:attrName>ppt_h</p:attrName>
                                        </p:attrNameLst>
                                      </p:cBhvr>
                                      <p:tavLst>
                                        <p:tav tm="0">
                                          <p:val>
                                            <p:fltVal val="0"/>
                                          </p:val>
                                        </p:tav>
                                        <p:tav tm="100000">
                                          <p:val>
                                            <p:strVal val="#ppt_h"/>
                                          </p:val>
                                        </p:tav>
                                      </p:tavLst>
                                    </p:anim>
                                    <p:animEffect transition="in" filter="fade">
                                      <p:cBhvr>
                                        <p:cTn id="22" dur="500"/>
                                        <p:tgtEl>
                                          <p:spTgt spid="55"/>
                                        </p:tgtEl>
                                      </p:cBhvr>
                                    </p:animEffect>
                                  </p:childTnLst>
                                </p:cTn>
                              </p:par>
                              <p:par>
                                <p:cTn id="23" presetID="2" presetClass="entr" presetSubtype="4" fill="hold" nodeType="withEffect">
                                  <p:stCondLst>
                                    <p:cond delay="30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300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par>
                                <p:cTn id="31" presetID="2" presetClass="entr" presetSubtype="2" decel="100000" fill="hold" grpId="0" nodeType="withEffect">
                                  <p:stCondLst>
                                    <p:cond delay="2000"/>
                                  </p:stCondLst>
                                  <p:iterate type="lt">
                                    <p:tmPct val="10000"/>
                                  </p:iterate>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1+#ppt_w/2"/>
                                          </p:val>
                                        </p:tav>
                                        <p:tav tm="100000">
                                          <p:val>
                                            <p:strVal val="#ppt_x"/>
                                          </p:val>
                                        </p:tav>
                                      </p:tavLst>
                                    </p:anim>
                                    <p:anim calcmode="lin" valueType="num">
                                      <p:cBhvr additive="base">
                                        <p:cTn id="34" dur="500" fill="hold"/>
                                        <p:tgtEl>
                                          <p:spTgt spid="33"/>
                                        </p:tgtEl>
                                        <p:attrNameLst>
                                          <p:attrName>ppt_y</p:attrName>
                                        </p:attrNameLst>
                                      </p:cBhvr>
                                      <p:tavLst>
                                        <p:tav tm="0">
                                          <p:val>
                                            <p:strVal val="#ppt_y"/>
                                          </p:val>
                                        </p:tav>
                                        <p:tav tm="100000">
                                          <p:val>
                                            <p:strVal val="#ppt_y"/>
                                          </p:val>
                                        </p:tav>
                                      </p:tavLst>
                                    </p:anim>
                                  </p:childTnLst>
                                </p:cTn>
                              </p:par>
                              <p:par>
                                <p:cTn id="35" presetID="2" presetClass="entr" presetSubtype="4" fill="hold" grpId="0" nodeType="withEffect">
                                  <p:stCondLst>
                                    <p:cond delay="300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300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P spid="34" grpId="0"/>
      <p:bldP spid="51" grpId="0" animBg="1"/>
      <p:bldP spid="5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2" name="文本框 71"/>
          <p:cNvSpPr txBox="1"/>
          <p:nvPr/>
        </p:nvSpPr>
        <p:spPr>
          <a:xfrm>
            <a:off x="841839" y="677288"/>
            <a:ext cx="5962615" cy="584775"/>
          </a:xfrm>
          <a:prstGeom prst="rect">
            <a:avLst/>
          </a:prstGeom>
          <a:noFill/>
        </p:spPr>
        <p:txBody>
          <a:bodyPr wrap="squar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rPr>
              <a:t>产品内容概览</a:t>
            </a:r>
            <a:r>
              <a:rPr lang="zh-TW" altLang="en-US" sz="3200" b="1" dirty="0">
                <a:solidFill>
                  <a:schemeClr val="tx2"/>
                </a:solidFill>
                <a:latin typeface="Century Gothic" panose="020B0502020202020204" pitchFamily="34" charset="0"/>
                <a:ea typeface="+mj-ea"/>
              </a:rPr>
              <a:t>－</a:t>
            </a:r>
            <a:r>
              <a:rPr lang="zh-CN" altLang="en-US" sz="3200" b="1" dirty="0">
                <a:solidFill>
                  <a:schemeClr val="tx2"/>
                </a:solidFill>
                <a:latin typeface="Century Gothic" panose="020B0502020202020204" pitchFamily="34" charset="0"/>
              </a:rPr>
              <a:t>学</a:t>
            </a:r>
            <a:r>
              <a:rPr lang="zh-TW" altLang="en-US" sz="3200" b="1" dirty="0">
                <a:solidFill>
                  <a:schemeClr val="tx2"/>
                </a:solidFill>
                <a:latin typeface="Century Gothic" panose="020B0502020202020204" pitchFamily="34" charset="0"/>
              </a:rPr>
              <a:t>门</a:t>
            </a:r>
            <a:r>
              <a:rPr lang="zh-CN" altLang="en-US" sz="3200" b="1" dirty="0">
                <a:solidFill>
                  <a:schemeClr val="tx2"/>
                </a:solidFill>
                <a:latin typeface="Century Gothic" panose="020B0502020202020204" pitchFamily="34" charset="0"/>
                <a:ea typeface="+mj-ea"/>
              </a:rPr>
              <a:t>收录内容</a:t>
            </a:r>
            <a:endParaRPr lang="zh-CN" altLang="en-US" sz="3200" b="1" dirty="0">
              <a:solidFill>
                <a:schemeClr val="tx2"/>
              </a:solidFill>
              <a:latin typeface="Century Gothic" panose="020B0502020202020204" pitchFamily="34" charset="0"/>
              <a:ea typeface="+mj-ea"/>
            </a:endParaRPr>
          </a:p>
        </p:txBody>
      </p:sp>
      <p:grpSp>
        <p:nvGrpSpPr>
          <p:cNvPr id="15" name="组合 149"/>
          <p:cNvGrpSpPr/>
          <p:nvPr/>
        </p:nvGrpSpPr>
        <p:grpSpPr>
          <a:xfrm>
            <a:off x="994734" y="2417285"/>
            <a:ext cx="591642" cy="591642"/>
            <a:chOff x="4875421" y="2877508"/>
            <a:chExt cx="612620" cy="612620"/>
          </a:xfrm>
        </p:grpSpPr>
        <p:sp>
          <p:nvSpPr>
            <p:cNvPr id="86" name="椭圆 151"/>
            <p:cNvSpPr/>
            <p:nvPr/>
          </p:nvSpPr>
          <p:spPr>
            <a:xfrm>
              <a:off x="4875421" y="2877508"/>
              <a:ext cx="612620" cy="6126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6" name="组合 152"/>
            <p:cNvGrpSpPr/>
            <p:nvPr/>
          </p:nvGrpSpPr>
          <p:grpSpPr>
            <a:xfrm flipH="1">
              <a:off x="5000369" y="2999972"/>
              <a:ext cx="362725" cy="367692"/>
              <a:chOff x="9363075" y="4967288"/>
              <a:chExt cx="463551" cy="469900"/>
            </a:xfrm>
            <a:solidFill>
              <a:schemeClr val="bg1"/>
            </a:solidFill>
          </p:grpSpPr>
          <p:sp>
            <p:nvSpPr>
              <p:cNvPr id="88" name="Freeform 22"/>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9"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4" name="Freeform 25"/>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17" name="组合 158"/>
          <p:cNvGrpSpPr/>
          <p:nvPr/>
        </p:nvGrpSpPr>
        <p:grpSpPr>
          <a:xfrm>
            <a:off x="1027684" y="4826237"/>
            <a:ext cx="591642" cy="591642"/>
            <a:chOff x="4875419" y="2877508"/>
            <a:chExt cx="612620" cy="612620"/>
          </a:xfrm>
        </p:grpSpPr>
        <p:sp>
          <p:nvSpPr>
            <p:cNvPr id="96" name="椭圆 160"/>
            <p:cNvSpPr/>
            <p:nvPr/>
          </p:nvSpPr>
          <p:spPr>
            <a:xfrm>
              <a:off x="4875419" y="2877508"/>
              <a:ext cx="612620" cy="61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8" name="组合 161"/>
            <p:cNvGrpSpPr/>
            <p:nvPr/>
          </p:nvGrpSpPr>
          <p:grpSpPr>
            <a:xfrm flipH="1">
              <a:off x="5000369" y="2999972"/>
              <a:ext cx="362725" cy="367692"/>
              <a:chOff x="9363075" y="4967288"/>
              <a:chExt cx="463551" cy="469900"/>
            </a:xfrm>
            <a:solidFill>
              <a:schemeClr val="bg1"/>
            </a:solidFill>
          </p:grpSpPr>
          <p:sp>
            <p:nvSpPr>
              <p:cNvPr id="98" name="Freeform 22"/>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2"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3"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4" name="Freeform 25"/>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19" name="组合 59"/>
          <p:cNvGrpSpPr/>
          <p:nvPr/>
        </p:nvGrpSpPr>
        <p:grpSpPr>
          <a:xfrm>
            <a:off x="1754444" y="4737079"/>
            <a:ext cx="4417756" cy="712963"/>
            <a:chOff x="874712" y="3262374"/>
            <a:chExt cx="4417756" cy="712963"/>
          </a:xfrm>
        </p:grpSpPr>
        <p:sp>
          <p:nvSpPr>
            <p:cNvPr id="112" name="矩形 111"/>
            <p:cNvSpPr/>
            <p:nvPr/>
          </p:nvSpPr>
          <p:spPr>
            <a:xfrm>
              <a:off x="874713" y="3624472"/>
              <a:ext cx="4417755" cy="350865"/>
            </a:xfrm>
            <a:prstGeom prst="rect">
              <a:avLst/>
            </a:prstGeom>
          </p:spPr>
          <p:txBody>
            <a:bodyPr wrap="square">
              <a:spAutoFit/>
            </a:bodyPr>
            <a:lstStyle/>
            <a:p>
              <a:pPr algn="just">
                <a:lnSpc>
                  <a:spcPct val="120000"/>
                </a:lnSpc>
              </a:pPr>
              <a:r>
                <a:rPr lang="zh-CN" altLang="en-US" sz="1400" b="1" dirty="0">
                  <a:solidFill>
                    <a:schemeClr val="bg1">
                      <a:lumMod val="50000"/>
                    </a:schemeClr>
                  </a:solidFill>
                  <a:latin typeface="Century Gothic" panose="020B0502020202020204" pitchFamily="34" charset="0"/>
                </a:rPr>
                <a:t>涵盖医药卫生领域，</a:t>
              </a:r>
              <a:r>
                <a:rPr lang="zh-CN" altLang="zh-TW" sz="1400" b="1" dirty="0">
                  <a:solidFill>
                    <a:schemeClr val="bg1">
                      <a:lumMod val="50000"/>
                    </a:schemeClr>
                  </a:solidFill>
                  <a:latin typeface="Century Gothic" panose="020B0502020202020204" pitchFamily="34" charset="0"/>
                </a:rPr>
                <a:t>社会医学、内科</a:t>
              </a:r>
              <a:r>
                <a:rPr lang="zh-CN" altLang="en-US" sz="1400" b="1" dirty="0">
                  <a:solidFill>
                    <a:schemeClr val="bg1">
                      <a:lumMod val="50000"/>
                    </a:schemeClr>
                  </a:solidFill>
                  <a:latin typeface="Century Gothic" panose="020B0502020202020204" pitchFamily="34" charset="0"/>
                </a:rPr>
                <a:t>等</a:t>
              </a:r>
              <a:r>
                <a:rPr lang="en-US" altLang="zh-TW" sz="1400" b="1" dirty="0">
                  <a:solidFill>
                    <a:schemeClr val="bg1">
                      <a:lumMod val="50000"/>
                    </a:schemeClr>
                  </a:solidFill>
                  <a:latin typeface="Century Gothic" panose="020B0502020202020204" pitchFamily="34" charset="0"/>
                </a:rPr>
                <a:t>12</a:t>
              </a:r>
              <a:r>
                <a:rPr lang="zh-CN" altLang="zh-TW" sz="1400" b="1" dirty="0">
                  <a:solidFill>
                    <a:schemeClr val="bg1">
                      <a:lumMod val="50000"/>
                    </a:schemeClr>
                  </a:solidFill>
                  <a:latin typeface="Century Gothic" panose="020B0502020202020204" pitchFamily="34" charset="0"/>
                </a:rPr>
                <a:t>个研究领域。</a:t>
              </a:r>
              <a:endParaRPr lang="zh-CN" altLang="en-US" sz="1400" b="1" dirty="0">
                <a:solidFill>
                  <a:schemeClr val="bg1">
                    <a:lumMod val="50000"/>
                  </a:schemeClr>
                </a:solidFill>
                <a:latin typeface="Century Gothic" panose="020B0502020202020204" pitchFamily="34" charset="0"/>
              </a:endParaRPr>
            </a:p>
          </p:txBody>
        </p:sp>
        <p:sp>
          <p:nvSpPr>
            <p:cNvPr id="113" name="矩形 112"/>
            <p:cNvSpPr/>
            <p:nvPr/>
          </p:nvSpPr>
          <p:spPr>
            <a:xfrm>
              <a:off x="874712" y="3262374"/>
              <a:ext cx="4341555" cy="461665"/>
            </a:xfrm>
            <a:prstGeom prst="rect">
              <a:avLst/>
            </a:prstGeom>
          </p:spPr>
          <p:txBody>
            <a:bodyPr wrap="square">
              <a:spAutoFit/>
            </a:bodyPr>
            <a:lstStyle/>
            <a:p>
              <a:pPr algn="just">
                <a:lnSpc>
                  <a:spcPct val="120000"/>
                </a:lnSpc>
              </a:pPr>
              <a:r>
                <a:rPr lang="zh-TW" altLang="en-US" sz="2000" b="1" dirty="0">
                  <a:latin typeface="+mn-ea"/>
                </a:rPr>
                <a:t>文献</a:t>
              </a:r>
              <a:r>
                <a:rPr lang="en-US" altLang="zh-TW" sz="2000" b="1" dirty="0">
                  <a:latin typeface="+mn-ea"/>
                </a:rPr>
                <a:t>_</a:t>
              </a:r>
              <a:r>
                <a:rPr lang="zh-CN" altLang="en-US" sz="2000" b="1" dirty="0">
                  <a:latin typeface="+mn-ea"/>
                </a:rPr>
                <a:t>新医科</a:t>
              </a:r>
              <a:endParaRPr lang="zh-CN" altLang="en-US" sz="2000" b="1" dirty="0">
                <a:latin typeface="+mn-ea"/>
              </a:endParaRPr>
            </a:p>
          </p:txBody>
        </p:sp>
      </p:grpSp>
      <p:grpSp>
        <p:nvGrpSpPr>
          <p:cNvPr id="22" name="组合 105"/>
          <p:cNvGrpSpPr/>
          <p:nvPr/>
        </p:nvGrpSpPr>
        <p:grpSpPr>
          <a:xfrm>
            <a:off x="6821092" y="4460879"/>
            <a:ext cx="2921778" cy="1260000"/>
            <a:chOff x="4347540" y="4172459"/>
            <a:chExt cx="2215058" cy="457817"/>
          </a:xfrm>
        </p:grpSpPr>
        <p:sp>
          <p:nvSpPr>
            <p:cNvPr id="132" name="矩形 131"/>
            <p:cNvSpPr/>
            <p:nvPr/>
          </p:nvSpPr>
          <p:spPr>
            <a:xfrm>
              <a:off x="4347541" y="4401968"/>
              <a:ext cx="576783" cy="2283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3" name="矩形 132"/>
            <p:cNvSpPr/>
            <p:nvPr/>
          </p:nvSpPr>
          <p:spPr>
            <a:xfrm>
              <a:off x="4347540" y="4172459"/>
              <a:ext cx="2215058" cy="228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34" name="矩形 133"/>
          <p:cNvSpPr/>
          <p:nvPr/>
        </p:nvSpPr>
        <p:spPr>
          <a:xfrm>
            <a:off x="9904732" y="853014"/>
            <a:ext cx="1210588" cy="400110"/>
          </a:xfrm>
          <a:prstGeom prst="rect">
            <a:avLst/>
          </a:prstGeom>
        </p:spPr>
        <p:txBody>
          <a:bodyPr wrap="none">
            <a:spAutoFit/>
          </a:bodyPr>
          <a:lstStyle/>
          <a:p>
            <a:r>
              <a:rPr lang="zh-CN" altLang="en-US" sz="2000" b="1" dirty="0">
                <a:solidFill>
                  <a:schemeClr val="tx1">
                    <a:lumMod val="75000"/>
                    <a:lumOff val="25000"/>
                  </a:schemeClr>
                </a:solidFill>
                <a:latin typeface="+mn-ea"/>
              </a:rPr>
              <a:t>学位论文</a:t>
            </a:r>
            <a:endParaRPr lang="zh-CN" altLang="en-US" sz="2000" b="1" dirty="0">
              <a:solidFill>
                <a:schemeClr val="tx1">
                  <a:lumMod val="75000"/>
                  <a:lumOff val="25000"/>
                </a:schemeClr>
              </a:solidFill>
              <a:latin typeface="+mn-ea"/>
            </a:endParaRPr>
          </a:p>
        </p:txBody>
      </p:sp>
      <p:sp>
        <p:nvSpPr>
          <p:cNvPr id="135" name="矩形 134"/>
          <p:cNvSpPr/>
          <p:nvPr/>
        </p:nvSpPr>
        <p:spPr>
          <a:xfrm>
            <a:off x="7758432" y="850652"/>
            <a:ext cx="1210588" cy="400110"/>
          </a:xfrm>
          <a:prstGeom prst="rect">
            <a:avLst/>
          </a:prstGeom>
        </p:spPr>
        <p:txBody>
          <a:bodyPr wrap="none">
            <a:spAutoFit/>
          </a:bodyPr>
          <a:lstStyle/>
          <a:p>
            <a:r>
              <a:rPr lang="zh-CN" altLang="zh-TW" sz="2000" b="1" dirty="0">
                <a:solidFill>
                  <a:schemeClr val="tx1">
                    <a:lumMod val="75000"/>
                    <a:lumOff val="25000"/>
                  </a:schemeClr>
                </a:solidFill>
                <a:latin typeface="+mn-ea"/>
              </a:rPr>
              <a:t>期刊文章</a:t>
            </a:r>
            <a:endParaRPr lang="zh-CN" altLang="en-US" sz="2000" b="1" dirty="0">
              <a:solidFill>
                <a:schemeClr val="tx1">
                  <a:lumMod val="75000"/>
                  <a:lumOff val="25000"/>
                </a:schemeClr>
              </a:solidFill>
              <a:latin typeface="+mn-ea"/>
            </a:endParaRPr>
          </a:p>
        </p:txBody>
      </p:sp>
      <p:sp>
        <p:nvSpPr>
          <p:cNvPr id="136" name="矩形 135"/>
          <p:cNvSpPr/>
          <p:nvPr/>
        </p:nvSpPr>
        <p:spPr>
          <a:xfrm>
            <a:off x="7542408" y="947141"/>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矩形 136"/>
          <p:cNvSpPr/>
          <p:nvPr/>
        </p:nvSpPr>
        <p:spPr>
          <a:xfrm>
            <a:off x="9674289" y="962371"/>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grpSp>
        <p:nvGrpSpPr>
          <p:cNvPr id="23" name="组合 59"/>
          <p:cNvGrpSpPr/>
          <p:nvPr/>
        </p:nvGrpSpPr>
        <p:grpSpPr>
          <a:xfrm>
            <a:off x="1721492" y="2325609"/>
            <a:ext cx="4621643" cy="747803"/>
            <a:chOff x="874712" y="3227534"/>
            <a:chExt cx="4621643" cy="747803"/>
          </a:xfrm>
        </p:grpSpPr>
        <p:sp>
          <p:nvSpPr>
            <p:cNvPr id="61" name="矩形 60"/>
            <p:cNvSpPr/>
            <p:nvPr/>
          </p:nvSpPr>
          <p:spPr>
            <a:xfrm>
              <a:off x="874713" y="3624472"/>
              <a:ext cx="4621642" cy="350865"/>
            </a:xfrm>
            <a:prstGeom prst="rect">
              <a:avLst/>
            </a:prstGeom>
          </p:spPr>
          <p:txBody>
            <a:bodyPr wrap="square">
              <a:spAutoFit/>
            </a:bodyPr>
            <a:lstStyle/>
            <a:p>
              <a:pPr algn="just">
                <a:lnSpc>
                  <a:spcPct val="120000"/>
                </a:lnSpc>
              </a:pPr>
              <a:r>
                <a:rPr lang="zh-CN" altLang="en-US" sz="1400" b="1" dirty="0">
                  <a:solidFill>
                    <a:schemeClr val="bg1">
                      <a:lumMod val="50000"/>
                    </a:schemeClr>
                  </a:solidFill>
                  <a:latin typeface="Century Gothic" panose="020B0502020202020204" pitchFamily="34" charset="0"/>
                </a:rPr>
                <a:t>涵盖生物农学领域，</a:t>
              </a:r>
              <a:r>
                <a:rPr lang="zh-CN" altLang="zh-TW" sz="1400" b="1" dirty="0">
                  <a:solidFill>
                    <a:schemeClr val="bg1">
                      <a:lumMod val="50000"/>
                    </a:schemeClr>
                  </a:solidFill>
                  <a:latin typeface="Century Gothic" panose="020B0502020202020204" pitchFamily="34" charset="0"/>
                </a:rPr>
                <a:t>农业、渔业、畜牧</a:t>
              </a:r>
              <a:r>
                <a:rPr lang="zh-CN" altLang="en-US" sz="1400" b="1" dirty="0">
                  <a:solidFill>
                    <a:schemeClr val="bg1">
                      <a:lumMod val="50000"/>
                    </a:schemeClr>
                  </a:solidFill>
                  <a:latin typeface="Century Gothic" panose="020B0502020202020204" pitchFamily="34" charset="0"/>
                </a:rPr>
                <a:t>等</a:t>
              </a:r>
              <a:r>
                <a:rPr lang="en-US" altLang="zh-TW" sz="1400" b="1" dirty="0">
                  <a:solidFill>
                    <a:schemeClr val="bg1">
                      <a:lumMod val="50000"/>
                    </a:schemeClr>
                  </a:solidFill>
                  <a:latin typeface="Century Gothic" panose="020B0502020202020204" pitchFamily="34" charset="0"/>
                </a:rPr>
                <a:t>11</a:t>
              </a:r>
              <a:r>
                <a:rPr lang="zh-CN" altLang="zh-TW" sz="1400" b="1" dirty="0">
                  <a:solidFill>
                    <a:schemeClr val="bg1">
                      <a:lumMod val="50000"/>
                    </a:schemeClr>
                  </a:solidFill>
                  <a:latin typeface="Century Gothic" panose="020B0502020202020204" pitchFamily="34" charset="0"/>
                </a:rPr>
                <a:t>个研究领域。</a:t>
              </a:r>
              <a:endParaRPr lang="zh-CN" altLang="en-US" sz="1400" b="1" dirty="0">
                <a:solidFill>
                  <a:schemeClr val="bg1">
                    <a:lumMod val="50000"/>
                  </a:schemeClr>
                </a:solidFill>
                <a:latin typeface="Century Gothic" panose="020B0502020202020204" pitchFamily="34" charset="0"/>
              </a:endParaRPr>
            </a:p>
          </p:txBody>
        </p:sp>
        <p:sp>
          <p:nvSpPr>
            <p:cNvPr id="62" name="矩形 61"/>
            <p:cNvSpPr/>
            <p:nvPr/>
          </p:nvSpPr>
          <p:spPr>
            <a:xfrm>
              <a:off x="874712" y="3227534"/>
              <a:ext cx="4382745" cy="461665"/>
            </a:xfrm>
            <a:prstGeom prst="rect">
              <a:avLst/>
            </a:prstGeom>
          </p:spPr>
          <p:txBody>
            <a:bodyPr wrap="square">
              <a:spAutoFit/>
            </a:bodyPr>
            <a:lstStyle/>
            <a:p>
              <a:pPr algn="just">
                <a:lnSpc>
                  <a:spcPct val="120000"/>
                </a:lnSpc>
              </a:pPr>
              <a:r>
                <a:rPr lang="zh-TW" altLang="en-US" sz="2000" b="1" dirty="0">
                  <a:latin typeface="+mn-ea"/>
                </a:rPr>
                <a:t>文献</a:t>
              </a:r>
              <a:r>
                <a:rPr lang="en-US" altLang="zh-TW" sz="2000" b="1" dirty="0">
                  <a:latin typeface="+mn-ea"/>
                </a:rPr>
                <a:t>_</a:t>
              </a:r>
              <a:r>
                <a:rPr lang="zh-CN" altLang="en-US" sz="2000" b="1" dirty="0">
                  <a:latin typeface="+mn-ea"/>
                </a:rPr>
                <a:t>新农科</a:t>
              </a:r>
              <a:endParaRPr lang="zh-CN" altLang="en-US" sz="2000" b="1" dirty="0">
                <a:latin typeface="+mn-ea"/>
              </a:endParaRPr>
            </a:p>
          </p:txBody>
        </p:sp>
      </p:grpSp>
      <p:grpSp>
        <p:nvGrpSpPr>
          <p:cNvPr id="24" name="组合 105"/>
          <p:cNvGrpSpPr/>
          <p:nvPr/>
        </p:nvGrpSpPr>
        <p:grpSpPr>
          <a:xfrm>
            <a:off x="6800839" y="2081675"/>
            <a:ext cx="2653108" cy="1260000"/>
            <a:chOff x="4347540" y="4172459"/>
            <a:chExt cx="2011374" cy="457817"/>
          </a:xfrm>
        </p:grpSpPr>
        <p:sp>
          <p:nvSpPr>
            <p:cNvPr id="126" name="矩形 125"/>
            <p:cNvSpPr/>
            <p:nvPr/>
          </p:nvSpPr>
          <p:spPr>
            <a:xfrm>
              <a:off x="4347542" y="4401968"/>
              <a:ext cx="711577" cy="2283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7" name="矩形 126"/>
            <p:cNvSpPr/>
            <p:nvPr/>
          </p:nvSpPr>
          <p:spPr>
            <a:xfrm>
              <a:off x="4347540" y="4172459"/>
              <a:ext cx="2011374" cy="228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49" name="矩形 148"/>
          <p:cNvSpPr/>
          <p:nvPr/>
        </p:nvSpPr>
        <p:spPr>
          <a:xfrm>
            <a:off x="9452376" y="2246920"/>
            <a:ext cx="1210588" cy="338554"/>
          </a:xfrm>
          <a:prstGeom prst="rect">
            <a:avLst/>
          </a:prstGeom>
        </p:spPr>
        <p:txBody>
          <a:bodyPr wrap="none">
            <a:spAutoFit/>
          </a:bodyPr>
          <a:lstStyle/>
          <a:p>
            <a:r>
              <a:rPr lang="en-US" altLang="zh-TW" sz="1600" dirty="0">
                <a:latin typeface="Adobe 宋体 Std L" pitchFamily="18" charset="-128"/>
                <a:ea typeface="Adobe 宋体 Std L" pitchFamily="18" charset="-128"/>
              </a:rPr>
              <a:t>54,010</a:t>
            </a:r>
            <a:r>
              <a:rPr lang="zh-TW" altLang="en-US" sz="1600" dirty="0">
                <a:latin typeface="Adobe 宋体 Std L" pitchFamily="18" charset="-128"/>
                <a:ea typeface="Adobe 宋体 Std L" pitchFamily="18" charset="-128"/>
              </a:rPr>
              <a:t> </a:t>
            </a:r>
            <a:r>
              <a:rPr lang="en-US" altLang="zh-TW" sz="1600" dirty="0">
                <a:latin typeface="Adobe 宋体 Std L" pitchFamily="18" charset="-128"/>
                <a:ea typeface="Adobe 宋体 Std L" pitchFamily="18" charset="-128"/>
              </a:rPr>
              <a:t>/ 85%</a:t>
            </a:r>
            <a:endParaRPr lang="zh-CN" altLang="en-US" sz="1600" dirty="0">
              <a:latin typeface="Adobe 宋体 Std L" pitchFamily="18" charset="-128"/>
              <a:ea typeface="Adobe 宋体 Std L" pitchFamily="18" charset="-128"/>
            </a:endParaRPr>
          </a:p>
        </p:txBody>
      </p:sp>
      <p:sp>
        <p:nvSpPr>
          <p:cNvPr id="150" name="矩形 149"/>
          <p:cNvSpPr/>
          <p:nvPr/>
        </p:nvSpPr>
        <p:spPr>
          <a:xfrm>
            <a:off x="7748128" y="2856237"/>
            <a:ext cx="1116011" cy="338554"/>
          </a:xfrm>
          <a:prstGeom prst="rect">
            <a:avLst/>
          </a:prstGeom>
        </p:spPr>
        <p:txBody>
          <a:bodyPr wrap="none">
            <a:spAutoFit/>
          </a:bodyPr>
          <a:lstStyle/>
          <a:p>
            <a:r>
              <a:rPr lang="en-US" altLang="zh-TW" sz="1600" dirty="0">
                <a:latin typeface="Adobe 宋体 Std L" pitchFamily="18" charset="-128"/>
                <a:ea typeface="Adobe 宋体 Std L" pitchFamily="18" charset="-128"/>
              </a:rPr>
              <a:t>9,238</a:t>
            </a:r>
            <a:r>
              <a:rPr lang="zh-TW" altLang="en-US" sz="1600" dirty="0">
                <a:latin typeface="Adobe 宋体 Std L" pitchFamily="18" charset="-128"/>
                <a:ea typeface="Adobe 宋体 Std L" pitchFamily="18" charset="-128"/>
              </a:rPr>
              <a:t> </a:t>
            </a:r>
            <a:r>
              <a:rPr lang="en-US" altLang="zh-TW" sz="1600" dirty="0">
                <a:latin typeface="Adobe 宋体 Std L" pitchFamily="18" charset="-128"/>
                <a:ea typeface="Adobe 宋体 Std L" pitchFamily="18" charset="-128"/>
              </a:rPr>
              <a:t>/ 15%</a:t>
            </a:r>
            <a:endParaRPr lang="zh-CN" altLang="en-US" sz="1600" dirty="0">
              <a:latin typeface="Adobe 宋体 Std L" pitchFamily="18" charset="-128"/>
              <a:ea typeface="Adobe 宋体 Std L" pitchFamily="18" charset="-128"/>
            </a:endParaRPr>
          </a:p>
        </p:txBody>
      </p:sp>
      <p:sp>
        <p:nvSpPr>
          <p:cNvPr id="158" name="矩形 157"/>
          <p:cNvSpPr/>
          <p:nvPr/>
        </p:nvSpPr>
        <p:spPr>
          <a:xfrm>
            <a:off x="9738903" y="4634362"/>
            <a:ext cx="1305165" cy="338554"/>
          </a:xfrm>
          <a:prstGeom prst="rect">
            <a:avLst/>
          </a:prstGeom>
        </p:spPr>
        <p:txBody>
          <a:bodyPr wrap="none">
            <a:spAutoFit/>
          </a:bodyPr>
          <a:lstStyle/>
          <a:p>
            <a:r>
              <a:rPr lang="en-US" altLang="zh-TW" sz="1600" dirty="0">
                <a:latin typeface="Adobe 宋体 Std L" pitchFamily="18" charset="-128"/>
                <a:ea typeface="Adobe 宋体 Std L" pitchFamily="18" charset="-128"/>
              </a:rPr>
              <a:t>139,895</a:t>
            </a:r>
            <a:r>
              <a:rPr lang="zh-TW" altLang="en-US" sz="1600" dirty="0">
                <a:latin typeface="Adobe 宋体 Std L" pitchFamily="18" charset="-128"/>
                <a:ea typeface="Adobe 宋体 Std L" pitchFamily="18" charset="-128"/>
              </a:rPr>
              <a:t> </a:t>
            </a:r>
            <a:r>
              <a:rPr lang="en-US" altLang="zh-TW" sz="1600" dirty="0">
                <a:latin typeface="Adobe 宋体 Std L" pitchFamily="18" charset="-128"/>
                <a:ea typeface="Adobe 宋体 Std L" pitchFamily="18" charset="-128"/>
              </a:rPr>
              <a:t>/ 90%</a:t>
            </a:r>
            <a:endParaRPr lang="zh-CN" altLang="en-US" sz="1600" dirty="0">
              <a:latin typeface="Adobe 宋体 Std L" pitchFamily="18" charset="-128"/>
              <a:ea typeface="Adobe 宋体 Std L" pitchFamily="18" charset="-128"/>
            </a:endParaRPr>
          </a:p>
        </p:txBody>
      </p:sp>
      <p:sp>
        <p:nvSpPr>
          <p:cNvPr id="159" name="矩形 158"/>
          <p:cNvSpPr/>
          <p:nvPr/>
        </p:nvSpPr>
        <p:spPr>
          <a:xfrm>
            <a:off x="7590580" y="5251917"/>
            <a:ext cx="1210588" cy="338554"/>
          </a:xfrm>
          <a:prstGeom prst="rect">
            <a:avLst/>
          </a:prstGeom>
        </p:spPr>
        <p:txBody>
          <a:bodyPr wrap="none">
            <a:spAutoFit/>
          </a:bodyPr>
          <a:lstStyle/>
          <a:p>
            <a:r>
              <a:rPr lang="en-US" altLang="zh-TW" sz="1600" dirty="0">
                <a:latin typeface="Adobe 宋体 Std L" pitchFamily="18" charset="-128"/>
                <a:ea typeface="Adobe 宋体 Std L" pitchFamily="18" charset="-128"/>
              </a:rPr>
              <a:t>16,179</a:t>
            </a:r>
            <a:r>
              <a:rPr lang="zh-TW" altLang="en-US" sz="1600" dirty="0">
                <a:latin typeface="Adobe 宋体 Std L" pitchFamily="18" charset="-128"/>
                <a:ea typeface="Adobe 宋体 Std L" pitchFamily="18" charset="-128"/>
              </a:rPr>
              <a:t> </a:t>
            </a:r>
            <a:r>
              <a:rPr lang="en-US" altLang="zh-TW" sz="1600" dirty="0">
                <a:latin typeface="Adobe 宋体 Std L" pitchFamily="18" charset="-128"/>
                <a:ea typeface="Adobe 宋体 Std L" pitchFamily="18" charset="-128"/>
              </a:rPr>
              <a:t>/ 10%</a:t>
            </a:r>
            <a:endParaRPr lang="zh-CN" altLang="en-US" sz="1600" dirty="0">
              <a:latin typeface="Adobe 宋体 Std L" pitchFamily="18" charset="-128"/>
              <a:ea typeface="Adobe 宋体 Std L" pitchFamily="18" charset="-128"/>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22" presetClass="entr" presetSubtype="8" fill="hold" nodeType="withEffect">
                                  <p:stCondLst>
                                    <p:cond delay="50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22" presetClass="entr" presetSubtype="8" fill="hold" nodeType="withEffect">
                                  <p:stCondLst>
                                    <p:cond delay="50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par>
                                <p:cTn id="21" presetID="22" presetClass="entr" presetSubtype="8"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par>
                                <p:cTn id="24" presetID="22" presetClass="entr" presetSubtype="8"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34"/>
                                        </p:tgtEl>
                                        <p:attrNameLst>
                                          <p:attrName>style.visibility</p:attrName>
                                        </p:attrNameLst>
                                      </p:cBhvr>
                                      <p:to>
                                        <p:strVal val="visible"/>
                                      </p:to>
                                    </p:set>
                                    <p:animEffect transition="in" filter="wipe(left)">
                                      <p:cBhvr>
                                        <p:cTn id="29" dur="500"/>
                                        <p:tgtEl>
                                          <p:spTgt spid="13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35"/>
                                        </p:tgtEl>
                                        <p:attrNameLst>
                                          <p:attrName>style.visibility</p:attrName>
                                        </p:attrNameLst>
                                      </p:cBhvr>
                                      <p:to>
                                        <p:strVal val="visible"/>
                                      </p:to>
                                    </p:set>
                                    <p:animEffect transition="in" filter="wipe(left)">
                                      <p:cBhvr>
                                        <p:cTn id="32" dur="500"/>
                                        <p:tgtEl>
                                          <p:spTgt spid="13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6"/>
                                        </p:tgtEl>
                                        <p:attrNameLst>
                                          <p:attrName>style.visibility</p:attrName>
                                        </p:attrNameLst>
                                      </p:cBhvr>
                                      <p:to>
                                        <p:strVal val="visible"/>
                                      </p:to>
                                    </p:set>
                                    <p:animEffect transition="in" filter="wipe(left)">
                                      <p:cBhvr>
                                        <p:cTn id="35" dur="500"/>
                                        <p:tgtEl>
                                          <p:spTgt spid="13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37"/>
                                        </p:tgtEl>
                                        <p:attrNameLst>
                                          <p:attrName>style.visibility</p:attrName>
                                        </p:attrNameLst>
                                      </p:cBhvr>
                                      <p:to>
                                        <p:strVal val="visible"/>
                                      </p:to>
                                    </p:set>
                                    <p:animEffect transition="in" filter="wipe(left)">
                                      <p:cBhvr>
                                        <p:cTn id="38" dur="500"/>
                                        <p:tgtEl>
                                          <p:spTgt spid="13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58"/>
                                        </p:tgtEl>
                                        <p:attrNameLst>
                                          <p:attrName>style.visibility</p:attrName>
                                        </p:attrNameLst>
                                      </p:cBhvr>
                                      <p:to>
                                        <p:strVal val="visible"/>
                                      </p:to>
                                    </p:set>
                                    <p:animEffect transition="in" filter="wipe(left)">
                                      <p:cBhvr>
                                        <p:cTn id="41" dur="500"/>
                                        <p:tgtEl>
                                          <p:spTgt spid="15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59"/>
                                        </p:tgtEl>
                                        <p:attrNameLst>
                                          <p:attrName>style.visibility</p:attrName>
                                        </p:attrNameLst>
                                      </p:cBhvr>
                                      <p:to>
                                        <p:strVal val="visible"/>
                                      </p:to>
                                    </p:set>
                                    <p:animEffect transition="in" filter="wipe(left)">
                                      <p:cBhvr>
                                        <p:cTn id="44" dur="500"/>
                                        <p:tgtEl>
                                          <p:spTgt spid="15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49"/>
                                        </p:tgtEl>
                                        <p:attrNameLst>
                                          <p:attrName>style.visibility</p:attrName>
                                        </p:attrNameLst>
                                      </p:cBhvr>
                                      <p:to>
                                        <p:strVal val="visible"/>
                                      </p:to>
                                    </p:set>
                                    <p:animEffect transition="in" filter="wipe(left)">
                                      <p:cBhvr>
                                        <p:cTn id="47" dur="500"/>
                                        <p:tgtEl>
                                          <p:spTgt spid="149"/>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50"/>
                                        </p:tgtEl>
                                        <p:attrNameLst>
                                          <p:attrName>style.visibility</p:attrName>
                                        </p:attrNameLst>
                                      </p:cBhvr>
                                      <p:to>
                                        <p:strVal val="visible"/>
                                      </p:to>
                                    </p:set>
                                    <p:animEffect transition="in" filter="wipe(left)">
                                      <p:cBhvr>
                                        <p:cTn id="50"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5" grpId="0"/>
      <p:bldP spid="136" grpId="0" animBg="1"/>
      <p:bldP spid="137" grpId="0" animBg="1"/>
      <p:bldP spid="149" grpId="0"/>
      <p:bldP spid="150" grpId="0"/>
      <p:bldP spid="158" grpId="0"/>
      <p:bldP spid="15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3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33"/>
          <p:cNvGrpSpPr/>
          <p:nvPr/>
        </p:nvGrpSpPr>
        <p:grpSpPr>
          <a:xfrm>
            <a:off x="-391195" y="-1"/>
            <a:ext cx="1417774" cy="723901"/>
            <a:chOff x="-391195" y="-1"/>
            <a:chExt cx="1697596" cy="866775"/>
          </a:xfrm>
        </p:grpSpPr>
        <p:sp>
          <p:nvSpPr>
            <p:cNvPr id="35" name="任意多边形 3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0" name="直接连接符 4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1" name="文本框 75"/>
          <p:cNvSpPr txBox="1"/>
          <p:nvPr/>
        </p:nvSpPr>
        <p:spPr>
          <a:xfrm>
            <a:off x="1054238" y="683638"/>
            <a:ext cx="5313734"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2"/>
                </a:solidFill>
                <a:latin typeface="Century Gothic" panose="020B0502020202020204" pitchFamily="34" charset="0"/>
                <a:ea typeface="+mj-ea"/>
              </a:rPr>
              <a:t>产品内容概</a:t>
            </a:r>
            <a:r>
              <a:rPr lang="zh-TW" altLang="en-US" sz="3200" b="1" dirty="0">
                <a:solidFill>
                  <a:schemeClr val="tx2"/>
                </a:solidFill>
                <a:latin typeface="Century Gothic" panose="020B0502020202020204" pitchFamily="34" charset="0"/>
              </a:rPr>
              <a:t>文献</a:t>
            </a:r>
            <a:r>
              <a:rPr lang="en-US" altLang="zh-TW" sz="3200" b="1" dirty="0">
                <a:solidFill>
                  <a:schemeClr val="tx2"/>
                </a:solidFill>
                <a:latin typeface="Century Gothic" panose="020B0502020202020204" pitchFamily="34" charset="0"/>
              </a:rPr>
              <a:t>_</a:t>
            </a:r>
            <a:r>
              <a:rPr lang="zh-TW" altLang="en-US" sz="3200" b="1" dirty="0">
                <a:solidFill>
                  <a:schemeClr val="tx2"/>
                </a:solidFill>
                <a:latin typeface="Century Gothic" panose="020B0502020202020204" pitchFamily="34" charset="0"/>
                <a:ea typeface="+mj-ea"/>
              </a:rPr>
              <a:t>新农科</a:t>
            </a:r>
            <a:endParaRPr lang="zh-CN" altLang="en-US" sz="3200" b="1" dirty="0">
              <a:solidFill>
                <a:schemeClr val="tx2"/>
              </a:solidFill>
              <a:latin typeface="Century Gothic" panose="020B0502020202020204" pitchFamily="34" charset="0"/>
              <a:ea typeface="+mj-ea"/>
            </a:endParaRPr>
          </a:p>
        </p:txBody>
      </p:sp>
      <p:sp>
        <p:nvSpPr>
          <p:cNvPr id="62" name="矩形 61"/>
          <p:cNvSpPr/>
          <p:nvPr/>
        </p:nvSpPr>
        <p:spPr>
          <a:xfrm>
            <a:off x="3204058" y="4374296"/>
            <a:ext cx="1256321" cy="11670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5" name="矩形 64"/>
          <p:cNvSpPr/>
          <p:nvPr/>
        </p:nvSpPr>
        <p:spPr>
          <a:xfrm>
            <a:off x="5313908" y="5215233"/>
            <a:ext cx="1256321" cy="3348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6" name="矩形 65"/>
          <p:cNvSpPr/>
          <p:nvPr/>
        </p:nvSpPr>
        <p:spPr>
          <a:xfrm>
            <a:off x="7299108" y="2347788"/>
            <a:ext cx="1256321" cy="322428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cxnSp>
        <p:nvCxnSpPr>
          <p:cNvPr id="67" name="直接箭头连接符 10"/>
          <p:cNvCxnSpPr/>
          <p:nvPr/>
        </p:nvCxnSpPr>
        <p:spPr>
          <a:xfrm>
            <a:off x="2603156" y="5544085"/>
            <a:ext cx="7237634" cy="13589"/>
          </a:xfrm>
          <a:prstGeom prst="straightConnector1">
            <a:avLst/>
          </a:prstGeom>
          <a:ln>
            <a:solidFill>
              <a:srgbClr val="53575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文本框 20"/>
          <p:cNvSpPr txBox="1"/>
          <p:nvPr/>
        </p:nvSpPr>
        <p:spPr>
          <a:xfrm>
            <a:off x="3448416" y="5750724"/>
            <a:ext cx="1183718" cy="400110"/>
          </a:xfrm>
          <a:prstGeom prst="rect">
            <a:avLst/>
          </a:prstGeom>
          <a:noFill/>
        </p:spPr>
        <p:txBody>
          <a:bodyPr wrap="squar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SCIE</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70" name="文本框 24"/>
          <p:cNvSpPr txBox="1"/>
          <p:nvPr/>
        </p:nvSpPr>
        <p:spPr>
          <a:xfrm>
            <a:off x="5692851" y="5758965"/>
            <a:ext cx="663463" cy="400110"/>
          </a:xfrm>
          <a:prstGeom prst="rect">
            <a:avLst/>
          </a:prstGeom>
          <a:noFill/>
        </p:spPr>
        <p:txBody>
          <a:bodyPr wrap="squar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EI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71" name="文本框 26"/>
          <p:cNvSpPr txBox="1"/>
          <p:nvPr/>
        </p:nvSpPr>
        <p:spPr>
          <a:xfrm>
            <a:off x="7483557" y="5734250"/>
            <a:ext cx="1726347" cy="400110"/>
          </a:xfrm>
          <a:prstGeom prst="rect">
            <a:avLst/>
          </a:prstGeom>
          <a:noFill/>
        </p:spPr>
        <p:txBody>
          <a:bodyPr wrap="squar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Scopus</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73" name="矩形 72"/>
          <p:cNvSpPr/>
          <p:nvPr/>
        </p:nvSpPr>
        <p:spPr>
          <a:xfrm>
            <a:off x="3631383" y="4753568"/>
            <a:ext cx="610321" cy="461665"/>
          </a:xfrm>
          <a:prstGeom prst="rect">
            <a:avLst/>
          </a:prstGeom>
        </p:spPr>
        <p:txBody>
          <a:bodyPr wrap="square">
            <a:spAutoFit/>
          </a:bodyPr>
          <a:lstStyle/>
          <a:p>
            <a:r>
              <a:rPr lang="en-US" altLang="zh-TW" sz="2400" dirty="0">
                <a:solidFill>
                  <a:schemeClr val="bg1">
                    <a:lumMod val="95000"/>
                  </a:schemeClr>
                </a:solidFill>
                <a:latin typeface="Adobe 黑体 Std R" pitchFamily="34" charset="-128"/>
                <a:ea typeface="Adobe 黑体 Std R" pitchFamily="34" charset="-128"/>
              </a:rPr>
              <a:t>6</a:t>
            </a:r>
            <a:endParaRPr lang="zh-CN" altLang="en-US" sz="2400" dirty="0">
              <a:solidFill>
                <a:schemeClr val="bg1">
                  <a:lumMod val="95000"/>
                </a:schemeClr>
              </a:solidFill>
              <a:latin typeface="Adobe 黑体 Std R" pitchFamily="34" charset="-128"/>
              <a:ea typeface="Adobe 黑体 Std R" pitchFamily="34" charset="-128"/>
            </a:endParaRPr>
          </a:p>
        </p:txBody>
      </p:sp>
      <p:sp>
        <p:nvSpPr>
          <p:cNvPr id="74" name="矩形 73"/>
          <p:cNvSpPr/>
          <p:nvPr/>
        </p:nvSpPr>
        <p:spPr>
          <a:xfrm>
            <a:off x="5683886" y="5198894"/>
            <a:ext cx="526409" cy="369332"/>
          </a:xfrm>
          <a:prstGeom prst="rect">
            <a:avLst/>
          </a:prstGeom>
        </p:spPr>
        <p:txBody>
          <a:bodyPr wrap="square">
            <a:spAutoFit/>
          </a:bodyPr>
          <a:lstStyle/>
          <a:p>
            <a:pPr algn="ctr"/>
            <a:r>
              <a:rPr lang="en-US" altLang="zh-CN" dirty="0">
                <a:solidFill>
                  <a:schemeClr val="bg1"/>
                </a:solidFill>
                <a:latin typeface="Adobe 黑体 Std R" pitchFamily="34" charset="-128"/>
                <a:ea typeface="Adobe 黑体 Std R" pitchFamily="34" charset="-128"/>
              </a:rPr>
              <a:t>1</a:t>
            </a:r>
            <a:endParaRPr lang="zh-CN" altLang="en-US" dirty="0">
              <a:solidFill>
                <a:schemeClr val="bg1"/>
              </a:solidFill>
              <a:latin typeface="Adobe 黑体 Std R" pitchFamily="34" charset="-128"/>
              <a:ea typeface="Adobe 黑体 Std R" pitchFamily="34" charset="-128"/>
            </a:endParaRPr>
          </a:p>
        </p:txBody>
      </p:sp>
      <p:sp>
        <p:nvSpPr>
          <p:cNvPr id="75" name="矩形 74"/>
          <p:cNvSpPr/>
          <p:nvPr/>
        </p:nvSpPr>
        <p:spPr>
          <a:xfrm>
            <a:off x="7707574" y="3974068"/>
            <a:ext cx="814504" cy="461665"/>
          </a:xfrm>
          <a:prstGeom prst="rect">
            <a:avLst/>
          </a:prstGeom>
        </p:spPr>
        <p:txBody>
          <a:bodyPr wrap="square">
            <a:spAutoFit/>
          </a:bodyPr>
          <a:lstStyle/>
          <a:p>
            <a:r>
              <a:rPr lang="en-US" altLang="zh-TW" sz="2400" dirty="0">
                <a:solidFill>
                  <a:schemeClr val="bg1">
                    <a:lumMod val="95000"/>
                  </a:schemeClr>
                </a:solidFill>
                <a:latin typeface="Adobe 黑体 Std R" pitchFamily="34" charset="-128"/>
                <a:ea typeface="Adobe 黑体 Std R" pitchFamily="34" charset="-128"/>
              </a:rPr>
              <a:t>14</a:t>
            </a:r>
            <a:endParaRPr lang="zh-CN" altLang="en-US" sz="2400" dirty="0">
              <a:solidFill>
                <a:schemeClr val="bg1">
                  <a:lumMod val="95000"/>
                </a:schemeClr>
              </a:solidFill>
              <a:latin typeface="Adobe 黑体 Std R" pitchFamily="34" charset="-128"/>
              <a:ea typeface="Adobe 黑体 Std R" pitchFamily="34" charset="-128"/>
            </a:endParaRPr>
          </a:p>
        </p:txBody>
      </p:sp>
      <p:sp>
        <p:nvSpPr>
          <p:cNvPr id="76" name="矩形 75"/>
          <p:cNvSpPr/>
          <p:nvPr/>
        </p:nvSpPr>
        <p:spPr>
          <a:xfrm>
            <a:off x="5393371" y="1522510"/>
            <a:ext cx="1443024" cy="424732"/>
          </a:xfrm>
          <a:prstGeom prst="rect">
            <a:avLst/>
          </a:prstGeom>
        </p:spPr>
        <p:txBody>
          <a:bodyPr wrap="none">
            <a:spAutoFit/>
          </a:bodyPr>
          <a:lstStyle/>
          <a:p>
            <a:pPr algn="just">
              <a:lnSpc>
                <a:spcPct val="120000"/>
              </a:lnSpc>
            </a:pPr>
            <a:r>
              <a:rPr lang="zh-TW" altLang="en-US" b="1" dirty="0">
                <a:latin typeface="+mn-ea"/>
              </a:rPr>
              <a:t>文献</a:t>
            </a:r>
            <a:r>
              <a:rPr lang="en-US" altLang="zh-TW" b="1" dirty="0">
                <a:latin typeface="+mn-ea"/>
              </a:rPr>
              <a:t>_</a:t>
            </a:r>
            <a:r>
              <a:rPr lang="zh-CN" altLang="en-US" b="1" dirty="0">
                <a:latin typeface="+mn-ea"/>
              </a:rPr>
              <a:t>新农科</a:t>
            </a:r>
            <a:endParaRPr lang="zh-CN" altLang="en-US" b="1" dirty="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000"/>
                                  </p:stCondLst>
                                  <p:childTnLst>
                                    <p:set>
                                      <p:cBhvr>
                                        <p:cTn id="6" dur="1" fill="hold">
                                          <p:stCondLst>
                                            <p:cond delay="0"/>
                                          </p:stCondLst>
                                        </p:cTn>
                                        <p:tgtEl>
                                          <p:spTgt spid="67"/>
                                        </p:tgtEl>
                                        <p:attrNameLst>
                                          <p:attrName>style.visibility</p:attrName>
                                        </p:attrNameLst>
                                      </p:cBhvr>
                                      <p:to>
                                        <p:strVal val="visible"/>
                                      </p:to>
                                    </p:set>
                                    <p:animEffect transition="in" filter="barn(outVertical)">
                                      <p:cBhvr>
                                        <p:cTn id="7" dur="500"/>
                                        <p:tgtEl>
                                          <p:spTgt spid="67"/>
                                        </p:tgtEl>
                                      </p:cBhvr>
                                    </p:animEffect>
                                  </p:childTnLst>
                                </p:cTn>
                              </p:par>
                              <p:par>
                                <p:cTn id="8" presetID="17" presetClass="entr" presetSubtype="4" fill="hold" grpId="0" nodeType="withEffect">
                                  <p:stCondLst>
                                    <p:cond delay="1500"/>
                                  </p:stCondLst>
                                  <p:childTnLst>
                                    <p:set>
                                      <p:cBhvr>
                                        <p:cTn id="9" dur="1" fill="hold">
                                          <p:stCondLst>
                                            <p:cond delay="0"/>
                                          </p:stCondLst>
                                        </p:cTn>
                                        <p:tgtEl>
                                          <p:spTgt spid="62"/>
                                        </p:tgtEl>
                                        <p:attrNameLst>
                                          <p:attrName>style.visibility</p:attrName>
                                        </p:attrNameLst>
                                      </p:cBhvr>
                                      <p:to>
                                        <p:strVal val="visible"/>
                                      </p:to>
                                    </p:set>
                                    <p:anim calcmode="lin" valueType="num">
                                      <p:cBhvr>
                                        <p:cTn id="10" dur="500" fill="hold"/>
                                        <p:tgtEl>
                                          <p:spTgt spid="62"/>
                                        </p:tgtEl>
                                        <p:attrNameLst>
                                          <p:attrName>ppt_x</p:attrName>
                                        </p:attrNameLst>
                                      </p:cBhvr>
                                      <p:tavLst>
                                        <p:tav tm="0">
                                          <p:val>
                                            <p:strVal val="#ppt_x"/>
                                          </p:val>
                                        </p:tav>
                                        <p:tav tm="100000">
                                          <p:val>
                                            <p:strVal val="#ppt_x"/>
                                          </p:val>
                                        </p:tav>
                                      </p:tavLst>
                                    </p:anim>
                                    <p:anim calcmode="lin" valueType="num">
                                      <p:cBhvr>
                                        <p:cTn id="11" dur="500" fill="hold"/>
                                        <p:tgtEl>
                                          <p:spTgt spid="62"/>
                                        </p:tgtEl>
                                        <p:attrNameLst>
                                          <p:attrName>ppt_y</p:attrName>
                                        </p:attrNameLst>
                                      </p:cBhvr>
                                      <p:tavLst>
                                        <p:tav tm="0">
                                          <p:val>
                                            <p:strVal val="#ppt_y+#ppt_h/2"/>
                                          </p:val>
                                        </p:tav>
                                        <p:tav tm="100000">
                                          <p:val>
                                            <p:strVal val="#ppt_y"/>
                                          </p:val>
                                        </p:tav>
                                      </p:tavLst>
                                    </p:anim>
                                    <p:anim calcmode="lin" valueType="num">
                                      <p:cBhvr>
                                        <p:cTn id="12" dur="500" fill="hold"/>
                                        <p:tgtEl>
                                          <p:spTgt spid="62"/>
                                        </p:tgtEl>
                                        <p:attrNameLst>
                                          <p:attrName>ppt_w</p:attrName>
                                        </p:attrNameLst>
                                      </p:cBhvr>
                                      <p:tavLst>
                                        <p:tav tm="0">
                                          <p:val>
                                            <p:strVal val="#ppt_w"/>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childTnLst>
                                </p:cTn>
                              </p:par>
                              <p:par>
                                <p:cTn id="14" presetID="17" presetClass="entr" presetSubtype="4" fill="hold" grpId="0" nodeType="withEffect">
                                  <p:stCondLst>
                                    <p:cond delay="1500"/>
                                  </p:stCondLst>
                                  <p:childTnLst>
                                    <p:set>
                                      <p:cBhvr>
                                        <p:cTn id="15" dur="1" fill="hold">
                                          <p:stCondLst>
                                            <p:cond delay="0"/>
                                          </p:stCondLst>
                                        </p:cTn>
                                        <p:tgtEl>
                                          <p:spTgt spid="65"/>
                                        </p:tgtEl>
                                        <p:attrNameLst>
                                          <p:attrName>style.visibility</p:attrName>
                                        </p:attrNameLst>
                                      </p:cBhvr>
                                      <p:to>
                                        <p:strVal val="visible"/>
                                      </p:to>
                                    </p:set>
                                    <p:anim calcmode="lin" valueType="num">
                                      <p:cBhvr>
                                        <p:cTn id="16" dur="500" fill="hold"/>
                                        <p:tgtEl>
                                          <p:spTgt spid="65"/>
                                        </p:tgtEl>
                                        <p:attrNameLst>
                                          <p:attrName>ppt_x</p:attrName>
                                        </p:attrNameLst>
                                      </p:cBhvr>
                                      <p:tavLst>
                                        <p:tav tm="0">
                                          <p:val>
                                            <p:strVal val="#ppt_x"/>
                                          </p:val>
                                        </p:tav>
                                        <p:tav tm="100000">
                                          <p:val>
                                            <p:strVal val="#ppt_x"/>
                                          </p:val>
                                        </p:tav>
                                      </p:tavLst>
                                    </p:anim>
                                    <p:anim calcmode="lin" valueType="num">
                                      <p:cBhvr>
                                        <p:cTn id="17" dur="500" fill="hold"/>
                                        <p:tgtEl>
                                          <p:spTgt spid="65"/>
                                        </p:tgtEl>
                                        <p:attrNameLst>
                                          <p:attrName>ppt_y</p:attrName>
                                        </p:attrNameLst>
                                      </p:cBhvr>
                                      <p:tavLst>
                                        <p:tav tm="0">
                                          <p:val>
                                            <p:strVal val="#ppt_y+#ppt_h/2"/>
                                          </p:val>
                                        </p:tav>
                                        <p:tav tm="100000">
                                          <p:val>
                                            <p:strVal val="#ppt_y"/>
                                          </p:val>
                                        </p:tav>
                                      </p:tavLst>
                                    </p:anim>
                                    <p:anim calcmode="lin" valueType="num">
                                      <p:cBhvr>
                                        <p:cTn id="18" dur="500" fill="hold"/>
                                        <p:tgtEl>
                                          <p:spTgt spid="65"/>
                                        </p:tgtEl>
                                        <p:attrNameLst>
                                          <p:attrName>ppt_w</p:attrName>
                                        </p:attrNameLst>
                                      </p:cBhvr>
                                      <p:tavLst>
                                        <p:tav tm="0">
                                          <p:val>
                                            <p:strVal val="#ppt_w"/>
                                          </p:val>
                                        </p:tav>
                                        <p:tav tm="100000">
                                          <p:val>
                                            <p:strVal val="#ppt_w"/>
                                          </p:val>
                                        </p:tav>
                                      </p:tavLst>
                                    </p:anim>
                                    <p:anim calcmode="lin" valueType="num">
                                      <p:cBhvr>
                                        <p:cTn id="19" dur="500" fill="hold"/>
                                        <p:tgtEl>
                                          <p:spTgt spid="65"/>
                                        </p:tgtEl>
                                        <p:attrNameLst>
                                          <p:attrName>ppt_h</p:attrName>
                                        </p:attrNameLst>
                                      </p:cBhvr>
                                      <p:tavLst>
                                        <p:tav tm="0">
                                          <p:val>
                                            <p:fltVal val="0"/>
                                          </p:val>
                                        </p:tav>
                                        <p:tav tm="100000">
                                          <p:val>
                                            <p:strVal val="#ppt_h"/>
                                          </p:val>
                                        </p:tav>
                                      </p:tavLst>
                                    </p:anim>
                                  </p:childTnLst>
                                </p:cTn>
                              </p:par>
                              <p:par>
                                <p:cTn id="20" presetID="17" presetClass="entr" presetSubtype="4" fill="hold" grpId="0" nodeType="withEffect">
                                  <p:stCondLst>
                                    <p:cond delay="150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ppt_x</p:attrName>
                                        </p:attrNameLst>
                                      </p:cBhvr>
                                      <p:tavLst>
                                        <p:tav tm="0">
                                          <p:val>
                                            <p:strVal val="#ppt_x"/>
                                          </p:val>
                                        </p:tav>
                                        <p:tav tm="100000">
                                          <p:val>
                                            <p:strVal val="#ppt_x"/>
                                          </p:val>
                                        </p:tav>
                                      </p:tavLst>
                                    </p:anim>
                                    <p:anim calcmode="lin" valueType="num">
                                      <p:cBhvr>
                                        <p:cTn id="23" dur="500" fill="hold"/>
                                        <p:tgtEl>
                                          <p:spTgt spid="66"/>
                                        </p:tgtEl>
                                        <p:attrNameLst>
                                          <p:attrName>ppt_y</p:attrName>
                                        </p:attrNameLst>
                                      </p:cBhvr>
                                      <p:tavLst>
                                        <p:tav tm="0">
                                          <p:val>
                                            <p:strVal val="#ppt_y+#ppt_h/2"/>
                                          </p:val>
                                        </p:tav>
                                        <p:tav tm="100000">
                                          <p:val>
                                            <p:strVal val="#ppt_y"/>
                                          </p:val>
                                        </p:tav>
                                      </p:tavLst>
                                    </p:anim>
                                    <p:anim calcmode="lin" valueType="num">
                                      <p:cBhvr>
                                        <p:cTn id="24" dur="500" fill="hold"/>
                                        <p:tgtEl>
                                          <p:spTgt spid="66"/>
                                        </p:tgtEl>
                                        <p:attrNameLst>
                                          <p:attrName>ppt_w</p:attrName>
                                        </p:attrNameLst>
                                      </p:cBhvr>
                                      <p:tavLst>
                                        <p:tav tm="0">
                                          <p:val>
                                            <p:strVal val="#ppt_w"/>
                                          </p:val>
                                        </p:tav>
                                        <p:tav tm="100000">
                                          <p:val>
                                            <p:strVal val="#ppt_w"/>
                                          </p:val>
                                        </p:tav>
                                      </p:tavLst>
                                    </p:anim>
                                    <p:anim calcmode="lin" valueType="num">
                                      <p:cBhvr>
                                        <p:cTn id="25" dur="500" fill="hold"/>
                                        <p:tgtEl>
                                          <p:spTgt spid="66"/>
                                        </p:tgtEl>
                                        <p:attrNameLst>
                                          <p:attrName>ppt_h</p:attrName>
                                        </p:attrNameLst>
                                      </p:cBhvr>
                                      <p:tavLst>
                                        <p:tav tm="0">
                                          <p:val>
                                            <p:fltVal val="0"/>
                                          </p:val>
                                        </p:tav>
                                        <p:tav tm="100000">
                                          <p:val>
                                            <p:strVal val="#ppt_h"/>
                                          </p:val>
                                        </p:tav>
                                      </p:tavLst>
                                    </p:anim>
                                  </p:childTnLst>
                                </p:cTn>
                              </p:par>
                              <p:par>
                                <p:cTn id="26" presetID="10" presetClass="entr" presetSubtype="0" fill="hold" grpId="0" nodeType="withEffect">
                                  <p:stCondLst>
                                    <p:cond delay="175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cTn>
                              </p:par>
                              <p:par>
                                <p:cTn id="29" presetID="10" presetClass="entr" presetSubtype="0" fill="hold" grpId="0" nodeType="withEffect">
                                  <p:stCondLst>
                                    <p:cond delay="175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500"/>
                                        <p:tgtEl>
                                          <p:spTgt spid="74"/>
                                        </p:tgtEl>
                                      </p:cBhvr>
                                    </p:animEffect>
                                  </p:childTnLst>
                                </p:cTn>
                              </p:par>
                              <p:par>
                                <p:cTn id="32" presetID="10" presetClass="entr" presetSubtype="0" fill="hold" grpId="0" nodeType="withEffect">
                                  <p:stCondLst>
                                    <p:cond delay="1750"/>
                                  </p:stCondLst>
                                  <p:childTnLst>
                                    <p:set>
                                      <p:cBhvr>
                                        <p:cTn id="33" dur="1" fill="hold">
                                          <p:stCondLst>
                                            <p:cond delay="0"/>
                                          </p:stCondLst>
                                        </p:cTn>
                                        <p:tgtEl>
                                          <p:spTgt spid="75"/>
                                        </p:tgtEl>
                                        <p:attrNameLst>
                                          <p:attrName>style.visibility</p:attrName>
                                        </p:attrNameLst>
                                      </p:cBhvr>
                                      <p:to>
                                        <p:strVal val="visible"/>
                                      </p:to>
                                    </p:set>
                                    <p:animEffect transition="in" filter="fade">
                                      <p:cBhvr>
                                        <p:cTn id="34" dur="500"/>
                                        <p:tgtEl>
                                          <p:spTgt spid="75"/>
                                        </p:tgtEl>
                                      </p:cBhvr>
                                    </p:animEffect>
                                  </p:childTnLst>
                                </p:cTn>
                              </p:par>
                              <p:par>
                                <p:cTn id="35" presetID="42" presetClass="entr" presetSubtype="0" fill="hold" grpId="0" nodeType="withEffect">
                                  <p:stCondLst>
                                    <p:cond delay="250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1000"/>
                                        <p:tgtEl>
                                          <p:spTgt spid="68"/>
                                        </p:tgtEl>
                                      </p:cBhvr>
                                    </p:animEffect>
                                    <p:anim calcmode="lin" valueType="num">
                                      <p:cBhvr>
                                        <p:cTn id="38" dur="1000" fill="hold"/>
                                        <p:tgtEl>
                                          <p:spTgt spid="68"/>
                                        </p:tgtEl>
                                        <p:attrNameLst>
                                          <p:attrName>ppt_x</p:attrName>
                                        </p:attrNameLst>
                                      </p:cBhvr>
                                      <p:tavLst>
                                        <p:tav tm="0">
                                          <p:val>
                                            <p:strVal val="#ppt_x"/>
                                          </p:val>
                                        </p:tav>
                                        <p:tav tm="100000">
                                          <p:val>
                                            <p:strVal val="#ppt_x"/>
                                          </p:val>
                                        </p:tav>
                                      </p:tavLst>
                                    </p:anim>
                                    <p:anim calcmode="lin" valueType="num">
                                      <p:cBhvr>
                                        <p:cTn id="39" dur="1000" fill="hold"/>
                                        <p:tgtEl>
                                          <p:spTgt spid="6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50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1000"/>
                                        <p:tgtEl>
                                          <p:spTgt spid="70"/>
                                        </p:tgtEl>
                                      </p:cBhvr>
                                    </p:animEffect>
                                    <p:anim calcmode="lin" valueType="num">
                                      <p:cBhvr>
                                        <p:cTn id="43" dur="1000" fill="hold"/>
                                        <p:tgtEl>
                                          <p:spTgt spid="70"/>
                                        </p:tgtEl>
                                        <p:attrNameLst>
                                          <p:attrName>ppt_x</p:attrName>
                                        </p:attrNameLst>
                                      </p:cBhvr>
                                      <p:tavLst>
                                        <p:tav tm="0">
                                          <p:val>
                                            <p:strVal val="#ppt_x"/>
                                          </p:val>
                                        </p:tav>
                                        <p:tav tm="100000">
                                          <p:val>
                                            <p:strVal val="#ppt_x"/>
                                          </p:val>
                                        </p:tav>
                                      </p:tavLst>
                                    </p:anim>
                                    <p:anim calcmode="lin" valueType="num">
                                      <p:cBhvr>
                                        <p:cTn id="44" dur="1000" fill="hold"/>
                                        <p:tgtEl>
                                          <p:spTgt spid="7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250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1000"/>
                                        <p:tgtEl>
                                          <p:spTgt spid="71"/>
                                        </p:tgtEl>
                                      </p:cBhvr>
                                    </p:animEffect>
                                    <p:anim calcmode="lin" valueType="num">
                                      <p:cBhvr>
                                        <p:cTn id="48" dur="1000" fill="hold"/>
                                        <p:tgtEl>
                                          <p:spTgt spid="71"/>
                                        </p:tgtEl>
                                        <p:attrNameLst>
                                          <p:attrName>ppt_x</p:attrName>
                                        </p:attrNameLst>
                                      </p:cBhvr>
                                      <p:tavLst>
                                        <p:tav tm="0">
                                          <p:val>
                                            <p:strVal val="#ppt_x"/>
                                          </p:val>
                                        </p:tav>
                                        <p:tav tm="100000">
                                          <p:val>
                                            <p:strVal val="#ppt_x"/>
                                          </p:val>
                                        </p:tav>
                                      </p:tavLst>
                                    </p:anim>
                                    <p:anim calcmode="lin" valueType="num">
                                      <p:cBhvr>
                                        <p:cTn id="49" dur="1000" fill="hold"/>
                                        <p:tgtEl>
                                          <p:spTgt spid="7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1000"/>
                                        <p:tgtEl>
                                          <p:spTgt spid="76"/>
                                        </p:tgtEl>
                                      </p:cBhvr>
                                    </p:animEffect>
                                    <p:anim calcmode="lin" valueType="num">
                                      <p:cBhvr>
                                        <p:cTn id="53" dur="1000" fill="hold"/>
                                        <p:tgtEl>
                                          <p:spTgt spid="76"/>
                                        </p:tgtEl>
                                        <p:attrNameLst>
                                          <p:attrName>ppt_x</p:attrName>
                                        </p:attrNameLst>
                                      </p:cBhvr>
                                      <p:tavLst>
                                        <p:tav tm="0">
                                          <p:val>
                                            <p:strVal val="#ppt_x"/>
                                          </p:val>
                                        </p:tav>
                                        <p:tav tm="100000">
                                          <p:val>
                                            <p:strVal val="#ppt_x"/>
                                          </p:val>
                                        </p:tav>
                                      </p:tavLst>
                                    </p:anim>
                                    <p:anim calcmode="lin" valueType="num">
                                      <p:cBhvr>
                                        <p:cTn id="54"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5" grpId="0" animBg="1"/>
      <p:bldP spid="66" grpId="0" animBg="1"/>
      <p:bldP spid="68" grpId="0"/>
      <p:bldP spid="70" grpId="0"/>
      <p:bldP spid="71" grpId="0"/>
      <p:bldP spid="73" grpId="0"/>
      <p:bldP spid="74" grpId="0"/>
      <p:bldP spid="75" grpId="0"/>
      <p:bldP spid="7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40730" y="4809620"/>
            <a:ext cx="471094" cy="546469"/>
            <a:chOff x="6633018" y="3026546"/>
            <a:chExt cx="471094" cy="546469"/>
          </a:xfrm>
        </p:grpSpPr>
        <p:sp>
          <p:nvSpPr>
            <p:cNvPr id="26" name="六边形 11"/>
            <p:cNvSpPr/>
            <p:nvPr/>
          </p:nvSpPr>
          <p:spPr>
            <a:xfrm rot="5400000">
              <a:off x="6595330" y="3064234"/>
              <a:ext cx="546469" cy="47109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27"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48005" y="3082563"/>
              <a:ext cx="434435" cy="434435"/>
            </a:xfrm>
            <a:prstGeom prst="rect">
              <a:avLst/>
            </a:prstGeom>
          </p:spPr>
        </p:pic>
      </p:grpSp>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六边形 8"/>
          <p:cNvSpPr/>
          <p:nvPr/>
        </p:nvSpPr>
        <p:spPr>
          <a:xfrm rot="5400000">
            <a:off x="908301" y="1919955"/>
            <a:ext cx="2133524" cy="183924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六边形 10"/>
          <p:cNvSpPr/>
          <p:nvPr/>
        </p:nvSpPr>
        <p:spPr>
          <a:xfrm rot="5400000">
            <a:off x="941263" y="3792164"/>
            <a:ext cx="2133524" cy="1839245"/>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3" name="文本框 13"/>
          <p:cNvSpPr txBox="1"/>
          <p:nvPr/>
        </p:nvSpPr>
        <p:spPr>
          <a:xfrm>
            <a:off x="4781759" y="2797806"/>
            <a:ext cx="7080727" cy="1323439"/>
          </a:xfrm>
          <a:prstGeom prst="rect">
            <a:avLst/>
          </a:prstGeom>
          <a:noFill/>
        </p:spPr>
        <p:txBody>
          <a:bodyPr wrap="square" rtlCol="0">
            <a:spAutoFit/>
          </a:bodyPr>
          <a:lstStyle/>
          <a:p>
            <a:r>
              <a:rPr lang="zh-CN" altLang="en-US" sz="1600" dirty="0"/>
              <a:t>阳明交通大学教授韦光华的研究团队长期投入半透明有机太阳能电池</a:t>
            </a:r>
            <a:r>
              <a:rPr lang="zh-TW" altLang="en-US" sz="1600" dirty="0"/>
              <a:t>技术研发</a:t>
            </a:r>
            <a:r>
              <a:rPr lang="zh-CN" altLang="en-US" sz="1600" dirty="0"/>
              <a:t>，近期采用连续涂布（</a:t>
            </a:r>
            <a:r>
              <a:rPr lang="en-US" altLang="zh-CN" sz="1600" dirty="0"/>
              <a:t>SD</a:t>
            </a:r>
            <a:r>
              <a:rPr lang="zh-CN" altLang="en-US" sz="1600" dirty="0"/>
              <a:t>）新颖策略所制备半透明有机太阳能电池具有</a:t>
            </a:r>
            <a:r>
              <a:rPr lang="en-US" altLang="zh-CN" sz="1600" dirty="0"/>
              <a:t>p-</a:t>
            </a:r>
            <a:r>
              <a:rPr lang="en-US" altLang="zh-CN" sz="1600" dirty="0" err="1"/>
              <a:t>i</a:t>
            </a:r>
            <a:r>
              <a:rPr lang="en-US" altLang="zh-CN" sz="1600" dirty="0"/>
              <a:t>-n</a:t>
            </a:r>
            <a:r>
              <a:rPr lang="zh-CN" altLang="en-US" sz="1600" dirty="0"/>
              <a:t>主动层结构</a:t>
            </a:r>
            <a:r>
              <a:rPr lang="zh-TW" altLang="en-US" sz="1600" dirty="0"/>
              <a:t>，突破性</a:t>
            </a:r>
            <a:r>
              <a:rPr lang="zh-CN" altLang="en-US" sz="1600" dirty="0"/>
              <a:t>成果已发表于国际期刊「</a:t>
            </a:r>
            <a:r>
              <a:rPr lang="en-US" altLang="zh-CN" sz="1600" dirty="0"/>
              <a:t>Advanced Energy Materials</a:t>
            </a:r>
            <a:r>
              <a:rPr lang="zh-CN" altLang="en-US" sz="1600" dirty="0"/>
              <a:t>」，目前也正积极着手研究利用此技术，应用于智能温室。</a:t>
            </a:r>
            <a:r>
              <a:rPr lang="en-US" altLang="zh-TW" sz="1600" dirty="0"/>
              <a:t>~</a:t>
            </a:r>
            <a:r>
              <a:rPr lang="en-US" altLang="zh-CN" sz="1600" dirty="0"/>
              <a:t> 2021/08《</a:t>
            </a:r>
            <a:r>
              <a:rPr lang="zh-CN" altLang="en-US" sz="1600" dirty="0"/>
              <a:t>联合新闻网</a:t>
            </a:r>
            <a:r>
              <a:rPr lang="en-US" altLang="zh-CN" sz="1600" dirty="0"/>
              <a:t>》</a:t>
            </a:r>
            <a:endParaRPr lang="en-US" altLang="zh-CN" sz="1600" dirty="0"/>
          </a:p>
        </p:txBody>
      </p:sp>
      <p:sp>
        <p:nvSpPr>
          <p:cNvPr id="54" name="矩形 53"/>
          <p:cNvSpPr/>
          <p:nvPr/>
        </p:nvSpPr>
        <p:spPr>
          <a:xfrm>
            <a:off x="3943996" y="1524910"/>
            <a:ext cx="7910251" cy="1077218"/>
          </a:xfrm>
          <a:prstGeom prst="rect">
            <a:avLst/>
          </a:prstGeom>
        </p:spPr>
        <p:txBody>
          <a:bodyPr wrap="square">
            <a:spAutoFit/>
          </a:bodyPr>
          <a:lstStyle/>
          <a:p>
            <a:pPr latinLnBrk="1"/>
            <a:r>
              <a:rPr lang="zh-CN" altLang="en-US" sz="3200" dirty="0"/>
              <a:t>有机太阳能 农机智慧管理</a:t>
            </a:r>
            <a:endParaRPr lang="zh-CN" altLang="en-US" sz="3200" dirty="0"/>
          </a:p>
          <a:p>
            <a:pPr latinLnBrk="1"/>
            <a:r>
              <a:rPr lang="zh-CN" altLang="en-US" sz="3200" dirty="0"/>
              <a:t>开启零炭排农业新页</a:t>
            </a:r>
            <a:endParaRPr lang="zh-CN" altLang="en-US" sz="3200" dirty="0"/>
          </a:p>
        </p:txBody>
      </p:sp>
      <p:pic>
        <p:nvPicPr>
          <p:cNvPr id="5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175" y="4194373"/>
            <a:ext cx="896379" cy="896379"/>
          </a:xfrm>
          <a:prstGeom prst="rect">
            <a:avLst/>
          </a:prstGeom>
        </p:spPr>
      </p:pic>
      <p:pic>
        <p:nvPicPr>
          <p:cNvPr id="56"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1133" y="2204864"/>
            <a:ext cx="1127859" cy="1127859"/>
          </a:xfrm>
          <a:prstGeom prst="rect">
            <a:avLst/>
          </a:prstGeom>
        </p:spPr>
      </p:pic>
      <p:grpSp>
        <p:nvGrpSpPr>
          <p:cNvPr id="4" name="组合 1"/>
          <p:cNvGrpSpPr/>
          <p:nvPr/>
        </p:nvGrpSpPr>
        <p:grpSpPr>
          <a:xfrm>
            <a:off x="4040730" y="2967447"/>
            <a:ext cx="471094" cy="546469"/>
            <a:chOff x="6633018" y="3026546"/>
            <a:chExt cx="471094" cy="546469"/>
          </a:xfrm>
        </p:grpSpPr>
        <p:sp>
          <p:nvSpPr>
            <p:cNvPr id="58" name="六边形 11"/>
            <p:cNvSpPr/>
            <p:nvPr/>
          </p:nvSpPr>
          <p:spPr>
            <a:xfrm rot="5400000">
              <a:off x="6595330" y="3064234"/>
              <a:ext cx="546469" cy="47109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59"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48005" y="3082563"/>
              <a:ext cx="434435" cy="434435"/>
            </a:xfrm>
            <a:prstGeom prst="rect">
              <a:avLst/>
            </a:prstGeom>
          </p:spPr>
        </p:pic>
      </p:grpSp>
      <p:sp>
        <p:nvSpPr>
          <p:cNvPr id="60" name="文本框 13"/>
          <p:cNvSpPr txBox="1"/>
          <p:nvPr/>
        </p:nvSpPr>
        <p:spPr>
          <a:xfrm>
            <a:off x="4822949" y="4725453"/>
            <a:ext cx="7064250" cy="1077218"/>
          </a:xfrm>
          <a:prstGeom prst="rect">
            <a:avLst/>
          </a:prstGeom>
          <a:noFill/>
        </p:spPr>
        <p:txBody>
          <a:bodyPr wrap="square" rtlCol="0">
            <a:spAutoFit/>
          </a:bodyPr>
          <a:lstStyle/>
          <a:p>
            <a:r>
              <a:rPr lang="zh-CN" altLang="en-US" sz="1600" dirty="0"/>
              <a:t>台湾农业长期人力不足且面临老化，缺工现象严重。在技术处及农委会科专计画支持下，资策会数位服务创新研究所与长生制茶厂及茶业改良场合作，开发「农机智慧管理系统」，实现茶园规格化、机械化及数位化的目标，成功吸引日本采茶机市占六成的农机企业－落合刃物青睐 </a:t>
            </a:r>
            <a:r>
              <a:rPr lang="en-US" altLang="zh-CN" sz="1600" dirty="0"/>
              <a:t>~2021/07《</a:t>
            </a:r>
            <a:r>
              <a:rPr lang="zh-CN" altLang="en-US" sz="1600" dirty="0"/>
              <a:t>经济日报</a:t>
            </a:r>
            <a:r>
              <a:rPr lang="en-US" altLang="zh-CN" sz="1600" dirty="0"/>
              <a:t>》</a:t>
            </a:r>
            <a:endParaRPr lang="en-US" altLang="zh-CN" sz="1600" dirty="0"/>
          </a:p>
        </p:txBody>
      </p:sp>
      <p:sp>
        <p:nvSpPr>
          <p:cNvPr id="28" name="文本框 75"/>
          <p:cNvSpPr txBox="1"/>
          <p:nvPr/>
        </p:nvSpPr>
        <p:spPr>
          <a:xfrm>
            <a:off x="1054238" y="683638"/>
            <a:ext cx="5724103"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2"/>
                </a:solidFill>
                <a:latin typeface="Century Gothic" panose="020B0502020202020204" pitchFamily="34" charset="0"/>
                <a:ea typeface="+mj-ea"/>
              </a:rPr>
              <a:t>产品内容概览</a:t>
            </a:r>
            <a:r>
              <a:rPr lang="zh-TW" altLang="en-US" sz="3200" b="1" dirty="0">
                <a:solidFill>
                  <a:schemeClr val="tx2"/>
                </a:solidFill>
                <a:latin typeface="Century Gothic" panose="020B0502020202020204" pitchFamily="34" charset="0"/>
                <a:ea typeface="+mj-ea"/>
              </a:rPr>
              <a:t>－</a:t>
            </a:r>
            <a:r>
              <a:rPr lang="zh-TW" altLang="en-US" sz="3200" b="1" dirty="0">
                <a:solidFill>
                  <a:schemeClr val="tx2"/>
                </a:solidFill>
                <a:latin typeface="Century Gothic" panose="020B0502020202020204" pitchFamily="34" charset="0"/>
              </a:rPr>
              <a:t>文献</a:t>
            </a:r>
            <a:r>
              <a:rPr lang="en-US" altLang="zh-TW" sz="3200" b="1" dirty="0">
                <a:solidFill>
                  <a:schemeClr val="tx2"/>
                </a:solidFill>
                <a:latin typeface="Century Gothic" panose="020B0502020202020204" pitchFamily="34" charset="0"/>
              </a:rPr>
              <a:t>_</a:t>
            </a:r>
            <a:r>
              <a:rPr lang="zh-TW" altLang="en-US" sz="3200" b="1" dirty="0">
                <a:solidFill>
                  <a:schemeClr val="tx2"/>
                </a:solidFill>
                <a:latin typeface="Century Gothic" panose="020B0502020202020204" pitchFamily="34" charset="0"/>
              </a:rPr>
              <a:t>新农科</a:t>
            </a:r>
            <a:endParaRPr lang="zh-CN" altLang="en-US" sz="3200" b="1" dirty="0">
              <a:solidFill>
                <a:schemeClr val="tx2"/>
              </a:solidFill>
              <a:latin typeface="Century Gothic" panose="020B0502020202020204" pitchFamily="34" charset="0"/>
              <a:ea typeface="+mj-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100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1+#ppt_w/2"/>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par>
                                <p:cTn id="13" presetID="53" presetClass="entr" presetSubtype="16" fill="hold" nodeType="withEffect">
                                  <p:stCondLst>
                                    <p:cond delay="1250"/>
                                  </p:stCondLst>
                                  <p:childTnLst>
                                    <p:set>
                                      <p:cBhvr>
                                        <p:cTn id="14" dur="1" fill="hold">
                                          <p:stCondLst>
                                            <p:cond delay="0"/>
                                          </p:stCondLst>
                                        </p:cTn>
                                        <p:tgtEl>
                                          <p:spTgt spid="56"/>
                                        </p:tgtEl>
                                        <p:attrNameLst>
                                          <p:attrName>style.visibility</p:attrName>
                                        </p:attrNameLst>
                                      </p:cBhvr>
                                      <p:to>
                                        <p:strVal val="visible"/>
                                      </p:to>
                                    </p:set>
                                    <p:anim calcmode="lin" valueType="num">
                                      <p:cBhvr>
                                        <p:cTn id="15" dur="500" fill="hold"/>
                                        <p:tgtEl>
                                          <p:spTgt spid="56"/>
                                        </p:tgtEl>
                                        <p:attrNameLst>
                                          <p:attrName>ppt_w</p:attrName>
                                        </p:attrNameLst>
                                      </p:cBhvr>
                                      <p:tavLst>
                                        <p:tav tm="0">
                                          <p:val>
                                            <p:fltVal val="0"/>
                                          </p:val>
                                        </p:tav>
                                        <p:tav tm="100000">
                                          <p:val>
                                            <p:strVal val="#ppt_w"/>
                                          </p:val>
                                        </p:tav>
                                      </p:tavLst>
                                    </p:anim>
                                    <p:anim calcmode="lin" valueType="num">
                                      <p:cBhvr>
                                        <p:cTn id="16" dur="500" fill="hold"/>
                                        <p:tgtEl>
                                          <p:spTgt spid="56"/>
                                        </p:tgtEl>
                                        <p:attrNameLst>
                                          <p:attrName>ppt_h</p:attrName>
                                        </p:attrNameLst>
                                      </p:cBhvr>
                                      <p:tavLst>
                                        <p:tav tm="0">
                                          <p:val>
                                            <p:fltVal val="0"/>
                                          </p:val>
                                        </p:tav>
                                        <p:tav tm="100000">
                                          <p:val>
                                            <p:strVal val="#ppt_h"/>
                                          </p:val>
                                        </p:tav>
                                      </p:tavLst>
                                    </p:anim>
                                    <p:animEffect transition="in" filter="fade">
                                      <p:cBhvr>
                                        <p:cTn id="17" dur="500"/>
                                        <p:tgtEl>
                                          <p:spTgt spid="56"/>
                                        </p:tgtEl>
                                      </p:cBhvr>
                                    </p:animEffect>
                                  </p:childTnLst>
                                </p:cTn>
                              </p:par>
                              <p:par>
                                <p:cTn id="18" presetID="53" presetClass="entr" presetSubtype="16" fill="hold" nodeType="withEffect">
                                  <p:stCondLst>
                                    <p:cond delay="1250"/>
                                  </p:stCondLst>
                                  <p:childTnLst>
                                    <p:set>
                                      <p:cBhvr>
                                        <p:cTn id="19" dur="1" fill="hold">
                                          <p:stCondLst>
                                            <p:cond delay="0"/>
                                          </p:stCondLst>
                                        </p:cTn>
                                        <p:tgtEl>
                                          <p:spTgt spid="55"/>
                                        </p:tgtEl>
                                        <p:attrNameLst>
                                          <p:attrName>style.visibility</p:attrName>
                                        </p:attrNameLst>
                                      </p:cBhvr>
                                      <p:to>
                                        <p:strVal val="visible"/>
                                      </p:to>
                                    </p:set>
                                    <p:anim calcmode="lin" valueType="num">
                                      <p:cBhvr>
                                        <p:cTn id="20" dur="500" fill="hold"/>
                                        <p:tgtEl>
                                          <p:spTgt spid="55"/>
                                        </p:tgtEl>
                                        <p:attrNameLst>
                                          <p:attrName>ppt_w</p:attrName>
                                        </p:attrNameLst>
                                      </p:cBhvr>
                                      <p:tavLst>
                                        <p:tav tm="0">
                                          <p:val>
                                            <p:fltVal val="0"/>
                                          </p:val>
                                        </p:tav>
                                        <p:tav tm="100000">
                                          <p:val>
                                            <p:strVal val="#ppt_w"/>
                                          </p:val>
                                        </p:tav>
                                      </p:tavLst>
                                    </p:anim>
                                    <p:anim calcmode="lin" valueType="num">
                                      <p:cBhvr>
                                        <p:cTn id="21" dur="500" fill="hold"/>
                                        <p:tgtEl>
                                          <p:spTgt spid="55"/>
                                        </p:tgtEl>
                                        <p:attrNameLst>
                                          <p:attrName>ppt_h</p:attrName>
                                        </p:attrNameLst>
                                      </p:cBhvr>
                                      <p:tavLst>
                                        <p:tav tm="0">
                                          <p:val>
                                            <p:fltVal val="0"/>
                                          </p:val>
                                        </p:tav>
                                        <p:tav tm="100000">
                                          <p:val>
                                            <p:strVal val="#ppt_h"/>
                                          </p:val>
                                        </p:tav>
                                      </p:tavLst>
                                    </p:anim>
                                    <p:animEffect transition="in" filter="fade">
                                      <p:cBhvr>
                                        <p:cTn id="22" dur="500"/>
                                        <p:tgtEl>
                                          <p:spTgt spid="55"/>
                                        </p:tgtEl>
                                      </p:cBhvr>
                                    </p:animEffect>
                                  </p:childTnLst>
                                </p:cTn>
                              </p:par>
                              <p:par>
                                <p:cTn id="23" presetID="2" presetClass="entr" presetSubtype="2" decel="100000" fill="hold" grpId="0" nodeType="withEffect">
                                  <p:stCondLst>
                                    <p:cond delay="2000"/>
                                  </p:stCondLst>
                                  <p:iterate type="lt">
                                    <p:tmPct val="10000"/>
                                  </p:iterate>
                                  <p:childTnLst>
                                    <p:set>
                                      <p:cBhvr>
                                        <p:cTn id="24" dur="1" fill="hold">
                                          <p:stCondLst>
                                            <p:cond delay="0"/>
                                          </p:stCondLst>
                                        </p:cTn>
                                        <p:tgtEl>
                                          <p:spTgt spid="54"/>
                                        </p:tgtEl>
                                        <p:attrNameLst>
                                          <p:attrName>style.visibility</p:attrName>
                                        </p:attrNameLst>
                                      </p:cBhvr>
                                      <p:to>
                                        <p:strVal val="visible"/>
                                      </p:to>
                                    </p:set>
                                    <p:anim calcmode="lin" valueType="num">
                                      <p:cBhvr additive="base">
                                        <p:cTn id="25" dur="500" fill="hold"/>
                                        <p:tgtEl>
                                          <p:spTgt spid="54"/>
                                        </p:tgtEl>
                                        <p:attrNameLst>
                                          <p:attrName>ppt_x</p:attrName>
                                        </p:attrNameLst>
                                      </p:cBhvr>
                                      <p:tavLst>
                                        <p:tav tm="0">
                                          <p:val>
                                            <p:strVal val="1+#ppt_w/2"/>
                                          </p:val>
                                        </p:tav>
                                        <p:tav tm="100000">
                                          <p:val>
                                            <p:strVal val="#ppt_x"/>
                                          </p:val>
                                        </p:tav>
                                      </p:tavLst>
                                    </p:anim>
                                    <p:anim calcmode="lin" valueType="num">
                                      <p:cBhvr additive="base">
                                        <p:cTn id="26" dur="500" fill="hold"/>
                                        <p:tgtEl>
                                          <p:spTgt spid="54"/>
                                        </p:tgtEl>
                                        <p:attrNameLst>
                                          <p:attrName>ppt_y</p:attrName>
                                        </p:attrNameLst>
                                      </p:cBhvr>
                                      <p:tavLst>
                                        <p:tav tm="0">
                                          <p:val>
                                            <p:strVal val="#ppt_y"/>
                                          </p:val>
                                        </p:tav>
                                        <p:tav tm="100000">
                                          <p:val>
                                            <p:strVal val="#ppt_y"/>
                                          </p:val>
                                        </p:tav>
                                      </p:tavLst>
                                    </p:anim>
                                  </p:childTnLst>
                                </p:cTn>
                              </p:par>
                              <p:par>
                                <p:cTn id="27" presetID="2" presetClass="entr" presetSubtype="4" fill="hold" grpId="0" nodeType="withEffect">
                                  <p:stCondLst>
                                    <p:cond delay="3000"/>
                                  </p:stCondLst>
                                  <p:childTnLst>
                                    <p:set>
                                      <p:cBhvr>
                                        <p:cTn id="28" dur="1" fill="hold">
                                          <p:stCondLst>
                                            <p:cond delay="0"/>
                                          </p:stCondLst>
                                        </p:cTn>
                                        <p:tgtEl>
                                          <p:spTgt spid="53"/>
                                        </p:tgtEl>
                                        <p:attrNameLst>
                                          <p:attrName>style.visibility</p:attrName>
                                        </p:attrNameLst>
                                      </p:cBhvr>
                                      <p:to>
                                        <p:strVal val="visible"/>
                                      </p:to>
                                    </p:set>
                                    <p:anim calcmode="lin" valueType="num">
                                      <p:cBhvr additive="base">
                                        <p:cTn id="29" dur="500" fill="hold"/>
                                        <p:tgtEl>
                                          <p:spTgt spid="53"/>
                                        </p:tgtEl>
                                        <p:attrNameLst>
                                          <p:attrName>ppt_x</p:attrName>
                                        </p:attrNameLst>
                                      </p:cBhvr>
                                      <p:tavLst>
                                        <p:tav tm="0">
                                          <p:val>
                                            <p:strVal val="#ppt_x"/>
                                          </p:val>
                                        </p:tav>
                                        <p:tav tm="100000">
                                          <p:val>
                                            <p:strVal val="#ppt_x"/>
                                          </p:val>
                                        </p:tav>
                                      </p:tavLst>
                                    </p:anim>
                                    <p:anim calcmode="lin" valueType="num">
                                      <p:cBhvr additive="base">
                                        <p:cTn id="30" dur="500" fill="hold"/>
                                        <p:tgtEl>
                                          <p:spTgt spid="5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300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300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500" fill="hold"/>
                                        <p:tgtEl>
                                          <p:spTgt spid="60"/>
                                        </p:tgtEl>
                                        <p:attrNameLst>
                                          <p:attrName>ppt_x</p:attrName>
                                        </p:attrNameLst>
                                      </p:cBhvr>
                                      <p:tavLst>
                                        <p:tav tm="0">
                                          <p:val>
                                            <p:strVal val="#ppt_x"/>
                                          </p:val>
                                        </p:tav>
                                        <p:tav tm="100000">
                                          <p:val>
                                            <p:strVal val="#ppt_x"/>
                                          </p:val>
                                        </p:tav>
                                      </p:tavLst>
                                    </p:anim>
                                    <p:anim calcmode="lin" valueType="num">
                                      <p:cBhvr additive="base">
                                        <p:cTn id="38" dur="500" fill="hold"/>
                                        <p:tgtEl>
                                          <p:spTgt spid="6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300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p:bldP spid="54" grpId="0"/>
      <p:bldP spid="6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3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33"/>
          <p:cNvGrpSpPr/>
          <p:nvPr/>
        </p:nvGrpSpPr>
        <p:grpSpPr>
          <a:xfrm>
            <a:off x="-391195" y="-1"/>
            <a:ext cx="1417774" cy="723901"/>
            <a:chOff x="-391195" y="-1"/>
            <a:chExt cx="1697596" cy="866775"/>
          </a:xfrm>
        </p:grpSpPr>
        <p:sp>
          <p:nvSpPr>
            <p:cNvPr id="35" name="任意多边形 3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0" name="直接连接符 4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1" name="文本框 75"/>
          <p:cNvSpPr txBox="1"/>
          <p:nvPr/>
        </p:nvSpPr>
        <p:spPr>
          <a:xfrm>
            <a:off x="1026580" y="683638"/>
            <a:ext cx="5751762"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2"/>
                </a:solidFill>
                <a:latin typeface="Century Gothic" panose="020B0502020202020204" pitchFamily="34" charset="0"/>
                <a:ea typeface="+mj-ea"/>
              </a:rPr>
              <a:t>产品内容概览</a:t>
            </a:r>
            <a:r>
              <a:rPr lang="zh-TW" altLang="en-US" sz="3200" b="1" dirty="0">
                <a:solidFill>
                  <a:schemeClr val="tx2"/>
                </a:solidFill>
                <a:latin typeface="Century Gothic" panose="020B0502020202020204" pitchFamily="34" charset="0"/>
                <a:ea typeface="+mj-ea"/>
              </a:rPr>
              <a:t>－</a:t>
            </a:r>
            <a:r>
              <a:rPr lang="zh-TW" altLang="en-US" sz="3200" b="1" dirty="0">
                <a:solidFill>
                  <a:schemeClr val="tx2"/>
                </a:solidFill>
                <a:latin typeface="Century Gothic" panose="020B0502020202020204" pitchFamily="34" charset="0"/>
              </a:rPr>
              <a:t>文献</a:t>
            </a:r>
            <a:r>
              <a:rPr lang="en-US" altLang="zh-TW" sz="3200" b="1" dirty="0">
                <a:solidFill>
                  <a:schemeClr val="tx2"/>
                </a:solidFill>
                <a:latin typeface="Century Gothic" panose="020B0502020202020204" pitchFamily="34" charset="0"/>
              </a:rPr>
              <a:t>_</a:t>
            </a:r>
            <a:r>
              <a:rPr lang="zh-TW" altLang="en-US" sz="3200" b="1" dirty="0">
                <a:solidFill>
                  <a:schemeClr val="tx2"/>
                </a:solidFill>
                <a:latin typeface="Century Gothic" panose="020B0502020202020204" pitchFamily="34" charset="0"/>
                <a:ea typeface="+mj-ea"/>
              </a:rPr>
              <a:t>新医科</a:t>
            </a:r>
            <a:endParaRPr lang="zh-CN" altLang="en-US" sz="3200" b="1" dirty="0">
              <a:solidFill>
                <a:schemeClr val="tx2"/>
              </a:solidFill>
              <a:latin typeface="Century Gothic" panose="020B0502020202020204" pitchFamily="34" charset="0"/>
              <a:ea typeface="+mj-ea"/>
            </a:endParaRPr>
          </a:p>
        </p:txBody>
      </p:sp>
      <p:sp>
        <p:nvSpPr>
          <p:cNvPr id="62" name="矩形 61"/>
          <p:cNvSpPr/>
          <p:nvPr/>
        </p:nvSpPr>
        <p:spPr>
          <a:xfrm>
            <a:off x="3204058" y="4450388"/>
            <a:ext cx="1256321" cy="13812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5" name="矩形 64"/>
          <p:cNvSpPr/>
          <p:nvPr/>
        </p:nvSpPr>
        <p:spPr>
          <a:xfrm>
            <a:off x="5313908" y="3429000"/>
            <a:ext cx="1256321" cy="24113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6" name="矩形 65"/>
          <p:cNvSpPr/>
          <p:nvPr/>
        </p:nvSpPr>
        <p:spPr>
          <a:xfrm>
            <a:off x="7299108" y="2841523"/>
            <a:ext cx="1256321" cy="30208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cxnSp>
        <p:nvCxnSpPr>
          <p:cNvPr id="67" name="直接箭头连接符 10"/>
          <p:cNvCxnSpPr/>
          <p:nvPr/>
        </p:nvCxnSpPr>
        <p:spPr>
          <a:xfrm>
            <a:off x="2603156" y="5834365"/>
            <a:ext cx="7237634" cy="13589"/>
          </a:xfrm>
          <a:prstGeom prst="straightConnector1">
            <a:avLst/>
          </a:prstGeom>
          <a:ln>
            <a:solidFill>
              <a:srgbClr val="53575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文本框 20"/>
          <p:cNvSpPr txBox="1"/>
          <p:nvPr/>
        </p:nvSpPr>
        <p:spPr>
          <a:xfrm>
            <a:off x="3448416" y="6041004"/>
            <a:ext cx="1183718" cy="400110"/>
          </a:xfrm>
          <a:prstGeom prst="rect">
            <a:avLst/>
          </a:prstGeom>
          <a:noFill/>
        </p:spPr>
        <p:txBody>
          <a:bodyPr wrap="squar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SCIE</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70" name="文本框 24"/>
          <p:cNvSpPr txBox="1"/>
          <p:nvPr/>
        </p:nvSpPr>
        <p:spPr>
          <a:xfrm>
            <a:off x="5313405" y="6049245"/>
            <a:ext cx="1369783" cy="400110"/>
          </a:xfrm>
          <a:prstGeom prst="rect">
            <a:avLst/>
          </a:prstGeom>
          <a:noFill/>
        </p:spPr>
        <p:txBody>
          <a:bodyPr wrap="squar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MEDLINE</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71" name="文本框 26"/>
          <p:cNvSpPr txBox="1"/>
          <p:nvPr/>
        </p:nvSpPr>
        <p:spPr>
          <a:xfrm>
            <a:off x="7483557" y="6024530"/>
            <a:ext cx="1726347" cy="400110"/>
          </a:xfrm>
          <a:prstGeom prst="rect">
            <a:avLst/>
          </a:prstGeom>
          <a:noFill/>
        </p:spPr>
        <p:txBody>
          <a:bodyPr wrap="squar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Scopus</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73" name="矩形 72"/>
          <p:cNvSpPr/>
          <p:nvPr/>
        </p:nvSpPr>
        <p:spPr>
          <a:xfrm>
            <a:off x="3614909" y="4846140"/>
            <a:ext cx="610321" cy="461665"/>
          </a:xfrm>
          <a:prstGeom prst="rect">
            <a:avLst/>
          </a:prstGeom>
        </p:spPr>
        <p:txBody>
          <a:bodyPr wrap="square">
            <a:spAutoFit/>
          </a:bodyPr>
          <a:lstStyle/>
          <a:p>
            <a:r>
              <a:rPr lang="en-US" altLang="zh-TW" sz="2400" dirty="0">
                <a:solidFill>
                  <a:schemeClr val="bg1">
                    <a:lumMod val="95000"/>
                  </a:schemeClr>
                </a:solidFill>
                <a:latin typeface="Adobe 黑体 Std R" pitchFamily="34" charset="-128"/>
                <a:ea typeface="Adobe 黑体 Std R" pitchFamily="34" charset="-128"/>
              </a:rPr>
              <a:t>11</a:t>
            </a:r>
            <a:endParaRPr lang="zh-CN" altLang="en-US" sz="2400" dirty="0">
              <a:solidFill>
                <a:schemeClr val="bg1">
                  <a:lumMod val="95000"/>
                </a:schemeClr>
              </a:solidFill>
              <a:latin typeface="Adobe 黑体 Std R" pitchFamily="34" charset="-128"/>
              <a:ea typeface="Adobe 黑体 Std R" pitchFamily="34" charset="-128"/>
            </a:endParaRPr>
          </a:p>
        </p:txBody>
      </p:sp>
      <p:sp>
        <p:nvSpPr>
          <p:cNvPr id="74" name="矩形 73"/>
          <p:cNvSpPr/>
          <p:nvPr/>
        </p:nvSpPr>
        <p:spPr>
          <a:xfrm>
            <a:off x="5673064" y="4342992"/>
            <a:ext cx="526409" cy="461665"/>
          </a:xfrm>
          <a:prstGeom prst="rect">
            <a:avLst/>
          </a:prstGeom>
        </p:spPr>
        <p:txBody>
          <a:bodyPr wrap="square">
            <a:spAutoFit/>
          </a:bodyPr>
          <a:lstStyle/>
          <a:p>
            <a:r>
              <a:rPr lang="en-US" altLang="zh-TW" sz="2400" dirty="0">
                <a:solidFill>
                  <a:schemeClr val="bg1"/>
                </a:solidFill>
                <a:latin typeface="Adobe 黑体 Std R" pitchFamily="34" charset="-128"/>
                <a:ea typeface="Adobe 黑体 Std R" pitchFamily="34" charset="-128"/>
              </a:rPr>
              <a:t>29</a:t>
            </a:r>
            <a:endParaRPr lang="zh-CN" altLang="en-US" sz="2400" dirty="0">
              <a:solidFill>
                <a:schemeClr val="bg1"/>
              </a:solidFill>
              <a:latin typeface="Adobe 黑体 Std R" pitchFamily="34" charset="-128"/>
              <a:ea typeface="Adobe 黑体 Std R" pitchFamily="34" charset="-128"/>
            </a:endParaRPr>
          </a:p>
        </p:txBody>
      </p:sp>
      <p:sp>
        <p:nvSpPr>
          <p:cNvPr id="75" name="矩形 74"/>
          <p:cNvSpPr/>
          <p:nvPr/>
        </p:nvSpPr>
        <p:spPr>
          <a:xfrm>
            <a:off x="7658413" y="3989045"/>
            <a:ext cx="814504" cy="461665"/>
          </a:xfrm>
          <a:prstGeom prst="rect">
            <a:avLst/>
          </a:prstGeom>
        </p:spPr>
        <p:txBody>
          <a:bodyPr wrap="square">
            <a:spAutoFit/>
          </a:bodyPr>
          <a:lstStyle/>
          <a:p>
            <a:r>
              <a:rPr lang="en-US" altLang="zh-TW" sz="2400" dirty="0">
                <a:solidFill>
                  <a:schemeClr val="bg1">
                    <a:lumMod val="95000"/>
                  </a:schemeClr>
                </a:solidFill>
                <a:latin typeface="Adobe 黑体 Std R" pitchFamily="34" charset="-128"/>
                <a:ea typeface="Adobe 黑体 Std R" pitchFamily="34" charset="-128"/>
              </a:rPr>
              <a:t>39</a:t>
            </a:r>
            <a:endParaRPr lang="zh-CN" altLang="en-US" sz="2400" dirty="0">
              <a:solidFill>
                <a:schemeClr val="bg1">
                  <a:lumMod val="95000"/>
                </a:schemeClr>
              </a:solidFill>
              <a:latin typeface="Adobe 黑体 Std R" pitchFamily="34" charset="-128"/>
              <a:ea typeface="Adobe 黑体 Std R" pitchFamily="34" charset="-128"/>
            </a:endParaRPr>
          </a:p>
        </p:txBody>
      </p:sp>
      <p:sp>
        <p:nvSpPr>
          <p:cNvPr id="76" name="矩形 75"/>
          <p:cNvSpPr/>
          <p:nvPr/>
        </p:nvSpPr>
        <p:spPr>
          <a:xfrm>
            <a:off x="5348024" y="1635284"/>
            <a:ext cx="1545757" cy="424732"/>
          </a:xfrm>
          <a:prstGeom prst="rect">
            <a:avLst/>
          </a:prstGeom>
        </p:spPr>
        <p:txBody>
          <a:bodyPr wrap="square">
            <a:spAutoFit/>
          </a:bodyPr>
          <a:lstStyle/>
          <a:p>
            <a:pPr algn="just">
              <a:lnSpc>
                <a:spcPct val="120000"/>
              </a:lnSpc>
            </a:pPr>
            <a:r>
              <a:rPr lang="zh-TW" altLang="en-US" b="1" dirty="0">
                <a:latin typeface="+mn-ea"/>
              </a:rPr>
              <a:t>文献</a:t>
            </a:r>
            <a:r>
              <a:rPr lang="en-US" altLang="zh-TW" b="1" dirty="0">
                <a:latin typeface="+mn-ea"/>
              </a:rPr>
              <a:t>_</a:t>
            </a:r>
            <a:r>
              <a:rPr lang="zh-CN" altLang="en-US" b="1" dirty="0">
                <a:latin typeface="+mn-ea"/>
              </a:rPr>
              <a:t>新医科</a:t>
            </a:r>
            <a:endParaRPr lang="zh-CN" altLang="en-US" b="1" dirty="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000"/>
                                  </p:stCondLst>
                                  <p:childTnLst>
                                    <p:set>
                                      <p:cBhvr>
                                        <p:cTn id="6" dur="1" fill="hold">
                                          <p:stCondLst>
                                            <p:cond delay="0"/>
                                          </p:stCondLst>
                                        </p:cTn>
                                        <p:tgtEl>
                                          <p:spTgt spid="67"/>
                                        </p:tgtEl>
                                        <p:attrNameLst>
                                          <p:attrName>style.visibility</p:attrName>
                                        </p:attrNameLst>
                                      </p:cBhvr>
                                      <p:to>
                                        <p:strVal val="visible"/>
                                      </p:to>
                                    </p:set>
                                    <p:animEffect transition="in" filter="barn(outVertical)">
                                      <p:cBhvr>
                                        <p:cTn id="7" dur="500"/>
                                        <p:tgtEl>
                                          <p:spTgt spid="67"/>
                                        </p:tgtEl>
                                      </p:cBhvr>
                                    </p:animEffect>
                                  </p:childTnLst>
                                </p:cTn>
                              </p:par>
                              <p:par>
                                <p:cTn id="8" presetID="17" presetClass="entr" presetSubtype="4" fill="hold" grpId="0" nodeType="withEffect">
                                  <p:stCondLst>
                                    <p:cond delay="1500"/>
                                  </p:stCondLst>
                                  <p:childTnLst>
                                    <p:set>
                                      <p:cBhvr>
                                        <p:cTn id="9" dur="1" fill="hold">
                                          <p:stCondLst>
                                            <p:cond delay="0"/>
                                          </p:stCondLst>
                                        </p:cTn>
                                        <p:tgtEl>
                                          <p:spTgt spid="62"/>
                                        </p:tgtEl>
                                        <p:attrNameLst>
                                          <p:attrName>style.visibility</p:attrName>
                                        </p:attrNameLst>
                                      </p:cBhvr>
                                      <p:to>
                                        <p:strVal val="visible"/>
                                      </p:to>
                                    </p:set>
                                    <p:anim calcmode="lin" valueType="num">
                                      <p:cBhvr>
                                        <p:cTn id="10" dur="500" fill="hold"/>
                                        <p:tgtEl>
                                          <p:spTgt spid="62"/>
                                        </p:tgtEl>
                                        <p:attrNameLst>
                                          <p:attrName>ppt_x</p:attrName>
                                        </p:attrNameLst>
                                      </p:cBhvr>
                                      <p:tavLst>
                                        <p:tav tm="0">
                                          <p:val>
                                            <p:strVal val="#ppt_x"/>
                                          </p:val>
                                        </p:tav>
                                        <p:tav tm="100000">
                                          <p:val>
                                            <p:strVal val="#ppt_x"/>
                                          </p:val>
                                        </p:tav>
                                      </p:tavLst>
                                    </p:anim>
                                    <p:anim calcmode="lin" valueType="num">
                                      <p:cBhvr>
                                        <p:cTn id="11" dur="500" fill="hold"/>
                                        <p:tgtEl>
                                          <p:spTgt spid="62"/>
                                        </p:tgtEl>
                                        <p:attrNameLst>
                                          <p:attrName>ppt_y</p:attrName>
                                        </p:attrNameLst>
                                      </p:cBhvr>
                                      <p:tavLst>
                                        <p:tav tm="0">
                                          <p:val>
                                            <p:strVal val="#ppt_y+#ppt_h/2"/>
                                          </p:val>
                                        </p:tav>
                                        <p:tav tm="100000">
                                          <p:val>
                                            <p:strVal val="#ppt_y"/>
                                          </p:val>
                                        </p:tav>
                                      </p:tavLst>
                                    </p:anim>
                                    <p:anim calcmode="lin" valueType="num">
                                      <p:cBhvr>
                                        <p:cTn id="12" dur="500" fill="hold"/>
                                        <p:tgtEl>
                                          <p:spTgt spid="62"/>
                                        </p:tgtEl>
                                        <p:attrNameLst>
                                          <p:attrName>ppt_w</p:attrName>
                                        </p:attrNameLst>
                                      </p:cBhvr>
                                      <p:tavLst>
                                        <p:tav tm="0">
                                          <p:val>
                                            <p:strVal val="#ppt_w"/>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childTnLst>
                                </p:cTn>
                              </p:par>
                              <p:par>
                                <p:cTn id="14" presetID="17" presetClass="entr" presetSubtype="4" fill="hold" grpId="0" nodeType="withEffect">
                                  <p:stCondLst>
                                    <p:cond delay="1500"/>
                                  </p:stCondLst>
                                  <p:childTnLst>
                                    <p:set>
                                      <p:cBhvr>
                                        <p:cTn id="15" dur="1" fill="hold">
                                          <p:stCondLst>
                                            <p:cond delay="0"/>
                                          </p:stCondLst>
                                        </p:cTn>
                                        <p:tgtEl>
                                          <p:spTgt spid="65"/>
                                        </p:tgtEl>
                                        <p:attrNameLst>
                                          <p:attrName>style.visibility</p:attrName>
                                        </p:attrNameLst>
                                      </p:cBhvr>
                                      <p:to>
                                        <p:strVal val="visible"/>
                                      </p:to>
                                    </p:set>
                                    <p:anim calcmode="lin" valueType="num">
                                      <p:cBhvr>
                                        <p:cTn id="16" dur="500" fill="hold"/>
                                        <p:tgtEl>
                                          <p:spTgt spid="65"/>
                                        </p:tgtEl>
                                        <p:attrNameLst>
                                          <p:attrName>ppt_x</p:attrName>
                                        </p:attrNameLst>
                                      </p:cBhvr>
                                      <p:tavLst>
                                        <p:tav tm="0">
                                          <p:val>
                                            <p:strVal val="#ppt_x"/>
                                          </p:val>
                                        </p:tav>
                                        <p:tav tm="100000">
                                          <p:val>
                                            <p:strVal val="#ppt_x"/>
                                          </p:val>
                                        </p:tav>
                                      </p:tavLst>
                                    </p:anim>
                                    <p:anim calcmode="lin" valueType="num">
                                      <p:cBhvr>
                                        <p:cTn id="17" dur="500" fill="hold"/>
                                        <p:tgtEl>
                                          <p:spTgt spid="65"/>
                                        </p:tgtEl>
                                        <p:attrNameLst>
                                          <p:attrName>ppt_y</p:attrName>
                                        </p:attrNameLst>
                                      </p:cBhvr>
                                      <p:tavLst>
                                        <p:tav tm="0">
                                          <p:val>
                                            <p:strVal val="#ppt_y+#ppt_h/2"/>
                                          </p:val>
                                        </p:tav>
                                        <p:tav tm="100000">
                                          <p:val>
                                            <p:strVal val="#ppt_y"/>
                                          </p:val>
                                        </p:tav>
                                      </p:tavLst>
                                    </p:anim>
                                    <p:anim calcmode="lin" valueType="num">
                                      <p:cBhvr>
                                        <p:cTn id="18" dur="500" fill="hold"/>
                                        <p:tgtEl>
                                          <p:spTgt spid="65"/>
                                        </p:tgtEl>
                                        <p:attrNameLst>
                                          <p:attrName>ppt_w</p:attrName>
                                        </p:attrNameLst>
                                      </p:cBhvr>
                                      <p:tavLst>
                                        <p:tav tm="0">
                                          <p:val>
                                            <p:strVal val="#ppt_w"/>
                                          </p:val>
                                        </p:tav>
                                        <p:tav tm="100000">
                                          <p:val>
                                            <p:strVal val="#ppt_w"/>
                                          </p:val>
                                        </p:tav>
                                      </p:tavLst>
                                    </p:anim>
                                    <p:anim calcmode="lin" valueType="num">
                                      <p:cBhvr>
                                        <p:cTn id="19" dur="500" fill="hold"/>
                                        <p:tgtEl>
                                          <p:spTgt spid="65"/>
                                        </p:tgtEl>
                                        <p:attrNameLst>
                                          <p:attrName>ppt_h</p:attrName>
                                        </p:attrNameLst>
                                      </p:cBhvr>
                                      <p:tavLst>
                                        <p:tav tm="0">
                                          <p:val>
                                            <p:fltVal val="0"/>
                                          </p:val>
                                        </p:tav>
                                        <p:tav tm="100000">
                                          <p:val>
                                            <p:strVal val="#ppt_h"/>
                                          </p:val>
                                        </p:tav>
                                      </p:tavLst>
                                    </p:anim>
                                  </p:childTnLst>
                                </p:cTn>
                              </p:par>
                              <p:par>
                                <p:cTn id="20" presetID="17" presetClass="entr" presetSubtype="4" fill="hold" grpId="0" nodeType="withEffect">
                                  <p:stCondLst>
                                    <p:cond delay="150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ppt_x</p:attrName>
                                        </p:attrNameLst>
                                      </p:cBhvr>
                                      <p:tavLst>
                                        <p:tav tm="0">
                                          <p:val>
                                            <p:strVal val="#ppt_x"/>
                                          </p:val>
                                        </p:tav>
                                        <p:tav tm="100000">
                                          <p:val>
                                            <p:strVal val="#ppt_x"/>
                                          </p:val>
                                        </p:tav>
                                      </p:tavLst>
                                    </p:anim>
                                    <p:anim calcmode="lin" valueType="num">
                                      <p:cBhvr>
                                        <p:cTn id="23" dur="500" fill="hold"/>
                                        <p:tgtEl>
                                          <p:spTgt spid="66"/>
                                        </p:tgtEl>
                                        <p:attrNameLst>
                                          <p:attrName>ppt_y</p:attrName>
                                        </p:attrNameLst>
                                      </p:cBhvr>
                                      <p:tavLst>
                                        <p:tav tm="0">
                                          <p:val>
                                            <p:strVal val="#ppt_y+#ppt_h/2"/>
                                          </p:val>
                                        </p:tav>
                                        <p:tav tm="100000">
                                          <p:val>
                                            <p:strVal val="#ppt_y"/>
                                          </p:val>
                                        </p:tav>
                                      </p:tavLst>
                                    </p:anim>
                                    <p:anim calcmode="lin" valueType="num">
                                      <p:cBhvr>
                                        <p:cTn id="24" dur="500" fill="hold"/>
                                        <p:tgtEl>
                                          <p:spTgt spid="66"/>
                                        </p:tgtEl>
                                        <p:attrNameLst>
                                          <p:attrName>ppt_w</p:attrName>
                                        </p:attrNameLst>
                                      </p:cBhvr>
                                      <p:tavLst>
                                        <p:tav tm="0">
                                          <p:val>
                                            <p:strVal val="#ppt_w"/>
                                          </p:val>
                                        </p:tav>
                                        <p:tav tm="100000">
                                          <p:val>
                                            <p:strVal val="#ppt_w"/>
                                          </p:val>
                                        </p:tav>
                                      </p:tavLst>
                                    </p:anim>
                                    <p:anim calcmode="lin" valueType="num">
                                      <p:cBhvr>
                                        <p:cTn id="25" dur="500" fill="hold"/>
                                        <p:tgtEl>
                                          <p:spTgt spid="66"/>
                                        </p:tgtEl>
                                        <p:attrNameLst>
                                          <p:attrName>ppt_h</p:attrName>
                                        </p:attrNameLst>
                                      </p:cBhvr>
                                      <p:tavLst>
                                        <p:tav tm="0">
                                          <p:val>
                                            <p:fltVal val="0"/>
                                          </p:val>
                                        </p:tav>
                                        <p:tav tm="100000">
                                          <p:val>
                                            <p:strVal val="#ppt_h"/>
                                          </p:val>
                                        </p:tav>
                                      </p:tavLst>
                                    </p:anim>
                                  </p:childTnLst>
                                </p:cTn>
                              </p:par>
                              <p:par>
                                <p:cTn id="26" presetID="10" presetClass="entr" presetSubtype="0" fill="hold" grpId="0" nodeType="withEffect">
                                  <p:stCondLst>
                                    <p:cond delay="175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cTn>
                              </p:par>
                              <p:par>
                                <p:cTn id="29" presetID="10" presetClass="entr" presetSubtype="0" fill="hold" grpId="0" nodeType="withEffect">
                                  <p:stCondLst>
                                    <p:cond delay="175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500"/>
                                        <p:tgtEl>
                                          <p:spTgt spid="74"/>
                                        </p:tgtEl>
                                      </p:cBhvr>
                                    </p:animEffect>
                                  </p:childTnLst>
                                </p:cTn>
                              </p:par>
                              <p:par>
                                <p:cTn id="32" presetID="10" presetClass="entr" presetSubtype="0" fill="hold" grpId="0" nodeType="withEffect">
                                  <p:stCondLst>
                                    <p:cond delay="1750"/>
                                  </p:stCondLst>
                                  <p:childTnLst>
                                    <p:set>
                                      <p:cBhvr>
                                        <p:cTn id="33" dur="1" fill="hold">
                                          <p:stCondLst>
                                            <p:cond delay="0"/>
                                          </p:stCondLst>
                                        </p:cTn>
                                        <p:tgtEl>
                                          <p:spTgt spid="75"/>
                                        </p:tgtEl>
                                        <p:attrNameLst>
                                          <p:attrName>style.visibility</p:attrName>
                                        </p:attrNameLst>
                                      </p:cBhvr>
                                      <p:to>
                                        <p:strVal val="visible"/>
                                      </p:to>
                                    </p:set>
                                    <p:animEffect transition="in" filter="fade">
                                      <p:cBhvr>
                                        <p:cTn id="34" dur="500"/>
                                        <p:tgtEl>
                                          <p:spTgt spid="75"/>
                                        </p:tgtEl>
                                      </p:cBhvr>
                                    </p:animEffect>
                                  </p:childTnLst>
                                </p:cTn>
                              </p:par>
                              <p:par>
                                <p:cTn id="35" presetID="42" presetClass="entr" presetSubtype="0" fill="hold" grpId="0" nodeType="withEffect">
                                  <p:stCondLst>
                                    <p:cond delay="250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1000"/>
                                        <p:tgtEl>
                                          <p:spTgt spid="68"/>
                                        </p:tgtEl>
                                      </p:cBhvr>
                                    </p:animEffect>
                                    <p:anim calcmode="lin" valueType="num">
                                      <p:cBhvr>
                                        <p:cTn id="38" dur="1000" fill="hold"/>
                                        <p:tgtEl>
                                          <p:spTgt spid="68"/>
                                        </p:tgtEl>
                                        <p:attrNameLst>
                                          <p:attrName>ppt_x</p:attrName>
                                        </p:attrNameLst>
                                      </p:cBhvr>
                                      <p:tavLst>
                                        <p:tav tm="0">
                                          <p:val>
                                            <p:strVal val="#ppt_x"/>
                                          </p:val>
                                        </p:tav>
                                        <p:tav tm="100000">
                                          <p:val>
                                            <p:strVal val="#ppt_x"/>
                                          </p:val>
                                        </p:tav>
                                      </p:tavLst>
                                    </p:anim>
                                    <p:anim calcmode="lin" valueType="num">
                                      <p:cBhvr>
                                        <p:cTn id="39" dur="1000" fill="hold"/>
                                        <p:tgtEl>
                                          <p:spTgt spid="6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50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1000"/>
                                        <p:tgtEl>
                                          <p:spTgt spid="70"/>
                                        </p:tgtEl>
                                      </p:cBhvr>
                                    </p:animEffect>
                                    <p:anim calcmode="lin" valueType="num">
                                      <p:cBhvr>
                                        <p:cTn id="43" dur="1000" fill="hold"/>
                                        <p:tgtEl>
                                          <p:spTgt spid="70"/>
                                        </p:tgtEl>
                                        <p:attrNameLst>
                                          <p:attrName>ppt_x</p:attrName>
                                        </p:attrNameLst>
                                      </p:cBhvr>
                                      <p:tavLst>
                                        <p:tav tm="0">
                                          <p:val>
                                            <p:strVal val="#ppt_x"/>
                                          </p:val>
                                        </p:tav>
                                        <p:tav tm="100000">
                                          <p:val>
                                            <p:strVal val="#ppt_x"/>
                                          </p:val>
                                        </p:tav>
                                      </p:tavLst>
                                    </p:anim>
                                    <p:anim calcmode="lin" valueType="num">
                                      <p:cBhvr>
                                        <p:cTn id="44" dur="1000" fill="hold"/>
                                        <p:tgtEl>
                                          <p:spTgt spid="7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250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1000"/>
                                        <p:tgtEl>
                                          <p:spTgt spid="71"/>
                                        </p:tgtEl>
                                      </p:cBhvr>
                                    </p:animEffect>
                                    <p:anim calcmode="lin" valueType="num">
                                      <p:cBhvr>
                                        <p:cTn id="48" dur="1000" fill="hold"/>
                                        <p:tgtEl>
                                          <p:spTgt spid="71"/>
                                        </p:tgtEl>
                                        <p:attrNameLst>
                                          <p:attrName>ppt_x</p:attrName>
                                        </p:attrNameLst>
                                      </p:cBhvr>
                                      <p:tavLst>
                                        <p:tav tm="0">
                                          <p:val>
                                            <p:strVal val="#ppt_x"/>
                                          </p:val>
                                        </p:tav>
                                        <p:tav tm="100000">
                                          <p:val>
                                            <p:strVal val="#ppt_x"/>
                                          </p:val>
                                        </p:tav>
                                      </p:tavLst>
                                    </p:anim>
                                    <p:anim calcmode="lin" valueType="num">
                                      <p:cBhvr>
                                        <p:cTn id="49" dur="1000" fill="hold"/>
                                        <p:tgtEl>
                                          <p:spTgt spid="7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1000"/>
                                        <p:tgtEl>
                                          <p:spTgt spid="76"/>
                                        </p:tgtEl>
                                      </p:cBhvr>
                                    </p:animEffect>
                                    <p:anim calcmode="lin" valueType="num">
                                      <p:cBhvr>
                                        <p:cTn id="53" dur="1000" fill="hold"/>
                                        <p:tgtEl>
                                          <p:spTgt spid="76"/>
                                        </p:tgtEl>
                                        <p:attrNameLst>
                                          <p:attrName>ppt_x</p:attrName>
                                        </p:attrNameLst>
                                      </p:cBhvr>
                                      <p:tavLst>
                                        <p:tav tm="0">
                                          <p:val>
                                            <p:strVal val="#ppt_x"/>
                                          </p:val>
                                        </p:tav>
                                        <p:tav tm="100000">
                                          <p:val>
                                            <p:strVal val="#ppt_x"/>
                                          </p:val>
                                        </p:tav>
                                      </p:tavLst>
                                    </p:anim>
                                    <p:anim calcmode="lin" valueType="num">
                                      <p:cBhvr>
                                        <p:cTn id="54"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5" grpId="0" animBg="1"/>
      <p:bldP spid="66" grpId="0" animBg="1"/>
      <p:bldP spid="68" grpId="0"/>
      <p:bldP spid="70" grpId="0"/>
      <p:bldP spid="71" grpId="0"/>
      <p:bldP spid="73" grpId="0"/>
      <p:bldP spid="74" grpId="0"/>
      <p:bldP spid="75" grpId="0"/>
      <p:bldP spid="7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40730" y="4401997"/>
            <a:ext cx="471094" cy="546469"/>
            <a:chOff x="6633018" y="3026546"/>
            <a:chExt cx="471094" cy="546469"/>
          </a:xfrm>
        </p:grpSpPr>
        <p:sp>
          <p:nvSpPr>
            <p:cNvPr id="26" name="六边形 11"/>
            <p:cNvSpPr/>
            <p:nvPr/>
          </p:nvSpPr>
          <p:spPr>
            <a:xfrm rot="5400000">
              <a:off x="6595330" y="3064234"/>
              <a:ext cx="546469" cy="47109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27"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48005" y="3082563"/>
              <a:ext cx="434435" cy="434435"/>
            </a:xfrm>
            <a:prstGeom prst="rect">
              <a:avLst/>
            </a:prstGeom>
          </p:spPr>
        </p:pic>
      </p:grpSp>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六边形 8"/>
          <p:cNvSpPr/>
          <p:nvPr/>
        </p:nvSpPr>
        <p:spPr>
          <a:xfrm rot="5400000">
            <a:off x="908301" y="1919955"/>
            <a:ext cx="2133524" cy="183924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六边形 10"/>
          <p:cNvSpPr/>
          <p:nvPr/>
        </p:nvSpPr>
        <p:spPr>
          <a:xfrm rot="5400000">
            <a:off x="941263" y="3792164"/>
            <a:ext cx="2133524" cy="1839245"/>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3" name="文本框 13"/>
          <p:cNvSpPr txBox="1"/>
          <p:nvPr/>
        </p:nvSpPr>
        <p:spPr>
          <a:xfrm>
            <a:off x="4781759" y="2974078"/>
            <a:ext cx="7039537" cy="830997"/>
          </a:xfrm>
          <a:prstGeom prst="rect">
            <a:avLst/>
          </a:prstGeom>
          <a:noFill/>
        </p:spPr>
        <p:txBody>
          <a:bodyPr wrap="square" rtlCol="0">
            <a:spAutoFit/>
          </a:bodyPr>
          <a:lstStyle/>
          <a:p>
            <a:r>
              <a:rPr lang="zh-CN" altLang="en-US" sz="1600" dirty="0"/>
              <a:t>「</a:t>
            </a:r>
            <a:r>
              <a:rPr lang="en-US" altLang="zh-CN" sz="1600" dirty="0"/>
              <a:t>2021</a:t>
            </a:r>
            <a:r>
              <a:rPr lang="zh-CN" altLang="en-US" sz="1600" dirty="0"/>
              <a:t>年软科世界一流学科排名」，台湾大学、长庚大学在「护理学科」排名表现杰出，双双名列全球第</a:t>
            </a:r>
            <a:r>
              <a:rPr lang="en-US" altLang="zh-CN" sz="1600" dirty="0"/>
              <a:t>50</a:t>
            </a:r>
            <a:r>
              <a:rPr lang="zh-CN" altLang="en-US" sz="1600" dirty="0"/>
              <a:t>位以内，阳明交通大学、台北医学大学二校名列前百～</a:t>
            </a:r>
            <a:r>
              <a:rPr lang="en-US" altLang="zh-CN" sz="1600" dirty="0"/>
              <a:t>2021/08  《2021</a:t>
            </a:r>
            <a:r>
              <a:rPr lang="zh-CN" altLang="en-US" sz="1600" dirty="0"/>
              <a:t>年软科世界一流学科排名</a:t>
            </a:r>
            <a:r>
              <a:rPr lang="en-US" altLang="zh-CN" sz="1600" dirty="0"/>
              <a:t>》</a:t>
            </a:r>
            <a:endParaRPr lang="en-US" altLang="zh-CN" sz="1600" dirty="0"/>
          </a:p>
        </p:txBody>
      </p:sp>
      <p:sp>
        <p:nvSpPr>
          <p:cNvPr id="54" name="矩形 53"/>
          <p:cNvSpPr/>
          <p:nvPr/>
        </p:nvSpPr>
        <p:spPr>
          <a:xfrm>
            <a:off x="3943996" y="1706146"/>
            <a:ext cx="7910251" cy="1077218"/>
          </a:xfrm>
          <a:prstGeom prst="rect">
            <a:avLst/>
          </a:prstGeom>
        </p:spPr>
        <p:txBody>
          <a:bodyPr wrap="square">
            <a:spAutoFit/>
          </a:bodyPr>
          <a:lstStyle/>
          <a:p>
            <a:pPr latinLnBrk="1"/>
            <a:r>
              <a:rPr lang="zh-CN" altLang="en-US" sz="3200" dirty="0"/>
              <a:t>台湾护理学科表现杰出</a:t>
            </a:r>
            <a:endParaRPr lang="zh-CN" altLang="en-US" sz="3200" dirty="0"/>
          </a:p>
          <a:p>
            <a:pPr latinLnBrk="1"/>
            <a:r>
              <a:rPr lang="zh-CN" altLang="en-US" sz="3200" dirty="0"/>
              <a:t>精准医疗持续耕耘深化</a:t>
            </a:r>
            <a:endParaRPr lang="zh-CN" altLang="en-US" sz="3200" dirty="0"/>
          </a:p>
        </p:txBody>
      </p:sp>
      <p:pic>
        <p:nvPicPr>
          <p:cNvPr id="5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175" y="4194373"/>
            <a:ext cx="896379" cy="896379"/>
          </a:xfrm>
          <a:prstGeom prst="rect">
            <a:avLst/>
          </a:prstGeom>
        </p:spPr>
      </p:pic>
      <p:pic>
        <p:nvPicPr>
          <p:cNvPr id="56"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1133" y="2204864"/>
            <a:ext cx="1127859" cy="1127859"/>
          </a:xfrm>
          <a:prstGeom prst="rect">
            <a:avLst/>
          </a:prstGeom>
        </p:spPr>
      </p:pic>
      <p:grpSp>
        <p:nvGrpSpPr>
          <p:cNvPr id="4" name="组合 1"/>
          <p:cNvGrpSpPr/>
          <p:nvPr/>
        </p:nvGrpSpPr>
        <p:grpSpPr>
          <a:xfrm>
            <a:off x="4040730" y="3143719"/>
            <a:ext cx="471094" cy="546469"/>
            <a:chOff x="6633018" y="3026546"/>
            <a:chExt cx="471094" cy="546469"/>
          </a:xfrm>
        </p:grpSpPr>
        <p:sp>
          <p:nvSpPr>
            <p:cNvPr id="58" name="六边形 11"/>
            <p:cNvSpPr/>
            <p:nvPr/>
          </p:nvSpPr>
          <p:spPr>
            <a:xfrm rot="5400000">
              <a:off x="6595330" y="3064234"/>
              <a:ext cx="546469" cy="47109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59"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48005" y="3082563"/>
              <a:ext cx="434435" cy="434435"/>
            </a:xfrm>
            <a:prstGeom prst="rect">
              <a:avLst/>
            </a:prstGeom>
          </p:spPr>
        </p:pic>
      </p:grpSp>
      <p:sp>
        <p:nvSpPr>
          <p:cNvPr id="60" name="文本框 13"/>
          <p:cNvSpPr txBox="1"/>
          <p:nvPr/>
        </p:nvSpPr>
        <p:spPr>
          <a:xfrm>
            <a:off x="4822949" y="4317830"/>
            <a:ext cx="7064250" cy="1323439"/>
          </a:xfrm>
          <a:prstGeom prst="rect">
            <a:avLst/>
          </a:prstGeom>
          <a:noFill/>
        </p:spPr>
        <p:txBody>
          <a:bodyPr wrap="square" rtlCol="0">
            <a:spAutoFit/>
          </a:bodyPr>
          <a:lstStyle/>
          <a:p>
            <a:r>
              <a:rPr lang="zh-CN" altLang="en-US" sz="1600" dirty="0"/>
              <a:t>以数位科技结合生医研究，正式启动「健康大数据永续平台」战略计画推动至今，已逾</a:t>
            </a:r>
            <a:r>
              <a:rPr lang="en-US" altLang="zh-CN" sz="1600" dirty="0"/>
              <a:t>45</a:t>
            </a:r>
            <a:r>
              <a:rPr lang="zh-CN" altLang="en-US" sz="1600" dirty="0"/>
              <a:t>万人参与、</a:t>
            </a:r>
            <a:r>
              <a:rPr lang="en-US" altLang="zh-CN" sz="1600" dirty="0"/>
              <a:t>100</a:t>
            </a:r>
            <a:r>
              <a:rPr lang="zh-CN" altLang="en-US" sz="1600" dirty="0"/>
              <a:t>万个以上的检体与临床资料，可帮助台湾学研界与产业界强化生医研发能量，大幅提升医疗技术，进一步了解疾病发生的原因及演变，以个人化、预防、预测三大方向来实现「精准健康」。～</a:t>
            </a:r>
            <a:r>
              <a:rPr lang="en-US" altLang="zh-CN" sz="1600" dirty="0"/>
              <a:t>2021/08《</a:t>
            </a:r>
            <a:r>
              <a:rPr lang="zh-CN" altLang="en-US" sz="1600" dirty="0"/>
              <a:t>工商时报</a:t>
            </a:r>
            <a:r>
              <a:rPr lang="en-US" altLang="zh-CN" sz="1600" dirty="0"/>
              <a:t>》</a:t>
            </a:r>
            <a:endParaRPr lang="en-US" altLang="zh-CN" sz="1600" dirty="0"/>
          </a:p>
        </p:txBody>
      </p:sp>
      <p:sp>
        <p:nvSpPr>
          <p:cNvPr id="28" name="文本框 75"/>
          <p:cNvSpPr txBox="1"/>
          <p:nvPr/>
        </p:nvSpPr>
        <p:spPr>
          <a:xfrm>
            <a:off x="1026580" y="683638"/>
            <a:ext cx="5751762"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2"/>
                </a:solidFill>
                <a:latin typeface="Century Gothic" panose="020B0502020202020204" pitchFamily="34" charset="0"/>
                <a:ea typeface="+mj-ea"/>
              </a:rPr>
              <a:t>产品内容概览</a:t>
            </a:r>
            <a:r>
              <a:rPr lang="zh-TW" altLang="en-US" sz="3200" b="1" dirty="0">
                <a:solidFill>
                  <a:schemeClr val="tx2"/>
                </a:solidFill>
                <a:latin typeface="Century Gothic" panose="020B0502020202020204" pitchFamily="34" charset="0"/>
                <a:ea typeface="+mj-ea"/>
              </a:rPr>
              <a:t>－</a:t>
            </a:r>
            <a:r>
              <a:rPr lang="zh-TW" altLang="en-US" sz="3200" b="1" dirty="0">
                <a:solidFill>
                  <a:schemeClr val="tx2"/>
                </a:solidFill>
                <a:latin typeface="Century Gothic" panose="020B0502020202020204" pitchFamily="34" charset="0"/>
              </a:rPr>
              <a:t>文献</a:t>
            </a:r>
            <a:r>
              <a:rPr lang="en-US" altLang="zh-TW" sz="3200" b="1" dirty="0">
                <a:solidFill>
                  <a:schemeClr val="tx2"/>
                </a:solidFill>
                <a:latin typeface="Century Gothic" panose="020B0502020202020204" pitchFamily="34" charset="0"/>
              </a:rPr>
              <a:t>_</a:t>
            </a:r>
            <a:r>
              <a:rPr lang="zh-TW" altLang="en-US" sz="3200" b="1" dirty="0">
                <a:solidFill>
                  <a:schemeClr val="tx2"/>
                </a:solidFill>
                <a:latin typeface="Century Gothic" panose="020B0502020202020204" pitchFamily="34" charset="0"/>
              </a:rPr>
              <a:t>新医科</a:t>
            </a:r>
            <a:endParaRPr lang="zh-CN" altLang="en-US" sz="3200" b="1" dirty="0">
              <a:solidFill>
                <a:schemeClr val="tx2"/>
              </a:solidFill>
              <a:latin typeface="Century Gothic" panose="020B0502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100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1+#ppt_w/2"/>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par>
                                <p:cTn id="13" presetID="53" presetClass="entr" presetSubtype="16" fill="hold" nodeType="withEffect">
                                  <p:stCondLst>
                                    <p:cond delay="1250"/>
                                  </p:stCondLst>
                                  <p:childTnLst>
                                    <p:set>
                                      <p:cBhvr>
                                        <p:cTn id="14" dur="1" fill="hold">
                                          <p:stCondLst>
                                            <p:cond delay="0"/>
                                          </p:stCondLst>
                                        </p:cTn>
                                        <p:tgtEl>
                                          <p:spTgt spid="56"/>
                                        </p:tgtEl>
                                        <p:attrNameLst>
                                          <p:attrName>style.visibility</p:attrName>
                                        </p:attrNameLst>
                                      </p:cBhvr>
                                      <p:to>
                                        <p:strVal val="visible"/>
                                      </p:to>
                                    </p:set>
                                    <p:anim calcmode="lin" valueType="num">
                                      <p:cBhvr>
                                        <p:cTn id="15" dur="500" fill="hold"/>
                                        <p:tgtEl>
                                          <p:spTgt spid="56"/>
                                        </p:tgtEl>
                                        <p:attrNameLst>
                                          <p:attrName>ppt_w</p:attrName>
                                        </p:attrNameLst>
                                      </p:cBhvr>
                                      <p:tavLst>
                                        <p:tav tm="0">
                                          <p:val>
                                            <p:fltVal val="0"/>
                                          </p:val>
                                        </p:tav>
                                        <p:tav tm="100000">
                                          <p:val>
                                            <p:strVal val="#ppt_w"/>
                                          </p:val>
                                        </p:tav>
                                      </p:tavLst>
                                    </p:anim>
                                    <p:anim calcmode="lin" valueType="num">
                                      <p:cBhvr>
                                        <p:cTn id="16" dur="500" fill="hold"/>
                                        <p:tgtEl>
                                          <p:spTgt spid="56"/>
                                        </p:tgtEl>
                                        <p:attrNameLst>
                                          <p:attrName>ppt_h</p:attrName>
                                        </p:attrNameLst>
                                      </p:cBhvr>
                                      <p:tavLst>
                                        <p:tav tm="0">
                                          <p:val>
                                            <p:fltVal val="0"/>
                                          </p:val>
                                        </p:tav>
                                        <p:tav tm="100000">
                                          <p:val>
                                            <p:strVal val="#ppt_h"/>
                                          </p:val>
                                        </p:tav>
                                      </p:tavLst>
                                    </p:anim>
                                    <p:animEffect transition="in" filter="fade">
                                      <p:cBhvr>
                                        <p:cTn id="17" dur="500"/>
                                        <p:tgtEl>
                                          <p:spTgt spid="56"/>
                                        </p:tgtEl>
                                      </p:cBhvr>
                                    </p:animEffect>
                                  </p:childTnLst>
                                </p:cTn>
                              </p:par>
                              <p:par>
                                <p:cTn id="18" presetID="53" presetClass="entr" presetSubtype="16" fill="hold" nodeType="withEffect">
                                  <p:stCondLst>
                                    <p:cond delay="1250"/>
                                  </p:stCondLst>
                                  <p:childTnLst>
                                    <p:set>
                                      <p:cBhvr>
                                        <p:cTn id="19" dur="1" fill="hold">
                                          <p:stCondLst>
                                            <p:cond delay="0"/>
                                          </p:stCondLst>
                                        </p:cTn>
                                        <p:tgtEl>
                                          <p:spTgt spid="55"/>
                                        </p:tgtEl>
                                        <p:attrNameLst>
                                          <p:attrName>style.visibility</p:attrName>
                                        </p:attrNameLst>
                                      </p:cBhvr>
                                      <p:to>
                                        <p:strVal val="visible"/>
                                      </p:to>
                                    </p:set>
                                    <p:anim calcmode="lin" valueType="num">
                                      <p:cBhvr>
                                        <p:cTn id="20" dur="500" fill="hold"/>
                                        <p:tgtEl>
                                          <p:spTgt spid="55"/>
                                        </p:tgtEl>
                                        <p:attrNameLst>
                                          <p:attrName>ppt_w</p:attrName>
                                        </p:attrNameLst>
                                      </p:cBhvr>
                                      <p:tavLst>
                                        <p:tav tm="0">
                                          <p:val>
                                            <p:fltVal val="0"/>
                                          </p:val>
                                        </p:tav>
                                        <p:tav tm="100000">
                                          <p:val>
                                            <p:strVal val="#ppt_w"/>
                                          </p:val>
                                        </p:tav>
                                      </p:tavLst>
                                    </p:anim>
                                    <p:anim calcmode="lin" valueType="num">
                                      <p:cBhvr>
                                        <p:cTn id="21" dur="500" fill="hold"/>
                                        <p:tgtEl>
                                          <p:spTgt spid="55"/>
                                        </p:tgtEl>
                                        <p:attrNameLst>
                                          <p:attrName>ppt_h</p:attrName>
                                        </p:attrNameLst>
                                      </p:cBhvr>
                                      <p:tavLst>
                                        <p:tav tm="0">
                                          <p:val>
                                            <p:fltVal val="0"/>
                                          </p:val>
                                        </p:tav>
                                        <p:tav tm="100000">
                                          <p:val>
                                            <p:strVal val="#ppt_h"/>
                                          </p:val>
                                        </p:tav>
                                      </p:tavLst>
                                    </p:anim>
                                    <p:animEffect transition="in" filter="fade">
                                      <p:cBhvr>
                                        <p:cTn id="22" dur="500"/>
                                        <p:tgtEl>
                                          <p:spTgt spid="55"/>
                                        </p:tgtEl>
                                      </p:cBhvr>
                                    </p:animEffect>
                                  </p:childTnLst>
                                </p:cTn>
                              </p:par>
                              <p:par>
                                <p:cTn id="23" presetID="2" presetClass="entr" presetSubtype="2" decel="100000" fill="hold" grpId="0" nodeType="withEffect">
                                  <p:stCondLst>
                                    <p:cond delay="2000"/>
                                  </p:stCondLst>
                                  <p:iterate type="lt">
                                    <p:tmPct val="10000"/>
                                  </p:iterate>
                                  <p:childTnLst>
                                    <p:set>
                                      <p:cBhvr>
                                        <p:cTn id="24" dur="1" fill="hold">
                                          <p:stCondLst>
                                            <p:cond delay="0"/>
                                          </p:stCondLst>
                                        </p:cTn>
                                        <p:tgtEl>
                                          <p:spTgt spid="54"/>
                                        </p:tgtEl>
                                        <p:attrNameLst>
                                          <p:attrName>style.visibility</p:attrName>
                                        </p:attrNameLst>
                                      </p:cBhvr>
                                      <p:to>
                                        <p:strVal val="visible"/>
                                      </p:to>
                                    </p:set>
                                    <p:anim calcmode="lin" valueType="num">
                                      <p:cBhvr additive="base">
                                        <p:cTn id="25" dur="500" fill="hold"/>
                                        <p:tgtEl>
                                          <p:spTgt spid="54"/>
                                        </p:tgtEl>
                                        <p:attrNameLst>
                                          <p:attrName>ppt_x</p:attrName>
                                        </p:attrNameLst>
                                      </p:cBhvr>
                                      <p:tavLst>
                                        <p:tav tm="0">
                                          <p:val>
                                            <p:strVal val="1+#ppt_w/2"/>
                                          </p:val>
                                        </p:tav>
                                        <p:tav tm="100000">
                                          <p:val>
                                            <p:strVal val="#ppt_x"/>
                                          </p:val>
                                        </p:tav>
                                      </p:tavLst>
                                    </p:anim>
                                    <p:anim calcmode="lin" valueType="num">
                                      <p:cBhvr additive="base">
                                        <p:cTn id="26" dur="500" fill="hold"/>
                                        <p:tgtEl>
                                          <p:spTgt spid="54"/>
                                        </p:tgtEl>
                                        <p:attrNameLst>
                                          <p:attrName>ppt_y</p:attrName>
                                        </p:attrNameLst>
                                      </p:cBhvr>
                                      <p:tavLst>
                                        <p:tav tm="0">
                                          <p:val>
                                            <p:strVal val="#ppt_y"/>
                                          </p:val>
                                        </p:tav>
                                        <p:tav tm="100000">
                                          <p:val>
                                            <p:strVal val="#ppt_y"/>
                                          </p:val>
                                        </p:tav>
                                      </p:tavLst>
                                    </p:anim>
                                  </p:childTnLst>
                                </p:cTn>
                              </p:par>
                              <p:par>
                                <p:cTn id="27" presetID="2" presetClass="entr" presetSubtype="4" fill="hold" grpId="0" nodeType="withEffect">
                                  <p:stCondLst>
                                    <p:cond delay="3000"/>
                                  </p:stCondLst>
                                  <p:childTnLst>
                                    <p:set>
                                      <p:cBhvr>
                                        <p:cTn id="28" dur="1" fill="hold">
                                          <p:stCondLst>
                                            <p:cond delay="0"/>
                                          </p:stCondLst>
                                        </p:cTn>
                                        <p:tgtEl>
                                          <p:spTgt spid="53"/>
                                        </p:tgtEl>
                                        <p:attrNameLst>
                                          <p:attrName>style.visibility</p:attrName>
                                        </p:attrNameLst>
                                      </p:cBhvr>
                                      <p:to>
                                        <p:strVal val="visible"/>
                                      </p:to>
                                    </p:set>
                                    <p:anim calcmode="lin" valueType="num">
                                      <p:cBhvr additive="base">
                                        <p:cTn id="29" dur="500" fill="hold"/>
                                        <p:tgtEl>
                                          <p:spTgt spid="53"/>
                                        </p:tgtEl>
                                        <p:attrNameLst>
                                          <p:attrName>ppt_x</p:attrName>
                                        </p:attrNameLst>
                                      </p:cBhvr>
                                      <p:tavLst>
                                        <p:tav tm="0">
                                          <p:val>
                                            <p:strVal val="#ppt_x"/>
                                          </p:val>
                                        </p:tav>
                                        <p:tav tm="100000">
                                          <p:val>
                                            <p:strVal val="#ppt_x"/>
                                          </p:val>
                                        </p:tav>
                                      </p:tavLst>
                                    </p:anim>
                                    <p:anim calcmode="lin" valueType="num">
                                      <p:cBhvr additive="base">
                                        <p:cTn id="30" dur="500" fill="hold"/>
                                        <p:tgtEl>
                                          <p:spTgt spid="5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300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300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500" fill="hold"/>
                                        <p:tgtEl>
                                          <p:spTgt spid="60"/>
                                        </p:tgtEl>
                                        <p:attrNameLst>
                                          <p:attrName>ppt_x</p:attrName>
                                        </p:attrNameLst>
                                      </p:cBhvr>
                                      <p:tavLst>
                                        <p:tav tm="0">
                                          <p:val>
                                            <p:strVal val="#ppt_x"/>
                                          </p:val>
                                        </p:tav>
                                        <p:tav tm="100000">
                                          <p:val>
                                            <p:strVal val="#ppt_x"/>
                                          </p:val>
                                        </p:tav>
                                      </p:tavLst>
                                    </p:anim>
                                    <p:anim calcmode="lin" valueType="num">
                                      <p:cBhvr additive="base">
                                        <p:cTn id="38" dur="500" fill="hold"/>
                                        <p:tgtEl>
                                          <p:spTgt spid="6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300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p:bldP spid="54" grpId="0"/>
      <p:bldP spid="6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占位符 34"/>
          <p:cNvPicPr>
            <a:picLocks noGrp="1" noChangeAspect="1"/>
          </p:cNvPicPr>
          <p:nvPr>
            <p:ph type="pic" sz="quarter" idx="4294967295"/>
          </p:nvPr>
        </p:nvPicPr>
        <p:blipFill>
          <a:blip r:embed="rId1" cstate="print">
            <a:extLst>
              <a:ext uri="{28A0092B-C50C-407E-A947-70E740481C1C}">
                <a14:useLocalDpi xmlns:a14="http://schemas.microsoft.com/office/drawing/2010/main" val="0"/>
              </a:ext>
            </a:extLst>
          </a:blip>
          <a:srcRect t="33" b="33"/>
          <a:stretch>
            <a:fillRect/>
          </a:stretch>
        </p:blipFill>
        <p:spPr/>
      </p:pic>
      <p:sp>
        <p:nvSpPr>
          <p:cNvPr id="4" name="任意多边形 3"/>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5"/>
          <p:cNvGrpSpPr/>
          <p:nvPr/>
        </p:nvGrpSpPr>
        <p:grpSpPr>
          <a:xfrm>
            <a:off x="-391195" y="-1"/>
            <a:ext cx="1417774" cy="723901"/>
            <a:chOff x="-391195" y="-1"/>
            <a:chExt cx="1697596" cy="866775"/>
          </a:xfrm>
        </p:grpSpPr>
        <p:sp>
          <p:nvSpPr>
            <p:cNvPr id="7" name="任意多边形 6"/>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048937" y="689988"/>
            <a:ext cx="3877985" cy="584775"/>
          </a:xfrm>
          <a:prstGeom prst="rect">
            <a:avLst/>
          </a:prstGeom>
          <a:noFill/>
        </p:spPr>
        <p:txBody>
          <a:bodyPr wrap="none" rtlCol="0">
            <a:spAutoFit/>
            <a:scene3d>
              <a:camera prst="orthographicFront"/>
              <a:lightRig rig="threePt" dir="t"/>
            </a:scene3d>
            <a:sp3d contourW="12700"/>
          </a:bodyPr>
          <a:lstStyle/>
          <a:p>
            <a:pPr algn="ctr"/>
            <a:r>
              <a:rPr lang="zh-TW" altLang="en-US" sz="3200" b="1" dirty="0">
                <a:solidFill>
                  <a:schemeClr val="tx2"/>
                </a:solidFill>
                <a:latin typeface="Century Gothic" panose="020B0502020202020204" pitchFamily="34" charset="0"/>
                <a:ea typeface="+mj-ea"/>
              </a:rPr>
              <a:t>台湾学术</a:t>
            </a:r>
            <a:r>
              <a:rPr lang="zh-CN" altLang="en-US" sz="3200" b="1" dirty="0">
                <a:solidFill>
                  <a:schemeClr val="tx2"/>
                </a:solidFill>
                <a:latin typeface="Century Gothic" panose="020B0502020202020204" pitchFamily="34" charset="0"/>
                <a:ea typeface="+mj-ea"/>
              </a:rPr>
              <a:t>内容</a:t>
            </a:r>
            <a:r>
              <a:rPr lang="zh-TW" altLang="en-US" sz="3200" b="1" dirty="0">
                <a:solidFill>
                  <a:schemeClr val="tx2"/>
                </a:solidFill>
                <a:latin typeface="Century Gothic" panose="020B0502020202020204" pitchFamily="34" charset="0"/>
                <a:ea typeface="+mj-ea"/>
              </a:rPr>
              <a:t>新</a:t>
            </a:r>
            <a:r>
              <a:rPr lang="zh-CN" altLang="en-US" sz="3200" b="1" dirty="0">
                <a:solidFill>
                  <a:schemeClr val="tx2"/>
                </a:solidFill>
                <a:latin typeface="Century Gothic" panose="020B0502020202020204" pitchFamily="34" charset="0"/>
                <a:ea typeface="+mj-ea"/>
              </a:rPr>
              <a:t>产品</a:t>
            </a:r>
            <a:endParaRPr lang="en-US" altLang="zh-CN" sz="3200" b="1" dirty="0">
              <a:solidFill>
                <a:schemeClr val="tx2"/>
              </a:solidFill>
              <a:latin typeface="Century Gothic" panose="020B0502020202020204" pitchFamily="34" charset="0"/>
              <a:ea typeface="+mj-ea"/>
            </a:endParaRPr>
          </a:p>
        </p:txBody>
      </p:sp>
      <p:sp>
        <p:nvSpPr>
          <p:cNvPr id="19" name="PA_椭圆 13"/>
          <p:cNvSpPr/>
          <p:nvPr>
            <p:custDataLst>
              <p:tags r:id="rId2"/>
            </p:custDataLst>
          </p:nvPr>
        </p:nvSpPr>
        <p:spPr>
          <a:xfrm rot="2687795">
            <a:off x="3887547" y="3254195"/>
            <a:ext cx="4432300" cy="1974850"/>
          </a:xfrm>
          <a:prstGeom prst="ellipse">
            <a:avLst/>
          </a:prstGeom>
          <a:noFill/>
          <a:ln w="19050">
            <a:solidFill>
              <a:schemeClr val="accent2">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PA_椭圆 213"/>
          <p:cNvSpPr/>
          <p:nvPr>
            <p:custDataLst>
              <p:tags r:id="rId3"/>
            </p:custDataLst>
          </p:nvPr>
        </p:nvSpPr>
        <p:spPr>
          <a:xfrm rot="8087795">
            <a:off x="3873165" y="3254195"/>
            <a:ext cx="4432300" cy="1974850"/>
          </a:xfrm>
          <a:prstGeom prst="ellipse">
            <a:avLst/>
          </a:prstGeom>
          <a:noFill/>
          <a:ln w="19050">
            <a:solidFill>
              <a:schemeClr val="accent2">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PA_椭圆 214"/>
          <p:cNvSpPr/>
          <p:nvPr>
            <p:custDataLst>
              <p:tags r:id="rId4"/>
            </p:custDataLst>
          </p:nvPr>
        </p:nvSpPr>
        <p:spPr>
          <a:xfrm>
            <a:off x="6025910" y="5448135"/>
            <a:ext cx="155575" cy="155575"/>
          </a:xfrm>
          <a:prstGeom prst="ellipse">
            <a:avLst/>
          </a:prstGeom>
          <a:solidFill>
            <a:srgbClr val="1B677F"/>
          </a:solidFill>
          <a:ln w="12700" cap="flat" cmpd="sng" algn="ctr">
            <a:noFill/>
            <a:prstDash val="solid"/>
            <a:miter lim="800000"/>
          </a:ln>
          <a:effectLst/>
          <a:extLst>
            <a:ext uri="{91240B29-F687-4F45-9708-019B960494DF}">
              <a14:hiddenLine xmlns:a14="http://schemas.microsoft.com/office/drawing/2010/main" w="12700">
                <a:solidFill>
                  <a:srgbClr val="FF0000"/>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PA_椭圆 215"/>
          <p:cNvSpPr/>
          <p:nvPr>
            <p:custDataLst>
              <p:tags r:id="rId5"/>
            </p:custDataLst>
          </p:nvPr>
        </p:nvSpPr>
        <p:spPr>
          <a:xfrm>
            <a:off x="6018211" y="2892428"/>
            <a:ext cx="155575" cy="155575"/>
          </a:xfrm>
          <a:prstGeom prst="ellipse">
            <a:avLst/>
          </a:prstGeom>
          <a:solidFill>
            <a:srgbClr val="1B677F"/>
          </a:solidFill>
          <a:ln w="12700" cap="flat" cmpd="sng" algn="ctr">
            <a:noFill/>
            <a:prstDash val="solid"/>
            <a:miter lim="800000"/>
          </a:ln>
          <a:effectLst/>
          <a:extLst>
            <a:ext uri="{91240B29-F687-4F45-9708-019B960494DF}">
              <a14:hiddenLine xmlns:a14="http://schemas.microsoft.com/office/drawing/2010/main" w="12700">
                <a:solidFill>
                  <a:srgbClr val="FF0000"/>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PA_椭圆 217"/>
          <p:cNvSpPr/>
          <p:nvPr>
            <p:custDataLst>
              <p:tags r:id="rId6"/>
            </p:custDataLst>
          </p:nvPr>
        </p:nvSpPr>
        <p:spPr>
          <a:xfrm>
            <a:off x="7292973" y="4200525"/>
            <a:ext cx="155575" cy="155575"/>
          </a:xfrm>
          <a:prstGeom prst="ellipse">
            <a:avLst/>
          </a:prstGeom>
          <a:solidFill>
            <a:srgbClr val="1B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PA_椭圆 218"/>
          <p:cNvSpPr/>
          <p:nvPr>
            <p:custDataLst>
              <p:tags r:id="rId7"/>
            </p:custDataLst>
          </p:nvPr>
        </p:nvSpPr>
        <p:spPr>
          <a:xfrm>
            <a:off x="4752976" y="4176844"/>
            <a:ext cx="155575" cy="155575"/>
          </a:xfrm>
          <a:prstGeom prst="ellipse">
            <a:avLst/>
          </a:prstGeom>
          <a:solidFill>
            <a:srgbClr val="1B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PA_文本框 219"/>
          <p:cNvSpPr txBox="1"/>
          <p:nvPr>
            <p:custDataLst>
              <p:tags r:id="rId8"/>
            </p:custDataLst>
          </p:nvPr>
        </p:nvSpPr>
        <p:spPr>
          <a:xfrm>
            <a:off x="4657220" y="2408506"/>
            <a:ext cx="889000" cy="1323439"/>
          </a:xfrm>
          <a:prstGeom prst="rect">
            <a:avLst/>
          </a:prstGeom>
          <a:noFill/>
          <a:ln>
            <a:noFill/>
          </a:ln>
          <a:extLst>
            <a:ext uri="{91240B29-F687-4F45-9708-019B960494DF}">
              <a14:hiddenLine xmlns:a14="http://schemas.microsoft.com/office/drawing/2010/main">
                <a:solidFill>
                  <a:srgbClr val="FF0000"/>
                </a:solidFill>
              </a14:hiddenLine>
            </a:ext>
          </a:extLst>
        </p:spPr>
        <p:txBody>
          <a:bodyPr wrap="square" rtlCol="0">
            <a:spAutoFit/>
          </a:bodyPr>
          <a:lstStyle/>
          <a:p>
            <a:r>
              <a:rPr lang="en-US" altLang="zh-TW" sz="8000" dirty="0">
                <a:solidFill>
                  <a:schemeClr val="accent1">
                    <a:alpha val="90000"/>
                  </a:schemeClr>
                </a:solidFill>
                <a:latin typeface="Calibri" panose="020F05020202040A0204" charset="0"/>
                <a:cs typeface="Calibri" panose="020F05020202040A0204" charset="0"/>
              </a:rPr>
              <a:t>1</a:t>
            </a:r>
            <a:endParaRPr lang="zh-CN" altLang="en-US" sz="8000" dirty="0">
              <a:solidFill>
                <a:schemeClr val="accent1">
                  <a:alpha val="90000"/>
                </a:schemeClr>
              </a:solidFill>
              <a:latin typeface="Calibri" panose="020F05020202040A0204" charset="0"/>
              <a:cs typeface="Calibri" panose="020F05020202040A0204" charset="0"/>
            </a:endParaRPr>
          </a:p>
        </p:txBody>
      </p:sp>
      <p:sp>
        <p:nvSpPr>
          <p:cNvPr id="26" name="PA_文本框 220"/>
          <p:cNvSpPr txBox="1"/>
          <p:nvPr>
            <p:custDataLst>
              <p:tags r:id="rId9"/>
            </p:custDataLst>
          </p:nvPr>
        </p:nvSpPr>
        <p:spPr>
          <a:xfrm>
            <a:off x="6829928" y="2414480"/>
            <a:ext cx="889000" cy="1323439"/>
          </a:xfrm>
          <a:prstGeom prst="rect">
            <a:avLst/>
          </a:prstGeom>
          <a:noFill/>
          <a:ln>
            <a:noFill/>
          </a:ln>
          <a:extLst>
            <a:ext uri="{91240B29-F687-4F45-9708-019B960494DF}">
              <a14:hiddenLine xmlns:a14="http://schemas.microsoft.com/office/drawing/2010/main">
                <a:solidFill>
                  <a:srgbClr val="FF0000"/>
                </a:solidFill>
              </a14:hiddenLine>
            </a:ext>
          </a:extLst>
        </p:spPr>
        <p:txBody>
          <a:bodyPr wrap="square" rtlCol="0">
            <a:spAutoFit/>
          </a:bodyPr>
          <a:lstStyle/>
          <a:p>
            <a:r>
              <a:rPr lang="en-US" altLang="zh-TW" sz="8000" dirty="0">
                <a:solidFill>
                  <a:schemeClr val="accent1">
                    <a:alpha val="90000"/>
                  </a:schemeClr>
                </a:solidFill>
                <a:latin typeface="Calibri" panose="020F05020202040A0204" charset="0"/>
                <a:cs typeface="Calibri" panose="020F05020202040A0204" charset="0"/>
              </a:rPr>
              <a:t>2</a:t>
            </a:r>
            <a:endParaRPr lang="zh-CN" altLang="en-US" sz="8000" dirty="0">
              <a:solidFill>
                <a:schemeClr val="accent1">
                  <a:alpha val="90000"/>
                </a:schemeClr>
              </a:solidFill>
              <a:latin typeface="Calibri" panose="020F05020202040A0204" charset="0"/>
              <a:cs typeface="Calibri" panose="020F05020202040A0204" charset="0"/>
            </a:endParaRPr>
          </a:p>
        </p:txBody>
      </p:sp>
      <p:sp>
        <p:nvSpPr>
          <p:cNvPr id="27" name="PA_文本框 221"/>
          <p:cNvSpPr txBox="1"/>
          <p:nvPr>
            <p:custDataLst>
              <p:tags r:id="rId10"/>
            </p:custDataLst>
          </p:nvPr>
        </p:nvSpPr>
        <p:spPr>
          <a:xfrm>
            <a:off x="4660408" y="4567573"/>
            <a:ext cx="792087" cy="1357797"/>
          </a:xfrm>
          <a:prstGeom prst="rect">
            <a:avLst/>
          </a:prstGeom>
          <a:noFill/>
          <a:ln>
            <a:noFill/>
          </a:ln>
          <a:extLst>
            <a:ext uri="{91240B29-F687-4F45-9708-019B960494DF}">
              <a14:hiddenLine xmlns:a14="http://schemas.microsoft.com/office/drawing/2010/main">
                <a:solidFill>
                  <a:srgbClr val="FF0000"/>
                </a:solidFill>
              </a14:hiddenLine>
            </a:ext>
          </a:extLst>
        </p:spPr>
        <p:txBody>
          <a:bodyPr wrap="square" rtlCol="0">
            <a:spAutoFit/>
          </a:bodyPr>
          <a:lstStyle/>
          <a:p>
            <a:r>
              <a:rPr lang="en-US" altLang="zh-TW" sz="8000" dirty="0">
                <a:solidFill>
                  <a:schemeClr val="accent1">
                    <a:alpha val="90000"/>
                  </a:schemeClr>
                </a:solidFill>
                <a:latin typeface="Calibri" panose="020F05020202040A0204" charset="0"/>
                <a:cs typeface="Calibri" panose="020F05020202040A0204" charset="0"/>
              </a:rPr>
              <a:t>3</a:t>
            </a:r>
            <a:endParaRPr lang="zh-CN" altLang="en-US" sz="8000" dirty="0">
              <a:solidFill>
                <a:schemeClr val="accent1">
                  <a:alpha val="90000"/>
                </a:schemeClr>
              </a:solidFill>
              <a:latin typeface="Calibri" panose="020F05020202040A0204" charset="0"/>
              <a:cs typeface="Calibri" panose="020F05020202040A0204" charset="0"/>
            </a:endParaRPr>
          </a:p>
        </p:txBody>
      </p:sp>
      <p:sp>
        <p:nvSpPr>
          <p:cNvPr id="28" name="PA_文本框 222"/>
          <p:cNvSpPr txBox="1"/>
          <p:nvPr>
            <p:custDataLst>
              <p:tags r:id="rId11"/>
            </p:custDataLst>
          </p:nvPr>
        </p:nvSpPr>
        <p:spPr>
          <a:xfrm>
            <a:off x="6735850" y="4551051"/>
            <a:ext cx="792087" cy="1357797"/>
          </a:xfrm>
          <a:prstGeom prst="rect">
            <a:avLst/>
          </a:prstGeom>
          <a:noFill/>
        </p:spPr>
        <p:txBody>
          <a:bodyPr wrap="square" rtlCol="0">
            <a:spAutoFit/>
          </a:bodyPr>
          <a:lstStyle/>
          <a:p>
            <a:r>
              <a:rPr lang="en-US" altLang="zh-TW" sz="8000" dirty="0">
                <a:solidFill>
                  <a:schemeClr val="accent1">
                    <a:alpha val="90000"/>
                  </a:schemeClr>
                </a:solidFill>
                <a:latin typeface="Calibri" panose="020F05020202040A0204" charset="0"/>
                <a:cs typeface="Calibri" panose="020F05020202040A0204" charset="0"/>
              </a:rPr>
              <a:t>4</a:t>
            </a:r>
            <a:endParaRPr lang="zh-CN" altLang="en-US" sz="8000" dirty="0">
              <a:solidFill>
                <a:schemeClr val="accent1">
                  <a:alpha val="90000"/>
                </a:schemeClr>
              </a:solidFill>
              <a:latin typeface="Calibri" panose="020F05020202040A0204" charset="0"/>
              <a:cs typeface="Calibri" panose="020F05020202040A0204" charset="0"/>
            </a:endParaRPr>
          </a:p>
        </p:txBody>
      </p:sp>
      <p:sp>
        <p:nvSpPr>
          <p:cNvPr id="31" name="文本框 30"/>
          <p:cNvSpPr txBox="1"/>
          <p:nvPr/>
        </p:nvSpPr>
        <p:spPr>
          <a:xfrm>
            <a:off x="1046150" y="4665254"/>
            <a:ext cx="2760443" cy="1015663"/>
          </a:xfrm>
          <a:prstGeom prst="rect">
            <a:avLst/>
          </a:prstGeom>
          <a:noFill/>
        </p:spPr>
        <p:txBody>
          <a:bodyPr wrap="square" rtlCol="0">
            <a:spAutoFit/>
          </a:bodyPr>
          <a:lstStyle/>
          <a:p>
            <a:r>
              <a:rPr lang="en-US" altLang="zh-TW" sz="2000" b="1" dirty="0">
                <a:solidFill>
                  <a:schemeClr val="tx2">
                    <a:lumMod val="75000"/>
                  </a:schemeClr>
                </a:solidFill>
                <a:latin typeface="Century Gothic" panose="020B0502020202020204" pitchFamily="34" charset="0"/>
                <a:ea typeface="+mj-ea"/>
              </a:rPr>
              <a:t>1,000</a:t>
            </a:r>
            <a:r>
              <a:rPr lang="zh-TW" altLang="en-US" sz="2000" b="1" dirty="0">
                <a:solidFill>
                  <a:schemeClr val="tx2">
                    <a:lumMod val="75000"/>
                  </a:schemeClr>
                </a:solidFill>
                <a:latin typeface="Century Gothic" panose="020B0502020202020204" pitchFamily="34" charset="0"/>
                <a:ea typeface="+mj-ea"/>
              </a:rPr>
              <a:t>家出版社</a:t>
            </a:r>
            <a:endParaRPr lang="en-US" altLang="zh-TW" sz="2000" b="1" dirty="0">
              <a:solidFill>
                <a:schemeClr val="tx2">
                  <a:lumMod val="75000"/>
                </a:schemeClr>
              </a:solidFill>
              <a:latin typeface="Century Gothic" panose="020B0502020202020204" pitchFamily="34" charset="0"/>
              <a:ea typeface="+mj-ea"/>
            </a:endParaRPr>
          </a:p>
          <a:p>
            <a:r>
              <a:rPr lang="en-US" altLang="zh-TW" sz="2000" b="1" dirty="0">
                <a:solidFill>
                  <a:schemeClr val="tx2">
                    <a:lumMod val="75000"/>
                  </a:schemeClr>
                </a:solidFill>
                <a:latin typeface="Century Gothic" panose="020B0502020202020204" pitchFamily="34" charset="0"/>
                <a:ea typeface="+mj-ea"/>
              </a:rPr>
              <a:t>36,000</a:t>
            </a:r>
            <a:r>
              <a:rPr lang="zh-TW" altLang="en-US" sz="2000" b="1" dirty="0">
                <a:solidFill>
                  <a:schemeClr val="tx2">
                    <a:lumMod val="75000"/>
                  </a:schemeClr>
                </a:solidFill>
                <a:latin typeface="Century Gothic" panose="020B0502020202020204" pitchFamily="34" charset="0"/>
                <a:ea typeface="+mj-ea"/>
              </a:rPr>
              <a:t>本</a:t>
            </a:r>
            <a:r>
              <a:rPr lang="en-US" altLang="zh-TW" sz="2000" b="1" dirty="0">
                <a:solidFill>
                  <a:schemeClr val="tx2">
                    <a:lumMod val="75000"/>
                  </a:schemeClr>
                </a:solidFill>
                <a:latin typeface="Century Gothic" panose="020B0502020202020204" pitchFamily="34" charset="0"/>
                <a:ea typeface="+mj-ea"/>
              </a:rPr>
              <a:t>+</a:t>
            </a:r>
            <a:r>
              <a:rPr lang="zh-TW" altLang="en-US" sz="2000" b="1" dirty="0">
                <a:solidFill>
                  <a:schemeClr val="tx2">
                    <a:lumMod val="75000"/>
                  </a:schemeClr>
                </a:solidFill>
                <a:latin typeface="Century Gothic" panose="020B0502020202020204" pitchFamily="34" charset="0"/>
                <a:ea typeface="+mj-ea"/>
              </a:rPr>
              <a:t>电子书</a:t>
            </a:r>
            <a:endParaRPr lang="en-US" altLang="zh-CN" sz="2000" b="1" dirty="0">
              <a:solidFill>
                <a:schemeClr val="tx2">
                  <a:lumMod val="75000"/>
                </a:schemeClr>
              </a:solidFill>
              <a:latin typeface="Century Gothic" panose="020B0502020202020204" pitchFamily="34" charset="0"/>
              <a:ea typeface="+mj-ea"/>
            </a:endParaRPr>
          </a:p>
          <a:p>
            <a:r>
              <a:rPr lang="en-US" altLang="zh-TW" sz="2000" b="1" dirty="0">
                <a:solidFill>
                  <a:schemeClr val="tx2">
                    <a:lumMod val="75000"/>
                  </a:schemeClr>
                </a:solidFill>
                <a:latin typeface="Century Gothic" panose="020B0502020202020204" pitchFamily="34" charset="0"/>
                <a:ea typeface="+mj-ea"/>
              </a:rPr>
              <a:t>13,000</a:t>
            </a:r>
            <a:r>
              <a:rPr lang="zh-TW" altLang="en-US" sz="2000" b="1" dirty="0">
                <a:solidFill>
                  <a:schemeClr val="tx2">
                    <a:lumMod val="75000"/>
                  </a:schemeClr>
                </a:solidFill>
                <a:latin typeface="Century Gothic" panose="020B0502020202020204" pitchFamily="34" charset="0"/>
                <a:ea typeface="+mj-ea"/>
              </a:rPr>
              <a:t>本</a:t>
            </a:r>
            <a:r>
              <a:rPr lang="en-US" altLang="zh-TW" sz="2000" b="1" dirty="0">
                <a:solidFill>
                  <a:schemeClr val="tx2">
                    <a:lumMod val="75000"/>
                  </a:schemeClr>
                </a:solidFill>
                <a:latin typeface="Century Gothic" panose="020B0502020202020204" pitchFamily="34" charset="0"/>
                <a:ea typeface="+mj-ea"/>
              </a:rPr>
              <a:t>+</a:t>
            </a:r>
            <a:r>
              <a:rPr lang="zh-TW" altLang="en-US" sz="2000" b="1" dirty="0">
                <a:solidFill>
                  <a:schemeClr val="tx2">
                    <a:lumMod val="75000"/>
                  </a:schemeClr>
                </a:solidFill>
                <a:latin typeface="Century Gothic" panose="020B0502020202020204" pitchFamily="34" charset="0"/>
                <a:ea typeface="+mj-ea"/>
              </a:rPr>
              <a:t>学术类书籍</a:t>
            </a:r>
            <a:endParaRPr lang="en-US" altLang="zh-CN" sz="2000" b="1" dirty="0">
              <a:solidFill>
                <a:schemeClr val="tx2">
                  <a:lumMod val="75000"/>
                </a:schemeClr>
              </a:solidFill>
              <a:latin typeface="Century Gothic" panose="020B0502020202020204" pitchFamily="34" charset="0"/>
              <a:ea typeface="+mj-ea"/>
            </a:endParaRPr>
          </a:p>
        </p:txBody>
      </p:sp>
      <p:sp>
        <p:nvSpPr>
          <p:cNvPr id="34" name="文本框 33"/>
          <p:cNvSpPr txBox="1"/>
          <p:nvPr/>
        </p:nvSpPr>
        <p:spPr>
          <a:xfrm>
            <a:off x="1054100" y="2399357"/>
            <a:ext cx="3016250" cy="1323439"/>
          </a:xfrm>
          <a:prstGeom prst="rect">
            <a:avLst/>
          </a:prstGeom>
          <a:noFill/>
        </p:spPr>
        <p:txBody>
          <a:bodyPr wrap="square" rtlCol="0">
            <a:spAutoFit/>
          </a:bodyPr>
          <a:lstStyle/>
          <a:p>
            <a:r>
              <a:rPr lang="zh-CN" altLang="en-US" sz="2000" b="1" dirty="0">
                <a:solidFill>
                  <a:schemeClr val="tx2">
                    <a:lumMod val="75000"/>
                  </a:schemeClr>
                </a:solidFill>
                <a:latin typeface="Century Gothic" panose="020B0502020202020204" pitchFamily="34" charset="0"/>
                <a:ea typeface="+mj-ea"/>
              </a:rPr>
              <a:t>精选台湾学术出版社书籍，支持电子书随身阅读</a:t>
            </a:r>
            <a:r>
              <a:rPr lang="zh-TW" altLang="en-US" sz="2000" b="1" dirty="0">
                <a:solidFill>
                  <a:schemeClr val="tx2">
                    <a:lumMod val="75000"/>
                  </a:schemeClr>
                </a:solidFill>
                <a:latin typeface="Century Gothic" panose="020B0502020202020204" pitchFamily="34" charset="0"/>
                <a:ea typeface="+mj-ea"/>
              </a:rPr>
              <a:t>；</a:t>
            </a:r>
            <a:endParaRPr lang="en-US" altLang="zh-TW" sz="2000" b="1" dirty="0">
              <a:solidFill>
                <a:schemeClr val="tx2">
                  <a:lumMod val="75000"/>
                </a:schemeClr>
              </a:solidFill>
              <a:latin typeface="Century Gothic" panose="020B0502020202020204" pitchFamily="34" charset="0"/>
              <a:ea typeface="+mj-ea"/>
            </a:endParaRPr>
          </a:p>
          <a:p>
            <a:r>
              <a:rPr lang="zh-CN" altLang="en-US" sz="2000" b="1" dirty="0">
                <a:solidFill>
                  <a:schemeClr val="tx2">
                    <a:lumMod val="75000"/>
                  </a:schemeClr>
                </a:solidFill>
                <a:latin typeface="Century Gothic" panose="020B0502020202020204" pitchFamily="34" charset="0"/>
              </a:rPr>
              <a:t>整合华艺学术文献数据库，一站查全</a:t>
            </a:r>
            <a:endParaRPr lang="en-US" altLang="zh-CN" sz="2000" b="1" dirty="0">
              <a:solidFill>
                <a:schemeClr val="tx2">
                  <a:lumMod val="75000"/>
                </a:schemeClr>
              </a:solidFill>
              <a:latin typeface="Century Gothic" panose="020B0502020202020204" pitchFamily="34" charset="0"/>
            </a:endParaRPr>
          </a:p>
        </p:txBody>
      </p:sp>
      <p:sp>
        <p:nvSpPr>
          <p:cNvPr id="38" name="文本框 37"/>
          <p:cNvSpPr txBox="1"/>
          <p:nvPr/>
        </p:nvSpPr>
        <p:spPr>
          <a:xfrm>
            <a:off x="8251870" y="4658904"/>
            <a:ext cx="2892379" cy="1015663"/>
          </a:xfrm>
          <a:prstGeom prst="rect">
            <a:avLst/>
          </a:prstGeom>
          <a:noFill/>
        </p:spPr>
        <p:txBody>
          <a:bodyPr wrap="square" rtlCol="0">
            <a:spAutoFit/>
          </a:bodyPr>
          <a:lstStyle/>
          <a:p>
            <a:r>
              <a:rPr lang="zh-CN" altLang="en-US" sz="2000" b="1">
                <a:solidFill>
                  <a:schemeClr val="tx2">
                    <a:lumMod val="75000"/>
                  </a:schemeClr>
                </a:solidFill>
                <a:latin typeface="Century Gothic" panose="020B0502020202020204" pitchFamily="34" charset="0"/>
              </a:rPr>
              <a:t>在华艺学术文献数据库，</a:t>
            </a:r>
            <a:r>
              <a:rPr lang="zh-TW" altLang="en-US" sz="2000" b="1" dirty="0">
                <a:solidFill>
                  <a:schemeClr val="tx2">
                    <a:lumMod val="75000"/>
                  </a:schemeClr>
                </a:solidFill>
                <a:latin typeface="Century Gothic" panose="020B0502020202020204" pitchFamily="34" charset="0"/>
              </a:rPr>
              <a:t>一次</a:t>
            </a:r>
            <a:r>
              <a:rPr lang="zh-CN" altLang="en-US" sz="2000" b="1" dirty="0">
                <a:solidFill>
                  <a:schemeClr val="tx2">
                    <a:lumMod val="75000"/>
                  </a:schemeClr>
                </a:solidFill>
                <a:latin typeface="Century Gothic" panose="020B0502020202020204" pitchFamily="34" charset="0"/>
              </a:rPr>
              <a:t>满足</a:t>
            </a:r>
            <a:r>
              <a:rPr lang="zh-TW" altLang="en-US" sz="2000" b="1" dirty="0">
                <a:solidFill>
                  <a:schemeClr val="tx2">
                    <a:lumMod val="75000"/>
                  </a:schemeClr>
                </a:solidFill>
                <a:latin typeface="Century Gothic" panose="020B0502020202020204" pitchFamily="34" charset="0"/>
              </a:rPr>
              <a:t>文章及</a:t>
            </a:r>
            <a:r>
              <a:rPr lang="zh-CN" altLang="en-US" sz="2000" b="1" dirty="0">
                <a:solidFill>
                  <a:schemeClr val="tx2">
                    <a:lumMod val="75000"/>
                  </a:schemeClr>
                </a:solidFill>
                <a:latin typeface="Century Gothic" panose="020B0502020202020204" pitchFamily="34" charset="0"/>
              </a:rPr>
              <a:t>电子书的检索、浏览等功能！</a:t>
            </a:r>
            <a:endParaRPr lang="en-US" altLang="zh-CN" sz="2000" b="1" dirty="0">
              <a:solidFill>
                <a:schemeClr val="tx2">
                  <a:lumMod val="75000"/>
                </a:schemeClr>
              </a:solidFill>
              <a:latin typeface="Century Gothic" panose="020B0502020202020204" pitchFamily="34" charset="0"/>
            </a:endParaRPr>
          </a:p>
        </p:txBody>
      </p:sp>
      <p:sp>
        <p:nvSpPr>
          <p:cNvPr id="41" name="文本框 40"/>
          <p:cNvSpPr txBox="1"/>
          <p:nvPr/>
        </p:nvSpPr>
        <p:spPr>
          <a:xfrm>
            <a:off x="8251870" y="2399357"/>
            <a:ext cx="2879679" cy="1631216"/>
          </a:xfrm>
          <a:prstGeom prst="rect">
            <a:avLst/>
          </a:prstGeom>
          <a:noFill/>
        </p:spPr>
        <p:txBody>
          <a:bodyPr wrap="square" rtlCol="0">
            <a:spAutoFit/>
          </a:bodyPr>
          <a:lstStyle/>
          <a:p>
            <a:r>
              <a:rPr lang="zh-CN" altLang="en-US" sz="2000" b="1" dirty="0">
                <a:solidFill>
                  <a:schemeClr val="tx2">
                    <a:lumMod val="75000"/>
                  </a:schemeClr>
                </a:solidFill>
                <a:latin typeface="Century Gothic" panose="020B0502020202020204" pitchFamily="34" charset="0"/>
              </a:rPr>
              <a:t>精选台湾学术出版社，</a:t>
            </a:r>
            <a:r>
              <a:rPr lang="zh-TW" altLang="en-US" sz="2000" b="1" dirty="0">
                <a:solidFill>
                  <a:schemeClr val="tx2">
                    <a:lumMod val="75000"/>
                  </a:schemeClr>
                </a:solidFill>
                <a:latin typeface="Century Gothic" panose="020B0502020202020204" pitchFamily="34" charset="0"/>
              </a:rPr>
              <a:t>如</a:t>
            </a:r>
            <a:r>
              <a:rPr lang="zh-CN" altLang="en-US" sz="2000" b="1" dirty="0">
                <a:solidFill>
                  <a:schemeClr val="tx2">
                    <a:lumMod val="75000"/>
                  </a:schemeClr>
                </a:solidFill>
                <a:latin typeface="Century Gothic" panose="020B0502020202020204" pitchFamily="34" charset="0"/>
              </a:rPr>
              <a:t>：台湾大学出版中心、天下文化、台湾经济研究院、</a:t>
            </a:r>
            <a:r>
              <a:rPr lang="en-US" altLang="zh-TW" sz="2000" b="1" dirty="0">
                <a:solidFill>
                  <a:schemeClr val="tx2">
                    <a:lumMod val="75000"/>
                  </a:schemeClr>
                </a:solidFill>
                <a:latin typeface="Century Gothic" panose="020B0502020202020204" pitchFamily="34" charset="0"/>
              </a:rPr>
              <a:t>”</a:t>
            </a:r>
            <a:r>
              <a:rPr lang="zh-TW" altLang="en-US" sz="2000" b="1" dirty="0">
                <a:solidFill>
                  <a:schemeClr val="tx2">
                    <a:lumMod val="75000"/>
                  </a:schemeClr>
                </a:solidFill>
                <a:latin typeface="Century Gothic" panose="020B0502020202020204" pitchFamily="34" charset="0"/>
              </a:rPr>
              <a:t>国史馆</a:t>
            </a:r>
            <a:r>
              <a:rPr lang="en-US" altLang="zh-TW" sz="2000" b="1" dirty="0">
                <a:solidFill>
                  <a:schemeClr val="tx2">
                    <a:lumMod val="75000"/>
                  </a:schemeClr>
                </a:solidFill>
                <a:latin typeface="Century Gothic" panose="020B0502020202020204" pitchFamily="34" charset="0"/>
              </a:rPr>
              <a:t>”……</a:t>
            </a:r>
            <a:r>
              <a:rPr lang="zh-TW" altLang="en-US" sz="2000" b="1" dirty="0">
                <a:solidFill>
                  <a:schemeClr val="tx2">
                    <a:lumMod val="75000"/>
                  </a:schemeClr>
                </a:solidFill>
                <a:latin typeface="Century Gothic" panose="020B0502020202020204" pitchFamily="34" charset="0"/>
              </a:rPr>
              <a:t>等。</a:t>
            </a:r>
            <a:endParaRPr lang="en-US" altLang="zh-CN" sz="2000" b="1" dirty="0">
              <a:solidFill>
                <a:schemeClr val="tx2">
                  <a:lumMod val="75000"/>
                </a:schemeClr>
              </a:solidFill>
              <a:latin typeface="Century Gothic" panose="020B0502020202020204" pitchFamily="34" charset="0"/>
            </a:endParaRPr>
          </a:p>
          <a:p>
            <a:endParaRPr lang="en-US" altLang="zh-CN" sz="2000" b="1" dirty="0">
              <a:solidFill>
                <a:schemeClr val="tx2">
                  <a:lumMod val="75000"/>
                </a:schemeClr>
              </a:solidFill>
              <a:latin typeface="Century Gothic" panose="020B0502020202020204" pitchFamily="34" charset="0"/>
              <a:ea typeface="+mj-ea"/>
            </a:endParaRPr>
          </a:p>
        </p:txBody>
      </p:sp>
      <p:sp>
        <p:nvSpPr>
          <p:cNvPr id="36" name="文本框 13"/>
          <p:cNvSpPr txBox="1"/>
          <p:nvPr/>
        </p:nvSpPr>
        <p:spPr>
          <a:xfrm>
            <a:off x="3004737" y="1451988"/>
            <a:ext cx="6186309" cy="646331"/>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zh-TW" altLang="en-US" sz="3600" b="1" dirty="0">
                <a:latin typeface="+mn-ea"/>
                <a:cs typeface="Arial" panose="020B0604020202020204" pitchFamily="34" charset="0"/>
              </a:rPr>
              <a:t>全新资源－华艺电子书</a:t>
            </a:r>
            <a:r>
              <a:rPr lang="zh-CN" altLang="en-US" sz="3600" b="1" dirty="0">
                <a:latin typeface="+mn-ea"/>
                <a:cs typeface="Arial" panose="020B0604020202020204" pitchFamily="34" charset="0"/>
              </a:rPr>
              <a:t>数据库</a:t>
            </a:r>
            <a:endParaRPr lang="en-US" altLang="zh-CN" sz="3600" b="1" dirty="0">
              <a:latin typeface="+mn-ea"/>
              <a:cs typeface="Arial" panose="020B0604020202020204" pitchFamily="34" charset="0"/>
            </a:endParaRPr>
          </a:p>
        </p:txBody>
      </p:sp>
    </p:spTree>
    <p:custDataLst>
      <p:tags r:id="rId12"/>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8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130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21" presetClass="entr" presetSubtype="1" fill="hold" grpId="0" nodeType="withEffect">
                                  <p:stCondLst>
                                    <p:cond delay="1900"/>
                                  </p:stCondLst>
                                  <p:childTnLst>
                                    <p:set>
                                      <p:cBhvr>
                                        <p:cTn id="22" dur="1" fill="hold">
                                          <p:stCondLst>
                                            <p:cond delay="0"/>
                                          </p:stCondLst>
                                        </p:cTn>
                                        <p:tgtEl>
                                          <p:spTgt spid="20"/>
                                        </p:tgtEl>
                                        <p:attrNameLst>
                                          <p:attrName>style.visibility</p:attrName>
                                        </p:attrNameLst>
                                      </p:cBhvr>
                                      <p:to>
                                        <p:strVal val="visible"/>
                                      </p:to>
                                    </p:set>
                                    <p:animEffect transition="in" filter="wheel(1)">
                                      <p:cBhvr>
                                        <p:cTn id="23" dur="1500"/>
                                        <p:tgtEl>
                                          <p:spTgt spid="20"/>
                                        </p:tgtEl>
                                      </p:cBhvr>
                                    </p:animEffect>
                                  </p:childTnLst>
                                </p:cTn>
                              </p:par>
                              <p:par>
                                <p:cTn id="24" presetID="21" presetClass="entr" presetSubtype="1" fill="hold" grpId="0" nodeType="withEffect">
                                  <p:stCondLst>
                                    <p:cond delay="3400"/>
                                  </p:stCondLst>
                                  <p:childTnLst>
                                    <p:set>
                                      <p:cBhvr>
                                        <p:cTn id="25" dur="1" fill="hold">
                                          <p:stCondLst>
                                            <p:cond delay="0"/>
                                          </p:stCondLst>
                                        </p:cTn>
                                        <p:tgtEl>
                                          <p:spTgt spid="19"/>
                                        </p:tgtEl>
                                        <p:attrNameLst>
                                          <p:attrName>style.visibility</p:attrName>
                                        </p:attrNameLst>
                                      </p:cBhvr>
                                      <p:to>
                                        <p:strVal val="visible"/>
                                      </p:to>
                                    </p:set>
                                    <p:animEffect transition="in" filter="wheel(1)">
                                      <p:cBhvr>
                                        <p:cTn id="26" dur="1500"/>
                                        <p:tgtEl>
                                          <p:spTgt spid="19"/>
                                        </p:tgtEl>
                                      </p:cBhvr>
                                    </p:animEffect>
                                  </p:childTnLst>
                                </p:cTn>
                              </p:par>
                              <p:par>
                                <p:cTn id="27" presetID="2" presetClass="entr" presetSubtype="9" accel="20000" fill="hold" grpId="0" nodeType="withEffect">
                                  <p:stCondLst>
                                    <p:cond delay="480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0-#ppt_w/2"/>
                                          </p:val>
                                        </p:tav>
                                        <p:tav tm="100000">
                                          <p:val>
                                            <p:strVal val="#ppt_x"/>
                                          </p:val>
                                        </p:tav>
                                      </p:tavLst>
                                    </p:anim>
                                    <p:anim calcmode="lin" valueType="num">
                                      <p:cBhvr additive="base">
                                        <p:cTn id="30" dur="500" fill="hold"/>
                                        <p:tgtEl>
                                          <p:spTgt spid="25"/>
                                        </p:tgtEl>
                                        <p:attrNameLst>
                                          <p:attrName>ppt_y</p:attrName>
                                        </p:attrNameLst>
                                      </p:cBhvr>
                                      <p:tavLst>
                                        <p:tav tm="0">
                                          <p:val>
                                            <p:strVal val="0-#ppt_h/2"/>
                                          </p:val>
                                        </p:tav>
                                        <p:tav tm="100000">
                                          <p:val>
                                            <p:strVal val="#ppt_y"/>
                                          </p:val>
                                        </p:tav>
                                      </p:tavLst>
                                    </p:anim>
                                  </p:childTnLst>
                                </p:cTn>
                              </p:par>
                              <p:par>
                                <p:cTn id="31" presetID="2" presetClass="entr" presetSubtype="9" accel="50000" fill="hold" grpId="0" nodeType="withEffect">
                                  <p:stCondLst>
                                    <p:cond delay="480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0-#ppt_w/2"/>
                                          </p:val>
                                        </p:tav>
                                        <p:tav tm="100000">
                                          <p:val>
                                            <p:strVal val="#ppt_x"/>
                                          </p:val>
                                        </p:tav>
                                      </p:tavLst>
                                    </p:anim>
                                    <p:anim calcmode="lin" valueType="num">
                                      <p:cBhvr additive="base">
                                        <p:cTn id="34" dur="500" fill="hold"/>
                                        <p:tgtEl>
                                          <p:spTgt spid="34"/>
                                        </p:tgtEl>
                                        <p:attrNameLst>
                                          <p:attrName>ppt_y</p:attrName>
                                        </p:attrNameLst>
                                      </p:cBhvr>
                                      <p:tavLst>
                                        <p:tav tm="0">
                                          <p:val>
                                            <p:strVal val="0-#ppt_h/2"/>
                                          </p:val>
                                        </p:tav>
                                        <p:tav tm="100000">
                                          <p:val>
                                            <p:strVal val="#ppt_y"/>
                                          </p:val>
                                        </p:tav>
                                      </p:tavLst>
                                    </p:anim>
                                  </p:childTnLst>
                                </p:cTn>
                              </p:par>
                              <p:par>
                                <p:cTn id="35" presetID="2" presetClass="entr" presetSubtype="3" accel="20000" fill="hold" grpId="0" nodeType="withEffect">
                                  <p:stCondLst>
                                    <p:cond delay="530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1+#ppt_w/2"/>
                                          </p:val>
                                        </p:tav>
                                        <p:tav tm="100000">
                                          <p:val>
                                            <p:strVal val="#ppt_x"/>
                                          </p:val>
                                        </p:tav>
                                      </p:tavLst>
                                    </p:anim>
                                    <p:anim calcmode="lin" valueType="num">
                                      <p:cBhvr additive="base">
                                        <p:cTn id="38" dur="500" fill="hold"/>
                                        <p:tgtEl>
                                          <p:spTgt spid="26"/>
                                        </p:tgtEl>
                                        <p:attrNameLst>
                                          <p:attrName>ppt_y</p:attrName>
                                        </p:attrNameLst>
                                      </p:cBhvr>
                                      <p:tavLst>
                                        <p:tav tm="0">
                                          <p:val>
                                            <p:strVal val="0-#ppt_h/2"/>
                                          </p:val>
                                        </p:tav>
                                        <p:tav tm="100000">
                                          <p:val>
                                            <p:strVal val="#ppt_y"/>
                                          </p:val>
                                        </p:tav>
                                      </p:tavLst>
                                    </p:anim>
                                  </p:childTnLst>
                                </p:cTn>
                              </p:par>
                              <p:par>
                                <p:cTn id="39" presetID="2" presetClass="entr" presetSubtype="3" accel="50000" fill="hold" grpId="0" nodeType="withEffect">
                                  <p:stCondLst>
                                    <p:cond delay="530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1+#ppt_w/2"/>
                                          </p:val>
                                        </p:tav>
                                        <p:tav tm="100000">
                                          <p:val>
                                            <p:strVal val="#ppt_x"/>
                                          </p:val>
                                        </p:tav>
                                      </p:tavLst>
                                    </p:anim>
                                    <p:anim calcmode="lin" valueType="num">
                                      <p:cBhvr additive="base">
                                        <p:cTn id="42" dur="500" fill="hold"/>
                                        <p:tgtEl>
                                          <p:spTgt spid="41"/>
                                        </p:tgtEl>
                                        <p:attrNameLst>
                                          <p:attrName>ppt_y</p:attrName>
                                        </p:attrNameLst>
                                      </p:cBhvr>
                                      <p:tavLst>
                                        <p:tav tm="0">
                                          <p:val>
                                            <p:strVal val="0-#ppt_h/2"/>
                                          </p:val>
                                        </p:tav>
                                        <p:tav tm="100000">
                                          <p:val>
                                            <p:strVal val="#ppt_y"/>
                                          </p:val>
                                        </p:tav>
                                      </p:tavLst>
                                    </p:anim>
                                  </p:childTnLst>
                                </p:cTn>
                              </p:par>
                              <p:par>
                                <p:cTn id="43" presetID="2" presetClass="entr" presetSubtype="12" accel="20000" fill="hold" grpId="0" nodeType="withEffect">
                                  <p:stCondLst>
                                    <p:cond delay="570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0-#ppt_w/2"/>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par>
                                <p:cTn id="47" presetID="2" presetClass="entr" presetSubtype="12" accel="50000" fill="hold" grpId="0" nodeType="withEffect">
                                  <p:stCondLst>
                                    <p:cond delay="570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par>
                                <p:cTn id="51" presetID="2" presetClass="entr" presetSubtype="6" accel="20000" fill="hold" grpId="0" nodeType="withEffect">
                                  <p:stCondLst>
                                    <p:cond delay="61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1+#ppt_w/2"/>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6" accel="50000" fill="hold" grpId="0" nodeType="withEffect">
                                  <p:stCondLst>
                                    <p:cond delay="610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1+#ppt_w/2"/>
                                          </p:val>
                                        </p:tav>
                                        <p:tav tm="100000">
                                          <p:val>
                                            <p:strVal val="#ppt_x"/>
                                          </p:val>
                                        </p:tav>
                                      </p:tavLst>
                                    </p:anim>
                                    <p:anim calcmode="lin" valueType="num">
                                      <p:cBhvr additive="base">
                                        <p:cTn id="58" dur="500" fill="hold"/>
                                        <p:tgtEl>
                                          <p:spTgt spid="38"/>
                                        </p:tgtEl>
                                        <p:attrNameLst>
                                          <p:attrName>ppt_y</p:attrName>
                                        </p:attrNameLst>
                                      </p:cBhvr>
                                      <p:tavLst>
                                        <p:tav tm="0">
                                          <p:val>
                                            <p:strVal val="1+#ppt_h/2"/>
                                          </p:val>
                                        </p:tav>
                                        <p:tav tm="100000">
                                          <p:val>
                                            <p:strVal val="#ppt_y"/>
                                          </p:val>
                                        </p:tav>
                                      </p:tavLst>
                                    </p:anim>
                                  </p:childTnLst>
                                </p:cTn>
                              </p:par>
                              <p:par>
                                <p:cTn id="59" presetID="1" presetClass="exit" presetSubtype="0" fill="hold" grpId="1" nodeType="withEffect">
                                  <p:stCondLst>
                                    <p:cond delay="6600"/>
                                  </p:stCondLst>
                                  <p:childTnLst>
                                    <p:set>
                                      <p:cBhvr>
                                        <p:cTn id="60" dur="1" fill="hold">
                                          <p:stCondLst>
                                            <p:cond delay="0"/>
                                          </p:stCondLst>
                                        </p:cTn>
                                        <p:tgtEl>
                                          <p:spTgt spid="23"/>
                                        </p:tgtEl>
                                        <p:attrNameLst>
                                          <p:attrName>style.visibility</p:attrName>
                                        </p:attrNameLst>
                                      </p:cBhvr>
                                      <p:to>
                                        <p:strVal val="hidden"/>
                                      </p:to>
                                    </p:set>
                                  </p:childTnLst>
                                </p:cTn>
                              </p:par>
                              <p:par>
                                <p:cTn id="61" presetID="1" presetClass="exit" presetSubtype="0" fill="hold" grpId="1" nodeType="withEffect">
                                  <p:stCondLst>
                                    <p:cond delay="6600"/>
                                  </p:stCondLst>
                                  <p:childTnLst>
                                    <p:set>
                                      <p:cBhvr>
                                        <p:cTn id="62" dur="1" fill="hold">
                                          <p:stCondLst>
                                            <p:cond delay="0"/>
                                          </p:stCondLst>
                                        </p:cTn>
                                        <p:tgtEl>
                                          <p:spTgt spid="24"/>
                                        </p:tgtEl>
                                        <p:attrNameLst>
                                          <p:attrName>style.visibility</p:attrName>
                                        </p:attrNameLst>
                                      </p:cBhvr>
                                      <p:to>
                                        <p:strVal val="hidden"/>
                                      </p:to>
                                    </p:set>
                                  </p:childTnLst>
                                </p:cTn>
                              </p:par>
                              <p:par>
                                <p:cTn id="63" presetID="0" presetClass="entr" presetSubtype="0" repeatCount="2000" fill="hold" grpId="1" nodeType="withEffect">
                                  <p:stCondLst>
                                    <p:cond delay="6700"/>
                                  </p:stCondLst>
                                  <p:childTnLst>
                                    <p:animMotion origin="layout" path="M 0.1276 -0.04491 L 0.1276 -0.04514 C 0.09583 -0.10116 0.01276 -0.04375 -0.05794 0.08287 C -0.12878 0.20949 -0.16029 0.35764 -0.12865 0.41366 C -0.09687 0.46968 -0.0138 0.41227 0.0569 0.28565 C 0.12773 0.15903 0.15924 0.01088 0.1276 -0.04514 " pathEditMode="relative" rAng="0" ptsTypes="AAAAAA">
                                      <p:cBhvr>
                                        <p:cTn id="64" dur="2000" fill="hold">
                                          <p:stCondLst>
                                            <p:cond delay="0"/>
                                          </p:stCondLst>
                                        </p:cTn>
                                        <p:tgtEl>
                                          <p:spTgt spid="22"/>
                                        </p:tgtEl>
                                        <p:attrNameLst>
                                          <p:attrName>ppt_x</p:attrName>
                                          <p:attrName>ppt_y</p:attrName>
                                        </p:attrNameLst>
                                      </p:cBhvr>
                                      <p:rCtr x="-12826" y="22894"/>
                                    </p:animMotion>
                                  </p:childTnLst>
                                </p:cTn>
                              </p:par>
                              <p:par>
                                <p:cTn id="65" presetID="0" presetClass="entr" presetSubtype="0" repeatCount="2000" fill="hold" grpId="1" nodeType="withEffect">
                                  <p:stCondLst>
                                    <p:cond delay="6700"/>
                                  </p:stCondLst>
                                  <p:childTnLst>
                                    <p:animMotion origin="layout" path="M -0.12864 -0.41598 C -0.09713 -0.47223 -0.0138 -0.41621 0.05742 -0.29028 C 0.12865 -0.16459 0.16094 -0.0169 0.12943 0.03958 C 0.09792 0.0956 0.01458 0.03981 -0.05664 -0.08611 C -0.12786 -0.21181 -0.16016 -0.35949 -0.12864 -0.41598 L -0.12864 -0.41574 " pathEditMode="relative" rAng="0" ptsTypes="AAAAAA">
                                      <p:cBhvr>
                                        <p:cTn id="66" dur="2000" fill="hold">
                                          <p:stCondLst>
                                            <p:cond delay="0"/>
                                          </p:stCondLst>
                                        </p:cTn>
                                        <p:tgtEl>
                                          <p:spTgt spid="21"/>
                                        </p:tgtEl>
                                        <p:attrNameLst>
                                          <p:attrName>ppt_x</p:attrName>
                                          <p:attrName>ppt_y</p:attrName>
                                        </p:attrNameLst>
                                      </p:cBhvr>
                                      <p:rCtr x="12891" y="22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1" grpId="1" animBg="1"/>
      <p:bldP spid="22" grpId="0" animBg="1"/>
      <p:bldP spid="22" grpId="1" animBg="1"/>
      <p:bldP spid="23" grpId="0" animBg="1"/>
      <p:bldP spid="23" grpId="1" animBg="1"/>
      <p:bldP spid="24" grpId="0" animBg="1"/>
      <p:bldP spid="24" grpId="1" animBg="1"/>
      <p:bldP spid="25" grpId="0"/>
      <p:bldP spid="26" grpId="0"/>
      <p:bldP spid="27" grpId="0"/>
      <p:bldP spid="28" grpId="0"/>
      <p:bldP spid="31" grpId="0"/>
      <p:bldP spid="34" grpId="0"/>
      <p:bldP spid="38" grpId="0"/>
      <p:bldP spid="41" grpId="0"/>
      <p:bldP spid="3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253"/>
            <a:ext cx="12192000" cy="2820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58659"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135701"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812743"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248978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16682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1032523" y="1739505"/>
            <a:ext cx="2194349" cy="3582188"/>
          </a:xfrm>
          <a:custGeom>
            <a:avLst/>
            <a:gdLst>
              <a:gd name="connsiteX0" fmla="*/ 895550 w 2194349"/>
              <a:gd name="connsiteY0" fmla="*/ 0 h 3582188"/>
              <a:gd name="connsiteX1" fmla="*/ 1288446 w 2194349"/>
              <a:gd name="connsiteY1" fmla="*/ 0 h 3582188"/>
              <a:gd name="connsiteX2" fmla="*/ 1380209 w 2194349"/>
              <a:gd name="connsiteY2" fmla="*/ 0 h 3582188"/>
              <a:gd name="connsiteX3" fmla="*/ 1709690 w 2194349"/>
              <a:gd name="connsiteY3" fmla="*/ 0 h 3582188"/>
              <a:gd name="connsiteX4" fmla="*/ 1773105 w 2194349"/>
              <a:gd name="connsiteY4" fmla="*/ 0 h 3582188"/>
              <a:gd name="connsiteX5" fmla="*/ 2194349 w 2194349"/>
              <a:gd name="connsiteY5" fmla="*/ 0 h 3582188"/>
              <a:gd name="connsiteX6" fmla="*/ 1298799 w 2194349"/>
              <a:gd name="connsiteY6" fmla="*/ 3582188 h 3582188"/>
              <a:gd name="connsiteX7" fmla="*/ 877555 w 2194349"/>
              <a:gd name="connsiteY7" fmla="*/ 3582188 h 3582188"/>
              <a:gd name="connsiteX8" fmla="*/ 814140 w 2194349"/>
              <a:gd name="connsiteY8" fmla="*/ 3582188 h 3582188"/>
              <a:gd name="connsiteX9" fmla="*/ 484659 w 2194349"/>
              <a:gd name="connsiteY9" fmla="*/ 3582188 h 3582188"/>
              <a:gd name="connsiteX10" fmla="*/ 392896 w 2194349"/>
              <a:gd name="connsiteY10" fmla="*/ 3582188 h 3582188"/>
              <a:gd name="connsiteX11" fmla="*/ 0 w 2194349"/>
              <a:gd name="connsiteY11" fmla="*/ 3582188 h 35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4349" h="3582188">
                <a:moveTo>
                  <a:pt x="895550" y="0"/>
                </a:moveTo>
                <a:lnTo>
                  <a:pt x="1288446" y="0"/>
                </a:lnTo>
                <a:lnTo>
                  <a:pt x="1380209" y="0"/>
                </a:lnTo>
                <a:lnTo>
                  <a:pt x="1709690" y="0"/>
                </a:lnTo>
                <a:lnTo>
                  <a:pt x="1773105" y="0"/>
                </a:lnTo>
                <a:lnTo>
                  <a:pt x="2194349" y="0"/>
                </a:lnTo>
                <a:lnTo>
                  <a:pt x="1298799" y="3582188"/>
                </a:lnTo>
                <a:lnTo>
                  <a:pt x="877555" y="3582188"/>
                </a:lnTo>
                <a:lnTo>
                  <a:pt x="814140" y="3582188"/>
                </a:lnTo>
                <a:lnTo>
                  <a:pt x="484659" y="3582188"/>
                </a:lnTo>
                <a:lnTo>
                  <a:pt x="392896"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0" y="5759957"/>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6068699"/>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6377441"/>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a:off x="11549555"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14379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13263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112148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111032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109916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108800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107684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106568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105452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1043370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032212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021053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009895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998736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987578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976419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965261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954102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942944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931785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92062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90946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89831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715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87599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86483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85367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4251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83135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6355834" y="2765942"/>
            <a:ext cx="0" cy="14303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4929506" y="2718991"/>
            <a:ext cx="1154483" cy="1600438"/>
          </a:xfrm>
          <a:prstGeom prst="rect">
            <a:avLst/>
          </a:prstGeom>
          <a:noFill/>
        </p:spPr>
        <p:txBody>
          <a:bodyPr wrap="none" rtlCol="0">
            <a:spAutoFit/>
            <a:scene3d>
              <a:camera prst="orthographicFront"/>
              <a:lightRig rig="threePt" dir="t"/>
            </a:scene3d>
            <a:sp3d contourW="12700"/>
          </a:bodyPr>
          <a:lstStyle/>
          <a:p>
            <a:pPr algn="ctr"/>
            <a:r>
              <a:rPr lang="en-US" altLang="zh-CN" sz="3200" dirty="0">
                <a:solidFill>
                  <a:schemeClr val="bg1"/>
                </a:solidFill>
                <a:latin typeface="Century Gothic" panose="020B0502020202020204" pitchFamily="34" charset="0"/>
                <a:cs typeface="经典综艺体简" panose="02010609000101010101" pitchFamily="49" charset="-122"/>
              </a:rPr>
              <a:t>PART</a:t>
            </a:r>
            <a:endParaRPr lang="en-US" altLang="zh-CN" sz="3200" dirty="0">
              <a:solidFill>
                <a:schemeClr val="bg1"/>
              </a:solidFill>
              <a:latin typeface="Century Gothic" panose="020B0502020202020204" pitchFamily="34" charset="0"/>
              <a:cs typeface="经典综艺体简" panose="02010609000101010101" pitchFamily="49" charset="-122"/>
            </a:endParaRPr>
          </a:p>
          <a:p>
            <a:pPr algn="ctr"/>
            <a:r>
              <a:rPr lang="en-US" altLang="zh-CN" sz="6600" b="1" dirty="0">
                <a:solidFill>
                  <a:schemeClr val="bg1"/>
                </a:solidFill>
                <a:latin typeface="Century Gothic" panose="020B0502020202020204" pitchFamily="34" charset="0"/>
                <a:cs typeface="经典综艺体简" panose="02010609000101010101" pitchFamily="49" charset="-122"/>
              </a:rPr>
              <a:t>03</a:t>
            </a:r>
            <a:endParaRPr lang="zh-CN" altLang="en-US" sz="6600" b="1" dirty="0">
              <a:solidFill>
                <a:schemeClr val="bg1"/>
              </a:solidFill>
              <a:latin typeface="Century Gothic" panose="020B0502020202020204" pitchFamily="34" charset="0"/>
              <a:cs typeface="经典综艺体简" panose="02010609000101010101" pitchFamily="49" charset="-122"/>
            </a:endParaRPr>
          </a:p>
        </p:txBody>
      </p:sp>
      <p:sp>
        <p:nvSpPr>
          <p:cNvPr id="53" name="文本框 52"/>
          <p:cNvSpPr txBox="1"/>
          <p:nvPr/>
        </p:nvSpPr>
        <p:spPr>
          <a:xfrm>
            <a:off x="6641331" y="3176656"/>
            <a:ext cx="2236510" cy="707886"/>
          </a:xfrm>
          <a:prstGeom prst="rect">
            <a:avLst/>
          </a:prstGeom>
          <a:noFill/>
        </p:spPr>
        <p:txBody>
          <a:bodyPr wrap="none" rtlCol="0">
            <a:spAutoFit/>
            <a:scene3d>
              <a:camera prst="orthographicFront"/>
              <a:lightRig rig="threePt" dir="t"/>
            </a:scene3d>
            <a:sp3d contourW="12700"/>
          </a:bodyPr>
          <a:lstStyle/>
          <a:p>
            <a:pPr defTabSz="914400">
              <a:defRPr/>
            </a:pPr>
            <a:r>
              <a:rPr lang="zh-TW" altLang="en-US" sz="4000" b="1" dirty="0">
                <a:solidFill>
                  <a:schemeClr val="bg1"/>
                </a:solidFill>
                <a:latin typeface="+mj-ea"/>
                <a:cs typeface="经典综艺体简" panose="02010609000101010101" pitchFamily="49" charset="-122"/>
              </a:rPr>
              <a:t>独家收录</a:t>
            </a:r>
            <a:endParaRPr lang="en-US" altLang="zh-CN" sz="4000" b="1" dirty="0">
              <a:solidFill>
                <a:schemeClr val="bg1"/>
              </a:solidFill>
              <a:latin typeface="+mj-ea"/>
              <a:cs typeface="经典综艺体简" panose="02010609000101010101" pitchFamily="49"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up)">
                                      <p:cBhvr>
                                        <p:cTn id="13" dur="500"/>
                                        <p:tgtEl>
                                          <p:spTgt spid="51"/>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1+#ppt_w/2"/>
                                          </p:val>
                                        </p:tav>
                                        <p:tav tm="100000">
                                          <p:val>
                                            <p:strVal val="#ppt_x"/>
                                          </p:val>
                                        </p:tav>
                                      </p:tavLst>
                                    </p:anim>
                                    <p:anim calcmode="lin" valueType="num">
                                      <p:cBhvr additive="base">
                                        <p:cTn id="18"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032863" y="679557"/>
            <a:ext cx="2236510" cy="584775"/>
          </a:xfrm>
          <a:prstGeom prst="rect">
            <a:avLst/>
          </a:prstGeom>
          <a:noFill/>
        </p:spPr>
        <p:txBody>
          <a:bodyPr wrap="none" rtlCol="0">
            <a:spAutoFit/>
            <a:scene3d>
              <a:camera prst="orthographicFront"/>
              <a:lightRig rig="threePt" dir="t"/>
            </a:scene3d>
            <a:sp3d contourW="12700"/>
          </a:bodyPr>
          <a:lstStyle/>
          <a:p>
            <a:pPr algn="ctr"/>
            <a:r>
              <a:rPr lang="zh-TW" altLang="en-US" sz="3200" b="1" dirty="0">
                <a:solidFill>
                  <a:schemeClr val="tx2"/>
                </a:solidFill>
                <a:latin typeface="Century Gothic" panose="020B0502020202020204" pitchFamily="34" charset="0"/>
                <a:ea typeface="+mj-ea"/>
              </a:rPr>
              <a:t>数据库简介</a:t>
            </a:r>
            <a:endParaRPr lang="en-US" altLang="zh-CN" sz="3200" b="1" dirty="0">
              <a:solidFill>
                <a:schemeClr val="tx2"/>
              </a:solidFill>
              <a:latin typeface="Century Gothic" panose="020B0502020202020204" pitchFamily="34" charset="0"/>
              <a:ea typeface="+mj-ea"/>
            </a:endParaRPr>
          </a:p>
        </p:txBody>
      </p:sp>
      <p:grpSp>
        <p:nvGrpSpPr>
          <p:cNvPr id="11" name="群組 10"/>
          <p:cNvGrpSpPr>
            <a:grpSpLocks noChangeAspect="1"/>
          </p:cNvGrpSpPr>
          <p:nvPr/>
        </p:nvGrpSpPr>
        <p:grpSpPr>
          <a:xfrm>
            <a:off x="1414509" y="1924183"/>
            <a:ext cx="3924000" cy="3924000"/>
            <a:chOff x="1664663" y="2280586"/>
            <a:chExt cx="3600000" cy="3600000"/>
          </a:xfrm>
          <a:solidFill>
            <a:schemeClr val="tx2">
              <a:lumMod val="75000"/>
            </a:schemeClr>
          </a:solidFill>
        </p:grpSpPr>
        <p:grpSp>
          <p:nvGrpSpPr>
            <p:cNvPr id="2" name="群組 1"/>
            <p:cNvGrpSpPr>
              <a:grpSpLocks noChangeAspect="1"/>
            </p:cNvGrpSpPr>
            <p:nvPr/>
          </p:nvGrpSpPr>
          <p:grpSpPr>
            <a:xfrm>
              <a:off x="1664663" y="2280586"/>
              <a:ext cx="3600000" cy="3600000"/>
              <a:chOff x="9605318" y="4204495"/>
              <a:chExt cx="2001519" cy="1779587"/>
            </a:xfrm>
            <a:grpFill/>
          </p:grpSpPr>
          <p:sp>
            <p:nvSpPr>
              <p:cNvPr id="15" name="íSľiďè"/>
              <p:cNvSpPr/>
              <p:nvPr/>
            </p:nvSpPr>
            <p:spPr>
              <a:xfrm>
                <a:off x="9605318" y="4204495"/>
                <a:ext cx="1991284" cy="177958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4" name="组合 23"/>
              <p:cNvGrpSpPr/>
              <p:nvPr/>
            </p:nvGrpSpPr>
            <p:grpSpPr>
              <a:xfrm>
                <a:off x="9615115" y="4222083"/>
                <a:ext cx="1991722" cy="1736956"/>
                <a:chOff x="3588768" y="2017437"/>
                <a:chExt cx="1764992" cy="1736956"/>
              </a:xfrm>
              <a:grpFill/>
            </p:grpSpPr>
            <p:sp>
              <p:nvSpPr>
                <p:cNvPr id="25" name="文本框 24"/>
                <p:cNvSpPr txBox="1"/>
                <p:nvPr/>
              </p:nvSpPr>
              <p:spPr>
                <a:xfrm>
                  <a:off x="3588768" y="2017437"/>
                  <a:ext cx="1613381" cy="488533"/>
                </a:xfrm>
                <a:prstGeom prst="rect">
                  <a:avLst/>
                </a:prstGeom>
                <a:noFill/>
              </p:spPr>
              <p:txBody>
                <a:bodyPr wrap="square" rtlCol="0">
                  <a:spAutoFit/>
                </a:bodyPr>
                <a:lstStyle/>
                <a:p>
                  <a:r>
                    <a:rPr lang="zh-TW" altLang="en-US" sz="3200" b="1" dirty="0">
                      <a:solidFill>
                        <a:schemeClr val="accent1">
                          <a:lumMod val="60000"/>
                          <a:lumOff val="40000"/>
                        </a:schemeClr>
                      </a:solidFill>
                      <a:latin typeface="Century Gothic" panose="020B0502020202020204" pitchFamily="34" charset="0"/>
                    </a:rPr>
                    <a:t>收录内容</a:t>
                  </a:r>
                  <a:endParaRPr lang="en-US" altLang="zh-TW" sz="3200" b="1" dirty="0">
                    <a:solidFill>
                      <a:schemeClr val="accent1">
                        <a:lumMod val="60000"/>
                        <a:lumOff val="40000"/>
                      </a:schemeClr>
                    </a:solidFill>
                    <a:latin typeface="Century Gothic" panose="020B0502020202020204" pitchFamily="34" charset="0"/>
                  </a:endParaRPr>
                </a:p>
                <a:p>
                  <a:r>
                    <a:rPr lang="zh-TW" altLang="en-US" sz="3200" b="1" dirty="0">
                      <a:solidFill>
                        <a:schemeClr val="accent1">
                          <a:lumMod val="60000"/>
                          <a:lumOff val="40000"/>
                        </a:schemeClr>
                      </a:solidFill>
                      <a:latin typeface="Century Gothic" panose="020B0502020202020204" pitchFamily="34" charset="0"/>
                    </a:rPr>
                    <a:t>重要又核心</a:t>
                  </a:r>
                  <a:endParaRPr lang="zh-CN" altLang="en-US" sz="3200" b="1" dirty="0">
                    <a:solidFill>
                      <a:schemeClr val="accent1">
                        <a:lumMod val="60000"/>
                        <a:lumOff val="40000"/>
                      </a:schemeClr>
                    </a:solidFill>
                    <a:latin typeface="Century Gothic" panose="020B0502020202020204" pitchFamily="34" charset="0"/>
                  </a:endParaRPr>
                </a:p>
              </p:txBody>
            </p:sp>
            <p:sp>
              <p:nvSpPr>
                <p:cNvPr id="26" name="文本框 25"/>
                <p:cNvSpPr txBox="1"/>
                <p:nvPr/>
              </p:nvSpPr>
              <p:spPr>
                <a:xfrm>
                  <a:off x="3588768" y="3126279"/>
                  <a:ext cx="1764992" cy="628114"/>
                </a:xfrm>
                <a:prstGeom prst="rect">
                  <a:avLst/>
                </a:prstGeom>
                <a:noFill/>
              </p:spPr>
              <p:txBody>
                <a:bodyPr wrap="square" rtlCol="0">
                  <a:spAutoFit/>
                </a:bodyPr>
                <a:lstStyle>
                  <a:defPPr>
                    <a:defRPr lang="en-US"/>
                  </a:defPPr>
                  <a:lvl1pPr>
                    <a:defRPr sz="1400">
                      <a:solidFill>
                        <a:srgbClr val="131313"/>
                      </a:solidFill>
                      <a:latin typeface="Adobe 黑体 Std R" pitchFamily="34" charset="-128"/>
                      <a:ea typeface="Adobe 黑体 Std R" pitchFamily="34" charset="-128"/>
                      <a:cs typeface="Arial" panose="020B0604020202020204" pitchFamily="34" charset="0"/>
                    </a:defRPr>
                  </a:lvl1pPr>
                </a:lstStyle>
                <a:p>
                  <a:r>
                    <a:rPr lang="zh-CN" altLang="en-US" sz="2800" dirty="0">
                      <a:solidFill>
                        <a:schemeClr val="accent1">
                          <a:lumMod val="60000"/>
                          <a:lumOff val="40000"/>
                        </a:schemeClr>
                      </a:solidFill>
                      <a:latin typeface="+mj-ea"/>
                      <a:ea typeface="+mj-ea"/>
                    </a:rPr>
                    <a:t>一站式完整收录，</a:t>
                  </a:r>
                  <a:br>
                    <a:rPr lang="en-US" altLang="zh-CN" sz="2800" dirty="0">
                      <a:solidFill>
                        <a:schemeClr val="accent1">
                          <a:lumMod val="60000"/>
                          <a:lumOff val="40000"/>
                        </a:schemeClr>
                      </a:solidFill>
                      <a:latin typeface="+mj-ea"/>
                      <a:ea typeface="+mj-ea"/>
                    </a:rPr>
                  </a:br>
                  <a:r>
                    <a:rPr lang="zh-CN" altLang="en-US" sz="2800" dirty="0">
                      <a:solidFill>
                        <a:schemeClr val="accent1">
                          <a:lumMod val="60000"/>
                          <a:lumOff val="40000"/>
                        </a:schemeClr>
                      </a:solidFill>
                      <a:latin typeface="+mj-ea"/>
                      <a:ea typeface="+mj-ea"/>
                    </a:rPr>
                    <a:t>最精华的台湾学术文献皆呈现于此。</a:t>
                  </a:r>
                  <a:endParaRPr lang="zh-CN" altLang="en-US" sz="2800" dirty="0">
                    <a:solidFill>
                      <a:schemeClr val="accent1">
                        <a:lumMod val="60000"/>
                        <a:lumOff val="40000"/>
                      </a:schemeClr>
                    </a:solidFill>
                    <a:latin typeface="+mj-ea"/>
                    <a:ea typeface="+mj-ea"/>
                  </a:endParaRPr>
                </a:p>
              </p:txBody>
            </p:sp>
          </p:grpSp>
        </p:grpSp>
        <p:cxnSp>
          <p:nvCxnSpPr>
            <p:cNvPr id="6" name="直線接點 5"/>
            <p:cNvCxnSpPr/>
            <p:nvPr/>
          </p:nvCxnSpPr>
          <p:spPr>
            <a:xfrm flipH="1">
              <a:off x="2151118" y="3246783"/>
              <a:ext cx="2747527" cy="1107236"/>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7" name="群組 6"/>
          <p:cNvGrpSpPr>
            <a:grpSpLocks noChangeAspect="1"/>
          </p:cNvGrpSpPr>
          <p:nvPr/>
        </p:nvGrpSpPr>
        <p:grpSpPr>
          <a:xfrm>
            <a:off x="6997219" y="1924181"/>
            <a:ext cx="3924000" cy="3924000"/>
            <a:chOff x="7025560" y="1061484"/>
            <a:chExt cx="3903582" cy="3790327"/>
          </a:xfrm>
        </p:grpSpPr>
        <p:grpSp>
          <p:nvGrpSpPr>
            <p:cNvPr id="3" name="群組 2"/>
            <p:cNvGrpSpPr>
              <a:grpSpLocks noChangeAspect="1"/>
            </p:cNvGrpSpPr>
            <p:nvPr/>
          </p:nvGrpSpPr>
          <p:grpSpPr>
            <a:xfrm>
              <a:off x="7025560" y="1061484"/>
              <a:ext cx="3903582" cy="3790327"/>
              <a:chOff x="1048876" y="2111985"/>
              <a:chExt cx="2811755" cy="2812278"/>
            </a:xfrm>
          </p:grpSpPr>
          <p:sp>
            <p:nvSpPr>
              <p:cNvPr id="10" name="ïS1íḓè"/>
              <p:cNvSpPr>
                <a:spLocks noChangeAspect="1"/>
              </p:cNvSpPr>
              <p:nvPr/>
            </p:nvSpPr>
            <p:spPr>
              <a:xfrm>
                <a:off x="1048877" y="2111986"/>
                <a:ext cx="2811754" cy="28122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nvGrpSpPr>
              <p:cNvPr id="21" name="组合 20"/>
              <p:cNvGrpSpPr/>
              <p:nvPr/>
            </p:nvGrpSpPr>
            <p:grpSpPr>
              <a:xfrm>
                <a:off x="1048876" y="2111985"/>
                <a:ext cx="2811754" cy="2812277"/>
                <a:chOff x="3485835" y="1908232"/>
                <a:chExt cx="1935494" cy="1791684"/>
              </a:xfrm>
            </p:grpSpPr>
            <p:sp>
              <p:nvSpPr>
                <p:cNvPr id="22" name="文本框 21"/>
                <p:cNvSpPr txBox="1"/>
                <p:nvPr/>
              </p:nvSpPr>
              <p:spPr>
                <a:xfrm>
                  <a:off x="3485835" y="1908232"/>
                  <a:ext cx="1935494" cy="509200"/>
                </a:xfrm>
                <a:prstGeom prst="rect">
                  <a:avLst/>
                </a:prstGeom>
                <a:noFill/>
              </p:spPr>
              <p:txBody>
                <a:bodyPr wrap="square" rtlCol="0">
                  <a:spAutoFit/>
                </a:bodyPr>
                <a:lstStyle/>
                <a:p>
                  <a:r>
                    <a:rPr lang="zh-CN" altLang="en-US" sz="3200" b="1" dirty="0">
                      <a:solidFill>
                        <a:schemeClr val="tx2">
                          <a:lumMod val="75000"/>
                        </a:schemeClr>
                      </a:solidFill>
                      <a:latin typeface="+mn-ea"/>
                    </a:rPr>
                    <a:t>台湾学术文献</a:t>
                  </a:r>
                  <a:br>
                    <a:rPr lang="en-US" altLang="zh-CN" sz="3200" b="1" dirty="0">
                      <a:solidFill>
                        <a:schemeClr val="tx2">
                          <a:lumMod val="75000"/>
                        </a:schemeClr>
                      </a:solidFill>
                      <a:latin typeface="+mn-ea"/>
                    </a:rPr>
                  </a:br>
                  <a:r>
                    <a:rPr lang="zh-CN" altLang="en-US" sz="3200" b="1" dirty="0">
                      <a:solidFill>
                        <a:schemeClr val="tx2">
                          <a:lumMod val="75000"/>
                        </a:schemeClr>
                      </a:solidFill>
                      <a:latin typeface="+mn-ea"/>
                    </a:rPr>
                    <a:t>收录量最大的数据库</a:t>
                  </a:r>
                  <a:endParaRPr lang="en-US" altLang="zh-TW" sz="3200" b="1" dirty="0">
                    <a:solidFill>
                      <a:schemeClr val="tx2">
                        <a:lumMod val="75000"/>
                      </a:schemeClr>
                    </a:solidFill>
                    <a:latin typeface="+mn-ea"/>
                  </a:endParaRPr>
                </a:p>
              </p:txBody>
            </p:sp>
            <p:sp>
              <p:nvSpPr>
                <p:cNvPr id="23" name="文本框 22"/>
                <p:cNvSpPr txBox="1"/>
                <p:nvPr/>
              </p:nvSpPr>
              <p:spPr>
                <a:xfrm>
                  <a:off x="3501252" y="3045230"/>
                  <a:ext cx="1904660" cy="654686"/>
                </a:xfrm>
                <a:prstGeom prst="rect">
                  <a:avLst/>
                </a:prstGeom>
                <a:noFill/>
              </p:spPr>
              <p:txBody>
                <a:bodyPr wrap="square" rtlCol="0">
                  <a:spAutoFit/>
                </a:bodyPr>
                <a:lstStyle/>
                <a:p>
                  <a:r>
                    <a:rPr lang="zh-TW" altLang="en-US" sz="2800" dirty="0">
                      <a:solidFill>
                        <a:schemeClr val="tx2">
                          <a:lumMod val="75000"/>
                        </a:schemeClr>
                      </a:solidFill>
                      <a:latin typeface="+mj-ea"/>
                      <a:ea typeface="+mj-ea"/>
                      <a:cs typeface="Arial" panose="020B0604020202020204" pitchFamily="34" charset="0"/>
                    </a:rPr>
                    <a:t>超过</a:t>
                  </a:r>
                  <a:r>
                    <a:rPr lang="en-US" altLang="zh-TW" sz="2800" dirty="0">
                      <a:solidFill>
                        <a:schemeClr val="tx2">
                          <a:lumMod val="75000"/>
                        </a:schemeClr>
                      </a:solidFill>
                      <a:latin typeface="+mj-ea"/>
                      <a:ea typeface="+mj-ea"/>
                      <a:cs typeface="Arial" panose="020B0604020202020204" pitchFamily="34" charset="0"/>
                    </a:rPr>
                    <a:t>1,000</a:t>
                  </a:r>
                  <a:r>
                    <a:rPr lang="zh-TW" altLang="en-US" sz="2800" dirty="0">
                      <a:solidFill>
                        <a:schemeClr val="tx2">
                          <a:lumMod val="75000"/>
                        </a:schemeClr>
                      </a:solidFill>
                      <a:latin typeface="+mj-ea"/>
                      <a:ea typeface="+mj-ea"/>
                      <a:cs typeface="Arial" panose="020B0604020202020204" pitchFamily="34" charset="0"/>
                    </a:rPr>
                    <a:t> </a:t>
                  </a:r>
                  <a:r>
                    <a:rPr lang="zh-CN" altLang="en-US" sz="2800" dirty="0">
                      <a:solidFill>
                        <a:schemeClr val="tx2">
                          <a:lumMod val="75000"/>
                        </a:schemeClr>
                      </a:solidFill>
                      <a:latin typeface="+mj-ea"/>
                      <a:ea typeface="+mj-ea"/>
                      <a:cs typeface="Arial" panose="020B0604020202020204" pitchFamily="34" charset="0"/>
                    </a:rPr>
                    <a:t>家全球客户，</a:t>
                  </a:r>
                  <a:endParaRPr lang="en-US" altLang="zh-CN" sz="2800" dirty="0">
                    <a:solidFill>
                      <a:schemeClr val="tx2">
                        <a:lumMod val="75000"/>
                      </a:schemeClr>
                    </a:solidFill>
                    <a:latin typeface="+mj-ea"/>
                    <a:ea typeface="+mj-ea"/>
                    <a:cs typeface="Arial" panose="020B0604020202020204" pitchFamily="34" charset="0"/>
                  </a:endParaRPr>
                </a:p>
                <a:p>
                  <a:r>
                    <a:rPr lang="zh-CN" altLang="en-US" sz="2800" dirty="0">
                      <a:solidFill>
                        <a:schemeClr val="tx2">
                          <a:lumMod val="75000"/>
                        </a:schemeClr>
                      </a:solidFill>
                      <a:latin typeface="+mj-ea"/>
                      <a:ea typeface="+mj-ea"/>
                      <a:cs typeface="Arial" panose="020B0604020202020204" pitchFamily="34" charset="0"/>
                    </a:rPr>
                    <a:t>查找台湾学术研究资源的首要选择。</a:t>
                  </a:r>
                  <a:endParaRPr lang="en-US" altLang="zh-CN" sz="2800" dirty="0">
                    <a:solidFill>
                      <a:schemeClr val="tx2">
                        <a:lumMod val="75000"/>
                      </a:schemeClr>
                    </a:solidFill>
                    <a:latin typeface="+mj-ea"/>
                    <a:ea typeface="+mj-ea"/>
                    <a:cs typeface="Arial" panose="020B0604020202020204" pitchFamily="34" charset="0"/>
                  </a:endParaRPr>
                </a:p>
              </p:txBody>
            </p:sp>
          </p:grpSp>
        </p:grpSp>
        <p:cxnSp>
          <p:nvCxnSpPr>
            <p:cNvPr id="33" name="直線接點 32"/>
            <p:cNvCxnSpPr/>
            <p:nvPr/>
          </p:nvCxnSpPr>
          <p:spPr>
            <a:xfrm flipH="1">
              <a:off x="7653798" y="2156360"/>
              <a:ext cx="2747527" cy="1107236"/>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2" name="组合 361"/>
          <p:cNvGrpSpPr>
            <a:grpSpLocks noChangeAspect="1"/>
          </p:cNvGrpSpPr>
          <p:nvPr/>
        </p:nvGrpSpPr>
        <p:grpSpPr>
          <a:xfrm>
            <a:off x="5772592" y="3256181"/>
            <a:ext cx="786723" cy="1260000"/>
            <a:chOff x="9888538" y="692150"/>
            <a:chExt cx="601662" cy="963613"/>
          </a:xfrm>
        </p:grpSpPr>
        <p:sp>
          <p:nvSpPr>
            <p:cNvPr id="34" name="Freeform 346"/>
            <p:cNvSpPr/>
            <p:nvPr/>
          </p:nvSpPr>
          <p:spPr bwMode="auto">
            <a:xfrm>
              <a:off x="9979025" y="1233488"/>
              <a:ext cx="209550" cy="422275"/>
            </a:xfrm>
            <a:custGeom>
              <a:avLst/>
              <a:gdLst>
                <a:gd name="T0" fmla="*/ 57 w 132"/>
                <a:gd name="T1" fmla="*/ 0 h 266"/>
                <a:gd name="T2" fmla="*/ 0 w 132"/>
                <a:gd name="T3" fmla="*/ 247 h 266"/>
                <a:gd name="T4" fmla="*/ 19 w 132"/>
                <a:gd name="T5" fmla="*/ 266 h 266"/>
                <a:gd name="T6" fmla="*/ 132 w 132"/>
                <a:gd name="T7" fmla="*/ 209 h 266"/>
                <a:gd name="T8" fmla="*/ 132 w 132"/>
                <a:gd name="T9" fmla="*/ 0 h 266"/>
                <a:gd name="T10" fmla="*/ 57 w 132"/>
                <a:gd name="T11" fmla="*/ 0 h 266"/>
              </a:gdLst>
              <a:ahLst/>
              <a:cxnLst>
                <a:cxn ang="0">
                  <a:pos x="T0" y="T1"/>
                </a:cxn>
                <a:cxn ang="0">
                  <a:pos x="T2" y="T3"/>
                </a:cxn>
                <a:cxn ang="0">
                  <a:pos x="T4" y="T5"/>
                </a:cxn>
                <a:cxn ang="0">
                  <a:pos x="T6" y="T7"/>
                </a:cxn>
                <a:cxn ang="0">
                  <a:pos x="T8" y="T9"/>
                </a:cxn>
                <a:cxn ang="0">
                  <a:pos x="T10" y="T11"/>
                </a:cxn>
              </a:cxnLst>
              <a:rect l="0" t="0" r="r" b="b"/>
              <a:pathLst>
                <a:path w="132" h="266">
                  <a:moveTo>
                    <a:pt x="57" y="0"/>
                  </a:moveTo>
                  <a:lnTo>
                    <a:pt x="0" y="247"/>
                  </a:lnTo>
                  <a:lnTo>
                    <a:pt x="19" y="266"/>
                  </a:lnTo>
                  <a:lnTo>
                    <a:pt x="132" y="209"/>
                  </a:lnTo>
                  <a:lnTo>
                    <a:pt x="132" y="0"/>
                  </a:lnTo>
                  <a:lnTo>
                    <a:pt x="57" y="0"/>
                  </a:lnTo>
                  <a:close/>
                </a:path>
              </a:pathLst>
            </a:custGeom>
            <a:solidFill>
              <a:srgbClr val="FBD4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47"/>
            <p:cNvSpPr/>
            <p:nvPr/>
          </p:nvSpPr>
          <p:spPr bwMode="auto">
            <a:xfrm>
              <a:off x="10188575" y="1233488"/>
              <a:ext cx="211137" cy="422275"/>
            </a:xfrm>
            <a:custGeom>
              <a:avLst/>
              <a:gdLst>
                <a:gd name="T0" fmla="*/ 133 w 133"/>
                <a:gd name="T1" fmla="*/ 247 h 266"/>
                <a:gd name="T2" fmla="*/ 76 w 133"/>
                <a:gd name="T3" fmla="*/ 0 h 266"/>
                <a:gd name="T4" fmla="*/ 0 w 133"/>
                <a:gd name="T5" fmla="*/ 0 h 266"/>
                <a:gd name="T6" fmla="*/ 0 w 133"/>
                <a:gd name="T7" fmla="*/ 209 h 266"/>
                <a:gd name="T8" fmla="*/ 114 w 133"/>
                <a:gd name="T9" fmla="*/ 266 h 266"/>
                <a:gd name="T10" fmla="*/ 133 w 133"/>
                <a:gd name="T11" fmla="*/ 247 h 266"/>
              </a:gdLst>
              <a:ahLst/>
              <a:cxnLst>
                <a:cxn ang="0">
                  <a:pos x="T0" y="T1"/>
                </a:cxn>
                <a:cxn ang="0">
                  <a:pos x="T2" y="T3"/>
                </a:cxn>
                <a:cxn ang="0">
                  <a:pos x="T4" y="T5"/>
                </a:cxn>
                <a:cxn ang="0">
                  <a:pos x="T6" y="T7"/>
                </a:cxn>
                <a:cxn ang="0">
                  <a:pos x="T8" y="T9"/>
                </a:cxn>
                <a:cxn ang="0">
                  <a:pos x="T10" y="T11"/>
                </a:cxn>
              </a:cxnLst>
              <a:rect l="0" t="0" r="r" b="b"/>
              <a:pathLst>
                <a:path w="133" h="266">
                  <a:moveTo>
                    <a:pt x="133" y="247"/>
                  </a:moveTo>
                  <a:lnTo>
                    <a:pt x="76" y="0"/>
                  </a:lnTo>
                  <a:lnTo>
                    <a:pt x="0" y="0"/>
                  </a:lnTo>
                  <a:lnTo>
                    <a:pt x="0" y="209"/>
                  </a:lnTo>
                  <a:lnTo>
                    <a:pt x="114" y="266"/>
                  </a:lnTo>
                  <a:lnTo>
                    <a:pt x="133" y="247"/>
                  </a:lnTo>
                  <a:close/>
                </a:path>
              </a:pathLst>
            </a:custGeom>
            <a:solidFill>
              <a:srgbClr val="FFB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48"/>
            <p:cNvSpPr/>
            <p:nvPr/>
          </p:nvSpPr>
          <p:spPr bwMode="auto">
            <a:xfrm>
              <a:off x="9888538" y="993775"/>
              <a:ext cx="300037" cy="300038"/>
            </a:xfrm>
            <a:custGeom>
              <a:avLst/>
              <a:gdLst>
                <a:gd name="T0" fmla="*/ 0 w 80"/>
                <a:gd name="T1" fmla="*/ 0 h 80"/>
                <a:gd name="T2" fmla="*/ 80 w 80"/>
                <a:gd name="T3" fmla="*/ 80 h 80"/>
                <a:gd name="T4" fmla="*/ 80 w 80"/>
                <a:gd name="T5" fmla="*/ 0 h 80"/>
                <a:gd name="T6" fmla="*/ 0 w 80"/>
                <a:gd name="T7" fmla="*/ 0 h 80"/>
              </a:gdLst>
              <a:ahLst/>
              <a:cxnLst>
                <a:cxn ang="0">
                  <a:pos x="T0" y="T1"/>
                </a:cxn>
                <a:cxn ang="0">
                  <a:pos x="T2" y="T3"/>
                </a:cxn>
                <a:cxn ang="0">
                  <a:pos x="T4" y="T5"/>
                </a:cxn>
                <a:cxn ang="0">
                  <a:pos x="T6" y="T7"/>
                </a:cxn>
              </a:cxnLst>
              <a:rect l="0" t="0" r="r" b="b"/>
              <a:pathLst>
                <a:path w="80" h="80">
                  <a:moveTo>
                    <a:pt x="0" y="0"/>
                  </a:moveTo>
                  <a:cubicBezTo>
                    <a:pt x="0" y="44"/>
                    <a:pt x="36" y="80"/>
                    <a:pt x="80" y="80"/>
                  </a:cubicBezTo>
                  <a:cubicBezTo>
                    <a:pt x="80" y="0"/>
                    <a:pt x="80" y="0"/>
                    <a:pt x="80" y="0"/>
                  </a:cubicBezTo>
                  <a:lnTo>
                    <a:pt x="0" y="0"/>
                  </a:lnTo>
                  <a:close/>
                </a:path>
              </a:pathLst>
            </a:custGeom>
            <a:solidFill>
              <a:srgbClr val="D25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49"/>
            <p:cNvSpPr/>
            <p:nvPr/>
          </p:nvSpPr>
          <p:spPr bwMode="auto">
            <a:xfrm>
              <a:off x="10188575" y="993775"/>
              <a:ext cx="301625" cy="300038"/>
            </a:xfrm>
            <a:custGeom>
              <a:avLst/>
              <a:gdLst>
                <a:gd name="T0" fmla="*/ 80 w 80"/>
                <a:gd name="T1" fmla="*/ 0 h 80"/>
                <a:gd name="T2" fmla="*/ 0 w 80"/>
                <a:gd name="T3" fmla="*/ 0 h 80"/>
                <a:gd name="T4" fmla="*/ 0 w 80"/>
                <a:gd name="T5" fmla="*/ 80 h 80"/>
                <a:gd name="T6" fmla="*/ 80 w 80"/>
                <a:gd name="T7" fmla="*/ 0 h 80"/>
              </a:gdLst>
              <a:ahLst/>
              <a:cxnLst>
                <a:cxn ang="0">
                  <a:pos x="T0" y="T1"/>
                </a:cxn>
                <a:cxn ang="0">
                  <a:pos x="T2" y="T3"/>
                </a:cxn>
                <a:cxn ang="0">
                  <a:pos x="T4" y="T5"/>
                </a:cxn>
                <a:cxn ang="0">
                  <a:pos x="T6" y="T7"/>
                </a:cxn>
              </a:cxnLst>
              <a:rect l="0" t="0" r="r" b="b"/>
              <a:pathLst>
                <a:path w="80" h="80">
                  <a:moveTo>
                    <a:pt x="80" y="0"/>
                  </a:moveTo>
                  <a:cubicBezTo>
                    <a:pt x="0" y="0"/>
                    <a:pt x="0" y="0"/>
                    <a:pt x="0" y="0"/>
                  </a:cubicBezTo>
                  <a:cubicBezTo>
                    <a:pt x="0" y="80"/>
                    <a:pt x="0" y="80"/>
                    <a:pt x="0" y="80"/>
                  </a:cubicBezTo>
                  <a:cubicBezTo>
                    <a:pt x="44" y="80"/>
                    <a:pt x="80" y="44"/>
                    <a:pt x="80" y="0"/>
                  </a:cubicBezTo>
                  <a:close/>
                </a:path>
              </a:pathLst>
            </a:custGeom>
            <a:solidFill>
              <a:srgbClr val="CD41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50"/>
            <p:cNvSpPr/>
            <p:nvPr/>
          </p:nvSpPr>
          <p:spPr bwMode="auto">
            <a:xfrm>
              <a:off x="9888538" y="692150"/>
              <a:ext cx="300037" cy="301625"/>
            </a:xfrm>
            <a:custGeom>
              <a:avLst/>
              <a:gdLst>
                <a:gd name="T0" fmla="*/ 80 w 80"/>
                <a:gd name="T1" fmla="*/ 0 h 80"/>
                <a:gd name="T2" fmla="*/ 0 w 80"/>
                <a:gd name="T3" fmla="*/ 80 h 80"/>
                <a:gd name="T4" fmla="*/ 80 w 80"/>
                <a:gd name="T5" fmla="*/ 80 h 80"/>
                <a:gd name="T6" fmla="*/ 80 w 80"/>
                <a:gd name="T7" fmla="*/ 0 h 80"/>
              </a:gdLst>
              <a:ahLst/>
              <a:cxnLst>
                <a:cxn ang="0">
                  <a:pos x="T0" y="T1"/>
                </a:cxn>
                <a:cxn ang="0">
                  <a:pos x="T2" y="T3"/>
                </a:cxn>
                <a:cxn ang="0">
                  <a:pos x="T4" y="T5"/>
                </a:cxn>
                <a:cxn ang="0">
                  <a:pos x="T6" y="T7"/>
                </a:cxn>
              </a:cxnLst>
              <a:rect l="0" t="0" r="r" b="b"/>
              <a:pathLst>
                <a:path w="80" h="80">
                  <a:moveTo>
                    <a:pt x="80" y="0"/>
                  </a:moveTo>
                  <a:cubicBezTo>
                    <a:pt x="36" y="0"/>
                    <a:pt x="0" y="36"/>
                    <a:pt x="0" y="80"/>
                  </a:cubicBezTo>
                  <a:cubicBezTo>
                    <a:pt x="80" y="80"/>
                    <a:pt x="80" y="80"/>
                    <a:pt x="80" y="80"/>
                  </a:cubicBezTo>
                  <a:lnTo>
                    <a:pt x="80" y="0"/>
                  </a:lnTo>
                  <a:close/>
                </a:path>
              </a:pathLst>
            </a:custGeom>
            <a:solidFill>
              <a:srgbClr val="CD41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51"/>
            <p:cNvSpPr/>
            <p:nvPr/>
          </p:nvSpPr>
          <p:spPr bwMode="auto">
            <a:xfrm>
              <a:off x="10188575" y="692150"/>
              <a:ext cx="301625" cy="301625"/>
            </a:xfrm>
            <a:custGeom>
              <a:avLst/>
              <a:gdLst>
                <a:gd name="T0" fmla="*/ 80 w 80"/>
                <a:gd name="T1" fmla="*/ 80 h 80"/>
                <a:gd name="T2" fmla="*/ 0 w 80"/>
                <a:gd name="T3" fmla="*/ 0 h 80"/>
                <a:gd name="T4" fmla="*/ 0 w 80"/>
                <a:gd name="T5" fmla="*/ 80 h 80"/>
                <a:gd name="T6" fmla="*/ 80 w 80"/>
                <a:gd name="T7" fmla="*/ 80 h 80"/>
              </a:gdLst>
              <a:ahLst/>
              <a:cxnLst>
                <a:cxn ang="0">
                  <a:pos x="T0" y="T1"/>
                </a:cxn>
                <a:cxn ang="0">
                  <a:pos x="T2" y="T3"/>
                </a:cxn>
                <a:cxn ang="0">
                  <a:pos x="T4" y="T5"/>
                </a:cxn>
                <a:cxn ang="0">
                  <a:pos x="T6" y="T7"/>
                </a:cxn>
              </a:cxnLst>
              <a:rect l="0" t="0" r="r" b="b"/>
              <a:pathLst>
                <a:path w="80" h="80">
                  <a:moveTo>
                    <a:pt x="80" y="80"/>
                  </a:moveTo>
                  <a:cubicBezTo>
                    <a:pt x="80" y="36"/>
                    <a:pt x="44" y="0"/>
                    <a:pt x="0" y="0"/>
                  </a:cubicBezTo>
                  <a:cubicBezTo>
                    <a:pt x="0" y="80"/>
                    <a:pt x="0" y="80"/>
                    <a:pt x="0" y="80"/>
                  </a:cubicBezTo>
                  <a:lnTo>
                    <a:pt x="80" y="80"/>
                  </a:lnTo>
                  <a:close/>
                </a:path>
              </a:pathLst>
            </a:custGeom>
            <a:solidFill>
              <a:srgbClr val="D25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Oval 352"/>
            <p:cNvSpPr>
              <a:spLocks noChangeArrowheads="1"/>
            </p:cNvSpPr>
            <p:nvPr/>
          </p:nvSpPr>
          <p:spPr bwMode="auto">
            <a:xfrm>
              <a:off x="9979025" y="782638"/>
              <a:ext cx="420687" cy="420688"/>
            </a:xfrm>
            <a:prstGeom prst="ellipse">
              <a:avLst/>
            </a:prstGeom>
            <a:solidFill>
              <a:srgbClr val="F05F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Rectangle 353"/>
            <p:cNvSpPr>
              <a:spLocks noChangeArrowheads="1"/>
            </p:cNvSpPr>
            <p:nvPr/>
          </p:nvSpPr>
          <p:spPr bwMode="auto">
            <a:xfrm>
              <a:off x="10174288" y="903288"/>
              <a:ext cx="30162" cy="180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 name="Rectangle 354"/>
            <p:cNvSpPr>
              <a:spLocks noChangeArrowheads="1"/>
            </p:cNvSpPr>
            <p:nvPr/>
          </p:nvSpPr>
          <p:spPr bwMode="auto">
            <a:xfrm>
              <a:off x="10144125" y="903288"/>
              <a:ext cx="30162"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Oval 355"/>
            <p:cNvSpPr>
              <a:spLocks noChangeArrowheads="1"/>
            </p:cNvSpPr>
            <p:nvPr/>
          </p:nvSpPr>
          <p:spPr bwMode="auto">
            <a:xfrm>
              <a:off x="10339388" y="977900"/>
              <a:ext cx="30162" cy="30163"/>
            </a:xfrm>
            <a:prstGeom prst="ellipse">
              <a:avLst/>
            </a:prstGeom>
            <a:solidFill>
              <a:srgbClr val="CD41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Oval 356"/>
            <p:cNvSpPr>
              <a:spLocks noChangeArrowheads="1"/>
            </p:cNvSpPr>
            <p:nvPr/>
          </p:nvSpPr>
          <p:spPr bwMode="auto">
            <a:xfrm>
              <a:off x="10009188" y="977900"/>
              <a:ext cx="30162" cy="30163"/>
            </a:xfrm>
            <a:prstGeom prst="ellipse">
              <a:avLst/>
            </a:prstGeom>
            <a:solidFill>
              <a:srgbClr val="CD41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Oval 357"/>
            <p:cNvSpPr>
              <a:spLocks noChangeArrowheads="1"/>
            </p:cNvSpPr>
            <p:nvPr/>
          </p:nvSpPr>
          <p:spPr bwMode="auto">
            <a:xfrm>
              <a:off x="10174288" y="812800"/>
              <a:ext cx="30162" cy="30163"/>
            </a:xfrm>
            <a:prstGeom prst="ellipse">
              <a:avLst/>
            </a:prstGeom>
            <a:solidFill>
              <a:srgbClr val="CD41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Oval 358"/>
            <p:cNvSpPr>
              <a:spLocks noChangeArrowheads="1"/>
            </p:cNvSpPr>
            <p:nvPr/>
          </p:nvSpPr>
          <p:spPr bwMode="auto">
            <a:xfrm>
              <a:off x="10174288" y="1144588"/>
              <a:ext cx="30162" cy="28575"/>
            </a:xfrm>
            <a:prstGeom prst="ellipse">
              <a:avLst/>
            </a:prstGeom>
            <a:solidFill>
              <a:srgbClr val="CD41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50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0-#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4" decel="5000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000" fill="hold"/>
                                        <p:tgtEl>
                                          <p:spTgt spid="32"/>
                                        </p:tgtEl>
                                        <p:attrNameLst>
                                          <p:attrName>ppt_x</p:attrName>
                                        </p:attrNameLst>
                                      </p:cBhvr>
                                      <p:tavLst>
                                        <p:tav tm="0">
                                          <p:val>
                                            <p:strVal val="#ppt_x"/>
                                          </p:val>
                                        </p:tav>
                                        <p:tav tm="100000">
                                          <p:val>
                                            <p:strVal val="#ppt_x"/>
                                          </p:val>
                                        </p:tav>
                                      </p:tavLst>
                                    </p:anim>
                                    <p:anim calcmode="lin" valueType="num">
                                      <p:cBhvr additive="base">
                                        <p:cTn id="16"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descr="dan-dimmock-sNwnjxm8eTY-unsplash.jpg"/>
          <p:cNvPicPr>
            <a:picLocks noChangeAspect="1"/>
          </p:cNvPicPr>
          <p:nvPr/>
        </p:nvPicPr>
        <p:blipFill>
          <a:blip r:embed="rId1" cstate="print"/>
          <a:srcRect l="4629"/>
          <a:stretch>
            <a:fillRect/>
          </a:stretch>
        </p:blipFill>
        <p:spPr>
          <a:xfrm>
            <a:off x="0" y="1543739"/>
            <a:ext cx="4578714" cy="2700000"/>
          </a:xfrm>
          <a:prstGeom prst="rect">
            <a:avLst/>
          </a:prstGeom>
        </p:spPr>
      </p:pic>
      <p:sp>
        <p:nvSpPr>
          <p:cNvPr id="26" name="任意多边形 25"/>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391195" y="-1"/>
            <a:ext cx="1417774" cy="723901"/>
            <a:chOff x="-391195" y="-1"/>
            <a:chExt cx="1697596" cy="866775"/>
          </a:xfrm>
        </p:grpSpPr>
        <p:sp>
          <p:nvSpPr>
            <p:cNvPr id="28" name="任意多边形 2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2" name="直接连接符 41"/>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1058871"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独家收录内容</a:t>
            </a:r>
            <a:endParaRPr lang="zh-CN" altLang="en-US" sz="3200" b="1" dirty="0">
              <a:solidFill>
                <a:schemeClr val="tx2"/>
              </a:solidFill>
              <a:latin typeface="Century Gothic" panose="020B0502020202020204" pitchFamily="34" charset="0"/>
              <a:ea typeface="+mj-ea"/>
            </a:endParaRPr>
          </a:p>
        </p:txBody>
      </p:sp>
      <p:sp>
        <p:nvSpPr>
          <p:cNvPr id="46" name="矩形 45"/>
          <p:cNvSpPr/>
          <p:nvPr/>
        </p:nvSpPr>
        <p:spPr>
          <a:xfrm>
            <a:off x="4578714" y="1543739"/>
            <a:ext cx="7632848" cy="2699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5880" y="1905135"/>
            <a:ext cx="808484" cy="808484"/>
          </a:xfrm>
          <a:prstGeom prst="rect">
            <a:avLst/>
          </a:prstGeom>
        </p:spPr>
      </p:pic>
      <p:sp>
        <p:nvSpPr>
          <p:cNvPr id="52" name="矩形 51"/>
          <p:cNvSpPr/>
          <p:nvPr/>
        </p:nvSpPr>
        <p:spPr>
          <a:xfrm>
            <a:off x="6023992" y="1977143"/>
            <a:ext cx="4894609" cy="1200329"/>
          </a:xfrm>
          <a:prstGeom prst="rect">
            <a:avLst/>
          </a:prstGeom>
        </p:spPr>
        <p:txBody>
          <a:bodyPr wrap="square">
            <a:spAutoFit/>
          </a:bodyPr>
          <a:lstStyle/>
          <a:p>
            <a:r>
              <a:rPr lang="zh-TW" altLang="en-US" sz="3600" dirty="0">
                <a:solidFill>
                  <a:schemeClr val="tx2">
                    <a:lumMod val="75000"/>
                  </a:schemeClr>
                </a:solidFill>
                <a:latin typeface="+mn-ea"/>
              </a:rPr>
              <a:t>最完整</a:t>
            </a:r>
            <a:r>
              <a:rPr lang="zh-CN" altLang="en-US" sz="3600" dirty="0">
                <a:solidFill>
                  <a:schemeClr val="tx2">
                    <a:lumMod val="75000"/>
                  </a:schemeClr>
                </a:solidFill>
                <a:latin typeface="+mn-ea"/>
              </a:rPr>
              <a:t>收录台湾学位论文的数据库</a:t>
            </a:r>
            <a:endParaRPr lang="zh-CN" altLang="en-US" sz="3600" dirty="0">
              <a:solidFill>
                <a:schemeClr val="tx2">
                  <a:lumMod val="75000"/>
                </a:schemeClr>
              </a:solidFill>
              <a:latin typeface="+mn-ea"/>
            </a:endParaRPr>
          </a:p>
        </p:txBody>
      </p:sp>
      <p:sp>
        <p:nvSpPr>
          <p:cNvPr id="53" name="矩形 52"/>
          <p:cNvSpPr/>
          <p:nvPr/>
        </p:nvSpPr>
        <p:spPr>
          <a:xfrm>
            <a:off x="5879976" y="3203020"/>
            <a:ext cx="6185024" cy="769441"/>
          </a:xfrm>
          <a:prstGeom prst="rect">
            <a:avLst/>
          </a:prstGeom>
        </p:spPr>
        <p:txBody>
          <a:bodyPr wrap="square">
            <a:spAutoFit/>
          </a:bodyPr>
          <a:lstStyle/>
          <a:p>
            <a:pPr algn="ctr"/>
            <a:r>
              <a:rPr lang="zh-CN" altLang="en-US" sz="3200" dirty="0">
                <a:solidFill>
                  <a:schemeClr val="tx2">
                    <a:lumMod val="75000"/>
                  </a:schemeClr>
                </a:solidFill>
                <a:latin typeface="+mn-ea"/>
              </a:rPr>
              <a:t>顶尖高校论文数占</a:t>
            </a:r>
            <a:r>
              <a:rPr lang="zh-TW" altLang="en-US" sz="3200" dirty="0">
                <a:solidFill>
                  <a:schemeClr val="tx2">
                    <a:lumMod val="75000"/>
                  </a:schemeClr>
                </a:solidFill>
                <a:latin typeface="+mn-ea"/>
              </a:rPr>
              <a:t> </a:t>
            </a:r>
            <a:r>
              <a:rPr lang="en-US" altLang="zh-TW" sz="4400" b="1" dirty="0">
                <a:solidFill>
                  <a:schemeClr val="tx2">
                    <a:lumMod val="75000"/>
                  </a:schemeClr>
                </a:solidFill>
                <a:latin typeface="+mn-ea"/>
              </a:rPr>
              <a:t>90%</a:t>
            </a:r>
            <a:r>
              <a:rPr lang="zh-TW" altLang="en-US" sz="4400" dirty="0">
                <a:solidFill>
                  <a:schemeClr val="tx2">
                    <a:lumMod val="75000"/>
                  </a:schemeClr>
                </a:solidFill>
                <a:latin typeface="+mn-ea"/>
              </a:rPr>
              <a:t> </a:t>
            </a:r>
            <a:r>
              <a:rPr lang="zh-TW" altLang="en-US" sz="3200" dirty="0">
                <a:solidFill>
                  <a:schemeClr val="tx2">
                    <a:lumMod val="75000"/>
                  </a:schemeClr>
                </a:solidFill>
                <a:latin typeface="+mn-ea"/>
              </a:rPr>
              <a:t>以上</a:t>
            </a:r>
            <a:endParaRPr lang="zh-CN" altLang="en-US" sz="3200" dirty="0">
              <a:solidFill>
                <a:schemeClr val="tx2">
                  <a:lumMod val="75000"/>
                </a:schemeClr>
              </a:solidFill>
              <a:latin typeface="+mn-ea"/>
            </a:endParaRPr>
          </a:p>
        </p:txBody>
      </p:sp>
      <p:sp>
        <p:nvSpPr>
          <p:cNvPr id="54" name="文本框 16"/>
          <p:cNvSpPr txBox="1"/>
          <p:nvPr/>
        </p:nvSpPr>
        <p:spPr>
          <a:xfrm>
            <a:off x="1775521" y="4581689"/>
            <a:ext cx="9660124" cy="954107"/>
          </a:xfrm>
          <a:prstGeom prst="rect">
            <a:avLst/>
          </a:prstGeom>
          <a:noFill/>
        </p:spPr>
        <p:txBody>
          <a:bodyPr wrap="square" rtlCol="0">
            <a:spAutoFit/>
          </a:bodyPr>
          <a:lstStyle/>
          <a:p>
            <a:r>
              <a:rPr lang="en-US" altLang="zh-TW" sz="2800" dirty="0">
                <a:solidFill>
                  <a:srgbClr val="131313"/>
                </a:solidFill>
                <a:latin typeface="+mn-ea"/>
                <a:cs typeface="Arial" panose="020B0604020202020204" pitchFamily="34" charset="0"/>
              </a:rPr>
              <a:t>2021</a:t>
            </a:r>
            <a:r>
              <a:rPr lang="zh-CN" altLang="en-US" sz="2800" dirty="0">
                <a:solidFill>
                  <a:srgbClr val="131313"/>
                </a:solidFill>
                <a:latin typeface="+mn-ea"/>
                <a:cs typeface="Arial" panose="020B0604020202020204" pitchFamily="34" charset="0"/>
              </a:rPr>
              <a:t>亚洲大学排名调查：台大、</a:t>
            </a:r>
            <a:r>
              <a:rPr lang="zh-TW" altLang="en-US" sz="2800" dirty="0">
                <a:solidFill>
                  <a:srgbClr val="131313"/>
                </a:solidFill>
                <a:latin typeface="+mn-ea"/>
                <a:cs typeface="Arial" panose="020B0604020202020204" pitchFamily="34" charset="0"/>
              </a:rPr>
              <a:t>台湾</a:t>
            </a:r>
            <a:r>
              <a:rPr lang="zh-CN" altLang="en-US" sz="2800" dirty="0">
                <a:solidFill>
                  <a:srgbClr val="131313"/>
                </a:solidFill>
                <a:latin typeface="+mn-ea"/>
                <a:cs typeface="Arial" panose="020B0604020202020204" pitchFamily="34" charset="0"/>
              </a:rPr>
              <a:t>清华、</a:t>
            </a:r>
            <a:r>
              <a:rPr lang="zh-TW" altLang="en-US" sz="2800" dirty="0">
                <a:solidFill>
                  <a:srgbClr val="131313"/>
                </a:solidFill>
                <a:latin typeface="+mn-ea"/>
                <a:cs typeface="Arial" panose="020B0604020202020204" pitchFamily="34" charset="0"/>
              </a:rPr>
              <a:t>台湾交大、台科大、台师大、北医</a:t>
            </a:r>
            <a:r>
              <a:rPr lang="en-US" altLang="zh-TW" sz="2800" dirty="0">
                <a:solidFill>
                  <a:srgbClr val="131313"/>
                </a:solidFill>
                <a:latin typeface="+mn-ea"/>
                <a:cs typeface="Arial" panose="020B0604020202020204" pitchFamily="34" charset="0"/>
              </a:rPr>
              <a:t>….</a:t>
            </a:r>
            <a:r>
              <a:rPr lang="zh-TW" altLang="en-US" sz="2800" dirty="0">
                <a:solidFill>
                  <a:srgbClr val="131313"/>
                </a:solidFill>
                <a:latin typeface="+mn-ea"/>
                <a:cs typeface="Arial" panose="020B0604020202020204" pitchFamily="34" charset="0"/>
              </a:rPr>
              <a:t>等</a:t>
            </a:r>
            <a:r>
              <a:rPr lang="zh-CN" altLang="en-US" sz="2800" dirty="0">
                <a:solidFill>
                  <a:srgbClr val="131313"/>
                </a:solidFill>
                <a:latin typeface="+mn-ea"/>
                <a:cs typeface="Arial" panose="020B0604020202020204" pitchFamily="34" charset="0"/>
              </a:rPr>
              <a:t>均上榜</a:t>
            </a:r>
            <a:endParaRPr lang="en-US" altLang="zh-CN" sz="2800" dirty="0">
              <a:solidFill>
                <a:srgbClr val="131313"/>
              </a:solidFill>
              <a:latin typeface="+mn-ea"/>
              <a:cs typeface="Arial" panose="020B0604020202020204" pitchFamily="34" charset="0"/>
            </a:endParaRPr>
          </a:p>
        </p:txBody>
      </p:sp>
      <p:sp>
        <p:nvSpPr>
          <p:cNvPr id="55" name="矩形 54"/>
          <p:cNvSpPr/>
          <p:nvPr/>
        </p:nvSpPr>
        <p:spPr>
          <a:xfrm>
            <a:off x="2289357" y="5873363"/>
            <a:ext cx="11846011" cy="646331"/>
          </a:xfrm>
          <a:prstGeom prst="rect">
            <a:avLst/>
          </a:prstGeom>
        </p:spPr>
        <p:txBody>
          <a:bodyPr wrap="square">
            <a:spAutoFit/>
          </a:bodyPr>
          <a:lstStyle/>
          <a:p>
            <a:r>
              <a:rPr lang="zh-TW" altLang="en-US" sz="3600" dirty="0">
                <a:solidFill>
                  <a:schemeClr val="tx2">
                    <a:lumMod val="75000"/>
                  </a:schemeClr>
                </a:solidFill>
                <a:latin typeface="+mn-ea"/>
              </a:rPr>
              <a:t>台湾高质量学位论文收录最完整的数据库</a:t>
            </a:r>
            <a:endParaRPr lang="en-US" altLang="zh-CN" sz="3600" dirty="0">
              <a:solidFill>
                <a:schemeClr val="tx2">
                  <a:lumMod val="75000"/>
                </a:schemeClr>
              </a:solidFill>
              <a:latin typeface="+mn-ea"/>
            </a:endParaRPr>
          </a:p>
        </p:txBody>
      </p:sp>
      <p:pic>
        <p:nvPicPr>
          <p:cNvPr id="64" name="PA_图片 14"/>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695400" y="4437674"/>
            <a:ext cx="829664" cy="829664"/>
          </a:xfrm>
          <a:prstGeom prst="rect">
            <a:avLst/>
          </a:prstGeom>
        </p:spPr>
      </p:pic>
    </p:spTree>
    <p:custDataLst>
      <p:tags r:id="rId5"/>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100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000" fill="hold"/>
                                        <p:tgtEl>
                                          <p:spTgt spid="46"/>
                                        </p:tgtEl>
                                        <p:attrNameLst>
                                          <p:attrName>ppt_x</p:attrName>
                                        </p:attrNameLst>
                                      </p:cBhvr>
                                      <p:tavLst>
                                        <p:tav tm="0">
                                          <p:val>
                                            <p:strVal val="0-#ppt_w/2"/>
                                          </p:val>
                                        </p:tav>
                                        <p:tav tm="100000">
                                          <p:val>
                                            <p:strVal val="#ppt_x"/>
                                          </p:val>
                                        </p:tav>
                                      </p:tavLst>
                                    </p:anim>
                                    <p:anim calcmode="lin" valueType="num">
                                      <p:cBhvr additive="base">
                                        <p:cTn id="12" dur="1000" fill="hold"/>
                                        <p:tgtEl>
                                          <p:spTgt spid="4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1500"/>
                                  </p:stCondLst>
                                  <p:childTnLst>
                                    <p:set>
                                      <p:cBhvr>
                                        <p:cTn id="14" dur="1" fill="hold">
                                          <p:stCondLst>
                                            <p:cond delay="0"/>
                                          </p:stCondLst>
                                        </p:cTn>
                                        <p:tgtEl>
                                          <p:spTgt spid="48"/>
                                        </p:tgtEl>
                                        <p:attrNameLst>
                                          <p:attrName>style.visibility</p:attrName>
                                        </p:attrNameLst>
                                      </p:cBhvr>
                                      <p:to>
                                        <p:strVal val="visible"/>
                                      </p:to>
                                    </p:set>
                                    <p:anim calcmode="lin" valueType="num">
                                      <p:cBhvr>
                                        <p:cTn id="15" dur="500" fill="hold"/>
                                        <p:tgtEl>
                                          <p:spTgt spid="48"/>
                                        </p:tgtEl>
                                        <p:attrNameLst>
                                          <p:attrName>ppt_w</p:attrName>
                                        </p:attrNameLst>
                                      </p:cBhvr>
                                      <p:tavLst>
                                        <p:tav tm="0">
                                          <p:val>
                                            <p:fltVal val="0"/>
                                          </p:val>
                                        </p:tav>
                                        <p:tav tm="100000">
                                          <p:val>
                                            <p:strVal val="#ppt_w"/>
                                          </p:val>
                                        </p:tav>
                                      </p:tavLst>
                                    </p:anim>
                                    <p:anim calcmode="lin" valueType="num">
                                      <p:cBhvr>
                                        <p:cTn id="16" dur="500" fill="hold"/>
                                        <p:tgtEl>
                                          <p:spTgt spid="48"/>
                                        </p:tgtEl>
                                        <p:attrNameLst>
                                          <p:attrName>ppt_h</p:attrName>
                                        </p:attrNameLst>
                                      </p:cBhvr>
                                      <p:tavLst>
                                        <p:tav tm="0">
                                          <p:val>
                                            <p:fltVal val="0"/>
                                          </p:val>
                                        </p:tav>
                                        <p:tav tm="100000">
                                          <p:val>
                                            <p:strVal val="#ppt_h"/>
                                          </p:val>
                                        </p:tav>
                                      </p:tavLst>
                                    </p:anim>
                                    <p:animEffect transition="in" filter="fade">
                                      <p:cBhvr>
                                        <p:cTn id="17" dur="500"/>
                                        <p:tgtEl>
                                          <p:spTgt spid="48"/>
                                        </p:tgtEl>
                                      </p:cBhvr>
                                    </p:animEffect>
                                  </p:childTnLst>
                                </p:cTn>
                              </p:par>
                              <p:par>
                                <p:cTn id="18" presetID="53" presetClass="entr" presetSubtype="16" fill="hold" grpId="0" nodeType="withEffect">
                                  <p:stCondLst>
                                    <p:cond delay="1750"/>
                                  </p:stCondLst>
                                  <p:childTnLst>
                                    <p:set>
                                      <p:cBhvr>
                                        <p:cTn id="19" dur="1" fill="hold">
                                          <p:stCondLst>
                                            <p:cond delay="0"/>
                                          </p:stCondLst>
                                        </p:cTn>
                                        <p:tgtEl>
                                          <p:spTgt spid="52"/>
                                        </p:tgtEl>
                                        <p:attrNameLst>
                                          <p:attrName>style.visibility</p:attrName>
                                        </p:attrNameLst>
                                      </p:cBhvr>
                                      <p:to>
                                        <p:strVal val="visible"/>
                                      </p:to>
                                    </p:set>
                                    <p:anim calcmode="lin" valueType="num">
                                      <p:cBhvr>
                                        <p:cTn id="20" dur="500" fill="hold"/>
                                        <p:tgtEl>
                                          <p:spTgt spid="52"/>
                                        </p:tgtEl>
                                        <p:attrNameLst>
                                          <p:attrName>ppt_w</p:attrName>
                                        </p:attrNameLst>
                                      </p:cBhvr>
                                      <p:tavLst>
                                        <p:tav tm="0">
                                          <p:val>
                                            <p:fltVal val="0"/>
                                          </p:val>
                                        </p:tav>
                                        <p:tav tm="100000">
                                          <p:val>
                                            <p:strVal val="#ppt_w"/>
                                          </p:val>
                                        </p:tav>
                                      </p:tavLst>
                                    </p:anim>
                                    <p:anim calcmode="lin" valueType="num">
                                      <p:cBhvr>
                                        <p:cTn id="21" dur="500" fill="hold"/>
                                        <p:tgtEl>
                                          <p:spTgt spid="52"/>
                                        </p:tgtEl>
                                        <p:attrNameLst>
                                          <p:attrName>ppt_h</p:attrName>
                                        </p:attrNameLst>
                                      </p:cBhvr>
                                      <p:tavLst>
                                        <p:tav tm="0">
                                          <p:val>
                                            <p:fltVal val="0"/>
                                          </p:val>
                                        </p:tav>
                                        <p:tav tm="100000">
                                          <p:val>
                                            <p:strVal val="#ppt_h"/>
                                          </p:val>
                                        </p:tav>
                                      </p:tavLst>
                                    </p:anim>
                                    <p:animEffect transition="in" filter="fade">
                                      <p:cBhvr>
                                        <p:cTn id="22" dur="500"/>
                                        <p:tgtEl>
                                          <p:spTgt spid="52"/>
                                        </p:tgtEl>
                                      </p:cBhvr>
                                    </p:animEffect>
                                  </p:childTnLst>
                                </p:cTn>
                              </p:par>
                              <p:par>
                                <p:cTn id="23" presetID="53" presetClass="entr" presetSubtype="16" fill="hold" grpId="0" nodeType="withEffect">
                                  <p:stCondLst>
                                    <p:cond delay="2000"/>
                                  </p:stCondLst>
                                  <p:childTnLst>
                                    <p:set>
                                      <p:cBhvr>
                                        <p:cTn id="24" dur="1" fill="hold">
                                          <p:stCondLst>
                                            <p:cond delay="0"/>
                                          </p:stCondLst>
                                        </p:cTn>
                                        <p:tgtEl>
                                          <p:spTgt spid="53"/>
                                        </p:tgtEl>
                                        <p:attrNameLst>
                                          <p:attrName>style.visibility</p:attrName>
                                        </p:attrNameLst>
                                      </p:cBhvr>
                                      <p:to>
                                        <p:strVal val="visible"/>
                                      </p:to>
                                    </p:set>
                                    <p:anim calcmode="lin" valueType="num">
                                      <p:cBhvr>
                                        <p:cTn id="25" dur="500" fill="hold"/>
                                        <p:tgtEl>
                                          <p:spTgt spid="53"/>
                                        </p:tgtEl>
                                        <p:attrNameLst>
                                          <p:attrName>ppt_w</p:attrName>
                                        </p:attrNameLst>
                                      </p:cBhvr>
                                      <p:tavLst>
                                        <p:tav tm="0">
                                          <p:val>
                                            <p:fltVal val="0"/>
                                          </p:val>
                                        </p:tav>
                                        <p:tav tm="100000">
                                          <p:val>
                                            <p:strVal val="#ppt_w"/>
                                          </p:val>
                                        </p:tav>
                                      </p:tavLst>
                                    </p:anim>
                                    <p:anim calcmode="lin" valueType="num">
                                      <p:cBhvr>
                                        <p:cTn id="26" dur="500" fill="hold"/>
                                        <p:tgtEl>
                                          <p:spTgt spid="53"/>
                                        </p:tgtEl>
                                        <p:attrNameLst>
                                          <p:attrName>ppt_h</p:attrName>
                                        </p:attrNameLst>
                                      </p:cBhvr>
                                      <p:tavLst>
                                        <p:tav tm="0">
                                          <p:val>
                                            <p:fltVal val="0"/>
                                          </p:val>
                                        </p:tav>
                                        <p:tav tm="100000">
                                          <p:val>
                                            <p:strVal val="#ppt_h"/>
                                          </p:val>
                                        </p:tav>
                                      </p:tavLst>
                                    </p:anim>
                                    <p:animEffect transition="in" filter="fade">
                                      <p:cBhvr>
                                        <p:cTn id="27" dur="500"/>
                                        <p:tgtEl>
                                          <p:spTgt spid="53"/>
                                        </p:tgtEl>
                                      </p:cBhvr>
                                    </p:animEffect>
                                  </p:childTnLst>
                                </p:cTn>
                              </p:par>
                              <p:par>
                                <p:cTn id="28" presetID="37" presetClass="entr" presetSubtype="0" fill="hold" grpId="0" nodeType="withEffect">
                                  <p:stCondLst>
                                    <p:cond delay="2500"/>
                                  </p:stCondLst>
                                  <p:iterate type="lt">
                                    <p:tmPct val="5000"/>
                                  </p:iterate>
                                  <p:childTnLst>
                                    <p:set>
                                      <p:cBhvr>
                                        <p:cTn id="29" dur="1" fill="hold">
                                          <p:stCondLst>
                                            <p:cond delay="0"/>
                                          </p:stCondLst>
                                        </p:cTn>
                                        <p:tgtEl>
                                          <p:spTgt spid="54"/>
                                        </p:tgtEl>
                                        <p:attrNameLst>
                                          <p:attrName>style.visibility</p:attrName>
                                        </p:attrNameLst>
                                      </p:cBhvr>
                                      <p:to>
                                        <p:strVal val="visible"/>
                                      </p:to>
                                    </p:set>
                                    <p:animEffect transition="in" filter="fade">
                                      <p:cBhvr>
                                        <p:cTn id="30" dur="1000"/>
                                        <p:tgtEl>
                                          <p:spTgt spid="54"/>
                                        </p:tgtEl>
                                      </p:cBhvr>
                                    </p:animEffect>
                                    <p:anim calcmode="lin" valueType="num">
                                      <p:cBhvr>
                                        <p:cTn id="31" dur="1000" fill="hold"/>
                                        <p:tgtEl>
                                          <p:spTgt spid="54"/>
                                        </p:tgtEl>
                                        <p:attrNameLst>
                                          <p:attrName>ppt_x</p:attrName>
                                        </p:attrNameLst>
                                      </p:cBhvr>
                                      <p:tavLst>
                                        <p:tav tm="0">
                                          <p:val>
                                            <p:strVal val="#ppt_x"/>
                                          </p:val>
                                        </p:tav>
                                        <p:tav tm="100000">
                                          <p:val>
                                            <p:strVal val="#ppt_x"/>
                                          </p:val>
                                        </p:tav>
                                      </p:tavLst>
                                    </p:anim>
                                    <p:anim calcmode="lin" valueType="num">
                                      <p:cBhvr>
                                        <p:cTn id="32" dur="900" decel="100000" fill="hold"/>
                                        <p:tgtEl>
                                          <p:spTgt spid="5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par>
                                <p:cTn id="34" presetID="2" presetClass="entr" presetSubtype="6" decel="100000" fill="hold" nodeType="withEffect">
                                  <p:stCondLst>
                                    <p:cond delay="2500"/>
                                  </p:stCondLst>
                                  <p:childTnLst>
                                    <p:set>
                                      <p:cBhvr>
                                        <p:cTn id="35" dur="1" fill="hold">
                                          <p:stCondLst>
                                            <p:cond delay="0"/>
                                          </p:stCondLst>
                                        </p:cTn>
                                        <p:tgtEl>
                                          <p:spTgt spid="64"/>
                                        </p:tgtEl>
                                        <p:attrNameLst>
                                          <p:attrName>style.visibility</p:attrName>
                                        </p:attrNameLst>
                                      </p:cBhvr>
                                      <p:to>
                                        <p:strVal val="visible"/>
                                      </p:to>
                                    </p:set>
                                    <p:anim calcmode="lin" valueType="num">
                                      <p:cBhvr additive="base">
                                        <p:cTn id="36" dur="1000" fill="hold"/>
                                        <p:tgtEl>
                                          <p:spTgt spid="64"/>
                                        </p:tgtEl>
                                        <p:attrNameLst>
                                          <p:attrName>ppt_x</p:attrName>
                                        </p:attrNameLst>
                                      </p:cBhvr>
                                      <p:tavLst>
                                        <p:tav tm="0">
                                          <p:val>
                                            <p:strVal val="1+#ppt_w/2"/>
                                          </p:val>
                                        </p:tav>
                                        <p:tav tm="100000">
                                          <p:val>
                                            <p:strVal val="#ppt_x"/>
                                          </p:val>
                                        </p:tav>
                                      </p:tavLst>
                                    </p:anim>
                                    <p:anim calcmode="lin" valueType="num">
                                      <p:cBhvr additive="base">
                                        <p:cTn id="37" dur="1000" fill="hold"/>
                                        <p:tgtEl>
                                          <p:spTgt spid="64"/>
                                        </p:tgtEl>
                                        <p:attrNameLst>
                                          <p:attrName>ppt_y</p:attrName>
                                        </p:attrNameLst>
                                      </p:cBhvr>
                                      <p:tavLst>
                                        <p:tav tm="0">
                                          <p:val>
                                            <p:strVal val="1+#ppt_h/2"/>
                                          </p:val>
                                        </p:tav>
                                        <p:tav tm="100000">
                                          <p:val>
                                            <p:strVal val="#ppt_y"/>
                                          </p:val>
                                        </p:tav>
                                      </p:tavLst>
                                    </p:anim>
                                  </p:childTnLst>
                                </p:cTn>
                              </p:par>
                              <p:par>
                                <p:cTn id="38" presetID="42" presetClass="entr" presetSubtype="0" fill="hold" grpId="0" nodeType="withEffect">
                                  <p:stCondLst>
                                    <p:cond delay="350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2000"/>
                                        <p:tgtEl>
                                          <p:spTgt spid="55"/>
                                        </p:tgtEl>
                                      </p:cBhvr>
                                    </p:animEffect>
                                    <p:anim calcmode="lin" valueType="num">
                                      <p:cBhvr>
                                        <p:cTn id="41" dur="2000" fill="hold"/>
                                        <p:tgtEl>
                                          <p:spTgt spid="55"/>
                                        </p:tgtEl>
                                        <p:attrNameLst>
                                          <p:attrName>ppt_x</p:attrName>
                                        </p:attrNameLst>
                                      </p:cBhvr>
                                      <p:tavLst>
                                        <p:tav tm="0">
                                          <p:val>
                                            <p:strVal val="#ppt_x"/>
                                          </p:val>
                                        </p:tav>
                                        <p:tav tm="100000">
                                          <p:val>
                                            <p:strVal val="#ppt_x"/>
                                          </p:val>
                                        </p:tav>
                                      </p:tavLst>
                                    </p:anim>
                                    <p:anim calcmode="lin" valueType="num">
                                      <p:cBhvr>
                                        <p:cTn id="42" dur="2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p:bldP spid="53" grpId="0"/>
      <p:bldP spid="54" grpId="0"/>
      <p:bldP spid="5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25"/>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391195" y="-1"/>
            <a:ext cx="1417774" cy="723901"/>
            <a:chOff x="-391195" y="-1"/>
            <a:chExt cx="1697596" cy="866775"/>
          </a:xfrm>
        </p:grpSpPr>
        <p:sp>
          <p:nvSpPr>
            <p:cNvPr id="28" name="任意多边形 2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2" name="直接连接符 41"/>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1" name="图片 5"/>
          <p:cNvPicPr>
            <a:picLocks noChangeAspect="1"/>
          </p:cNvPicPr>
          <p:nvPr/>
        </p:nvPicPr>
        <p:blipFill>
          <a:blip r:embed="rId1" cstate="print">
            <a:duotone>
              <a:prstClr val="black"/>
              <a:schemeClr val="accent6">
                <a:tint val="45000"/>
                <a:satMod val="400000"/>
              </a:schemeClr>
            </a:duotone>
          </a:blip>
          <a:stretch>
            <a:fillRect/>
          </a:stretch>
        </p:blipFill>
        <p:spPr>
          <a:xfrm>
            <a:off x="-29014" y="1516065"/>
            <a:ext cx="4612846" cy="2736304"/>
          </a:xfrm>
          <a:prstGeom prst="rect">
            <a:avLst/>
          </a:prstGeom>
        </p:spPr>
      </p:pic>
      <p:sp>
        <p:nvSpPr>
          <p:cNvPr id="22" name="矩形 21"/>
          <p:cNvSpPr/>
          <p:nvPr/>
        </p:nvSpPr>
        <p:spPr>
          <a:xfrm>
            <a:off x="4583833" y="1516065"/>
            <a:ext cx="7632848"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5880" y="2092129"/>
            <a:ext cx="808484" cy="808484"/>
          </a:xfrm>
          <a:prstGeom prst="rect">
            <a:avLst/>
          </a:prstGeom>
        </p:spPr>
      </p:pic>
      <p:sp>
        <p:nvSpPr>
          <p:cNvPr id="24" name="矩形 23"/>
          <p:cNvSpPr/>
          <p:nvPr/>
        </p:nvSpPr>
        <p:spPr>
          <a:xfrm>
            <a:off x="5966842" y="2237886"/>
            <a:ext cx="4894609" cy="646331"/>
          </a:xfrm>
          <a:prstGeom prst="rect">
            <a:avLst/>
          </a:prstGeom>
        </p:spPr>
        <p:txBody>
          <a:bodyPr wrap="square">
            <a:spAutoFit/>
          </a:bodyPr>
          <a:lstStyle/>
          <a:p>
            <a:r>
              <a:rPr lang="zh-CN" altLang="en-US" sz="3600" dirty="0">
                <a:solidFill>
                  <a:schemeClr val="tx2">
                    <a:lumMod val="75000"/>
                  </a:schemeClr>
                </a:solidFill>
                <a:latin typeface="+mn-ea"/>
              </a:rPr>
              <a:t>国际顶尖指标</a:t>
            </a:r>
            <a:r>
              <a:rPr lang="en-US" altLang="zh-TW" sz="3600" dirty="0">
                <a:solidFill>
                  <a:schemeClr val="tx2">
                    <a:lumMod val="75000"/>
                  </a:schemeClr>
                </a:solidFill>
                <a:latin typeface="+mn-ea"/>
              </a:rPr>
              <a:t>ESI</a:t>
            </a:r>
            <a:endParaRPr lang="en-US" altLang="zh-TW" sz="3600" dirty="0">
              <a:solidFill>
                <a:schemeClr val="tx2">
                  <a:lumMod val="75000"/>
                </a:schemeClr>
              </a:solidFill>
              <a:latin typeface="+mn-ea"/>
            </a:endParaRPr>
          </a:p>
        </p:txBody>
      </p:sp>
      <p:sp>
        <p:nvSpPr>
          <p:cNvPr id="25" name="矩形 24"/>
          <p:cNvSpPr/>
          <p:nvPr/>
        </p:nvSpPr>
        <p:spPr>
          <a:xfrm>
            <a:off x="5905376" y="2947514"/>
            <a:ext cx="6264696" cy="584775"/>
          </a:xfrm>
          <a:prstGeom prst="rect">
            <a:avLst/>
          </a:prstGeom>
        </p:spPr>
        <p:txBody>
          <a:bodyPr wrap="square">
            <a:spAutoFit/>
          </a:bodyPr>
          <a:lstStyle/>
          <a:p>
            <a:pPr algn="ctr"/>
            <a:r>
              <a:rPr lang="zh-TW" altLang="en-US" sz="3200" dirty="0">
                <a:solidFill>
                  <a:schemeClr val="tx2">
                    <a:lumMod val="75000"/>
                  </a:schemeClr>
                </a:solidFill>
                <a:latin typeface="+mn-ea"/>
              </a:rPr>
              <a:t>收录</a:t>
            </a:r>
            <a:r>
              <a:rPr lang="en-US" altLang="zh-TW" sz="3200" dirty="0">
                <a:solidFill>
                  <a:schemeClr val="tx2">
                    <a:lumMod val="75000"/>
                  </a:schemeClr>
                </a:solidFill>
                <a:latin typeface="+mn-ea"/>
              </a:rPr>
              <a:t>29</a:t>
            </a:r>
            <a:r>
              <a:rPr lang="zh-TW" altLang="en-US" sz="3200" dirty="0">
                <a:solidFill>
                  <a:schemeClr val="tx2">
                    <a:lumMod val="75000"/>
                  </a:schemeClr>
                </a:solidFill>
                <a:latin typeface="+mn-ea"/>
              </a:rPr>
              <a:t>校</a:t>
            </a:r>
            <a:r>
              <a:rPr lang="en-US" altLang="zh-TW" sz="3200" dirty="0">
                <a:solidFill>
                  <a:schemeClr val="tx2">
                    <a:lumMod val="75000"/>
                  </a:schemeClr>
                </a:solidFill>
                <a:latin typeface="+mn-ea"/>
              </a:rPr>
              <a:t>ESI</a:t>
            </a:r>
            <a:r>
              <a:rPr lang="zh-CN" altLang="en-US" sz="3200" dirty="0">
                <a:solidFill>
                  <a:schemeClr val="tx2">
                    <a:lumMod val="75000"/>
                  </a:schemeClr>
                </a:solidFill>
                <a:latin typeface="+mn-ea"/>
              </a:rPr>
              <a:t>各领域顶尖高校论文</a:t>
            </a:r>
            <a:endParaRPr lang="zh-CN" altLang="en-US" sz="3200" dirty="0">
              <a:solidFill>
                <a:schemeClr val="tx2">
                  <a:lumMod val="75000"/>
                </a:schemeClr>
              </a:solidFill>
              <a:latin typeface="+mn-ea"/>
            </a:endParaRPr>
          </a:p>
        </p:txBody>
      </p:sp>
      <p:sp>
        <p:nvSpPr>
          <p:cNvPr id="30" name="文本框 16"/>
          <p:cNvSpPr txBox="1"/>
          <p:nvPr/>
        </p:nvSpPr>
        <p:spPr>
          <a:xfrm>
            <a:off x="3388420" y="4460133"/>
            <a:ext cx="5963492" cy="707886"/>
          </a:xfrm>
          <a:prstGeom prst="rect">
            <a:avLst/>
          </a:prstGeom>
          <a:noFill/>
        </p:spPr>
        <p:txBody>
          <a:bodyPr wrap="none" rtlCol="0">
            <a:spAutoFit/>
          </a:bodyPr>
          <a:lstStyle/>
          <a:p>
            <a:r>
              <a:rPr lang="zh-TW" altLang="en-US" sz="4000" dirty="0">
                <a:latin typeface="+mn-ea"/>
                <a:cs typeface="Arial" panose="020B0604020202020204" pitchFamily="34" charset="0"/>
              </a:rPr>
              <a:t>唯一收录</a:t>
            </a:r>
            <a:r>
              <a:rPr lang="zh-CN" altLang="en-US" sz="3600" dirty="0">
                <a:latin typeface="+mn-ea"/>
                <a:cs typeface="Arial" panose="020B0604020202020204" pitchFamily="34" charset="0"/>
              </a:rPr>
              <a:t> </a:t>
            </a:r>
            <a:r>
              <a:rPr lang="zh-CN" altLang="en-US" sz="2800" dirty="0">
                <a:latin typeface="+mn-ea"/>
                <a:cs typeface="Arial" panose="020B0604020202020204" pitchFamily="34" charset="0"/>
              </a:rPr>
              <a:t>台湾</a:t>
            </a:r>
            <a:r>
              <a:rPr lang="zh-TW" altLang="en-US" sz="2800" dirty="0">
                <a:latin typeface="+mn-ea"/>
                <a:cs typeface="Arial" panose="020B0604020202020204" pitchFamily="34" charset="0"/>
              </a:rPr>
              <a:t>多所大学</a:t>
            </a:r>
            <a:r>
              <a:rPr lang="zh-CN" altLang="en-US" sz="2800" dirty="0">
                <a:latin typeface="+mn-ea"/>
                <a:cs typeface="Arial" panose="020B0604020202020204" pitchFamily="34" charset="0"/>
              </a:rPr>
              <a:t>学位论文</a:t>
            </a:r>
            <a:endParaRPr lang="en-US" altLang="zh-CN" sz="2800" dirty="0">
              <a:latin typeface="+mn-ea"/>
              <a:cs typeface="Arial" panose="020B0604020202020204" pitchFamily="34" charset="0"/>
            </a:endParaRPr>
          </a:p>
        </p:txBody>
      </p:sp>
      <p:pic>
        <p:nvPicPr>
          <p:cNvPr id="31" name="PA_图片 14"/>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2282900" y="4455817"/>
            <a:ext cx="829664" cy="829664"/>
          </a:xfrm>
          <a:prstGeom prst="rect">
            <a:avLst/>
          </a:prstGeom>
        </p:spPr>
      </p:pic>
      <p:sp>
        <p:nvSpPr>
          <p:cNvPr id="32" name="矩形 31"/>
          <p:cNvSpPr/>
          <p:nvPr/>
        </p:nvSpPr>
        <p:spPr>
          <a:xfrm>
            <a:off x="2382310" y="5375783"/>
            <a:ext cx="11377264" cy="954107"/>
          </a:xfrm>
          <a:prstGeom prst="rect">
            <a:avLst/>
          </a:prstGeom>
        </p:spPr>
        <p:txBody>
          <a:bodyPr wrap="square">
            <a:spAutoFit/>
          </a:bodyPr>
          <a:lstStyle/>
          <a:p>
            <a:r>
              <a:rPr lang="zh-CN" altLang="en-US" sz="2800" dirty="0">
                <a:solidFill>
                  <a:srgbClr val="131313"/>
                </a:solidFill>
                <a:latin typeface="+mn-ea"/>
              </a:rPr>
              <a:t>不容忽视的学位论文价值：</a:t>
            </a:r>
            <a:endParaRPr lang="en-US" altLang="zh-TW" sz="2800" dirty="0">
              <a:solidFill>
                <a:srgbClr val="131313"/>
              </a:solidFill>
              <a:latin typeface="+mn-ea"/>
            </a:endParaRPr>
          </a:p>
          <a:p>
            <a:r>
              <a:rPr lang="zh-CN" altLang="en-US" sz="2800" u="sng" dirty="0">
                <a:solidFill>
                  <a:srgbClr val="131313"/>
                </a:solidFill>
                <a:latin typeface="+mn-ea"/>
              </a:rPr>
              <a:t>期刊论文原型、实验室大成果中的重要小拼图</a:t>
            </a:r>
            <a:endParaRPr lang="en-US" altLang="zh-CN" sz="2000" u="sng" dirty="0">
              <a:solidFill>
                <a:srgbClr val="131313"/>
              </a:solidFill>
              <a:latin typeface="+mn-ea"/>
            </a:endParaRPr>
          </a:p>
        </p:txBody>
      </p:sp>
      <p:sp>
        <p:nvSpPr>
          <p:cNvPr id="20" name="文本框 42"/>
          <p:cNvSpPr txBox="1"/>
          <p:nvPr/>
        </p:nvSpPr>
        <p:spPr>
          <a:xfrm>
            <a:off x="1058871"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独家收录内容</a:t>
            </a:r>
            <a:endParaRPr lang="zh-CN" altLang="en-US" sz="3200" b="1" dirty="0">
              <a:solidFill>
                <a:schemeClr val="tx2"/>
              </a:solidFill>
              <a:latin typeface="Century Gothic" panose="020B0502020202020204" pitchFamily="34" charset="0"/>
              <a:ea typeface="+mj-ea"/>
            </a:endParaRPr>
          </a:p>
        </p:txBody>
      </p:sp>
    </p:spTree>
    <p:custDataLst>
      <p:tags r:id="rId5"/>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100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0-#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150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Effect transition="in" filter="fade">
                                      <p:cBhvr>
                                        <p:cTn id="17" dur="500"/>
                                        <p:tgtEl>
                                          <p:spTgt spid="23"/>
                                        </p:tgtEl>
                                      </p:cBhvr>
                                    </p:animEffect>
                                  </p:childTnLst>
                                </p:cTn>
                              </p:par>
                              <p:par>
                                <p:cTn id="18" presetID="53" presetClass="entr" presetSubtype="16" fill="hold" grpId="0" nodeType="withEffect">
                                  <p:stCondLst>
                                    <p:cond delay="1750"/>
                                  </p:stCondLst>
                                  <p:childTnLst>
                                    <p:set>
                                      <p:cBhvr>
                                        <p:cTn id="19" dur="1" fill="hold">
                                          <p:stCondLst>
                                            <p:cond delay="0"/>
                                          </p:stCondLst>
                                        </p:cTn>
                                        <p:tgtEl>
                                          <p:spTgt spid="24"/>
                                        </p:tgtEl>
                                        <p:attrNameLst>
                                          <p:attrName>style.visibility</p:attrName>
                                        </p:attrNameLst>
                                      </p:cBhvr>
                                      <p:to>
                                        <p:strVal val="visible"/>
                                      </p:to>
                                    </p:set>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fltVal val="0"/>
                                          </p:val>
                                        </p:tav>
                                        <p:tav tm="100000">
                                          <p:val>
                                            <p:strVal val="#ppt_h"/>
                                          </p:val>
                                        </p:tav>
                                      </p:tavLst>
                                    </p:anim>
                                    <p:animEffect transition="in" filter="fade">
                                      <p:cBhvr>
                                        <p:cTn id="22" dur="500"/>
                                        <p:tgtEl>
                                          <p:spTgt spid="24"/>
                                        </p:tgtEl>
                                      </p:cBhvr>
                                    </p:animEffect>
                                  </p:childTnLst>
                                </p:cTn>
                              </p:par>
                              <p:par>
                                <p:cTn id="23" presetID="53" presetClass="entr" presetSubtype="16" fill="hold" grpId="0" nodeType="withEffect">
                                  <p:stCondLst>
                                    <p:cond delay="200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par>
                                <p:cTn id="28" presetID="37" presetClass="entr" presetSubtype="0" fill="hold" grpId="0" nodeType="withEffect">
                                  <p:stCondLst>
                                    <p:cond delay="2500"/>
                                  </p:stCondLst>
                                  <p:iterate type="lt">
                                    <p:tmPct val="5000"/>
                                  </p:iterate>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900" decel="100000" fill="hold"/>
                                        <p:tgtEl>
                                          <p:spTgt spid="3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34" presetID="2" presetClass="entr" presetSubtype="6" decel="100000" fill="hold" nodeType="withEffect">
                                  <p:stCondLst>
                                    <p:cond delay="250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1000" fill="hold"/>
                                        <p:tgtEl>
                                          <p:spTgt spid="31"/>
                                        </p:tgtEl>
                                        <p:attrNameLst>
                                          <p:attrName>ppt_x</p:attrName>
                                        </p:attrNameLst>
                                      </p:cBhvr>
                                      <p:tavLst>
                                        <p:tav tm="0">
                                          <p:val>
                                            <p:strVal val="1+#ppt_w/2"/>
                                          </p:val>
                                        </p:tav>
                                        <p:tav tm="100000">
                                          <p:val>
                                            <p:strVal val="#ppt_x"/>
                                          </p:val>
                                        </p:tav>
                                      </p:tavLst>
                                    </p:anim>
                                    <p:anim calcmode="lin" valueType="num">
                                      <p:cBhvr additive="base">
                                        <p:cTn id="37" dur="1000" fill="hold"/>
                                        <p:tgtEl>
                                          <p:spTgt spid="31"/>
                                        </p:tgtEl>
                                        <p:attrNameLst>
                                          <p:attrName>ppt_y</p:attrName>
                                        </p:attrNameLst>
                                      </p:cBhvr>
                                      <p:tavLst>
                                        <p:tav tm="0">
                                          <p:val>
                                            <p:strVal val="1+#ppt_h/2"/>
                                          </p:val>
                                        </p:tav>
                                        <p:tav tm="100000">
                                          <p:val>
                                            <p:strVal val="#ppt_y"/>
                                          </p:val>
                                        </p:tav>
                                      </p:tavLst>
                                    </p:anim>
                                  </p:childTnLst>
                                </p:cTn>
                              </p:par>
                              <p:par>
                                <p:cTn id="38" presetID="42" presetClass="entr" presetSubtype="0" fill="hold" grpId="0" nodeType="withEffect">
                                  <p:stCondLst>
                                    <p:cond delay="350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2000"/>
                                        <p:tgtEl>
                                          <p:spTgt spid="32"/>
                                        </p:tgtEl>
                                      </p:cBhvr>
                                    </p:animEffect>
                                    <p:anim calcmode="lin" valueType="num">
                                      <p:cBhvr>
                                        <p:cTn id="41" dur="2000" fill="hold"/>
                                        <p:tgtEl>
                                          <p:spTgt spid="32"/>
                                        </p:tgtEl>
                                        <p:attrNameLst>
                                          <p:attrName>ppt_x</p:attrName>
                                        </p:attrNameLst>
                                      </p:cBhvr>
                                      <p:tavLst>
                                        <p:tav tm="0">
                                          <p:val>
                                            <p:strVal val="#ppt_x"/>
                                          </p:val>
                                        </p:tav>
                                        <p:tav tm="100000">
                                          <p:val>
                                            <p:strVal val="#ppt_x"/>
                                          </p:val>
                                        </p:tav>
                                      </p:tavLst>
                                    </p:anim>
                                    <p:anim calcmode="lin" valueType="num">
                                      <p:cBhvr>
                                        <p:cTn id="42" dur="2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5" grpId="0"/>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25"/>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391195" y="-1"/>
            <a:ext cx="1417774" cy="723901"/>
            <a:chOff x="-391195" y="-1"/>
            <a:chExt cx="1697596" cy="866775"/>
          </a:xfrm>
        </p:grpSpPr>
        <p:sp>
          <p:nvSpPr>
            <p:cNvPr id="28" name="任意多边形 2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2" name="直接连接符 41"/>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图片 5"/>
          <p:cNvPicPr>
            <a:picLocks noChangeAspect="1"/>
          </p:cNvPicPr>
          <p:nvPr/>
        </p:nvPicPr>
        <p:blipFill>
          <a:blip r:embed="rId1" cstate="print"/>
          <a:stretch>
            <a:fillRect/>
          </a:stretch>
        </p:blipFill>
        <p:spPr>
          <a:xfrm>
            <a:off x="-9923" y="1574121"/>
            <a:ext cx="4574663" cy="2736304"/>
          </a:xfrm>
          <a:prstGeom prst="rect">
            <a:avLst/>
          </a:prstGeom>
        </p:spPr>
      </p:pic>
      <p:sp>
        <p:nvSpPr>
          <p:cNvPr id="33" name="矩形 32"/>
          <p:cNvSpPr/>
          <p:nvPr/>
        </p:nvSpPr>
        <p:spPr>
          <a:xfrm>
            <a:off x="4583833" y="1574121"/>
            <a:ext cx="7632848"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5880" y="2150185"/>
            <a:ext cx="808484" cy="808484"/>
          </a:xfrm>
          <a:prstGeom prst="rect">
            <a:avLst/>
          </a:prstGeom>
        </p:spPr>
      </p:pic>
      <p:sp>
        <p:nvSpPr>
          <p:cNvPr id="35" name="矩形 34"/>
          <p:cNvSpPr/>
          <p:nvPr/>
        </p:nvSpPr>
        <p:spPr>
          <a:xfrm>
            <a:off x="5979542" y="2295942"/>
            <a:ext cx="4894609" cy="646331"/>
          </a:xfrm>
          <a:prstGeom prst="rect">
            <a:avLst/>
          </a:prstGeom>
        </p:spPr>
        <p:txBody>
          <a:bodyPr wrap="square">
            <a:spAutoFit/>
          </a:bodyPr>
          <a:lstStyle/>
          <a:p>
            <a:r>
              <a:rPr lang="zh-TW" altLang="en-US" sz="3600" dirty="0">
                <a:solidFill>
                  <a:schemeClr val="tx2">
                    <a:lumMod val="75000"/>
                  </a:schemeClr>
                </a:solidFill>
                <a:latin typeface="+mn-ea"/>
              </a:rPr>
              <a:t>更新最实时</a:t>
            </a:r>
            <a:endParaRPr lang="en-US" altLang="zh-TW" sz="3600" dirty="0">
              <a:solidFill>
                <a:schemeClr val="tx2">
                  <a:lumMod val="75000"/>
                </a:schemeClr>
              </a:solidFill>
              <a:latin typeface="+mn-ea"/>
            </a:endParaRPr>
          </a:p>
        </p:txBody>
      </p:sp>
      <p:sp>
        <p:nvSpPr>
          <p:cNvPr id="36" name="矩形 35"/>
          <p:cNvSpPr/>
          <p:nvPr/>
        </p:nvSpPr>
        <p:spPr>
          <a:xfrm>
            <a:off x="5791076" y="3005570"/>
            <a:ext cx="6264696" cy="584775"/>
          </a:xfrm>
          <a:prstGeom prst="rect">
            <a:avLst/>
          </a:prstGeom>
        </p:spPr>
        <p:txBody>
          <a:bodyPr wrap="square">
            <a:spAutoFit/>
          </a:bodyPr>
          <a:lstStyle/>
          <a:p>
            <a:pPr algn="ctr"/>
            <a:r>
              <a:rPr lang="zh-CN" altLang="en-US" sz="3200" dirty="0">
                <a:solidFill>
                  <a:schemeClr val="tx2">
                    <a:lumMod val="75000"/>
                  </a:schemeClr>
                </a:solidFill>
                <a:latin typeface="+mn-ea"/>
              </a:rPr>
              <a:t>致力提供您最新的学位论文著作</a:t>
            </a:r>
            <a:endParaRPr lang="zh-CN" altLang="en-US" sz="3200" dirty="0">
              <a:solidFill>
                <a:schemeClr val="tx2">
                  <a:lumMod val="75000"/>
                </a:schemeClr>
              </a:solidFill>
              <a:latin typeface="+mn-ea"/>
            </a:endParaRPr>
          </a:p>
        </p:txBody>
      </p:sp>
      <p:sp>
        <p:nvSpPr>
          <p:cNvPr id="37" name="文本框 16"/>
          <p:cNvSpPr txBox="1"/>
          <p:nvPr/>
        </p:nvSpPr>
        <p:spPr>
          <a:xfrm>
            <a:off x="2448674" y="4560987"/>
            <a:ext cx="7132081" cy="584775"/>
          </a:xfrm>
          <a:prstGeom prst="rect">
            <a:avLst/>
          </a:prstGeom>
          <a:noFill/>
        </p:spPr>
        <p:txBody>
          <a:bodyPr wrap="none" rtlCol="0">
            <a:spAutoFit/>
          </a:bodyPr>
          <a:lstStyle/>
          <a:p>
            <a:r>
              <a:rPr lang="zh-CN" altLang="en-US" sz="3200" dirty="0">
                <a:solidFill>
                  <a:srgbClr val="131313"/>
                </a:solidFill>
                <a:latin typeface="+mn-ea"/>
                <a:cs typeface="Arial" panose="020B0604020202020204" pitchFamily="34" charset="0"/>
              </a:rPr>
              <a:t>学位论文最新已更新至</a:t>
            </a:r>
            <a:r>
              <a:rPr lang="en-US" altLang="zh-TW" sz="3200" dirty="0">
                <a:solidFill>
                  <a:srgbClr val="F17F42"/>
                </a:solidFill>
                <a:latin typeface="+mn-ea"/>
                <a:cs typeface="Arial" panose="020B0604020202020204" pitchFamily="34" charset="0"/>
              </a:rPr>
              <a:t>2021</a:t>
            </a:r>
            <a:r>
              <a:rPr lang="zh-TW" altLang="en-US" sz="3200" dirty="0">
                <a:solidFill>
                  <a:srgbClr val="F17F42"/>
                </a:solidFill>
                <a:latin typeface="+mn-ea"/>
                <a:cs typeface="Arial" panose="020B0604020202020204" pitchFamily="34" charset="0"/>
              </a:rPr>
              <a:t>年</a:t>
            </a:r>
            <a:r>
              <a:rPr lang="en-US" altLang="zh-TW" sz="3200" dirty="0">
                <a:solidFill>
                  <a:srgbClr val="F17F42"/>
                </a:solidFill>
                <a:latin typeface="+mn-ea"/>
                <a:cs typeface="Arial" panose="020B0604020202020204" pitchFamily="34" charset="0"/>
              </a:rPr>
              <a:t>6</a:t>
            </a:r>
            <a:r>
              <a:rPr lang="zh-TW" altLang="en-US" sz="3200" dirty="0">
                <a:solidFill>
                  <a:srgbClr val="F17F42"/>
                </a:solidFill>
                <a:latin typeface="+mn-ea"/>
                <a:cs typeface="Arial" panose="020B0604020202020204" pitchFamily="34" charset="0"/>
              </a:rPr>
              <a:t>月份！</a:t>
            </a:r>
            <a:endParaRPr lang="en-US" altLang="zh-CN" sz="3200" dirty="0">
              <a:solidFill>
                <a:srgbClr val="F17F42"/>
              </a:solidFill>
              <a:latin typeface="+mn-ea"/>
              <a:cs typeface="Arial" panose="020B0604020202020204" pitchFamily="34" charset="0"/>
            </a:endParaRPr>
          </a:p>
        </p:txBody>
      </p:sp>
      <p:pic>
        <p:nvPicPr>
          <p:cNvPr id="44" name="PA_图片 14"/>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725914" y="5271517"/>
            <a:ext cx="829664" cy="829664"/>
          </a:xfrm>
          <a:prstGeom prst="rect">
            <a:avLst/>
          </a:prstGeom>
        </p:spPr>
      </p:pic>
      <p:sp>
        <p:nvSpPr>
          <p:cNvPr id="21" name="文本框 42"/>
          <p:cNvSpPr txBox="1"/>
          <p:nvPr/>
        </p:nvSpPr>
        <p:spPr>
          <a:xfrm>
            <a:off x="1058871"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独家收录内容</a:t>
            </a:r>
            <a:endParaRPr lang="zh-CN" altLang="en-US" sz="3200" b="1" dirty="0">
              <a:solidFill>
                <a:schemeClr val="tx2"/>
              </a:solidFill>
              <a:latin typeface="Century Gothic" panose="020B0502020202020204" pitchFamily="34" charset="0"/>
              <a:ea typeface="+mj-ea"/>
            </a:endParaRPr>
          </a:p>
        </p:txBody>
      </p:sp>
      <p:pic>
        <p:nvPicPr>
          <p:cNvPr id="2" name="圖片 1"/>
          <p:cNvPicPr>
            <a:picLocks noChangeAspect="1"/>
          </p:cNvPicPr>
          <p:nvPr/>
        </p:nvPicPr>
        <p:blipFill rotWithShape="1">
          <a:blip r:embed="rId5"/>
          <a:srcRect l="10570" t="27876" r="23160"/>
          <a:stretch>
            <a:fillRect/>
          </a:stretch>
        </p:blipFill>
        <p:spPr>
          <a:xfrm>
            <a:off x="3123229" y="5225660"/>
            <a:ext cx="4593786" cy="1520697"/>
          </a:xfrm>
          <a:prstGeom prst="rect">
            <a:avLst/>
          </a:prstGeom>
          <a:ln>
            <a:noFill/>
          </a:ln>
          <a:effectLst>
            <a:outerShdw blurRad="292100" dist="139700" dir="2700000" algn="tl" rotWithShape="0">
              <a:srgbClr val="333333">
                <a:alpha val="65000"/>
              </a:srgbClr>
            </a:outerShdw>
          </a:effectLst>
        </p:spPr>
      </p:pic>
    </p:spTree>
    <p:custDataLst>
      <p:tags r:id="rId6"/>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10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0-#ppt_w/2"/>
                                          </p:val>
                                        </p:tav>
                                        <p:tav tm="100000">
                                          <p:val>
                                            <p:strVal val="#ppt_x"/>
                                          </p:val>
                                        </p:tav>
                                      </p:tavLst>
                                    </p:anim>
                                    <p:anim calcmode="lin" valueType="num">
                                      <p:cBhvr additive="base">
                                        <p:cTn id="12" dur="1000" fill="hold"/>
                                        <p:tgtEl>
                                          <p:spTgt spid="33"/>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150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par>
                                <p:cTn id="18" presetID="53" presetClass="entr" presetSubtype="16" fill="hold" grpId="0" nodeType="withEffect">
                                  <p:stCondLst>
                                    <p:cond delay="1750"/>
                                  </p:stCondLst>
                                  <p:childTnLst>
                                    <p:set>
                                      <p:cBhvr>
                                        <p:cTn id="19" dur="1" fill="hold">
                                          <p:stCondLst>
                                            <p:cond delay="0"/>
                                          </p:stCondLst>
                                        </p:cTn>
                                        <p:tgtEl>
                                          <p:spTgt spid="35"/>
                                        </p:tgtEl>
                                        <p:attrNameLst>
                                          <p:attrName>style.visibility</p:attrName>
                                        </p:attrNameLst>
                                      </p:cBhvr>
                                      <p:to>
                                        <p:strVal val="visible"/>
                                      </p:to>
                                    </p:set>
                                    <p:anim calcmode="lin" valueType="num">
                                      <p:cBhvr>
                                        <p:cTn id="20" dur="500" fill="hold"/>
                                        <p:tgtEl>
                                          <p:spTgt spid="35"/>
                                        </p:tgtEl>
                                        <p:attrNameLst>
                                          <p:attrName>ppt_w</p:attrName>
                                        </p:attrNameLst>
                                      </p:cBhvr>
                                      <p:tavLst>
                                        <p:tav tm="0">
                                          <p:val>
                                            <p:fltVal val="0"/>
                                          </p:val>
                                        </p:tav>
                                        <p:tav tm="100000">
                                          <p:val>
                                            <p:strVal val="#ppt_w"/>
                                          </p:val>
                                        </p:tav>
                                      </p:tavLst>
                                    </p:anim>
                                    <p:anim calcmode="lin" valueType="num">
                                      <p:cBhvr>
                                        <p:cTn id="21" dur="500" fill="hold"/>
                                        <p:tgtEl>
                                          <p:spTgt spid="35"/>
                                        </p:tgtEl>
                                        <p:attrNameLst>
                                          <p:attrName>ppt_h</p:attrName>
                                        </p:attrNameLst>
                                      </p:cBhvr>
                                      <p:tavLst>
                                        <p:tav tm="0">
                                          <p:val>
                                            <p:fltVal val="0"/>
                                          </p:val>
                                        </p:tav>
                                        <p:tav tm="100000">
                                          <p:val>
                                            <p:strVal val="#ppt_h"/>
                                          </p:val>
                                        </p:tav>
                                      </p:tavLst>
                                    </p:anim>
                                    <p:animEffect transition="in" filter="fade">
                                      <p:cBhvr>
                                        <p:cTn id="22" dur="500"/>
                                        <p:tgtEl>
                                          <p:spTgt spid="35"/>
                                        </p:tgtEl>
                                      </p:cBhvr>
                                    </p:animEffect>
                                  </p:childTnLst>
                                </p:cTn>
                              </p:par>
                              <p:par>
                                <p:cTn id="23" presetID="53" presetClass="entr" presetSubtype="16" fill="hold" grpId="0" nodeType="withEffect">
                                  <p:stCondLst>
                                    <p:cond delay="200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Effect transition="in" filter="fade">
                                      <p:cBhvr>
                                        <p:cTn id="27" dur="500"/>
                                        <p:tgtEl>
                                          <p:spTgt spid="36"/>
                                        </p:tgtEl>
                                      </p:cBhvr>
                                    </p:animEffect>
                                  </p:childTnLst>
                                </p:cTn>
                              </p:par>
                              <p:par>
                                <p:cTn id="28" presetID="37" presetClass="entr" presetSubtype="0" fill="hold" grpId="0" nodeType="withEffect">
                                  <p:stCondLst>
                                    <p:cond delay="2500"/>
                                  </p:stCondLst>
                                  <p:iterate type="lt">
                                    <p:tmPct val="5000"/>
                                  </p:iterate>
                                  <p:childTnLst>
                                    <p:set>
                                      <p:cBhvr>
                                        <p:cTn id="29" dur="1" fill="hold">
                                          <p:stCondLst>
                                            <p:cond delay="0"/>
                                          </p:stCondLst>
                                        </p:cTn>
                                        <p:tgtEl>
                                          <p:spTgt spid="37"/>
                                        </p:tgtEl>
                                        <p:attrNameLst>
                                          <p:attrName>style.visibility</p:attrName>
                                        </p:attrNameLst>
                                      </p:cBhvr>
                                      <p:to>
                                        <p:strVal val="visible"/>
                                      </p:to>
                                    </p:set>
                                    <p:animEffect transition="in" filter="fade">
                                      <p:cBhvr>
                                        <p:cTn id="30" dur="1000"/>
                                        <p:tgtEl>
                                          <p:spTgt spid="37"/>
                                        </p:tgtEl>
                                      </p:cBhvr>
                                    </p:animEffect>
                                    <p:anim calcmode="lin" valueType="num">
                                      <p:cBhvr>
                                        <p:cTn id="31" dur="1000" fill="hold"/>
                                        <p:tgtEl>
                                          <p:spTgt spid="37"/>
                                        </p:tgtEl>
                                        <p:attrNameLst>
                                          <p:attrName>ppt_x</p:attrName>
                                        </p:attrNameLst>
                                      </p:cBhvr>
                                      <p:tavLst>
                                        <p:tav tm="0">
                                          <p:val>
                                            <p:strVal val="#ppt_x"/>
                                          </p:val>
                                        </p:tav>
                                        <p:tav tm="100000">
                                          <p:val>
                                            <p:strVal val="#ppt_x"/>
                                          </p:val>
                                        </p:tav>
                                      </p:tavLst>
                                    </p:anim>
                                    <p:anim calcmode="lin" valueType="num">
                                      <p:cBhvr>
                                        <p:cTn id="32" dur="900" decel="100000" fill="hold"/>
                                        <p:tgtEl>
                                          <p:spTgt spid="3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par>
                                <p:cTn id="34" presetID="2" presetClass="entr" presetSubtype="6" decel="100000" fill="hold" nodeType="withEffect">
                                  <p:stCondLst>
                                    <p:cond delay="250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1000" fill="hold"/>
                                        <p:tgtEl>
                                          <p:spTgt spid="44"/>
                                        </p:tgtEl>
                                        <p:attrNameLst>
                                          <p:attrName>ppt_x</p:attrName>
                                        </p:attrNameLst>
                                      </p:cBhvr>
                                      <p:tavLst>
                                        <p:tav tm="0">
                                          <p:val>
                                            <p:strVal val="1+#ppt_w/2"/>
                                          </p:val>
                                        </p:tav>
                                        <p:tav tm="100000">
                                          <p:val>
                                            <p:strVal val="#ppt_x"/>
                                          </p:val>
                                        </p:tav>
                                      </p:tavLst>
                                    </p:anim>
                                    <p:anim calcmode="lin" valueType="num">
                                      <p:cBhvr additive="base">
                                        <p:cTn id="37" dur="10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p:bldP spid="36" grpId="0"/>
      <p:bldP spid="3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253"/>
            <a:ext cx="12192000" cy="2820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58659"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135701"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812743"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248978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16682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1032523" y="1739505"/>
            <a:ext cx="2194349" cy="3582188"/>
          </a:xfrm>
          <a:custGeom>
            <a:avLst/>
            <a:gdLst>
              <a:gd name="connsiteX0" fmla="*/ 895550 w 2194349"/>
              <a:gd name="connsiteY0" fmla="*/ 0 h 3582188"/>
              <a:gd name="connsiteX1" fmla="*/ 1288446 w 2194349"/>
              <a:gd name="connsiteY1" fmla="*/ 0 h 3582188"/>
              <a:gd name="connsiteX2" fmla="*/ 1380209 w 2194349"/>
              <a:gd name="connsiteY2" fmla="*/ 0 h 3582188"/>
              <a:gd name="connsiteX3" fmla="*/ 1709690 w 2194349"/>
              <a:gd name="connsiteY3" fmla="*/ 0 h 3582188"/>
              <a:gd name="connsiteX4" fmla="*/ 1773105 w 2194349"/>
              <a:gd name="connsiteY4" fmla="*/ 0 h 3582188"/>
              <a:gd name="connsiteX5" fmla="*/ 2194349 w 2194349"/>
              <a:gd name="connsiteY5" fmla="*/ 0 h 3582188"/>
              <a:gd name="connsiteX6" fmla="*/ 1298799 w 2194349"/>
              <a:gd name="connsiteY6" fmla="*/ 3582188 h 3582188"/>
              <a:gd name="connsiteX7" fmla="*/ 877555 w 2194349"/>
              <a:gd name="connsiteY7" fmla="*/ 3582188 h 3582188"/>
              <a:gd name="connsiteX8" fmla="*/ 814140 w 2194349"/>
              <a:gd name="connsiteY8" fmla="*/ 3582188 h 3582188"/>
              <a:gd name="connsiteX9" fmla="*/ 484659 w 2194349"/>
              <a:gd name="connsiteY9" fmla="*/ 3582188 h 3582188"/>
              <a:gd name="connsiteX10" fmla="*/ 392896 w 2194349"/>
              <a:gd name="connsiteY10" fmla="*/ 3582188 h 3582188"/>
              <a:gd name="connsiteX11" fmla="*/ 0 w 2194349"/>
              <a:gd name="connsiteY11" fmla="*/ 3582188 h 35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4349" h="3582188">
                <a:moveTo>
                  <a:pt x="895550" y="0"/>
                </a:moveTo>
                <a:lnTo>
                  <a:pt x="1288446" y="0"/>
                </a:lnTo>
                <a:lnTo>
                  <a:pt x="1380209" y="0"/>
                </a:lnTo>
                <a:lnTo>
                  <a:pt x="1709690" y="0"/>
                </a:lnTo>
                <a:lnTo>
                  <a:pt x="1773105" y="0"/>
                </a:lnTo>
                <a:lnTo>
                  <a:pt x="2194349" y="0"/>
                </a:lnTo>
                <a:lnTo>
                  <a:pt x="1298799" y="3582188"/>
                </a:lnTo>
                <a:lnTo>
                  <a:pt x="877555" y="3582188"/>
                </a:lnTo>
                <a:lnTo>
                  <a:pt x="814140" y="3582188"/>
                </a:lnTo>
                <a:lnTo>
                  <a:pt x="484659" y="3582188"/>
                </a:lnTo>
                <a:lnTo>
                  <a:pt x="392896"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0" y="5759957"/>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6068699"/>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6377441"/>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a:off x="11549555"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14379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13263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112148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111032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109916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108800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107684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106568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105452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1043370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032212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021053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009895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998736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987578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976419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965261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954102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942944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931785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92062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90946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89831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715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87599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86483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85367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4251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83135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6355834" y="2765942"/>
            <a:ext cx="0" cy="14303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4929506" y="2718991"/>
            <a:ext cx="1154483" cy="1600438"/>
          </a:xfrm>
          <a:prstGeom prst="rect">
            <a:avLst/>
          </a:prstGeom>
          <a:noFill/>
        </p:spPr>
        <p:txBody>
          <a:bodyPr wrap="none" rtlCol="0">
            <a:spAutoFit/>
            <a:scene3d>
              <a:camera prst="orthographicFront"/>
              <a:lightRig rig="threePt" dir="t"/>
            </a:scene3d>
            <a:sp3d contourW="12700"/>
          </a:bodyPr>
          <a:lstStyle/>
          <a:p>
            <a:pPr algn="ctr"/>
            <a:r>
              <a:rPr lang="en-US" altLang="zh-CN" sz="3200" dirty="0">
                <a:solidFill>
                  <a:schemeClr val="bg1"/>
                </a:solidFill>
                <a:latin typeface="Century Gothic" panose="020B0502020202020204" pitchFamily="34" charset="0"/>
                <a:cs typeface="经典综艺体简" panose="02010609000101010101" pitchFamily="49" charset="-122"/>
              </a:rPr>
              <a:t>PART</a:t>
            </a:r>
            <a:endParaRPr lang="en-US" altLang="zh-CN" sz="3200" dirty="0">
              <a:solidFill>
                <a:schemeClr val="bg1"/>
              </a:solidFill>
              <a:latin typeface="Century Gothic" panose="020B0502020202020204" pitchFamily="34" charset="0"/>
              <a:cs typeface="经典综艺体简" panose="02010609000101010101" pitchFamily="49" charset="-122"/>
            </a:endParaRPr>
          </a:p>
          <a:p>
            <a:pPr algn="ctr"/>
            <a:r>
              <a:rPr lang="en-US" altLang="zh-CN" sz="6600" b="1" dirty="0">
                <a:solidFill>
                  <a:schemeClr val="bg1"/>
                </a:solidFill>
                <a:latin typeface="Century Gothic" panose="020B0502020202020204" pitchFamily="34" charset="0"/>
                <a:cs typeface="经典综艺体简" panose="02010609000101010101" pitchFamily="49" charset="-122"/>
              </a:rPr>
              <a:t>04</a:t>
            </a:r>
            <a:endParaRPr lang="zh-CN" altLang="en-US" sz="6600" b="1" dirty="0">
              <a:solidFill>
                <a:schemeClr val="bg1"/>
              </a:solidFill>
              <a:latin typeface="Century Gothic" panose="020B0502020202020204" pitchFamily="34" charset="0"/>
              <a:cs typeface="经典综艺体简" panose="02010609000101010101" pitchFamily="49" charset="-122"/>
            </a:endParaRPr>
          </a:p>
        </p:txBody>
      </p:sp>
      <p:sp>
        <p:nvSpPr>
          <p:cNvPr id="53" name="文本框 52"/>
          <p:cNvSpPr txBox="1"/>
          <p:nvPr/>
        </p:nvSpPr>
        <p:spPr>
          <a:xfrm>
            <a:off x="6501767" y="3127167"/>
            <a:ext cx="3262432" cy="707886"/>
          </a:xfrm>
          <a:prstGeom prst="rect">
            <a:avLst/>
          </a:prstGeom>
          <a:noFill/>
        </p:spPr>
        <p:txBody>
          <a:bodyPr wrap="none" rtlCol="0">
            <a:spAutoFit/>
            <a:scene3d>
              <a:camera prst="orthographicFront"/>
              <a:lightRig rig="threePt" dir="t"/>
            </a:scene3d>
            <a:sp3d contourW="12700"/>
          </a:bodyPr>
          <a:lstStyle/>
          <a:p>
            <a:pPr defTabSz="914400">
              <a:defRPr/>
            </a:pPr>
            <a:r>
              <a:rPr lang="zh-TW" altLang="en-US" sz="4000" b="1" dirty="0">
                <a:solidFill>
                  <a:schemeClr val="bg1"/>
                </a:solidFill>
                <a:latin typeface="+mj-ea"/>
                <a:cs typeface="经典综艺体简" panose="02010609000101010101" pitchFamily="49" charset="-122"/>
              </a:rPr>
              <a:t>重要系统特色</a:t>
            </a:r>
            <a:endParaRPr lang="en-US" altLang="zh-CN" sz="4000" b="1" dirty="0">
              <a:solidFill>
                <a:schemeClr val="bg1"/>
              </a:solidFill>
              <a:latin typeface="+mj-ea"/>
              <a:cs typeface="经典综艺体简" panose="02010609000101010101" pitchFamily="49"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up)">
                                      <p:cBhvr>
                                        <p:cTn id="13" dur="500"/>
                                        <p:tgtEl>
                                          <p:spTgt spid="51"/>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1+#ppt_w/2"/>
                                          </p:val>
                                        </p:tav>
                                        <p:tav tm="100000">
                                          <p:val>
                                            <p:strVal val="#ppt_x"/>
                                          </p:val>
                                        </p:tav>
                                      </p:tavLst>
                                    </p:anim>
                                    <p:anim calcmode="lin" valueType="num">
                                      <p:cBhvr additive="base">
                                        <p:cTn id="18"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3135844" y="1901547"/>
            <a:ext cx="1183217" cy="1094316"/>
            <a:chOff x="4427538" y="566738"/>
            <a:chExt cx="887413" cy="820737"/>
          </a:xfrm>
          <a:solidFill>
            <a:schemeClr val="accent2"/>
          </a:solidFill>
        </p:grpSpPr>
        <p:sp>
          <p:nvSpPr>
            <p:cNvPr id="49" name="Freeform 8"/>
            <p:cNvSpPr>
              <a:spLocks noEditPoints="1"/>
            </p:cNvSpPr>
            <p:nvPr/>
          </p:nvSpPr>
          <p:spPr bwMode="auto">
            <a:xfrm>
              <a:off x="4429126" y="566738"/>
              <a:ext cx="885825" cy="815975"/>
            </a:xfrm>
            <a:custGeom>
              <a:avLst/>
              <a:gdLst>
                <a:gd name="T0" fmla="*/ 132 w 558"/>
                <a:gd name="T1" fmla="*/ 514 h 514"/>
                <a:gd name="T2" fmla="*/ 556 w 558"/>
                <a:gd name="T3" fmla="*/ 317 h 514"/>
                <a:gd name="T4" fmla="*/ 558 w 558"/>
                <a:gd name="T5" fmla="*/ 316 h 514"/>
                <a:gd name="T6" fmla="*/ 0 w 558"/>
                <a:gd name="T7" fmla="*/ 0 h 514"/>
                <a:gd name="T8" fmla="*/ 132 w 558"/>
                <a:gd name="T9" fmla="*/ 514 h 514"/>
                <a:gd name="T10" fmla="*/ 134 w 558"/>
                <a:gd name="T11" fmla="*/ 511 h 514"/>
                <a:gd name="T12" fmla="*/ 3 w 558"/>
                <a:gd name="T13" fmla="*/ 4 h 514"/>
                <a:gd name="T14" fmla="*/ 553 w 558"/>
                <a:gd name="T15" fmla="*/ 316 h 514"/>
                <a:gd name="T16" fmla="*/ 134 w 558"/>
                <a:gd name="T17" fmla="*/ 51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8" h="514">
                  <a:moveTo>
                    <a:pt x="132" y="514"/>
                  </a:moveTo>
                  <a:lnTo>
                    <a:pt x="556" y="317"/>
                  </a:lnTo>
                  <a:lnTo>
                    <a:pt x="558" y="316"/>
                  </a:lnTo>
                  <a:lnTo>
                    <a:pt x="0" y="0"/>
                  </a:lnTo>
                  <a:lnTo>
                    <a:pt x="132" y="514"/>
                  </a:lnTo>
                  <a:close/>
                  <a:moveTo>
                    <a:pt x="134" y="511"/>
                  </a:moveTo>
                  <a:lnTo>
                    <a:pt x="3" y="4"/>
                  </a:lnTo>
                  <a:lnTo>
                    <a:pt x="553" y="316"/>
                  </a:lnTo>
                  <a:lnTo>
                    <a:pt x="134" y="511"/>
                  </a:lnTo>
                  <a:close/>
                </a:path>
              </a:pathLst>
            </a:custGeom>
            <a:grpFill/>
            <a:ln>
              <a:noFill/>
            </a:ln>
          </p:spPr>
          <p:txBody>
            <a:bodyPr vert="horz" wrap="square" lIns="121920" tIns="60960" rIns="121920" bIns="60960" numCol="1" anchor="t" anchorCtr="0" compatLnSpc="1">
              <a:scene3d>
                <a:camera prst="orthographicFront"/>
                <a:lightRig rig="threePt" dir="t"/>
              </a:scene3d>
              <a:sp3d contourW="12700"/>
            </a:bodyPr>
            <a:lstStyle/>
            <a:p>
              <a:endParaRPr lang="zh-CN" altLang="en-US"/>
            </a:p>
          </p:txBody>
        </p:sp>
        <p:sp>
          <p:nvSpPr>
            <p:cNvPr id="50" name="Freeform 9"/>
            <p:cNvSpPr>
              <a:spLocks noEditPoints="1"/>
            </p:cNvSpPr>
            <p:nvPr/>
          </p:nvSpPr>
          <p:spPr bwMode="auto">
            <a:xfrm>
              <a:off x="4629151" y="1066800"/>
              <a:ext cx="682625" cy="320675"/>
            </a:xfrm>
            <a:custGeom>
              <a:avLst/>
              <a:gdLst>
                <a:gd name="T0" fmla="*/ 111 w 430"/>
                <a:gd name="T1" fmla="*/ 110 h 202"/>
                <a:gd name="T2" fmla="*/ 111 w 430"/>
                <a:gd name="T3" fmla="*/ 110 h 202"/>
                <a:gd name="T4" fmla="*/ 0 w 430"/>
                <a:gd name="T5" fmla="*/ 202 h 202"/>
                <a:gd name="T6" fmla="*/ 430 w 430"/>
                <a:gd name="T7" fmla="*/ 2 h 202"/>
                <a:gd name="T8" fmla="*/ 429 w 430"/>
                <a:gd name="T9" fmla="*/ 0 h 202"/>
                <a:gd name="T10" fmla="*/ 111 w 430"/>
                <a:gd name="T11" fmla="*/ 110 h 202"/>
                <a:gd name="T12" fmla="*/ 14 w 430"/>
                <a:gd name="T13" fmla="*/ 193 h 202"/>
                <a:gd name="T14" fmla="*/ 112 w 430"/>
                <a:gd name="T15" fmla="*/ 112 h 202"/>
                <a:gd name="T16" fmla="*/ 409 w 430"/>
                <a:gd name="T17" fmla="*/ 9 h 202"/>
                <a:gd name="T18" fmla="*/ 14 w 430"/>
                <a:gd name="T19" fmla="*/ 19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0" h="202">
                  <a:moveTo>
                    <a:pt x="111" y="110"/>
                  </a:moveTo>
                  <a:lnTo>
                    <a:pt x="111" y="110"/>
                  </a:lnTo>
                  <a:lnTo>
                    <a:pt x="0" y="202"/>
                  </a:lnTo>
                  <a:lnTo>
                    <a:pt x="430" y="2"/>
                  </a:lnTo>
                  <a:lnTo>
                    <a:pt x="429" y="0"/>
                  </a:lnTo>
                  <a:lnTo>
                    <a:pt x="111" y="110"/>
                  </a:lnTo>
                  <a:close/>
                  <a:moveTo>
                    <a:pt x="14" y="193"/>
                  </a:moveTo>
                  <a:lnTo>
                    <a:pt x="112" y="112"/>
                  </a:lnTo>
                  <a:lnTo>
                    <a:pt x="409" y="9"/>
                  </a:lnTo>
                  <a:lnTo>
                    <a:pt x="14" y="193"/>
                  </a:lnTo>
                  <a:close/>
                </a:path>
              </a:pathLst>
            </a:custGeom>
            <a:grpFill/>
            <a:ln>
              <a:noFill/>
            </a:ln>
          </p:spPr>
          <p:txBody>
            <a:bodyPr vert="horz" wrap="square" lIns="121920" tIns="60960" rIns="121920" bIns="60960" numCol="1" anchor="t" anchorCtr="0" compatLnSpc="1">
              <a:scene3d>
                <a:camera prst="orthographicFront"/>
                <a:lightRig rig="threePt" dir="t"/>
              </a:scene3d>
              <a:sp3d contourW="12700"/>
            </a:bodyPr>
            <a:lstStyle/>
            <a:p>
              <a:endParaRPr lang="zh-CN" altLang="en-US"/>
            </a:p>
          </p:txBody>
        </p:sp>
        <p:sp>
          <p:nvSpPr>
            <p:cNvPr id="51" name="Freeform 10"/>
            <p:cNvSpPr>
              <a:spLocks noEditPoints="1"/>
            </p:cNvSpPr>
            <p:nvPr/>
          </p:nvSpPr>
          <p:spPr bwMode="auto">
            <a:xfrm>
              <a:off x="4427538" y="566738"/>
              <a:ext cx="887413" cy="677863"/>
            </a:xfrm>
            <a:custGeom>
              <a:avLst/>
              <a:gdLst>
                <a:gd name="T0" fmla="*/ 237 w 559"/>
                <a:gd name="T1" fmla="*/ 427 h 427"/>
                <a:gd name="T2" fmla="*/ 238 w 559"/>
                <a:gd name="T3" fmla="*/ 427 h 427"/>
                <a:gd name="T4" fmla="*/ 559 w 559"/>
                <a:gd name="T5" fmla="*/ 317 h 427"/>
                <a:gd name="T6" fmla="*/ 0 w 559"/>
                <a:gd name="T7" fmla="*/ 0 h 427"/>
                <a:gd name="T8" fmla="*/ 237 w 559"/>
                <a:gd name="T9" fmla="*/ 427 h 427"/>
                <a:gd name="T10" fmla="*/ 239 w 559"/>
                <a:gd name="T11" fmla="*/ 425 h 427"/>
                <a:gd name="T12" fmla="*/ 5 w 559"/>
                <a:gd name="T13" fmla="*/ 5 h 427"/>
                <a:gd name="T14" fmla="*/ 554 w 559"/>
                <a:gd name="T15" fmla="*/ 316 h 427"/>
                <a:gd name="T16" fmla="*/ 239 w 559"/>
                <a:gd name="T17" fmla="*/ 42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427">
                  <a:moveTo>
                    <a:pt x="237" y="427"/>
                  </a:moveTo>
                  <a:lnTo>
                    <a:pt x="238" y="427"/>
                  </a:lnTo>
                  <a:lnTo>
                    <a:pt x="559" y="317"/>
                  </a:lnTo>
                  <a:lnTo>
                    <a:pt x="0" y="0"/>
                  </a:lnTo>
                  <a:lnTo>
                    <a:pt x="237" y="427"/>
                  </a:lnTo>
                  <a:close/>
                  <a:moveTo>
                    <a:pt x="239" y="425"/>
                  </a:moveTo>
                  <a:lnTo>
                    <a:pt x="5" y="5"/>
                  </a:lnTo>
                  <a:lnTo>
                    <a:pt x="554" y="316"/>
                  </a:lnTo>
                  <a:lnTo>
                    <a:pt x="239" y="425"/>
                  </a:lnTo>
                  <a:close/>
                </a:path>
              </a:pathLst>
            </a:custGeom>
            <a:grpFill/>
            <a:ln>
              <a:noFill/>
            </a:ln>
          </p:spPr>
          <p:txBody>
            <a:bodyPr vert="horz" wrap="square" lIns="121920" tIns="60960" rIns="121920" bIns="60960" numCol="1" anchor="t" anchorCtr="0" compatLnSpc="1">
              <a:scene3d>
                <a:camera prst="orthographicFront"/>
                <a:lightRig rig="threePt" dir="t"/>
              </a:scene3d>
              <a:sp3d contourW="12700"/>
            </a:bodyPr>
            <a:lstStyle/>
            <a:p>
              <a:endParaRPr lang="zh-CN" altLang="en-US"/>
            </a:p>
          </p:txBody>
        </p:sp>
      </p:grpSp>
      <p:grpSp>
        <p:nvGrpSpPr>
          <p:cNvPr id="52" name="组合 51"/>
          <p:cNvGrpSpPr/>
          <p:nvPr/>
        </p:nvGrpSpPr>
        <p:grpSpPr>
          <a:xfrm>
            <a:off x="1250951" y="4891574"/>
            <a:ext cx="1007533" cy="702735"/>
            <a:chOff x="4672013" y="2482850"/>
            <a:chExt cx="755650" cy="527051"/>
          </a:xfrm>
          <a:solidFill>
            <a:schemeClr val="accent2"/>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noFill/>
            </a:ln>
          </p:spPr>
          <p:txBody>
            <a:bodyPr vert="horz" wrap="square" lIns="121920" tIns="60960" rIns="121920" bIns="60960" numCol="1" anchor="t" anchorCtr="0" compatLnSpc="1">
              <a:scene3d>
                <a:camera prst="orthographicFront"/>
                <a:lightRig rig="threePt" dir="t"/>
              </a:scene3d>
              <a:sp3d contourW="12700"/>
            </a:bodyPr>
            <a:lstStyle/>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noFill/>
            </a:ln>
          </p:spPr>
          <p:txBody>
            <a:bodyPr vert="horz" wrap="square" lIns="121920" tIns="60960" rIns="121920" bIns="60960" numCol="1" anchor="t" anchorCtr="0" compatLnSpc="1">
              <a:scene3d>
                <a:camera prst="orthographicFront"/>
                <a:lightRig rig="threePt" dir="t"/>
              </a:scene3d>
              <a:sp3d contourW="12700"/>
            </a:bodyPr>
            <a:lstStyle/>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noFill/>
            </a:ln>
          </p:spPr>
          <p:txBody>
            <a:bodyPr vert="horz" wrap="square" lIns="121920" tIns="60960" rIns="121920" bIns="60960" numCol="1" anchor="t" anchorCtr="0" compatLnSpc="1">
              <a:scene3d>
                <a:camera prst="orthographicFront"/>
                <a:lightRig rig="threePt" dir="t"/>
              </a:scene3d>
              <a:sp3d contourW="12700"/>
            </a:bodyPr>
            <a:lstStyle/>
            <a:p>
              <a:endParaRPr lang="zh-CN" altLang="en-US"/>
            </a:p>
          </p:txBody>
        </p:sp>
      </p:grpSp>
      <p:grpSp>
        <p:nvGrpSpPr>
          <p:cNvPr id="56" name="组合 55"/>
          <p:cNvGrpSpPr/>
          <p:nvPr/>
        </p:nvGrpSpPr>
        <p:grpSpPr>
          <a:xfrm rot="3681175">
            <a:off x="4299295" y="4370404"/>
            <a:ext cx="1087183" cy="959465"/>
            <a:chOff x="5651501" y="654050"/>
            <a:chExt cx="1182688" cy="512763"/>
          </a:xfrm>
          <a:solidFill>
            <a:schemeClr val="accent2"/>
          </a:solidFill>
        </p:grpSpPr>
        <p:sp>
          <p:nvSpPr>
            <p:cNvPr id="57" name="Freeform 14"/>
            <p:cNvSpPr>
              <a:spLocks noEditPoints="1"/>
            </p:cNvSpPr>
            <p:nvPr/>
          </p:nvSpPr>
          <p:spPr bwMode="auto">
            <a:xfrm>
              <a:off x="5659438" y="655638"/>
              <a:ext cx="1173163" cy="511175"/>
            </a:xfrm>
            <a:custGeom>
              <a:avLst/>
              <a:gdLst>
                <a:gd name="T0" fmla="*/ 0 w 739"/>
                <a:gd name="T1" fmla="*/ 211 h 322"/>
                <a:gd name="T2" fmla="*/ 549 w 739"/>
                <a:gd name="T3" fmla="*/ 322 h 322"/>
                <a:gd name="T4" fmla="*/ 738 w 739"/>
                <a:gd name="T5" fmla="*/ 2 h 322"/>
                <a:gd name="T6" fmla="*/ 739 w 739"/>
                <a:gd name="T7" fmla="*/ 0 h 322"/>
                <a:gd name="T8" fmla="*/ 4 w 739"/>
                <a:gd name="T9" fmla="*/ 209 h 322"/>
                <a:gd name="T10" fmla="*/ 0 w 739"/>
                <a:gd name="T11" fmla="*/ 211 h 322"/>
                <a:gd name="T12" fmla="*/ 734 w 739"/>
                <a:gd name="T13" fmla="*/ 3 h 322"/>
                <a:gd name="T14" fmla="*/ 548 w 739"/>
                <a:gd name="T15" fmla="*/ 319 h 322"/>
                <a:gd name="T16" fmla="*/ 9 w 739"/>
                <a:gd name="T17" fmla="*/ 210 h 322"/>
                <a:gd name="T18" fmla="*/ 734 w 739"/>
                <a:gd name="T19" fmla="*/ 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9" h="322">
                  <a:moveTo>
                    <a:pt x="0" y="211"/>
                  </a:moveTo>
                  <a:lnTo>
                    <a:pt x="549" y="322"/>
                  </a:lnTo>
                  <a:lnTo>
                    <a:pt x="738" y="2"/>
                  </a:lnTo>
                  <a:lnTo>
                    <a:pt x="739" y="0"/>
                  </a:lnTo>
                  <a:lnTo>
                    <a:pt x="4" y="209"/>
                  </a:lnTo>
                  <a:lnTo>
                    <a:pt x="0" y="211"/>
                  </a:lnTo>
                  <a:close/>
                  <a:moveTo>
                    <a:pt x="734" y="3"/>
                  </a:moveTo>
                  <a:lnTo>
                    <a:pt x="548" y="319"/>
                  </a:lnTo>
                  <a:lnTo>
                    <a:pt x="9" y="210"/>
                  </a:lnTo>
                  <a:lnTo>
                    <a:pt x="734" y="3"/>
                  </a:lnTo>
                  <a:close/>
                </a:path>
              </a:pathLst>
            </a:custGeom>
            <a:grpFill/>
            <a:ln>
              <a:noFill/>
            </a:ln>
          </p:spPr>
          <p:txBody>
            <a:bodyPr vert="horz" wrap="square" lIns="121920" tIns="60960" rIns="121920" bIns="60960" numCol="1" anchor="t" anchorCtr="0" compatLnSpc="1">
              <a:scene3d>
                <a:camera prst="orthographicFront"/>
                <a:lightRig rig="threePt" dir="t"/>
              </a:scene3d>
              <a:sp3d contourW="12700"/>
            </a:bodyPr>
            <a:lstStyle/>
            <a:p>
              <a:endParaRPr lang="zh-CN" altLang="en-US"/>
            </a:p>
          </p:txBody>
        </p:sp>
        <p:sp>
          <p:nvSpPr>
            <p:cNvPr id="58" name="Freeform 15"/>
            <p:cNvSpPr>
              <a:spLocks noEditPoints="1"/>
            </p:cNvSpPr>
            <p:nvPr/>
          </p:nvSpPr>
          <p:spPr bwMode="auto">
            <a:xfrm>
              <a:off x="5651501" y="657225"/>
              <a:ext cx="1177925" cy="334963"/>
            </a:xfrm>
            <a:custGeom>
              <a:avLst/>
              <a:gdLst>
                <a:gd name="T0" fmla="*/ 0 w 742"/>
                <a:gd name="T1" fmla="*/ 211 h 211"/>
                <a:gd name="T2" fmla="*/ 311 w 742"/>
                <a:gd name="T3" fmla="*/ 197 h 211"/>
                <a:gd name="T4" fmla="*/ 311 w 742"/>
                <a:gd name="T5" fmla="*/ 197 h 211"/>
                <a:gd name="T6" fmla="*/ 742 w 742"/>
                <a:gd name="T7" fmla="*/ 2 h 211"/>
                <a:gd name="T8" fmla="*/ 742 w 742"/>
                <a:gd name="T9" fmla="*/ 0 h 211"/>
                <a:gd name="T10" fmla="*/ 0 w 742"/>
                <a:gd name="T11" fmla="*/ 211 h 211"/>
                <a:gd name="T12" fmla="*/ 311 w 742"/>
                <a:gd name="T13" fmla="*/ 195 h 211"/>
                <a:gd name="T14" fmla="*/ 19 w 742"/>
                <a:gd name="T15" fmla="*/ 208 h 211"/>
                <a:gd name="T16" fmla="*/ 728 w 742"/>
                <a:gd name="T17" fmla="*/ 6 h 211"/>
                <a:gd name="T18" fmla="*/ 311 w 742"/>
                <a:gd name="T19" fmla="*/ 19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2" h="211">
                  <a:moveTo>
                    <a:pt x="0" y="211"/>
                  </a:moveTo>
                  <a:lnTo>
                    <a:pt x="311" y="197"/>
                  </a:lnTo>
                  <a:lnTo>
                    <a:pt x="311" y="197"/>
                  </a:lnTo>
                  <a:lnTo>
                    <a:pt x="742" y="2"/>
                  </a:lnTo>
                  <a:lnTo>
                    <a:pt x="742" y="0"/>
                  </a:lnTo>
                  <a:lnTo>
                    <a:pt x="0" y="211"/>
                  </a:lnTo>
                  <a:close/>
                  <a:moveTo>
                    <a:pt x="311" y="195"/>
                  </a:moveTo>
                  <a:lnTo>
                    <a:pt x="19" y="208"/>
                  </a:lnTo>
                  <a:lnTo>
                    <a:pt x="728" y="6"/>
                  </a:lnTo>
                  <a:lnTo>
                    <a:pt x="311" y="195"/>
                  </a:lnTo>
                  <a:close/>
                </a:path>
              </a:pathLst>
            </a:custGeom>
            <a:grpFill/>
            <a:ln>
              <a:noFill/>
            </a:ln>
          </p:spPr>
          <p:txBody>
            <a:bodyPr vert="horz" wrap="square" lIns="121920" tIns="60960" rIns="121920" bIns="60960" numCol="1" anchor="t" anchorCtr="0" compatLnSpc="1">
              <a:scene3d>
                <a:camera prst="orthographicFront"/>
                <a:lightRig rig="threePt" dir="t"/>
              </a:scene3d>
              <a:sp3d contourW="12700"/>
            </a:bodyPr>
            <a:lstStyle/>
            <a:p>
              <a:endParaRPr lang="zh-CN" altLang="en-US"/>
            </a:p>
          </p:txBody>
        </p:sp>
        <p:sp>
          <p:nvSpPr>
            <p:cNvPr id="59" name="Freeform 16"/>
            <p:cNvSpPr>
              <a:spLocks noEditPoints="1"/>
            </p:cNvSpPr>
            <p:nvPr/>
          </p:nvSpPr>
          <p:spPr bwMode="auto">
            <a:xfrm>
              <a:off x="6140451" y="654050"/>
              <a:ext cx="693738" cy="512763"/>
            </a:xfrm>
            <a:custGeom>
              <a:avLst/>
              <a:gdLst>
                <a:gd name="T0" fmla="*/ 0 w 437"/>
                <a:gd name="T1" fmla="*/ 198 h 323"/>
                <a:gd name="T2" fmla="*/ 246 w 437"/>
                <a:gd name="T3" fmla="*/ 323 h 323"/>
                <a:gd name="T4" fmla="*/ 437 w 437"/>
                <a:gd name="T5" fmla="*/ 0 h 323"/>
                <a:gd name="T6" fmla="*/ 2 w 437"/>
                <a:gd name="T7" fmla="*/ 197 h 323"/>
                <a:gd name="T8" fmla="*/ 0 w 437"/>
                <a:gd name="T9" fmla="*/ 198 h 323"/>
                <a:gd name="T10" fmla="*/ 431 w 437"/>
                <a:gd name="T11" fmla="*/ 5 h 323"/>
                <a:gd name="T12" fmla="*/ 245 w 437"/>
                <a:gd name="T13" fmla="*/ 320 h 323"/>
                <a:gd name="T14" fmla="*/ 5 w 437"/>
                <a:gd name="T15" fmla="*/ 198 h 323"/>
                <a:gd name="T16" fmla="*/ 431 w 437"/>
                <a:gd name="T17" fmla="*/ 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7" h="323">
                  <a:moveTo>
                    <a:pt x="0" y="198"/>
                  </a:moveTo>
                  <a:lnTo>
                    <a:pt x="246" y="323"/>
                  </a:lnTo>
                  <a:lnTo>
                    <a:pt x="437" y="0"/>
                  </a:lnTo>
                  <a:lnTo>
                    <a:pt x="2" y="197"/>
                  </a:lnTo>
                  <a:lnTo>
                    <a:pt x="0" y="198"/>
                  </a:lnTo>
                  <a:close/>
                  <a:moveTo>
                    <a:pt x="431" y="5"/>
                  </a:moveTo>
                  <a:lnTo>
                    <a:pt x="245" y="320"/>
                  </a:lnTo>
                  <a:lnTo>
                    <a:pt x="5" y="198"/>
                  </a:lnTo>
                  <a:lnTo>
                    <a:pt x="431" y="5"/>
                  </a:lnTo>
                  <a:close/>
                </a:path>
              </a:pathLst>
            </a:custGeom>
            <a:grpFill/>
            <a:ln>
              <a:noFill/>
            </a:ln>
          </p:spPr>
          <p:txBody>
            <a:bodyPr vert="horz" wrap="square" lIns="121920" tIns="60960" rIns="121920" bIns="60960" numCol="1" anchor="t" anchorCtr="0" compatLnSpc="1">
              <a:scene3d>
                <a:camera prst="orthographicFront"/>
                <a:lightRig rig="threePt" dir="t"/>
              </a:scene3d>
              <a:sp3d contourW="12700"/>
            </a:bodyPr>
            <a:lstStyle/>
            <a:p>
              <a:endParaRPr lang="zh-CN" altLang="en-US"/>
            </a:p>
          </p:txBody>
        </p:sp>
      </p:grpSp>
      <p:sp>
        <p:nvSpPr>
          <p:cNvPr id="60" name="文本框 66"/>
          <p:cNvSpPr txBox="1">
            <a:spLocks noChangeArrowheads="1"/>
          </p:cNvSpPr>
          <p:nvPr/>
        </p:nvSpPr>
        <p:spPr bwMode="auto">
          <a:xfrm>
            <a:off x="1202267" y="3645763"/>
            <a:ext cx="45783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00000"/>
              </a:lnSpc>
            </a:pPr>
            <a:r>
              <a:rPr lang="zh-CN" altLang="en-US" sz="2000" dirty="0">
                <a:solidFill>
                  <a:schemeClr val="bg1">
                    <a:lumMod val="50000"/>
                  </a:schemeClr>
                </a:solidFill>
                <a:latin typeface="+mn-ea"/>
                <a:ea typeface="+mn-ea"/>
              </a:rPr>
              <a:t>整合系统必要功能与独家内容，</a:t>
            </a:r>
            <a:endParaRPr lang="en-US" altLang="zh-CN" sz="2000" dirty="0">
              <a:solidFill>
                <a:schemeClr val="bg1">
                  <a:lumMod val="50000"/>
                </a:schemeClr>
              </a:solidFill>
              <a:latin typeface="+mn-ea"/>
              <a:ea typeface="+mn-ea"/>
            </a:endParaRPr>
          </a:p>
          <a:p>
            <a:pPr>
              <a:lnSpc>
                <a:spcPct val="100000"/>
              </a:lnSpc>
            </a:pPr>
            <a:r>
              <a:rPr lang="zh-TW" altLang="en-US" sz="2000" dirty="0">
                <a:solidFill>
                  <a:schemeClr val="bg1">
                    <a:lumMod val="50000"/>
                  </a:schemeClr>
                </a:solidFill>
                <a:latin typeface="+mn-ea"/>
                <a:ea typeface="+mn-ea"/>
              </a:rPr>
              <a:t>                        </a:t>
            </a:r>
            <a:r>
              <a:rPr lang="zh-CN" altLang="en-US" sz="2000" dirty="0">
                <a:solidFill>
                  <a:schemeClr val="bg1">
                    <a:lumMod val="50000"/>
                  </a:schemeClr>
                </a:solidFill>
                <a:latin typeface="+mn-ea"/>
                <a:ea typeface="+mn-ea"/>
              </a:rPr>
              <a:t>值得信赖的顶尖数据库。</a:t>
            </a:r>
            <a:endParaRPr lang="zh-CN" altLang="en-US" sz="2000" dirty="0">
              <a:solidFill>
                <a:schemeClr val="bg1">
                  <a:lumMod val="50000"/>
                </a:schemeClr>
              </a:solidFill>
              <a:latin typeface="+mn-ea"/>
              <a:ea typeface="+mn-ea"/>
            </a:endParaRPr>
          </a:p>
        </p:txBody>
      </p:sp>
      <p:sp>
        <p:nvSpPr>
          <p:cNvPr id="61" name="文本框 60"/>
          <p:cNvSpPr txBox="1">
            <a:spLocks noChangeArrowheads="1"/>
          </p:cNvSpPr>
          <p:nvPr/>
        </p:nvSpPr>
        <p:spPr bwMode="auto">
          <a:xfrm>
            <a:off x="1145661" y="3159435"/>
            <a:ext cx="30572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A0204" charset="0"/>
                <a:ea typeface="宋体" panose="02010600030101010101" pitchFamily="2" charset="-122"/>
              </a:defRPr>
            </a:lvl1pPr>
            <a:lvl2pPr marL="742950" indent="-285750">
              <a:defRPr>
                <a:solidFill>
                  <a:schemeClr val="tx1"/>
                </a:solidFill>
                <a:latin typeface="Calibri" panose="020F05020202040A0204" charset="0"/>
                <a:ea typeface="宋体" panose="02010600030101010101" pitchFamily="2" charset="-122"/>
              </a:defRPr>
            </a:lvl2pPr>
            <a:lvl3pPr marL="1143000" indent="-228600">
              <a:defRPr>
                <a:solidFill>
                  <a:schemeClr val="tx1"/>
                </a:solidFill>
                <a:latin typeface="Calibri" panose="020F05020202040A0204" charset="0"/>
                <a:ea typeface="宋体" panose="02010600030101010101" pitchFamily="2" charset="-122"/>
              </a:defRPr>
            </a:lvl3pPr>
            <a:lvl4pPr marL="1600200" indent="-228600">
              <a:defRPr>
                <a:solidFill>
                  <a:schemeClr val="tx1"/>
                </a:solidFill>
                <a:latin typeface="Calibri" panose="020F05020202040A0204" charset="0"/>
                <a:ea typeface="宋体" panose="02010600030101010101" pitchFamily="2" charset="-122"/>
              </a:defRPr>
            </a:lvl4pPr>
            <a:lvl5pPr marL="2057400" indent="-228600">
              <a:defRPr>
                <a:solidFill>
                  <a:schemeClr val="tx1"/>
                </a:solidFill>
                <a:latin typeface="Calibri" panose="020F05020202040A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9pPr>
          </a:lstStyle>
          <a:p>
            <a:pPr algn="ctr"/>
            <a:r>
              <a:rPr lang="zh-CN" altLang="en-US" sz="2800" b="1" dirty="0">
                <a:solidFill>
                  <a:srgbClr val="53575A"/>
                </a:solidFill>
                <a:latin typeface="+mn-ea"/>
                <a:ea typeface="+mn-ea"/>
                <a:cs typeface="Arial" panose="020B0604020202020204" pitchFamily="34" charset="0"/>
              </a:rPr>
              <a:t>台湾学术文献</a:t>
            </a:r>
            <a:r>
              <a:rPr lang="zh-TW" altLang="en-US" sz="2800" b="1" dirty="0">
                <a:solidFill>
                  <a:srgbClr val="53575A"/>
                </a:solidFill>
                <a:latin typeface="+mn-ea"/>
                <a:ea typeface="+mn-ea"/>
                <a:cs typeface="Arial" panose="020B0604020202020204" pitchFamily="34" charset="0"/>
              </a:rPr>
              <a:t>权威</a:t>
            </a:r>
            <a:endParaRPr lang="zh-CN" altLang="en-US" sz="4400" b="1" dirty="0">
              <a:solidFill>
                <a:srgbClr val="53575A"/>
              </a:solidFill>
              <a:latin typeface="+mn-ea"/>
              <a:ea typeface="+mn-ea"/>
              <a:cs typeface="Arial" panose="020B0604020202020204" pitchFamily="34" charset="0"/>
            </a:endParaRPr>
          </a:p>
        </p:txBody>
      </p:sp>
      <p:sp>
        <p:nvSpPr>
          <p:cNvPr id="67" name="任意多边形 66"/>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a:off x="-391195" y="-1"/>
            <a:ext cx="1417774" cy="723901"/>
            <a:chOff x="-391195" y="-1"/>
            <a:chExt cx="1697596" cy="866775"/>
          </a:xfrm>
        </p:grpSpPr>
        <p:sp>
          <p:nvSpPr>
            <p:cNvPr id="69" name="任意多边形 6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5" name="直接连接符 74"/>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1058873"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重要系统功能</a:t>
            </a:r>
            <a:endParaRPr lang="zh-CN" altLang="en-US" sz="3200" b="1" dirty="0">
              <a:solidFill>
                <a:schemeClr val="tx2"/>
              </a:solidFill>
              <a:latin typeface="Century Gothic" panose="020B0502020202020204" pitchFamily="34" charset="0"/>
              <a:ea typeface="+mj-ea"/>
            </a:endParaRPr>
          </a:p>
        </p:txBody>
      </p:sp>
      <p:grpSp>
        <p:nvGrpSpPr>
          <p:cNvPr id="2" name="群組 1"/>
          <p:cNvGrpSpPr/>
          <p:nvPr/>
        </p:nvGrpSpPr>
        <p:grpSpPr>
          <a:xfrm>
            <a:off x="6171842" y="2387585"/>
            <a:ext cx="1805525" cy="1805525"/>
            <a:chOff x="6170077" y="2290187"/>
            <a:chExt cx="1805525" cy="1805525"/>
          </a:xfrm>
        </p:grpSpPr>
        <p:grpSp>
          <p:nvGrpSpPr>
            <p:cNvPr id="38" name="组合 37"/>
            <p:cNvGrpSpPr/>
            <p:nvPr/>
          </p:nvGrpSpPr>
          <p:grpSpPr bwMode="auto">
            <a:xfrm>
              <a:off x="6170077" y="2290187"/>
              <a:ext cx="1805525" cy="1805525"/>
              <a:chOff x="4493686" y="1207526"/>
              <a:chExt cx="1354453" cy="1354453"/>
            </a:xfrm>
          </p:grpSpPr>
          <p:sp>
            <p:nvSpPr>
              <p:cNvPr id="39" name="Oval 177"/>
              <p:cNvSpPr>
                <a:spLocks noChangeArrowheads="1"/>
              </p:cNvSpPr>
              <p:nvPr/>
            </p:nvSpPr>
            <p:spPr bwMode="auto">
              <a:xfrm>
                <a:off x="4493686" y="1207526"/>
                <a:ext cx="1354453" cy="1354453"/>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mn-ea"/>
                </a:endParaRPr>
              </a:p>
            </p:txBody>
          </p:sp>
          <p:sp>
            <p:nvSpPr>
              <p:cNvPr id="42" name="矩形 24"/>
              <p:cNvSpPr>
                <a:spLocks noChangeArrowheads="1"/>
              </p:cNvSpPr>
              <p:nvPr/>
            </p:nvSpPr>
            <p:spPr bwMode="auto">
              <a:xfrm>
                <a:off x="4645249" y="1944677"/>
                <a:ext cx="1062071" cy="34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A0204" charset="0"/>
                    <a:ea typeface="宋体" panose="02010600030101010101" pitchFamily="2" charset="-122"/>
                  </a:defRPr>
                </a:lvl1pPr>
                <a:lvl2pPr marL="742950" indent="-285750">
                  <a:defRPr>
                    <a:solidFill>
                      <a:schemeClr val="tx1"/>
                    </a:solidFill>
                    <a:latin typeface="Calibri" panose="020F05020202040A0204" charset="0"/>
                    <a:ea typeface="宋体" panose="02010600030101010101" pitchFamily="2" charset="-122"/>
                  </a:defRPr>
                </a:lvl2pPr>
                <a:lvl3pPr marL="1143000" indent="-228600">
                  <a:defRPr>
                    <a:solidFill>
                      <a:schemeClr val="tx1"/>
                    </a:solidFill>
                    <a:latin typeface="Calibri" panose="020F05020202040A0204" charset="0"/>
                    <a:ea typeface="宋体" panose="02010600030101010101" pitchFamily="2" charset="-122"/>
                  </a:defRPr>
                </a:lvl3pPr>
                <a:lvl4pPr marL="1600200" indent="-228600">
                  <a:defRPr>
                    <a:solidFill>
                      <a:schemeClr val="tx1"/>
                    </a:solidFill>
                    <a:latin typeface="Calibri" panose="020F05020202040A0204" charset="0"/>
                    <a:ea typeface="宋体" panose="02010600030101010101" pitchFamily="2" charset="-122"/>
                  </a:defRPr>
                </a:lvl4pPr>
                <a:lvl5pPr marL="2057400" indent="-228600">
                  <a:defRPr>
                    <a:solidFill>
                      <a:schemeClr val="tx1"/>
                    </a:solidFill>
                    <a:latin typeface="Calibri" panose="020F05020202040A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9pPr>
              </a:lstStyle>
              <a:p>
                <a:pPr algn="ctr"/>
                <a:r>
                  <a:rPr lang="zh-TW" altLang="en-US" sz="2400" dirty="0">
                    <a:latin typeface="+mn-ea"/>
                    <a:ea typeface="+mn-ea"/>
                    <a:cs typeface="Arial" panose="020B0604020202020204" pitchFamily="34" charset="0"/>
                  </a:rPr>
                  <a:t>数据丰富</a:t>
                </a:r>
                <a:endParaRPr lang="zh-CN" altLang="en-US" sz="2400" dirty="0">
                  <a:latin typeface="+mn-ea"/>
                  <a:ea typeface="+mn-ea"/>
                  <a:cs typeface="Arial" panose="020B0604020202020204" pitchFamily="34" charset="0"/>
                </a:endParaRPr>
              </a:p>
            </p:txBody>
          </p:sp>
        </p:grpSp>
        <p:pic>
          <p:nvPicPr>
            <p:cNvPr id="93" name="Picture 2"/>
            <p:cNvPicPr>
              <a:picLocks noChangeAspect="1" noChangeArrowheads="1"/>
            </p:cNvPicPr>
            <p:nvPr/>
          </p:nvPicPr>
          <p:blipFill>
            <a:blip r:embed="rId1" cstate="print"/>
            <a:srcRect/>
            <a:stretch>
              <a:fillRect/>
            </a:stretch>
          </p:blipFill>
          <p:spPr bwMode="auto">
            <a:xfrm>
              <a:off x="6848571" y="2614491"/>
              <a:ext cx="462858" cy="540000"/>
            </a:xfrm>
            <a:prstGeom prst="rect">
              <a:avLst/>
            </a:prstGeom>
            <a:noFill/>
            <a:ln w="9525">
              <a:noFill/>
              <a:miter lim="800000"/>
              <a:headEnd/>
              <a:tailEnd/>
            </a:ln>
          </p:spPr>
        </p:pic>
      </p:grpSp>
      <p:grpSp>
        <p:nvGrpSpPr>
          <p:cNvPr id="3" name="群組 2"/>
          <p:cNvGrpSpPr/>
          <p:nvPr/>
        </p:nvGrpSpPr>
        <p:grpSpPr>
          <a:xfrm>
            <a:off x="7914487" y="1520323"/>
            <a:ext cx="2161642" cy="2160000"/>
            <a:chOff x="8143089" y="1694498"/>
            <a:chExt cx="2161642" cy="2160000"/>
          </a:xfrm>
        </p:grpSpPr>
        <p:grpSp>
          <p:nvGrpSpPr>
            <p:cNvPr id="27" name="组合 26"/>
            <p:cNvGrpSpPr>
              <a:grpSpLocks noChangeAspect="1"/>
            </p:cNvGrpSpPr>
            <p:nvPr/>
          </p:nvGrpSpPr>
          <p:grpSpPr bwMode="auto">
            <a:xfrm>
              <a:off x="8143089" y="1694498"/>
              <a:ext cx="2161642" cy="2160000"/>
              <a:chOff x="5737247" y="806295"/>
              <a:chExt cx="1902050" cy="1900642"/>
            </a:xfrm>
          </p:grpSpPr>
          <p:sp>
            <p:nvSpPr>
              <p:cNvPr id="28" name="Oval 176"/>
              <p:cNvSpPr>
                <a:spLocks noChangeArrowheads="1"/>
              </p:cNvSpPr>
              <p:nvPr/>
            </p:nvSpPr>
            <p:spPr bwMode="auto">
              <a:xfrm>
                <a:off x="5737247" y="806295"/>
                <a:ext cx="1902050" cy="1900642"/>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mn-ea"/>
                </a:endParaRPr>
              </a:p>
            </p:txBody>
          </p:sp>
          <p:sp>
            <p:nvSpPr>
              <p:cNvPr id="31" name="矩形 4"/>
              <p:cNvSpPr>
                <a:spLocks noChangeArrowheads="1"/>
              </p:cNvSpPr>
              <p:nvPr/>
            </p:nvSpPr>
            <p:spPr bwMode="auto">
              <a:xfrm>
                <a:off x="6047389" y="1815853"/>
                <a:ext cx="1245752" cy="40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A0204" charset="0"/>
                    <a:ea typeface="宋体" panose="02010600030101010101" pitchFamily="2" charset="-122"/>
                  </a:defRPr>
                </a:lvl1pPr>
                <a:lvl2pPr marL="742950" indent="-285750">
                  <a:defRPr>
                    <a:solidFill>
                      <a:schemeClr val="tx1"/>
                    </a:solidFill>
                    <a:latin typeface="Calibri" panose="020F05020202040A0204" charset="0"/>
                    <a:ea typeface="宋体" panose="02010600030101010101" pitchFamily="2" charset="-122"/>
                  </a:defRPr>
                </a:lvl2pPr>
                <a:lvl3pPr marL="1143000" indent="-228600">
                  <a:defRPr>
                    <a:solidFill>
                      <a:schemeClr val="tx1"/>
                    </a:solidFill>
                    <a:latin typeface="Calibri" panose="020F05020202040A0204" charset="0"/>
                    <a:ea typeface="宋体" panose="02010600030101010101" pitchFamily="2" charset="-122"/>
                  </a:defRPr>
                </a:lvl3pPr>
                <a:lvl4pPr marL="1600200" indent="-228600">
                  <a:defRPr>
                    <a:solidFill>
                      <a:schemeClr val="tx1"/>
                    </a:solidFill>
                    <a:latin typeface="Calibri" panose="020F05020202040A0204" charset="0"/>
                    <a:ea typeface="宋体" panose="02010600030101010101" pitchFamily="2" charset="-122"/>
                  </a:defRPr>
                </a:lvl4pPr>
                <a:lvl5pPr marL="2057400" indent="-228600">
                  <a:defRPr>
                    <a:solidFill>
                      <a:schemeClr val="tx1"/>
                    </a:solidFill>
                    <a:latin typeface="Calibri" panose="020F05020202040A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9pPr>
              </a:lstStyle>
              <a:p>
                <a:pPr algn="ctr"/>
                <a:r>
                  <a:rPr lang="zh-TW" altLang="en-US" sz="2400" dirty="0">
                    <a:latin typeface="+mn-ea"/>
                    <a:ea typeface="+mn-ea"/>
                    <a:cs typeface="Arial" panose="020B0604020202020204" pitchFamily="34" charset="0"/>
                  </a:rPr>
                  <a:t>合法安全</a:t>
                </a:r>
                <a:endParaRPr lang="zh-CN" altLang="en-US" sz="2400" dirty="0">
                  <a:latin typeface="+mn-ea"/>
                  <a:ea typeface="+mn-ea"/>
                  <a:cs typeface="Arial" panose="020B0604020202020204" pitchFamily="34" charset="0"/>
                </a:endParaRPr>
              </a:p>
            </p:txBody>
          </p:sp>
        </p:grpSp>
        <p:pic>
          <p:nvPicPr>
            <p:cNvPr id="94" name="图片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5444" y="2049364"/>
              <a:ext cx="756000" cy="756000"/>
            </a:xfrm>
            <a:prstGeom prst="rect">
              <a:avLst/>
            </a:prstGeom>
          </p:spPr>
        </p:pic>
      </p:grpSp>
      <p:grpSp>
        <p:nvGrpSpPr>
          <p:cNvPr id="4" name="群組 3"/>
          <p:cNvGrpSpPr>
            <a:grpSpLocks noChangeAspect="1"/>
          </p:cNvGrpSpPr>
          <p:nvPr/>
        </p:nvGrpSpPr>
        <p:grpSpPr>
          <a:xfrm>
            <a:off x="9894028" y="2643482"/>
            <a:ext cx="1801365" cy="1800000"/>
            <a:chOff x="9926688" y="2959176"/>
            <a:chExt cx="1628312" cy="1627077"/>
          </a:xfrm>
        </p:grpSpPr>
        <p:grpSp>
          <p:nvGrpSpPr>
            <p:cNvPr id="83" name="组合 26"/>
            <p:cNvGrpSpPr>
              <a:grpSpLocks noChangeAspect="1"/>
            </p:cNvGrpSpPr>
            <p:nvPr/>
          </p:nvGrpSpPr>
          <p:grpSpPr bwMode="auto">
            <a:xfrm>
              <a:off x="9926688" y="2959176"/>
              <a:ext cx="1628312" cy="1627077"/>
              <a:chOff x="5737247" y="806295"/>
              <a:chExt cx="1902050" cy="1900642"/>
            </a:xfrm>
          </p:grpSpPr>
          <p:sp>
            <p:nvSpPr>
              <p:cNvPr id="84" name="Oval 176"/>
              <p:cNvSpPr>
                <a:spLocks noChangeArrowheads="1"/>
              </p:cNvSpPr>
              <p:nvPr/>
            </p:nvSpPr>
            <p:spPr bwMode="auto">
              <a:xfrm>
                <a:off x="5737247" y="806295"/>
                <a:ext cx="1902050" cy="1900642"/>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mn-ea"/>
                </a:endParaRPr>
              </a:p>
            </p:txBody>
          </p:sp>
          <p:sp>
            <p:nvSpPr>
              <p:cNvPr id="87" name="矩形 4"/>
              <p:cNvSpPr>
                <a:spLocks noChangeArrowheads="1"/>
              </p:cNvSpPr>
              <p:nvPr/>
            </p:nvSpPr>
            <p:spPr bwMode="auto">
              <a:xfrm>
                <a:off x="5934323" y="1793818"/>
                <a:ext cx="1494905" cy="48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A0204" charset="0"/>
                    <a:ea typeface="宋体" panose="02010600030101010101" pitchFamily="2" charset="-122"/>
                  </a:defRPr>
                </a:lvl1pPr>
                <a:lvl2pPr marL="742950" indent="-285750">
                  <a:defRPr>
                    <a:solidFill>
                      <a:schemeClr val="tx1"/>
                    </a:solidFill>
                    <a:latin typeface="Calibri" panose="020F05020202040A0204" charset="0"/>
                    <a:ea typeface="宋体" panose="02010600030101010101" pitchFamily="2" charset="-122"/>
                  </a:defRPr>
                </a:lvl2pPr>
                <a:lvl3pPr marL="1143000" indent="-228600">
                  <a:defRPr>
                    <a:solidFill>
                      <a:schemeClr val="tx1"/>
                    </a:solidFill>
                    <a:latin typeface="Calibri" panose="020F05020202040A0204" charset="0"/>
                    <a:ea typeface="宋体" panose="02010600030101010101" pitchFamily="2" charset="-122"/>
                  </a:defRPr>
                </a:lvl3pPr>
                <a:lvl4pPr marL="1600200" indent="-228600">
                  <a:defRPr>
                    <a:solidFill>
                      <a:schemeClr val="tx1"/>
                    </a:solidFill>
                    <a:latin typeface="Calibri" panose="020F05020202040A0204" charset="0"/>
                    <a:ea typeface="宋体" panose="02010600030101010101" pitchFamily="2" charset="-122"/>
                  </a:defRPr>
                </a:lvl4pPr>
                <a:lvl5pPr marL="2057400" indent="-228600">
                  <a:defRPr>
                    <a:solidFill>
                      <a:schemeClr val="tx1"/>
                    </a:solidFill>
                    <a:latin typeface="Calibri" panose="020F05020202040A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9pPr>
              </a:lstStyle>
              <a:p>
                <a:pPr algn="ctr"/>
                <a:r>
                  <a:rPr lang="zh-TW" altLang="en-US" sz="2400" dirty="0">
                    <a:latin typeface="+mn-ea"/>
                    <a:ea typeface="+mn-ea"/>
                    <a:cs typeface="Arial" panose="020B0604020202020204" pitchFamily="34" charset="0"/>
                  </a:rPr>
                  <a:t>精准检索</a:t>
                </a:r>
                <a:endParaRPr lang="zh-CN" altLang="en-US" sz="2400" dirty="0">
                  <a:latin typeface="+mn-ea"/>
                  <a:ea typeface="+mn-ea"/>
                  <a:cs typeface="Arial" panose="020B0604020202020204" pitchFamily="34" charset="0"/>
                </a:endParaRPr>
              </a:p>
            </p:txBody>
          </p:sp>
        </p:grpSp>
        <p:pic>
          <p:nvPicPr>
            <p:cNvPr id="95" name="图片 28"/>
            <p:cNvPicPr>
              <a:picLocks noChangeAspect="1"/>
            </p:cNvPicPr>
            <p:nvPr/>
          </p:nvPicPr>
          <p:blipFill>
            <a:blip r:embed="rId3" cstate="print"/>
            <a:stretch>
              <a:fillRect/>
            </a:stretch>
          </p:blipFill>
          <p:spPr>
            <a:xfrm>
              <a:off x="10476361" y="3261544"/>
              <a:ext cx="540000" cy="540000"/>
            </a:xfrm>
            <a:prstGeom prst="rect">
              <a:avLst/>
            </a:prstGeom>
          </p:spPr>
        </p:pic>
      </p:grpSp>
      <p:grpSp>
        <p:nvGrpSpPr>
          <p:cNvPr id="5" name="群組 4"/>
          <p:cNvGrpSpPr>
            <a:grpSpLocks noChangeAspect="1"/>
          </p:cNvGrpSpPr>
          <p:nvPr/>
        </p:nvGrpSpPr>
        <p:grpSpPr>
          <a:xfrm>
            <a:off x="9660127" y="4447539"/>
            <a:ext cx="1690992" cy="1692000"/>
            <a:chOff x="9703672" y="4469311"/>
            <a:chExt cx="1593849" cy="1593849"/>
          </a:xfrm>
        </p:grpSpPr>
        <p:grpSp>
          <p:nvGrpSpPr>
            <p:cNvPr id="43" name="组合 42"/>
            <p:cNvGrpSpPr/>
            <p:nvPr/>
          </p:nvGrpSpPr>
          <p:grpSpPr bwMode="auto">
            <a:xfrm>
              <a:off x="9703672" y="4469311"/>
              <a:ext cx="1593849" cy="1593849"/>
              <a:chOff x="6643415" y="3290246"/>
              <a:chExt cx="1195660" cy="1195660"/>
            </a:xfrm>
          </p:grpSpPr>
          <p:sp>
            <p:nvSpPr>
              <p:cNvPr id="44" name="Oval 289"/>
              <p:cNvSpPr>
                <a:spLocks noChangeArrowheads="1"/>
              </p:cNvSpPr>
              <p:nvPr/>
            </p:nvSpPr>
            <p:spPr bwMode="auto">
              <a:xfrm>
                <a:off x="6643415" y="3290246"/>
                <a:ext cx="1195660" cy="1195660"/>
              </a:xfrm>
              <a:prstGeom prst="ellipse">
                <a:avLst/>
              </a:prstGeom>
              <a:noFill/>
              <a:ln w="3175">
                <a:solidFill>
                  <a:schemeClr val="accent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mn-ea"/>
                </a:endParaRPr>
              </a:p>
            </p:txBody>
          </p:sp>
          <p:sp>
            <p:nvSpPr>
              <p:cNvPr id="47" name="矩形 28"/>
              <p:cNvSpPr>
                <a:spLocks noChangeArrowheads="1"/>
              </p:cNvSpPr>
              <p:nvPr/>
            </p:nvSpPr>
            <p:spPr bwMode="auto">
              <a:xfrm>
                <a:off x="6740716" y="3943146"/>
                <a:ext cx="1001059" cy="32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A0204" charset="0"/>
                    <a:ea typeface="宋体" panose="02010600030101010101" pitchFamily="2" charset="-122"/>
                  </a:defRPr>
                </a:lvl1pPr>
                <a:lvl2pPr marL="742950" indent="-285750">
                  <a:defRPr>
                    <a:solidFill>
                      <a:schemeClr val="tx1"/>
                    </a:solidFill>
                    <a:latin typeface="Calibri" panose="020F05020202040A0204" charset="0"/>
                    <a:ea typeface="宋体" panose="02010600030101010101" pitchFamily="2" charset="-122"/>
                  </a:defRPr>
                </a:lvl2pPr>
                <a:lvl3pPr marL="1143000" indent="-228600">
                  <a:defRPr>
                    <a:solidFill>
                      <a:schemeClr val="tx1"/>
                    </a:solidFill>
                    <a:latin typeface="Calibri" panose="020F05020202040A0204" charset="0"/>
                    <a:ea typeface="宋体" panose="02010600030101010101" pitchFamily="2" charset="-122"/>
                  </a:defRPr>
                </a:lvl3pPr>
                <a:lvl4pPr marL="1600200" indent="-228600">
                  <a:defRPr>
                    <a:solidFill>
                      <a:schemeClr val="tx1"/>
                    </a:solidFill>
                    <a:latin typeface="Calibri" panose="020F05020202040A0204" charset="0"/>
                    <a:ea typeface="宋体" panose="02010600030101010101" pitchFamily="2" charset="-122"/>
                  </a:defRPr>
                </a:lvl4pPr>
                <a:lvl5pPr marL="2057400" indent="-228600">
                  <a:defRPr>
                    <a:solidFill>
                      <a:schemeClr val="tx1"/>
                    </a:solidFill>
                    <a:latin typeface="Calibri" panose="020F05020202040A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9pPr>
              </a:lstStyle>
              <a:p>
                <a:pPr algn="ctr"/>
                <a:r>
                  <a:rPr lang="zh-TW" altLang="en-US" sz="2400" dirty="0">
                    <a:latin typeface="+mn-ea"/>
                    <a:ea typeface="+mn-ea"/>
                    <a:cs typeface="Arial" panose="020B0604020202020204" pitchFamily="34" charset="0"/>
                  </a:rPr>
                  <a:t>交互引用</a:t>
                </a:r>
                <a:endParaRPr lang="zh-CN" altLang="en-US" sz="2400" dirty="0">
                  <a:latin typeface="+mn-ea"/>
                  <a:ea typeface="+mn-ea"/>
                  <a:cs typeface="Arial" panose="020B0604020202020204" pitchFamily="34" charset="0"/>
                </a:endParaRPr>
              </a:p>
            </p:txBody>
          </p:sp>
        </p:grpSp>
        <p:pic>
          <p:nvPicPr>
            <p:cNvPr id="96" name="图片 30"/>
            <p:cNvPicPr>
              <a:picLocks noChangeAspect="1"/>
            </p:cNvPicPr>
            <p:nvPr/>
          </p:nvPicPr>
          <p:blipFill>
            <a:blip r:embed="rId4" cstate="print"/>
            <a:stretch>
              <a:fillRect/>
            </a:stretch>
          </p:blipFill>
          <p:spPr>
            <a:xfrm>
              <a:off x="10261955" y="4784383"/>
              <a:ext cx="540000" cy="540000"/>
            </a:xfrm>
            <a:prstGeom prst="rect">
              <a:avLst/>
            </a:prstGeom>
          </p:spPr>
        </p:pic>
      </p:grpSp>
      <p:grpSp>
        <p:nvGrpSpPr>
          <p:cNvPr id="6" name="群組 5"/>
          <p:cNvGrpSpPr>
            <a:grpSpLocks noChangeAspect="1"/>
          </p:cNvGrpSpPr>
          <p:nvPr/>
        </p:nvGrpSpPr>
        <p:grpSpPr>
          <a:xfrm>
            <a:off x="5743597" y="4311754"/>
            <a:ext cx="1728000" cy="1728000"/>
            <a:chOff x="6157385" y="4466542"/>
            <a:chExt cx="1593849" cy="1593849"/>
          </a:xfrm>
        </p:grpSpPr>
        <p:grpSp>
          <p:nvGrpSpPr>
            <p:cNvPr id="62" name="组合 61"/>
            <p:cNvGrpSpPr/>
            <p:nvPr/>
          </p:nvGrpSpPr>
          <p:grpSpPr bwMode="auto">
            <a:xfrm>
              <a:off x="6157385" y="4466542"/>
              <a:ext cx="1593849" cy="1593849"/>
              <a:chOff x="6643415" y="3290246"/>
              <a:chExt cx="1195660" cy="1195660"/>
            </a:xfrm>
          </p:grpSpPr>
          <p:sp>
            <p:nvSpPr>
              <p:cNvPr id="63" name="Oval 289"/>
              <p:cNvSpPr>
                <a:spLocks noChangeArrowheads="1"/>
              </p:cNvSpPr>
              <p:nvPr/>
            </p:nvSpPr>
            <p:spPr bwMode="auto">
              <a:xfrm>
                <a:off x="6643415" y="3290246"/>
                <a:ext cx="1195660" cy="1195660"/>
              </a:xfrm>
              <a:prstGeom prst="ellipse">
                <a:avLst/>
              </a:prstGeom>
              <a:noFill/>
              <a:ln w="3175">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mn-ea"/>
                </a:endParaRPr>
              </a:p>
            </p:txBody>
          </p:sp>
          <p:sp>
            <p:nvSpPr>
              <p:cNvPr id="66" name="矩形 28"/>
              <p:cNvSpPr>
                <a:spLocks noChangeArrowheads="1"/>
              </p:cNvSpPr>
              <p:nvPr/>
            </p:nvSpPr>
            <p:spPr bwMode="auto">
              <a:xfrm>
                <a:off x="6751435" y="3973436"/>
                <a:ext cx="979619" cy="31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A0204" charset="0"/>
                    <a:ea typeface="宋体" panose="02010600030101010101" pitchFamily="2" charset="-122"/>
                  </a:defRPr>
                </a:lvl1pPr>
                <a:lvl2pPr marL="742950" indent="-285750">
                  <a:defRPr>
                    <a:solidFill>
                      <a:schemeClr val="tx1"/>
                    </a:solidFill>
                    <a:latin typeface="Calibri" panose="020F05020202040A0204" charset="0"/>
                    <a:ea typeface="宋体" panose="02010600030101010101" pitchFamily="2" charset="-122"/>
                  </a:defRPr>
                </a:lvl2pPr>
                <a:lvl3pPr marL="1143000" indent="-228600">
                  <a:defRPr>
                    <a:solidFill>
                      <a:schemeClr val="tx1"/>
                    </a:solidFill>
                    <a:latin typeface="Calibri" panose="020F05020202040A0204" charset="0"/>
                    <a:ea typeface="宋体" panose="02010600030101010101" pitchFamily="2" charset="-122"/>
                  </a:defRPr>
                </a:lvl3pPr>
                <a:lvl4pPr marL="1600200" indent="-228600">
                  <a:defRPr>
                    <a:solidFill>
                      <a:schemeClr val="tx1"/>
                    </a:solidFill>
                    <a:latin typeface="Calibri" panose="020F05020202040A0204" charset="0"/>
                    <a:ea typeface="宋体" panose="02010600030101010101" pitchFamily="2" charset="-122"/>
                  </a:defRPr>
                </a:lvl4pPr>
                <a:lvl5pPr marL="2057400" indent="-228600">
                  <a:defRPr>
                    <a:solidFill>
                      <a:schemeClr val="tx1"/>
                    </a:solidFill>
                    <a:latin typeface="Calibri" panose="020F05020202040A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9pPr>
              </a:lstStyle>
              <a:p>
                <a:pPr algn="ctr"/>
                <a:r>
                  <a:rPr lang="zh-TW" altLang="en-US" sz="2400" dirty="0">
                    <a:latin typeface="+mn-ea"/>
                    <a:ea typeface="+mn-ea"/>
                    <a:cs typeface="Arial" panose="020B0604020202020204" pitchFamily="34" charset="0"/>
                  </a:rPr>
                  <a:t>大陆专属</a:t>
                </a:r>
                <a:endParaRPr lang="zh-CN" altLang="en-US" sz="2400" dirty="0">
                  <a:latin typeface="+mn-ea"/>
                  <a:ea typeface="+mn-ea"/>
                  <a:cs typeface="Arial" panose="020B0604020202020204" pitchFamily="34" charset="0"/>
                </a:endParaRPr>
              </a:p>
            </p:txBody>
          </p:sp>
        </p:grpSp>
        <p:pic>
          <p:nvPicPr>
            <p:cNvPr id="9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719" y="4689931"/>
              <a:ext cx="720000" cy="720000"/>
            </a:xfrm>
            <a:prstGeom prst="rect">
              <a:avLst/>
            </a:prstGeom>
          </p:spPr>
        </p:pic>
      </p:grpSp>
      <p:grpSp>
        <p:nvGrpSpPr>
          <p:cNvPr id="7" name="群組 6"/>
          <p:cNvGrpSpPr>
            <a:grpSpLocks noChangeAspect="1"/>
          </p:cNvGrpSpPr>
          <p:nvPr/>
        </p:nvGrpSpPr>
        <p:grpSpPr>
          <a:xfrm>
            <a:off x="7511407" y="3705193"/>
            <a:ext cx="2159999" cy="2160000"/>
            <a:chOff x="7565837" y="3705193"/>
            <a:chExt cx="2298699" cy="2298700"/>
          </a:xfrm>
        </p:grpSpPr>
        <p:grpSp>
          <p:nvGrpSpPr>
            <p:cNvPr id="32" name="组合 31"/>
            <p:cNvGrpSpPr/>
            <p:nvPr/>
          </p:nvGrpSpPr>
          <p:grpSpPr bwMode="auto">
            <a:xfrm>
              <a:off x="7565837" y="3705193"/>
              <a:ext cx="2298699" cy="2298700"/>
              <a:chOff x="5268329" y="2403942"/>
              <a:chExt cx="1724659" cy="1723111"/>
            </a:xfrm>
          </p:grpSpPr>
          <p:sp>
            <p:nvSpPr>
              <p:cNvPr id="33" name="Oval 288"/>
              <p:cNvSpPr>
                <a:spLocks noChangeArrowheads="1"/>
              </p:cNvSpPr>
              <p:nvPr/>
            </p:nvSpPr>
            <p:spPr bwMode="auto">
              <a:xfrm>
                <a:off x="5268329" y="2403942"/>
                <a:ext cx="1724659" cy="1723111"/>
              </a:xfrm>
              <a:prstGeom prst="ellipse">
                <a:avLst/>
              </a:prstGeom>
              <a:noFill/>
              <a:ln w="3175">
                <a:solidFill>
                  <a:schemeClr val="accent2">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mn-ea"/>
                </a:endParaRPr>
              </a:p>
            </p:txBody>
          </p:sp>
          <p:sp>
            <p:nvSpPr>
              <p:cNvPr id="37" name="矩形 22"/>
              <p:cNvSpPr>
                <a:spLocks noChangeArrowheads="1"/>
              </p:cNvSpPr>
              <p:nvPr/>
            </p:nvSpPr>
            <p:spPr bwMode="auto">
              <a:xfrm>
                <a:off x="5567278" y="3386066"/>
                <a:ext cx="1130429" cy="3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A0204" charset="0"/>
                    <a:ea typeface="宋体" panose="02010600030101010101" pitchFamily="2" charset="-122"/>
                  </a:defRPr>
                </a:lvl1pPr>
                <a:lvl2pPr marL="742950" indent="-285750">
                  <a:defRPr>
                    <a:solidFill>
                      <a:schemeClr val="tx1"/>
                    </a:solidFill>
                    <a:latin typeface="Calibri" panose="020F05020202040A0204" charset="0"/>
                    <a:ea typeface="宋体" panose="02010600030101010101" pitchFamily="2" charset="-122"/>
                  </a:defRPr>
                </a:lvl2pPr>
                <a:lvl3pPr marL="1143000" indent="-228600">
                  <a:defRPr>
                    <a:solidFill>
                      <a:schemeClr val="tx1"/>
                    </a:solidFill>
                    <a:latin typeface="Calibri" panose="020F05020202040A0204" charset="0"/>
                    <a:ea typeface="宋体" panose="02010600030101010101" pitchFamily="2" charset="-122"/>
                  </a:defRPr>
                </a:lvl3pPr>
                <a:lvl4pPr marL="1600200" indent="-228600">
                  <a:defRPr>
                    <a:solidFill>
                      <a:schemeClr val="tx1"/>
                    </a:solidFill>
                    <a:latin typeface="Calibri" panose="020F05020202040A0204" charset="0"/>
                    <a:ea typeface="宋体" panose="02010600030101010101" pitchFamily="2" charset="-122"/>
                  </a:defRPr>
                </a:lvl4pPr>
                <a:lvl5pPr marL="2057400" indent="-228600">
                  <a:defRPr>
                    <a:solidFill>
                      <a:schemeClr val="tx1"/>
                    </a:solidFill>
                    <a:latin typeface="Calibri" panose="020F05020202040A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9pPr>
              </a:lstStyle>
              <a:p>
                <a:pPr algn="ctr"/>
                <a:r>
                  <a:rPr lang="zh-TW" altLang="en-US" sz="2400" dirty="0">
                    <a:latin typeface="+mn-ea"/>
                    <a:ea typeface="+mn-ea"/>
                    <a:cs typeface="Arial" panose="020B0604020202020204" pitchFamily="34" charset="0"/>
                  </a:rPr>
                  <a:t>客户认证</a:t>
                </a:r>
                <a:endParaRPr lang="zh-CN" altLang="en-US" sz="2400" dirty="0">
                  <a:latin typeface="+mn-ea"/>
                  <a:ea typeface="+mn-ea"/>
                  <a:cs typeface="Arial" panose="020B0604020202020204" pitchFamily="34" charset="0"/>
                </a:endParaRPr>
              </a:p>
            </p:txBody>
          </p:sp>
        </p:grpSp>
        <p:pic>
          <p:nvPicPr>
            <p:cNvPr id="98" name="图片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1156" y="4015290"/>
              <a:ext cx="1080000" cy="1080000"/>
            </a:xfrm>
            <a:prstGeom prst="rect">
              <a:avLst/>
            </a:prstGeom>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250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750" fill="hold"/>
                                        <p:tgtEl>
                                          <p:spTgt spid="61"/>
                                        </p:tgtEl>
                                        <p:attrNameLst>
                                          <p:attrName>ppt_x</p:attrName>
                                        </p:attrNameLst>
                                      </p:cBhvr>
                                      <p:tavLst>
                                        <p:tav tm="0">
                                          <p:val>
                                            <p:strVal val="0-#ppt_w/2"/>
                                          </p:val>
                                        </p:tav>
                                        <p:tav tm="100000">
                                          <p:val>
                                            <p:strVal val="#ppt_x"/>
                                          </p:val>
                                        </p:tav>
                                      </p:tavLst>
                                    </p:anim>
                                    <p:anim calcmode="lin" valueType="num">
                                      <p:cBhvr additive="base">
                                        <p:cTn id="13" dur="750" fill="hold"/>
                                        <p:tgtEl>
                                          <p:spTgt spid="6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2800"/>
                                  </p:stCondLst>
                                  <p:childTnLst>
                                    <p:set>
                                      <p:cBhvr>
                                        <p:cTn id="15" dur="1" fill="hold">
                                          <p:stCondLst>
                                            <p:cond delay="0"/>
                                          </p:stCondLst>
                                        </p:cTn>
                                        <p:tgtEl>
                                          <p:spTgt spid="60"/>
                                        </p:tgtEl>
                                        <p:attrNameLst>
                                          <p:attrName>style.visibility</p:attrName>
                                        </p:attrNameLst>
                                      </p:cBhvr>
                                      <p:to>
                                        <p:strVal val="visible"/>
                                      </p:to>
                                    </p:set>
                                    <p:anim calcmode="lin" valueType="num">
                                      <p:cBhvr additive="base">
                                        <p:cTn id="16" dur="750" fill="hold"/>
                                        <p:tgtEl>
                                          <p:spTgt spid="60"/>
                                        </p:tgtEl>
                                        <p:attrNameLst>
                                          <p:attrName>ppt_x</p:attrName>
                                        </p:attrNameLst>
                                      </p:cBhvr>
                                      <p:tavLst>
                                        <p:tav tm="0">
                                          <p:val>
                                            <p:strVal val="0-#ppt_w/2"/>
                                          </p:val>
                                        </p:tav>
                                        <p:tav tm="100000">
                                          <p:val>
                                            <p:strVal val="#ppt_x"/>
                                          </p:val>
                                        </p:tav>
                                      </p:tavLst>
                                    </p:anim>
                                    <p:anim calcmode="lin" valueType="num">
                                      <p:cBhvr additive="base">
                                        <p:cTn id="17" dur="750" fill="hold"/>
                                        <p:tgtEl>
                                          <p:spTgt spid="60"/>
                                        </p:tgtEl>
                                        <p:attrNameLst>
                                          <p:attrName>ppt_y</p:attrName>
                                        </p:attrNameLst>
                                      </p:cBhvr>
                                      <p:tavLst>
                                        <p:tav tm="0">
                                          <p:val>
                                            <p:strVal val="#ppt_y"/>
                                          </p:val>
                                        </p:tav>
                                        <p:tav tm="100000">
                                          <p:val>
                                            <p:strVal val="#ppt_y"/>
                                          </p:val>
                                        </p:tav>
                                      </p:tavLst>
                                    </p:anim>
                                  </p:childTnLst>
                                </p:cTn>
                              </p:par>
                              <p:par>
                                <p:cTn id="18" presetID="35" presetClass="entr" presetSubtype="0" fill="hold"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4900"/>
                                        <p:tgtEl>
                                          <p:spTgt spid="56"/>
                                        </p:tgtEl>
                                      </p:cBhvr>
                                    </p:animEffect>
                                    <p:anim calcmode="lin" valueType="num">
                                      <p:cBhvr>
                                        <p:cTn id="21" dur="4900" fill="hold"/>
                                        <p:tgtEl>
                                          <p:spTgt spid="56"/>
                                        </p:tgtEl>
                                        <p:attrNameLst>
                                          <p:attrName>style.rotation</p:attrName>
                                        </p:attrNameLst>
                                      </p:cBhvr>
                                      <p:tavLst>
                                        <p:tav tm="0">
                                          <p:val>
                                            <p:fltVal val="720"/>
                                          </p:val>
                                        </p:tav>
                                        <p:tav tm="100000">
                                          <p:val>
                                            <p:fltVal val="0"/>
                                          </p:val>
                                        </p:tav>
                                      </p:tavLst>
                                    </p:anim>
                                    <p:anim calcmode="lin" valueType="num">
                                      <p:cBhvr>
                                        <p:cTn id="22" dur="4900" fill="hold"/>
                                        <p:tgtEl>
                                          <p:spTgt spid="56"/>
                                        </p:tgtEl>
                                        <p:attrNameLst>
                                          <p:attrName>ppt_h</p:attrName>
                                        </p:attrNameLst>
                                      </p:cBhvr>
                                      <p:tavLst>
                                        <p:tav tm="0">
                                          <p:val>
                                            <p:fltVal val="0"/>
                                          </p:val>
                                        </p:tav>
                                        <p:tav tm="100000">
                                          <p:val>
                                            <p:strVal val="#ppt_h"/>
                                          </p:val>
                                        </p:tav>
                                      </p:tavLst>
                                    </p:anim>
                                    <p:anim calcmode="lin" valueType="num">
                                      <p:cBhvr>
                                        <p:cTn id="23" dur="4900" fill="hold"/>
                                        <p:tgtEl>
                                          <p:spTgt spid="56"/>
                                        </p:tgtEl>
                                        <p:attrNameLst>
                                          <p:attrName>ppt_w</p:attrName>
                                        </p:attrNameLst>
                                      </p:cBhvr>
                                      <p:tavLst>
                                        <p:tav tm="0">
                                          <p:val>
                                            <p:fltVal val="0"/>
                                          </p:val>
                                        </p:tav>
                                        <p:tav tm="100000">
                                          <p:val>
                                            <p:strVal val="#ppt_w"/>
                                          </p:val>
                                        </p:tav>
                                      </p:tavLst>
                                    </p:anim>
                                  </p:childTnLst>
                                </p:cTn>
                              </p:par>
                              <p:par>
                                <p:cTn id="24" presetID="35" presetClass="entr" presetSubtype="0" fill="hold" nodeType="withEffect">
                                  <p:stCondLst>
                                    <p:cond delay="110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5300"/>
                                        <p:tgtEl>
                                          <p:spTgt spid="52"/>
                                        </p:tgtEl>
                                      </p:cBhvr>
                                    </p:animEffect>
                                    <p:anim calcmode="lin" valueType="num">
                                      <p:cBhvr>
                                        <p:cTn id="27" dur="5300" fill="hold"/>
                                        <p:tgtEl>
                                          <p:spTgt spid="52"/>
                                        </p:tgtEl>
                                        <p:attrNameLst>
                                          <p:attrName>style.rotation</p:attrName>
                                        </p:attrNameLst>
                                      </p:cBhvr>
                                      <p:tavLst>
                                        <p:tav tm="0">
                                          <p:val>
                                            <p:fltVal val="720"/>
                                          </p:val>
                                        </p:tav>
                                        <p:tav tm="100000">
                                          <p:val>
                                            <p:fltVal val="0"/>
                                          </p:val>
                                        </p:tav>
                                      </p:tavLst>
                                    </p:anim>
                                    <p:anim calcmode="lin" valueType="num">
                                      <p:cBhvr>
                                        <p:cTn id="28" dur="5300" fill="hold"/>
                                        <p:tgtEl>
                                          <p:spTgt spid="52"/>
                                        </p:tgtEl>
                                        <p:attrNameLst>
                                          <p:attrName>ppt_h</p:attrName>
                                        </p:attrNameLst>
                                      </p:cBhvr>
                                      <p:tavLst>
                                        <p:tav tm="0">
                                          <p:val>
                                            <p:fltVal val="0"/>
                                          </p:val>
                                        </p:tav>
                                        <p:tav tm="100000">
                                          <p:val>
                                            <p:strVal val="#ppt_h"/>
                                          </p:val>
                                        </p:tav>
                                      </p:tavLst>
                                    </p:anim>
                                    <p:anim calcmode="lin" valueType="num">
                                      <p:cBhvr>
                                        <p:cTn id="29" dur="5300" fill="hold"/>
                                        <p:tgtEl>
                                          <p:spTgt spid="52"/>
                                        </p:tgtEl>
                                        <p:attrNameLst>
                                          <p:attrName>ppt_w</p:attrName>
                                        </p:attrNameLst>
                                      </p:cBhvr>
                                      <p:tavLst>
                                        <p:tav tm="0">
                                          <p:val>
                                            <p:fltVal val="0"/>
                                          </p:val>
                                        </p:tav>
                                        <p:tav tm="100000">
                                          <p:val>
                                            <p:strVal val="#ppt_w"/>
                                          </p:val>
                                        </p:tav>
                                      </p:tavLst>
                                    </p:anim>
                                  </p:childTnLst>
                                </p:cTn>
                              </p:par>
                              <p:par>
                                <p:cTn id="30" presetID="35" presetClass="entr" presetSubtype="0"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900"/>
                                        <p:tgtEl>
                                          <p:spTgt spid="48"/>
                                        </p:tgtEl>
                                      </p:cBhvr>
                                    </p:animEffect>
                                    <p:anim calcmode="lin" valueType="num">
                                      <p:cBhvr>
                                        <p:cTn id="33" dur="5900" fill="hold"/>
                                        <p:tgtEl>
                                          <p:spTgt spid="48"/>
                                        </p:tgtEl>
                                        <p:attrNameLst>
                                          <p:attrName>style.rotation</p:attrName>
                                        </p:attrNameLst>
                                      </p:cBhvr>
                                      <p:tavLst>
                                        <p:tav tm="0">
                                          <p:val>
                                            <p:fltVal val="720"/>
                                          </p:val>
                                        </p:tav>
                                        <p:tav tm="100000">
                                          <p:val>
                                            <p:fltVal val="0"/>
                                          </p:val>
                                        </p:tav>
                                      </p:tavLst>
                                    </p:anim>
                                    <p:anim calcmode="lin" valueType="num">
                                      <p:cBhvr>
                                        <p:cTn id="34" dur="5900" fill="hold"/>
                                        <p:tgtEl>
                                          <p:spTgt spid="48"/>
                                        </p:tgtEl>
                                        <p:attrNameLst>
                                          <p:attrName>ppt_h</p:attrName>
                                        </p:attrNameLst>
                                      </p:cBhvr>
                                      <p:tavLst>
                                        <p:tav tm="0">
                                          <p:val>
                                            <p:fltVal val="0"/>
                                          </p:val>
                                        </p:tav>
                                        <p:tav tm="100000">
                                          <p:val>
                                            <p:strVal val="#ppt_h"/>
                                          </p:val>
                                        </p:tav>
                                      </p:tavLst>
                                    </p:anim>
                                    <p:anim calcmode="lin" valueType="num">
                                      <p:cBhvr>
                                        <p:cTn id="35" dur="5900" fill="hold"/>
                                        <p:tgtEl>
                                          <p:spTgt spid="48"/>
                                        </p:tgtEl>
                                        <p:attrNameLst>
                                          <p:attrName>ppt_w</p:attrName>
                                        </p:attrNameLst>
                                      </p:cBhvr>
                                      <p:tavLst>
                                        <p:tav tm="0">
                                          <p:val>
                                            <p:fltVal val="0"/>
                                          </p:val>
                                        </p:tav>
                                        <p:tav tm="100000">
                                          <p:val>
                                            <p:strVal val="#ppt_w"/>
                                          </p:val>
                                        </p:tav>
                                      </p:tavLst>
                                    </p:anim>
                                  </p:childTnLst>
                                </p:cTn>
                              </p:par>
                              <p:par>
                                <p:cTn id="36" presetID="42" presetClass="entr" presetSubtype="0" fill="hold" nodeType="withEffect">
                                  <p:stCondLst>
                                    <p:cond delay="110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110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110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110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110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3"/>
          <p:cNvPicPr>
            <a:picLocks noChangeAspect="1" noChangeArrowheads="1"/>
          </p:cNvPicPr>
          <p:nvPr/>
        </p:nvPicPr>
        <p:blipFill>
          <a:blip r:embed="rId1" cstate="print"/>
          <a:srcRect/>
          <a:stretch>
            <a:fillRect/>
          </a:stretch>
        </p:blipFill>
        <p:spPr bwMode="auto">
          <a:xfrm>
            <a:off x="2411709" y="2991966"/>
            <a:ext cx="927219" cy="1080000"/>
          </a:xfrm>
          <a:prstGeom prst="rect">
            <a:avLst/>
          </a:prstGeom>
          <a:noFill/>
          <a:ln w="9525">
            <a:noFill/>
            <a:miter lim="800000"/>
            <a:headEnd/>
            <a:tailEnd/>
          </a:ln>
        </p:spPr>
      </p:pic>
      <p:sp>
        <p:nvSpPr>
          <p:cNvPr id="67" name="任意多边形 66"/>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a:off x="-391195" y="-1"/>
            <a:ext cx="1417774" cy="723901"/>
            <a:chOff x="-391195" y="-1"/>
            <a:chExt cx="1697596" cy="866775"/>
          </a:xfrm>
        </p:grpSpPr>
        <p:sp>
          <p:nvSpPr>
            <p:cNvPr id="69" name="任意多边形 6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5" name="直接连接符 74"/>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1058873"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重要系统</a:t>
            </a:r>
            <a:r>
              <a:rPr lang="zh-TW" altLang="en-US" sz="3200" b="1" dirty="0">
                <a:solidFill>
                  <a:schemeClr val="tx2"/>
                </a:solidFill>
                <a:latin typeface="Century Gothic" panose="020B0502020202020204" pitchFamily="34" charset="0"/>
                <a:ea typeface="+mj-ea"/>
              </a:rPr>
              <a:t>特色</a:t>
            </a:r>
            <a:endParaRPr lang="zh-CN" altLang="en-US" sz="3200" b="1" dirty="0">
              <a:solidFill>
                <a:schemeClr val="tx2"/>
              </a:solidFill>
              <a:latin typeface="Century Gothic" panose="020B0502020202020204" pitchFamily="34" charset="0"/>
              <a:ea typeface="+mj-ea"/>
            </a:endParaRPr>
          </a:p>
        </p:txBody>
      </p:sp>
      <p:grpSp>
        <p:nvGrpSpPr>
          <p:cNvPr id="38" name="组合 37"/>
          <p:cNvGrpSpPr/>
          <p:nvPr/>
        </p:nvGrpSpPr>
        <p:grpSpPr bwMode="auto">
          <a:xfrm>
            <a:off x="1058873" y="2014822"/>
            <a:ext cx="3600000" cy="3600000"/>
            <a:chOff x="4493686" y="1207526"/>
            <a:chExt cx="1354453" cy="1354453"/>
          </a:xfrm>
        </p:grpSpPr>
        <p:sp>
          <p:nvSpPr>
            <p:cNvPr id="39" name="Oval 177"/>
            <p:cNvSpPr>
              <a:spLocks noChangeArrowheads="1"/>
            </p:cNvSpPr>
            <p:nvPr/>
          </p:nvSpPr>
          <p:spPr bwMode="auto">
            <a:xfrm>
              <a:off x="4493686" y="1207526"/>
              <a:ext cx="1354453" cy="1354453"/>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mn-ea"/>
              </a:endParaRPr>
            </a:p>
          </p:txBody>
        </p:sp>
        <p:sp>
          <p:nvSpPr>
            <p:cNvPr id="42" name="矩形 24"/>
            <p:cNvSpPr>
              <a:spLocks noChangeArrowheads="1"/>
            </p:cNvSpPr>
            <p:nvPr/>
          </p:nvSpPr>
          <p:spPr bwMode="auto">
            <a:xfrm>
              <a:off x="4909952" y="2070277"/>
              <a:ext cx="532666" cy="17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A0204" charset="0"/>
                  <a:ea typeface="宋体" panose="02010600030101010101" pitchFamily="2" charset="-122"/>
                </a:defRPr>
              </a:lvl1pPr>
              <a:lvl2pPr marL="742950" indent="-285750">
                <a:defRPr>
                  <a:solidFill>
                    <a:schemeClr val="tx1"/>
                  </a:solidFill>
                  <a:latin typeface="Calibri" panose="020F05020202040A0204" charset="0"/>
                  <a:ea typeface="宋体" panose="02010600030101010101" pitchFamily="2" charset="-122"/>
                </a:defRPr>
              </a:lvl2pPr>
              <a:lvl3pPr marL="1143000" indent="-228600">
                <a:defRPr>
                  <a:solidFill>
                    <a:schemeClr val="tx1"/>
                  </a:solidFill>
                  <a:latin typeface="Calibri" panose="020F05020202040A0204" charset="0"/>
                  <a:ea typeface="宋体" panose="02010600030101010101" pitchFamily="2" charset="-122"/>
                </a:defRPr>
              </a:lvl3pPr>
              <a:lvl4pPr marL="1600200" indent="-228600">
                <a:defRPr>
                  <a:solidFill>
                    <a:schemeClr val="tx1"/>
                  </a:solidFill>
                  <a:latin typeface="Calibri" panose="020F05020202040A0204" charset="0"/>
                  <a:ea typeface="宋体" panose="02010600030101010101" pitchFamily="2" charset="-122"/>
                </a:defRPr>
              </a:lvl4pPr>
              <a:lvl5pPr marL="2057400" indent="-228600">
                <a:defRPr>
                  <a:solidFill>
                    <a:schemeClr val="tx1"/>
                  </a:solidFill>
                  <a:latin typeface="Calibri" panose="020F05020202040A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9pPr>
            </a:lstStyle>
            <a:p>
              <a:pPr algn="ctr"/>
              <a:r>
                <a:rPr lang="zh-TW" altLang="en-US" sz="2400" dirty="0">
                  <a:latin typeface="+mn-ea"/>
                  <a:ea typeface="+mn-ea"/>
                  <a:cs typeface="Arial" panose="020B0604020202020204" pitchFamily="34" charset="0"/>
                </a:rPr>
                <a:t>数据丰富</a:t>
              </a:r>
              <a:endParaRPr lang="zh-CN" altLang="en-US" sz="2400" dirty="0">
                <a:latin typeface="+mn-ea"/>
                <a:ea typeface="+mn-ea"/>
                <a:cs typeface="Arial" panose="020B0604020202020204" pitchFamily="34" charset="0"/>
              </a:endParaRPr>
            </a:p>
          </p:txBody>
        </p:sp>
      </p:grpSp>
      <p:sp>
        <p:nvSpPr>
          <p:cNvPr id="8" name="剪去對角線角落矩形 7"/>
          <p:cNvSpPr/>
          <p:nvPr/>
        </p:nvSpPr>
        <p:spPr>
          <a:xfrm>
            <a:off x="5457306" y="2002395"/>
            <a:ext cx="6008400" cy="9144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12" name="剪去對角線角落矩形 111"/>
          <p:cNvSpPr/>
          <p:nvPr/>
        </p:nvSpPr>
        <p:spPr>
          <a:xfrm>
            <a:off x="5457306" y="3318214"/>
            <a:ext cx="6008400" cy="9144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TW" altLang="en-US"/>
          </a:p>
        </p:txBody>
      </p:sp>
      <p:sp>
        <p:nvSpPr>
          <p:cNvPr id="113" name="剪去對角線角落矩形 112"/>
          <p:cNvSpPr/>
          <p:nvPr/>
        </p:nvSpPr>
        <p:spPr>
          <a:xfrm>
            <a:off x="5457306" y="4627998"/>
            <a:ext cx="6008400" cy="9144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105"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9297" y="1957474"/>
            <a:ext cx="1005458" cy="1005458"/>
          </a:xfrm>
          <a:prstGeom prst="rect">
            <a:avLst/>
          </a:prstGeom>
        </p:spPr>
      </p:pic>
      <p:sp>
        <p:nvSpPr>
          <p:cNvPr id="107" name="矩形 106"/>
          <p:cNvSpPr/>
          <p:nvPr/>
        </p:nvSpPr>
        <p:spPr>
          <a:xfrm>
            <a:off x="6474755" y="2131668"/>
            <a:ext cx="4950608" cy="707886"/>
          </a:xfrm>
          <a:prstGeom prst="rect">
            <a:avLst/>
          </a:prstGeom>
        </p:spPr>
        <p:txBody>
          <a:bodyPr wrap="square" anchor="ctr">
            <a:spAutoFit/>
          </a:bodyPr>
          <a:lstStyle/>
          <a:p>
            <a:r>
              <a:rPr lang="en-US" altLang="zh-TW" sz="4000" dirty="0">
                <a:solidFill>
                  <a:schemeClr val="tx2">
                    <a:lumMod val="75000"/>
                  </a:schemeClr>
                </a:solidFill>
                <a:latin typeface="+mn-ea"/>
              </a:rPr>
              <a:t>65</a:t>
            </a:r>
            <a:r>
              <a:rPr lang="zh-TW" altLang="en-US" sz="2400" dirty="0">
                <a:solidFill>
                  <a:schemeClr val="tx2">
                    <a:lumMod val="75000"/>
                  </a:schemeClr>
                </a:solidFill>
                <a:latin typeface="+mn-ea"/>
              </a:rPr>
              <a:t>万</a:t>
            </a:r>
            <a:r>
              <a:rPr lang="en-US" altLang="zh-TW" sz="2400" dirty="0">
                <a:solidFill>
                  <a:schemeClr val="tx2">
                    <a:lumMod val="75000"/>
                  </a:schemeClr>
                </a:solidFill>
                <a:latin typeface="+mn-ea"/>
              </a:rPr>
              <a:t>--</a:t>
            </a:r>
            <a:r>
              <a:rPr lang="zh-CN" altLang="en-US" sz="2400" dirty="0">
                <a:solidFill>
                  <a:schemeClr val="tx2">
                    <a:lumMod val="75000"/>
                  </a:schemeClr>
                </a:solidFill>
                <a:latin typeface="+mn-ea"/>
              </a:rPr>
              <a:t>最大台湾学术文献收录量</a:t>
            </a:r>
            <a:endParaRPr lang="zh-CN" altLang="en-US" sz="2400" dirty="0">
              <a:solidFill>
                <a:schemeClr val="tx2">
                  <a:lumMod val="75000"/>
                </a:schemeClr>
              </a:solidFill>
              <a:latin typeface="+mn-ea"/>
            </a:endParaRPr>
          </a:p>
        </p:txBody>
      </p:sp>
      <p:pic>
        <p:nvPicPr>
          <p:cNvPr id="104"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045" y="3365904"/>
            <a:ext cx="808484" cy="808484"/>
          </a:xfrm>
          <a:prstGeom prst="rect">
            <a:avLst/>
          </a:prstGeom>
        </p:spPr>
      </p:pic>
      <p:sp>
        <p:nvSpPr>
          <p:cNvPr id="108" name="矩形 107"/>
          <p:cNvSpPr/>
          <p:nvPr/>
        </p:nvSpPr>
        <p:spPr>
          <a:xfrm>
            <a:off x="6549268" y="3411687"/>
            <a:ext cx="4950608" cy="707886"/>
          </a:xfrm>
          <a:prstGeom prst="rect">
            <a:avLst/>
          </a:prstGeom>
        </p:spPr>
        <p:txBody>
          <a:bodyPr wrap="square">
            <a:spAutoFit/>
          </a:bodyPr>
          <a:lstStyle/>
          <a:p>
            <a:r>
              <a:rPr lang="en-US" altLang="zh-TW" sz="4000" dirty="0">
                <a:solidFill>
                  <a:schemeClr val="bg1"/>
                </a:solidFill>
                <a:latin typeface="+mn-ea"/>
              </a:rPr>
              <a:t>12</a:t>
            </a:r>
            <a:r>
              <a:rPr lang="zh-TW" altLang="en-US" sz="2400" dirty="0">
                <a:solidFill>
                  <a:schemeClr val="bg1"/>
                </a:solidFill>
                <a:latin typeface="+mn-ea"/>
              </a:rPr>
              <a:t>万</a:t>
            </a:r>
            <a:r>
              <a:rPr lang="en-US" altLang="zh-TW" sz="2400" dirty="0">
                <a:solidFill>
                  <a:schemeClr val="bg1"/>
                </a:solidFill>
                <a:latin typeface="+mn-ea"/>
              </a:rPr>
              <a:t>--</a:t>
            </a:r>
            <a:r>
              <a:rPr lang="zh-CN" altLang="en-US" sz="2400" dirty="0">
                <a:solidFill>
                  <a:schemeClr val="bg1"/>
                </a:solidFill>
                <a:latin typeface="+mn-ea"/>
              </a:rPr>
              <a:t>最优质学位论文收录</a:t>
            </a:r>
            <a:endParaRPr lang="zh-CN" altLang="en-US" sz="2400" dirty="0">
              <a:solidFill>
                <a:schemeClr val="bg1"/>
              </a:solidFill>
              <a:latin typeface="+mn-ea"/>
            </a:endParaRPr>
          </a:p>
        </p:txBody>
      </p:sp>
      <p:pic>
        <p:nvPicPr>
          <p:cNvPr id="106"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5408" y="4727506"/>
            <a:ext cx="754499" cy="754499"/>
          </a:xfrm>
          <a:prstGeom prst="rect">
            <a:avLst/>
          </a:prstGeom>
        </p:spPr>
      </p:pic>
      <p:sp>
        <p:nvSpPr>
          <p:cNvPr id="109" name="矩形 108"/>
          <p:cNvSpPr/>
          <p:nvPr/>
        </p:nvSpPr>
        <p:spPr>
          <a:xfrm>
            <a:off x="6602152" y="4880814"/>
            <a:ext cx="4950608" cy="461665"/>
          </a:xfrm>
          <a:prstGeom prst="rect">
            <a:avLst/>
          </a:prstGeom>
        </p:spPr>
        <p:txBody>
          <a:bodyPr wrap="square">
            <a:spAutoFit/>
          </a:bodyPr>
          <a:lstStyle/>
          <a:p>
            <a:r>
              <a:rPr lang="zh-CN" altLang="en-US" sz="2400" dirty="0">
                <a:solidFill>
                  <a:schemeClr val="tx2">
                    <a:lumMod val="75000"/>
                  </a:schemeClr>
                </a:solidFill>
                <a:latin typeface="+mn-ea"/>
              </a:rPr>
              <a:t>完整台湾人社核心期刊收录</a:t>
            </a:r>
            <a:endParaRPr lang="zh-CN" altLang="en-US" sz="2400" dirty="0">
              <a:solidFill>
                <a:schemeClr val="tx2">
                  <a:lumMod val="75000"/>
                </a:schemeClr>
              </a:solidFill>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1000" fill="hold"/>
                                        <p:tgtEl>
                                          <p:spTgt spid="88"/>
                                        </p:tgtEl>
                                        <p:attrNameLst>
                                          <p:attrName>ppt_w</p:attrName>
                                        </p:attrNameLst>
                                      </p:cBhvr>
                                      <p:tavLst>
                                        <p:tav tm="0">
                                          <p:val>
                                            <p:fltVal val="0"/>
                                          </p:val>
                                        </p:tav>
                                        <p:tav tm="100000">
                                          <p:val>
                                            <p:strVal val="#ppt_w"/>
                                          </p:val>
                                        </p:tav>
                                      </p:tavLst>
                                    </p:anim>
                                    <p:anim calcmode="lin" valueType="num">
                                      <p:cBhvr>
                                        <p:cTn id="8" dur="1000" fill="hold"/>
                                        <p:tgtEl>
                                          <p:spTgt spid="88"/>
                                        </p:tgtEl>
                                        <p:attrNameLst>
                                          <p:attrName>ppt_h</p:attrName>
                                        </p:attrNameLst>
                                      </p:cBhvr>
                                      <p:tavLst>
                                        <p:tav tm="0">
                                          <p:val>
                                            <p:fltVal val="0"/>
                                          </p:val>
                                        </p:tav>
                                        <p:tav tm="100000">
                                          <p:val>
                                            <p:strVal val="#ppt_h"/>
                                          </p:val>
                                        </p:tav>
                                      </p:tavLst>
                                    </p:anim>
                                    <p:anim calcmode="lin" valueType="num">
                                      <p:cBhvr>
                                        <p:cTn id="9" dur="1000" fill="hold"/>
                                        <p:tgtEl>
                                          <p:spTgt spid="88"/>
                                        </p:tgtEl>
                                        <p:attrNameLst>
                                          <p:attrName>style.rotation</p:attrName>
                                        </p:attrNameLst>
                                      </p:cBhvr>
                                      <p:tavLst>
                                        <p:tav tm="0">
                                          <p:val>
                                            <p:fltVal val="90"/>
                                          </p:val>
                                        </p:tav>
                                        <p:tav tm="100000">
                                          <p:val>
                                            <p:fltVal val="0"/>
                                          </p:val>
                                        </p:tav>
                                      </p:tavLst>
                                    </p:anim>
                                    <p:animEffect transition="in" filter="fade">
                                      <p:cBhvr>
                                        <p:cTn id="10" dur="1000"/>
                                        <p:tgtEl>
                                          <p:spTgt spid="88"/>
                                        </p:tgtEl>
                                      </p:cBhvr>
                                    </p:animEffect>
                                  </p:childTnLst>
                                </p:cTn>
                              </p:par>
                              <p:par>
                                <p:cTn id="11" presetID="3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1000" fill="hold"/>
                                        <p:tgtEl>
                                          <p:spTgt spid="38"/>
                                        </p:tgtEl>
                                        <p:attrNameLst>
                                          <p:attrName>ppt_w</p:attrName>
                                        </p:attrNameLst>
                                      </p:cBhvr>
                                      <p:tavLst>
                                        <p:tav tm="0">
                                          <p:val>
                                            <p:fltVal val="0"/>
                                          </p:val>
                                        </p:tav>
                                        <p:tav tm="100000">
                                          <p:val>
                                            <p:strVal val="#ppt_w"/>
                                          </p:val>
                                        </p:tav>
                                      </p:tavLst>
                                    </p:anim>
                                    <p:anim calcmode="lin" valueType="num">
                                      <p:cBhvr>
                                        <p:cTn id="14" dur="1000" fill="hold"/>
                                        <p:tgtEl>
                                          <p:spTgt spid="38"/>
                                        </p:tgtEl>
                                        <p:attrNameLst>
                                          <p:attrName>ppt_h</p:attrName>
                                        </p:attrNameLst>
                                      </p:cBhvr>
                                      <p:tavLst>
                                        <p:tav tm="0">
                                          <p:val>
                                            <p:fltVal val="0"/>
                                          </p:val>
                                        </p:tav>
                                        <p:tav tm="100000">
                                          <p:val>
                                            <p:strVal val="#ppt_h"/>
                                          </p:val>
                                        </p:tav>
                                      </p:tavLst>
                                    </p:anim>
                                    <p:anim calcmode="lin" valueType="num">
                                      <p:cBhvr>
                                        <p:cTn id="15" dur="1000" fill="hold"/>
                                        <p:tgtEl>
                                          <p:spTgt spid="38"/>
                                        </p:tgtEl>
                                        <p:attrNameLst>
                                          <p:attrName>style.rotation</p:attrName>
                                        </p:attrNameLst>
                                      </p:cBhvr>
                                      <p:tavLst>
                                        <p:tav tm="0">
                                          <p:val>
                                            <p:fltVal val="90"/>
                                          </p:val>
                                        </p:tav>
                                        <p:tav tm="100000">
                                          <p:val>
                                            <p:fltVal val="0"/>
                                          </p:val>
                                        </p:tav>
                                      </p:tavLst>
                                    </p:anim>
                                    <p:animEffect transition="in" filter="fade">
                                      <p:cBhvr>
                                        <p:cTn id="16" dur="1000"/>
                                        <p:tgtEl>
                                          <p:spTgt spid="38"/>
                                        </p:tgtEl>
                                      </p:cBhvr>
                                    </p:animEffect>
                                  </p:childTnLst>
                                </p:cTn>
                              </p:par>
                              <p:par>
                                <p:cTn id="17" presetID="12" presetClass="entr" presetSubtype="8" fill="hold" nodeType="withEffect">
                                  <p:stCondLst>
                                    <p:cond delay="1500"/>
                                  </p:stCondLst>
                                  <p:childTnLst>
                                    <p:set>
                                      <p:cBhvr>
                                        <p:cTn id="18" dur="1" fill="hold">
                                          <p:stCondLst>
                                            <p:cond delay="0"/>
                                          </p:stCondLst>
                                        </p:cTn>
                                        <p:tgtEl>
                                          <p:spTgt spid="105"/>
                                        </p:tgtEl>
                                        <p:attrNameLst>
                                          <p:attrName>style.visibility</p:attrName>
                                        </p:attrNameLst>
                                      </p:cBhvr>
                                      <p:to>
                                        <p:strVal val="visible"/>
                                      </p:to>
                                    </p:set>
                                    <p:anim calcmode="lin" valueType="num">
                                      <p:cBhvr additive="base">
                                        <p:cTn id="19" dur="500"/>
                                        <p:tgtEl>
                                          <p:spTgt spid="105"/>
                                        </p:tgtEl>
                                        <p:attrNameLst>
                                          <p:attrName>ppt_x</p:attrName>
                                        </p:attrNameLst>
                                      </p:cBhvr>
                                      <p:tavLst>
                                        <p:tav tm="0">
                                          <p:val>
                                            <p:strVal val="#ppt_x-#ppt_w*1.125000"/>
                                          </p:val>
                                        </p:tav>
                                        <p:tav tm="100000">
                                          <p:val>
                                            <p:strVal val="#ppt_x"/>
                                          </p:val>
                                        </p:tav>
                                      </p:tavLst>
                                    </p:anim>
                                    <p:animEffect transition="in" filter="wipe(right)">
                                      <p:cBhvr>
                                        <p:cTn id="20" dur="500"/>
                                        <p:tgtEl>
                                          <p:spTgt spid="105"/>
                                        </p:tgtEl>
                                      </p:cBhvr>
                                    </p:animEffect>
                                  </p:childTnLst>
                                </p:cTn>
                              </p:par>
                              <p:par>
                                <p:cTn id="21" presetID="12" presetClass="entr" presetSubtype="8" fill="hold" nodeType="withEffect">
                                  <p:stCondLst>
                                    <p:cond delay="175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500"/>
                                        <p:tgtEl>
                                          <p:spTgt spid="104"/>
                                        </p:tgtEl>
                                        <p:attrNameLst>
                                          <p:attrName>ppt_x</p:attrName>
                                        </p:attrNameLst>
                                      </p:cBhvr>
                                      <p:tavLst>
                                        <p:tav tm="0">
                                          <p:val>
                                            <p:strVal val="#ppt_x-#ppt_w*1.125000"/>
                                          </p:val>
                                        </p:tav>
                                        <p:tav tm="100000">
                                          <p:val>
                                            <p:strVal val="#ppt_x"/>
                                          </p:val>
                                        </p:tav>
                                      </p:tavLst>
                                    </p:anim>
                                    <p:animEffect transition="in" filter="wipe(right)">
                                      <p:cBhvr>
                                        <p:cTn id="24" dur="500"/>
                                        <p:tgtEl>
                                          <p:spTgt spid="104"/>
                                        </p:tgtEl>
                                      </p:cBhvr>
                                    </p:animEffect>
                                  </p:childTnLst>
                                </p:cTn>
                              </p:par>
                              <p:par>
                                <p:cTn id="25" presetID="12" presetClass="entr" presetSubtype="8" fill="hold" nodeType="withEffect">
                                  <p:stCondLst>
                                    <p:cond delay="2000"/>
                                  </p:stCondLst>
                                  <p:childTnLst>
                                    <p:set>
                                      <p:cBhvr>
                                        <p:cTn id="26" dur="1" fill="hold">
                                          <p:stCondLst>
                                            <p:cond delay="0"/>
                                          </p:stCondLst>
                                        </p:cTn>
                                        <p:tgtEl>
                                          <p:spTgt spid="106"/>
                                        </p:tgtEl>
                                        <p:attrNameLst>
                                          <p:attrName>style.visibility</p:attrName>
                                        </p:attrNameLst>
                                      </p:cBhvr>
                                      <p:to>
                                        <p:strVal val="visible"/>
                                      </p:to>
                                    </p:set>
                                    <p:anim calcmode="lin" valueType="num">
                                      <p:cBhvr additive="base">
                                        <p:cTn id="27" dur="500"/>
                                        <p:tgtEl>
                                          <p:spTgt spid="106"/>
                                        </p:tgtEl>
                                        <p:attrNameLst>
                                          <p:attrName>ppt_x</p:attrName>
                                        </p:attrNameLst>
                                      </p:cBhvr>
                                      <p:tavLst>
                                        <p:tav tm="0">
                                          <p:val>
                                            <p:strVal val="#ppt_x-#ppt_w*1.125000"/>
                                          </p:val>
                                        </p:tav>
                                        <p:tav tm="100000">
                                          <p:val>
                                            <p:strVal val="#ppt_x"/>
                                          </p:val>
                                        </p:tav>
                                      </p:tavLst>
                                    </p:anim>
                                    <p:animEffect transition="in" filter="wipe(right)">
                                      <p:cBhvr>
                                        <p:cTn id="28" dur="500"/>
                                        <p:tgtEl>
                                          <p:spTgt spid="106"/>
                                        </p:tgtEl>
                                      </p:cBhvr>
                                    </p:animEffect>
                                  </p:childTnLst>
                                </p:cTn>
                              </p:par>
                              <p:par>
                                <p:cTn id="29" presetID="16" presetClass="entr" presetSubtype="42" fill="hold" grpId="0" nodeType="withEffect">
                                  <p:stCondLst>
                                    <p:cond delay="2000"/>
                                  </p:stCondLst>
                                  <p:childTnLst>
                                    <p:set>
                                      <p:cBhvr>
                                        <p:cTn id="30" dur="1" fill="hold">
                                          <p:stCondLst>
                                            <p:cond delay="0"/>
                                          </p:stCondLst>
                                        </p:cTn>
                                        <p:tgtEl>
                                          <p:spTgt spid="107"/>
                                        </p:tgtEl>
                                        <p:attrNameLst>
                                          <p:attrName>style.visibility</p:attrName>
                                        </p:attrNameLst>
                                      </p:cBhvr>
                                      <p:to>
                                        <p:strVal val="visible"/>
                                      </p:to>
                                    </p:set>
                                    <p:animEffect transition="in" filter="barn(outHorizontal)">
                                      <p:cBhvr>
                                        <p:cTn id="31" dur="500"/>
                                        <p:tgtEl>
                                          <p:spTgt spid="107"/>
                                        </p:tgtEl>
                                      </p:cBhvr>
                                    </p:animEffect>
                                  </p:childTnLst>
                                </p:cTn>
                              </p:par>
                              <p:par>
                                <p:cTn id="32" presetID="16" presetClass="entr" presetSubtype="42" fill="hold" grpId="0" nodeType="withEffect">
                                  <p:stCondLst>
                                    <p:cond delay="2250"/>
                                  </p:stCondLst>
                                  <p:childTnLst>
                                    <p:set>
                                      <p:cBhvr>
                                        <p:cTn id="33" dur="1" fill="hold">
                                          <p:stCondLst>
                                            <p:cond delay="0"/>
                                          </p:stCondLst>
                                        </p:cTn>
                                        <p:tgtEl>
                                          <p:spTgt spid="108"/>
                                        </p:tgtEl>
                                        <p:attrNameLst>
                                          <p:attrName>style.visibility</p:attrName>
                                        </p:attrNameLst>
                                      </p:cBhvr>
                                      <p:to>
                                        <p:strVal val="visible"/>
                                      </p:to>
                                    </p:set>
                                    <p:animEffect transition="in" filter="barn(outHorizontal)">
                                      <p:cBhvr>
                                        <p:cTn id="34" dur="500"/>
                                        <p:tgtEl>
                                          <p:spTgt spid="108"/>
                                        </p:tgtEl>
                                      </p:cBhvr>
                                    </p:animEffect>
                                  </p:childTnLst>
                                </p:cTn>
                              </p:par>
                              <p:par>
                                <p:cTn id="35" presetID="16" presetClass="entr" presetSubtype="42" fill="hold" grpId="0" nodeType="withEffect">
                                  <p:stCondLst>
                                    <p:cond delay="2500"/>
                                  </p:stCondLst>
                                  <p:childTnLst>
                                    <p:set>
                                      <p:cBhvr>
                                        <p:cTn id="36" dur="1" fill="hold">
                                          <p:stCondLst>
                                            <p:cond delay="0"/>
                                          </p:stCondLst>
                                        </p:cTn>
                                        <p:tgtEl>
                                          <p:spTgt spid="109"/>
                                        </p:tgtEl>
                                        <p:attrNameLst>
                                          <p:attrName>style.visibility</p:attrName>
                                        </p:attrNameLst>
                                      </p:cBhvr>
                                      <p:to>
                                        <p:strVal val="visible"/>
                                      </p:to>
                                    </p:set>
                                    <p:animEffect transition="in" filter="barn(outHorizontal)">
                                      <p:cBhvr>
                                        <p:cTn id="37" dur="500"/>
                                        <p:tgtEl>
                                          <p:spTgt spid="109"/>
                                        </p:tgtEl>
                                      </p:cBhvr>
                                    </p:animEffect>
                                  </p:childTnLst>
                                </p:cTn>
                              </p:par>
                              <p:par>
                                <p:cTn id="38" presetID="17" presetClass="entr" presetSubtype="8" fill="hold" grpId="0" nodeType="withEffect">
                                  <p:stCondLst>
                                    <p:cond delay="175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ppt_x</p:attrName>
                                        </p:attrNameLst>
                                      </p:cBhvr>
                                      <p:tavLst>
                                        <p:tav tm="0">
                                          <p:val>
                                            <p:strVal val="#ppt_x-#ppt_w/2"/>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strVal val="#ppt_h"/>
                                          </p:val>
                                        </p:tav>
                                        <p:tav tm="100000">
                                          <p:val>
                                            <p:strVal val="#ppt_h"/>
                                          </p:val>
                                        </p:tav>
                                      </p:tavLst>
                                    </p:anim>
                                  </p:childTnLst>
                                </p:cTn>
                              </p:par>
                              <p:par>
                                <p:cTn id="44" presetID="17" presetClass="entr" presetSubtype="8" fill="hold" grpId="0" nodeType="withEffect">
                                  <p:stCondLst>
                                    <p:cond delay="2000"/>
                                  </p:stCondLst>
                                  <p:childTnLst>
                                    <p:set>
                                      <p:cBhvr>
                                        <p:cTn id="45" dur="1" fill="hold">
                                          <p:stCondLst>
                                            <p:cond delay="0"/>
                                          </p:stCondLst>
                                        </p:cTn>
                                        <p:tgtEl>
                                          <p:spTgt spid="112"/>
                                        </p:tgtEl>
                                        <p:attrNameLst>
                                          <p:attrName>style.visibility</p:attrName>
                                        </p:attrNameLst>
                                      </p:cBhvr>
                                      <p:to>
                                        <p:strVal val="visible"/>
                                      </p:to>
                                    </p:set>
                                    <p:anim calcmode="lin" valueType="num">
                                      <p:cBhvr>
                                        <p:cTn id="46" dur="500" fill="hold"/>
                                        <p:tgtEl>
                                          <p:spTgt spid="112"/>
                                        </p:tgtEl>
                                        <p:attrNameLst>
                                          <p:attrName>ppt_x</p:attrName>
                                        </p:attrNameLst>
                                      </p:cBhvr>
                                      <p:tavLst>
                                        <p:tav tm="0">
                                          <p:val>
                                            <p:strVal val="#ppt_x-#ppt_w/2"/>
                                          </p:val>
                                        </p:tav>
                                        <p:tav tm="100000">
                                          <p:val>
                                            <p:strVal val="#ppt_x"/>
                                          </p:val>
                                        </p:tav>
                                      </p:tavLst>
                                    </p:anim>
                                    <p:anim calcmode="lin" valueType="num">
                                      <p:cBhvr>
                                        <p:cTn id="47" dur="500" fill="hold"/>
                                        <p:tgtEl>
                                          <p:spTgt spid="112"/>
                                        </p:tgtEl>
                                        <p:attrNameLst>
                                          <p:attrName>ppt_y</p:attrName>
                                        </p:attrNameLst>
                                      </p:cBhvr>
                                      <p:tavLst>
                                        <p:tav tm="0">
                                          <p:val>
                                            <p:strVal val="#ppt_y"/>
                                          </p:val>
                                        </p:tav>
                                        <p:tav tm="100000">
                                          <p:val>
                                            <p:strVal val="#ppt_y"/>
                                          </p:val>
                                        </p:tav>
                                      </p:tavLst>
                                    </p:anim>
                                    <p:anim calcmode="lin" valueType="num">
                                      <p:cBhvr>
                                        <p:cTn id="48" dur="500" fill="hold"/>
                                        <p:tgtEl>
                                          <p:spTgt spid="112"/>
                                        </p:tgtEl>
                                        <p:attrNameLst>
                                          <p:attrName>ppt_w</p:attrName>
                                        </p:attrNameLst>
                                      </p:cBhvr>
                                      <p:tavLst>
                                        <p:tav tm="0">
                                          <p:val>
                                            <p:fltVal val="0"/>
                                          </p:val>
                                        </p:tav>
                                        <p:tav tm="100000">
                                          <p:val>
                                            <p:strVal val="#ppt_w"/>
                                          </p:val>
                                        </p:tav>
                                      </p:tavLst>
                                    </p:anim>
                                    <p:anim calcmode="lin" valueType="num">
                                      <p:cBhvr>
                                        <p:cTn id="49" dur="500" fill="hold"/>
                                        <p:tgtEl>
                                          <p:spTgt spid="112"/>
                                        </p:tgtEl>
                                        <p:attrNameLst>
                                          <p:attrName>ppt_h</p:attrName>
                                        </p:attrNameLst>
                                      </p:cBhvr>
                                      <p:tavLst>
                                        <p:tav tm="0">
                                          <p:val>
                                            <p:strVal val="#ppt_h"/>
                                          </p:val>
                                        </p:tav>
                                        <p:tav tm="100000">
                                          <p:val>
                                            <p:strVal val="#ppt_h"/>
                                          </p:val>
                                        </p:tav>
                                      </p:tavLst>
                                    </p:anim>
                                  </p:childTnLst>
                                </p:cTn>
                              </p:par>
                              <p:par>
                                <p:cTn id="50" presetID="17" presetClass="entr" presetSubtype="8" fill="hold" grpId="0" nodeType="withEffect">
                                  <p:stCondLst>
                                    <p:cond delay="2250"/>
                                  </p:stCondLst>
                                  <p:childTnLst>
                                    <p:set>
                                      <p:cBhvr>
                                        <p:cTn id="51" dur="1" fill="hold">
                                          <p:stCondLst>
                                            <p:cond delay="0"/>
                                          </p:stCondLst>
                                        </p:cTn>
                                        <p:tgtEl>
                                          <p:spTgt spid="113"/>
                                        </p:tgtEl>
                                        <p:attrNameLst>
                                          <p:attrName>style.visibility</p:attrName>
                                        </p:attrNameLst>
                                      </p:cBhvr>
                                      <p:to>
                                        <p:strVal val="visible"/>
                                      </p:to>
                                    </p:set>
                                    <p:anim calcmode="lin" valueType="num">
                                      <p:cBhvr>
                                        <p:cTn id="52" dur="500" fill="hold"/>
                                        <p:tgtEl>
                                          <p:spTgt spid="113"/>
                                        </p:tgtEl>
                                        <p:attrNameLst>
                                          <p:attrName>ppt_x</p:attrName>
                                        </p:attrNameLst>
                                      </p:cBhvr>
                                      <p:tavLst>
                                        <p:tav tm="0">
                                          <p:val>
                                            <p:strVal val="#ppt_x-#ppt_w/2"/>
                                          </p:val>
                                        </p:tav>
                                        <p:tav tm="100000">
                                          <p:val>
                                            <p:strVal val="#ppt_x"/>
                                          </p:val>
                                        </p:tav>
                                      </p:tavLst>
                                    </p:anim>
                                    <p:anim calcmode="lin" valueType="num">
                                      <p:cBhvr>
                                        <p:cTn id="53" dur="500" fill="hold"/>
                                        <p:tgtEl>
                                          <p:spTgt spid="113"/>
                                        </p:tgtEl>
                                        <p:attrNameLst>
                                          <p:attrName>ppt_y</p:attrName>
                                        </p:attrNameLst>
                                      </p:cBhvr>
                                      <p:tavLst>
                                        <p:tav tm="0">
                                          <p:val>
                                            <p:strVal val="#ppt_y"/>
                                          </p:val>
                                        </p:tav>
                                        <p:tav tm="100000">
                                          <p:val>
                                            <p:strVal val="#ppt_y"/>
                                          </p:val>
                                        </p:tav>
                                      </p:tavLst>
                                    </p:anim>
                                    <p:anim calcmode="lin" valueType="num">
                                      <p:cBhvr>
                                        <p:cTn id="54" dur="500" fill="hold"/>
                                        <p:tgtEl>
                                          <p:spTgt spid="113"/>
                                        </p:tgtEl>
                                        <p:attrNameLst>
                                          <p:attrName>ppt_w</p:attrName>
                                        </p:attrNameLst>
                                      </p:cBhvr>
                                      <p:tavLst>
                                        <p:tav tm="0">
                                          <p:val>
                                            <p:fltVal val="0"/>
                                          </p:val>
                                        </p:tav>
                                        <p:tav tm="100000">
                                          <p:val>
                                            <p:strVal val="#ppt_w"/>
                                          </p:val>
                                        </p:tav>
                                      </p:tavLst>
                                    </p:anim>
                                    <p:anim calcmode="lin" valueType="num">
                                      <p:cBhvr>
                                        <p:cTn id="55" dur="500" fill="hold"/>
                                        <p:tgtEl>
                                          <p:spTgt spid="1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2" grpId="0" animBg="1"/>
      <p:bldP spid="113" grpId="0" animBg="1"/>
      <p:bldP spid="107" grpId="0"/>
      <p:bldP spid="108" grpId="0"/>
      <p:bldP spid="10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3"/>
          <p:cNvPicPr>
            <a:picLocks noChangeAspect="1" noChangeArrowheads="1"/>
          </p:cNvPicPr>
          <p:nvPr/>
        </p:nvPicPr>
        <p:blipFill>
          <a:blip r:embed="rId1" cstate="print"/>
          <a:srcRect/>
          <a:stretch>
            <a:fillRect/>
          </a:stretch>
        </p:blipFill>
        <p:spPr bwMode="auto">
          <a:xfrm>
            <a:off x="2411709" y="2991966"/>
            <a:ext cx="927219" cy="1080000"/>
          </a:xfrm>
          <a:prstGeom prst="rect">
            <a:avLst/>
          </a:prstGeom>
          <a:noFill/>
          <a:ln w="9525">
            <a:noFill/>
            <a:miter lim="800000"/>
            <a:headEnd/>
            <a:tailEnd/>
          </a:ln>
        </p:spPr>
      </p:pic>
      <p:sp>
        <p:nvSpPr>
          <p:cNvPr id="67" name="任意多边形 66"/>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67"/>
          <p:cNvGrpSpPr/>
          <p:nvPr/>
        </p:nvGrpSpPr>
        <p:grpSpPr>
          <a:xfrm>
            <a:off x="-391195" y="-1"/>
            <a:ext cx="1417774" cy="723901"/>
            <a:chOff x="-391195" y="-1"/>
            <a:chExt cx="1697596" cy="866775"/>
          </a:xfrm>
        </p:grpSpPr>
        <p:sp>
          <p:nvSpPr>
            <p:cNvPr id="69" name="任意多边形 6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5" name="直接连接符 74"/>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1058873"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重要系统</a:t>
            </a:r>
            <a:r>
              <a:rPr lang="zh-TW" altLang="en-US" sz="3200" b="1" dirty="0">
                <a:solidFill>
                  <a:schemeClr val="tx2"/>
                </a:solidFill>
                <a:latin typeface="Century Gothic" panose="020B0502020202020204" pitchFamily="34" charset="0"/>
                <a:ea typeface="+mj-ea"/>
              </a:rPr>
              <a:t>特色</a:t>
            </a:r>
            <a:endParaRPr lang="zh-CN" altLang="en-US" sz="3200" b="1" dirty="0">
              <a:solidFill>
                <a:schemeClr val="tx2"/>
              </a:solidFill>
              <a:latin typeface="Century Gothic" panose="020B0502020202020204" pitchFamily="34" charset="0"/>
              <a:ea typeface="+mj-ea"/>
            </a:endParaRPr>
          </a:p>
        </p:txBody>
      </p:sp>
      <p:grpSp>
        <p:nvGrpSpPr>
          <p:cNvPr id="3" name="组合 37"/>
          <p:cNvGrpSpPr/>
          <p:nvPr/>
        </p:nvGrpSpPr>
        <p:grpSpPr bwMode="auto">
          <a:xfrm>
            <a:off x="1058873" y="2014822"/>
            <a:ext cx="3600000" cy="3600000"/>
            <a:chOff x="4493686" y="1207526"/>
            <a:chExt cx="1354453" cy="1354453"/>
          </a:xfrm>
        </p:grpSpPr>
        <p:sp>
          <p:nvSpPr>
            <p:cNvPr id="39" name="Oval 177"/>
            <p:cNvSpPr>
              <a:spLocks noChangeArrowheads="1"/>
            </p:cNvSpPr>
            <p:nvPr/>
          </p:nvSpPr>
          <p:spPr bwMode="auto">
            <a:xfrm>
              <a:off x="4493686" y="1207526"/>
              <a:ext cx="1354453" cy="1354453"/>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mn-ea"/>
              </a:endParaRPr>
            </a:p>
          </p:txBody>
        </p:sp>
        <p:sp>
          <p:nvSpPr>
            <p:cNvPr id="42" name="矩形 24"/>
            <p:cNvSpPr>
              <a:spLocks noChangeArrowheads="1"/>
            </p:cNvSpPr>
            <p:nvPr/>
          </p:nvSpPr>
          <p:spPr bwMode="auto">
            <a:xfrm>
              <a:off x="4909952" y="2070277"/>
              <a:ext cx="532666" cy="17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A0204" charset="0"/>
                  <a:ea typeface="宋体" panose="02010600030101010101" pitchFamily="2" charset="-122"/>
                </a:defRPr>
              </a:lvl1pPr>
              <a:lvl2pPr marL="742950" indent="-285750">
                <a:defRPr>
                  <a:solidFill>
                    <a:schemeClr val="tx1"/>
                  </a:solidFill>
                  <a:latin typeface="Calibri" panose="020F05020202040A0204" charset="0"/>
                  <a:ea typeface="宋体" panose="02010600030101010101" pitchFamily="2" charset="-122"/>
                </a:defRPr>
              </a:lvl2pPr>
              <a:lvl3pPr marL="1143000" indent="-228600">
                <a:defRPr>
                  <a:solidFill>
                    <a:schemeClr val="tx1"/>
                  </a:solidFill>
                  <a:latin typeface="Calibri" panose="020F05020202040A0204" charset="0"/>
                  <a:ea typeface="宋体" panose="02010600030101010101" pitchFamily="2" charset="-122"/>
                </a:defRPr>
              </a:lvl3pPr>
              <a:lvl4pPr marL="1600200" indent="-228600">
                <a:defRPr>
                  <a:solidFill>
                    <a:schemeClr val="tx1"/>
                  </a:solidFill>
                  <a:latin typeface="Calibri" panose="020F05020202040A0204" charset="0"/>
                  <a:ea typeface="宋体" panose="02010600030101010101" pitchFamily="2" charset="-122"/>
                </a:defRPr>
              </a:lvl4pPr>
              <a:lvl5pPr marL="2057400" indent="-228600">
                <a:defRPr>
                  <a:solidFill>
                    <a:schemeClr val="tx1"/>
                  </a:solidFill>
                  <a:latin typeface="Calibri" panose="020F05020202040A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9pPr>
            </a:lstStyle>
            <a:p>
              <a:pPr algn="ctr"/>
              <a:r>
                <a:rPr lang="zh-TW" altLang="en-US" sz="2400" dirty="0">
                  <a:latin typeface="+mn-ea"/>
                  <a:ea typeface="+mn-ea"/>
                  <a:cs typeface="Arial" panose="020B0604020202020204" pitchFamily="34" charset="0"/>
                </a:rPr>
                <a:t>数据丰富</a:t>
              </a:r>
              <a:endParaRPr lang="zh-CN" altLang="en-US" sz="2400" dirty="0">
                <a:latin typeface="+mn-ea"/>
                <a:ea typeface="+mn-ea"/>
                <a:cs typeface="Arial" panose="020B0604020202020204" pitchFamily="34" charset="0"/>
              </a:endParaRPr>
            </a:p>
          </p:txBody>
        </p:sp>
      </p:grpSp>
      <p:sp>
        <p:nvSpPr>
          <p:cNvPr id="8" name="剪去對角線角落矩形 7"/>
          <p:cNvSpPr/>
          <p:nvPr/>
        </p:nvSpPr>
        <p:spPr>
          <a:xfrm>
            <a:off x="5457306" y="2002395"/>
            <a:ext cx="6008400" cy="9144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12" name="剪去對角線角落矩形 111"/>
          <p:cNvSpPr/>
          <p:nvPr/>
        </p:nvSpPr>
        <p:spPr>
          <a:xfrm>
            <a:off x="5457306" y="3318214"/>
            <a:ext cx="6008400" cy="9144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TW" altLang="en-US"/>
          </a:p>
        </p:txBody>
      </p:sp>
      <p:sp>
        <p:nvSpPr>
          <p:cNvPr id="113" name="剪去對角線角落矩形 112"/>
          <p:cNvSpPr/>
          <p:nvPr/>
        </p:nvSpPr>
        <p:spPr>
          <a:xfrm>
            <a:off x="5457306" y="4627998"/>
            <a:ext cx="6008400" cy="9144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105"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9297" y="1957474"/>
            <a:ext cx="1005458" cy="1005458"/>
          </a:xfrm>
          <a:prstGeom prst="rect">
            <a:avLst/>
          </a:prstGeom>
        </p:spPr>
      </p:pic>
      <p:sp>
        <p:nvSpPr>
          <p:cNvPr id="107" name="矩形 106"/>
          <p:cNvSpPr/>
          <p:nvPr/>
        </p:nvSpPr>
        <p:spPr>
          <a:xfrm>
            <a:off x="6474755" y="2193224"/>
            <a:ext cx="4950608" cy="584775"/>
          </a:xfrm>
          <a:prstGeom prst="rect">
            <a:avLst/>
          </a:prstGeom>
        </p:spPr>
        <p:txBody>
          <a:bodyPr wrap="square" anchor="ctr">
            <a:spAutoFit/>
          </a:bodyPr>
          <a:lstStyle/>
          <a:p>
            <a:r>
              <a:rPr lang="en-US" altLang="zh-TW" sz="3200" dirty="0">
                <a:solidFill>
                  <a:schemeClr val="tx2">
                    <a:lumMod val="75000"/>
                  </a:schemeClr>
                </a:solidFill>
                <a:latin typeface="+mn-ea"/>
              </a:rPr>
              <a:t>CSSCI</a:t>
            </a:r>
            <a:r>
              <a:rPr lang="en-US" altLang="zh-TW" sz="2400" dirty="0">
                <a:solidFill>
                  <a:schemeClr val="tx2">
                    <a:lumMod val="75000"/>
                  </a:schemeClr>
                </a:solidFill>
                <a:latin typeface="+mn-ea"/>
              </a:rPr>
              <a:t>—</a:t>
            </a:r>
            <a:r>
              <a:rPr lang="zh-TW" altLang="en-US" sz="2400" dirty="0">
                <a:solidFill>
                  <a:schemeClr val="tx2">
                    <a:lumMod val="75000"/>
                  </a:schemeClr>
                </a:solidFill>
                <a:latin typeface="+mn-ea"/>
              </a:rPr>
              <a:t> </a:t>
            </a:r>
            <a:r>
              <a:rPr lang="zh-CN" altLang="zh-TW" sz="2800" dirty="0"/>
              <a:t>收录</a:t>
            </a:r>
            <a:r>
              <a:rPr lang="en-US" altLang="zh-CN" sz="2800" dirty="0"/>
              <a:t>20</a:t>
            </a:r>
            <a:r>
              <a:rPr lang="zh-CN" altLang="zh-TW" sz="2800" dirty="0"/>
              <a:t>本台湾期刊</a:t>
            </a:r>
            <a:endParaRPr lang="zh-CN" altLang="en-US" sz="2800" dirty="0">
              <a:solidFill>
                <a:schemeClr val="tx2">
                  <a:lumMod val="75000"/>
                </a:schemeClr>
              </a:solidFill>
              <a:latin typeface="+mn-ea"/>
            </a:endParaRPr>
          </a:p>
        </p:txBody>
      </p:sp>
      <p:pic>
        <p:nvPicPr>
          <p:cNvPr id="104"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045" y="3365904"/>
            <a:ext cx="808484" cy="808484"/>
          </a:xfrm>
          <a:prstGeom prst="rect">
            <a:avLst/>
          </a:prstGeom>
        </p:spPr>
      </p:pic>
      <p:sp>
        <p:nvSpPr>
          <p:cNvPr id="108" name="矩形 107"/>
          <p:cNvSpPr/>
          <p:nvPr/>
        </p:nvSpPr>
        <p:spPr>
          <a:xfrm>
            <a:off x="6549268" y="3466117"/>
            <a:ext cx="4950608" cy="584775"/>
          </a:xfrm>
          <a:prstGeom prst="rect">
            <a:avLst/>
          </a:prstGeom>
        </p:spPr>
        <p:txBody>
          <a:bodyPr wrap="square">
            <a:spAutoFit/>
          </a:bodyPr>
          <a:lstStyle/>
          <a:p>
            <a:r>
              <a:rPr lang="zh-TW" altLang="en-US" sz="3200" dirty="0">
                <a:solidFill>
                  <a:schemeClr val="bg1"/>
                </a:solidFill>
                <a:latin typeface="+mn-ea"/>
              </a:rPr>
              <a:t>投稿信息</a:t>
            </a:r>
            <a:r>
              <a:rPr lang="en-US" altLang="zh-TW" sz="2400" dirty="0">
                <a:solidFill>
                  <a:schemeClr val="bg1"/>
                </a:solidFill>
                <a:latin typeface="+mn-ea"/>
              </a:rPr>
              <a:t>—</a:t>
            </a:r>
            <a:r>
              <a:rPr lang="zh-TW" altLang="en-US" sz="2400" dirty="0">
                <a:solidFill>
                  <a:schemeClr val="bg1"/>
                </a:solidFill>
                <a:latin typeface="+mn-ea"/>
              </a:rPr>
              <a:t> </a:t>
            </a:r>
            <a:r>
              <a:rPr lang="zh-CN" altLang="en-US" sz="2400" dirty="0">
                <a:solidFill>
                  <a:schemeClr val="bg1"/>
                </a:solidFill>
                <a:latin typeface="+mn-ea"/>
              </a:rPr>
              <a:t>平台提供投稿须知</a:t>
            </a:r>
            <a:endParaRPr lang="zh-CN" altLang="en-US" sz="2400" dirty="0">
              <a:solidFill>
                <a:schemeClr val="bg1"/>
              </a:solidFill>
              <a:latin typeface="+mn-ea"/>
            </a:endParaRPr>
          </a:p>
        </p:txBody>
      </p:sp>
      <p:pic>
        <p:nvPicPr>
          <p:cNvPr id="106"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5408" y="4727506"/>
            <a:ext cx="754499" cy="754499"/>
          </a:xfrm>
          <a:prstGeom prst="rect">
            <a:avLst/>
          </a:prstGeom>
        </p:spPr>
      </p:pic>
      <p:sp>
        <p:nvSpPr>
          <p:cNvPr id="109" name="矩形 108"/>
          <p:cNvSpPr/>
          <p:nvPr/>
        </p:nvSpPr>
        <p:spPr>
          <a:xfrm>
            <a:off x="6602152" y="4880814"/>
            <a:ext cx="4816962" cy="461665"/>
          </a:xfrm>
          <a:prstGeom prst="rect">
            <a:avLst/>
          </a:prstGeom>
        </p:spPr>
        <p:txBody>
          <a:bodyPr wrap="square">
            <a:spAutoFit/>
          </a:bodyPr>
          <a:lstStyle/>
          <a:p>
            <a:r>
              <a:rPr lang="zh-TW" altLang="en-US" sz="2400" dirty="0">
                <a:solidFill>
                  <a:schemeClr val="tx2">
                    <a:lumMod val="75000"/>
                  </a:schemeClr>
                </a:solidFill>
                <a:latin typeface="+mn-ea"/>
              </a:rPr>
              <a:t>五</a:t>
            </a:r>
            <a:r>
              <a:rPr lang="zh-CN" altLang="en-US" sz="2400" dirty="0">
                <a:solidFill>
                  <a:schemeClr val="tx2">
                    <a:lumMod val="75000"/>
                  </a:schemeClr>
                </a:solidFill>
                <a:latin typeface="+mn-ea"/>
              </a:rPr>
              <a:t>本刊与</a:t>
            </a:r>
            <a:r>
              <a:rPr lang="zh-CN" altLang="en-US" sz="2400" b="1" dirty="0">
                <a:solidFill>
                  <a:srgbClr val="0070C0"/>
                </a:solidFill>
                <a:latin typeface="+mn-ea"/>
              </a:rPr>
              <a:t>华艺投审稿系统</a:t>
            </a:r>
            <a:r>
              <a:rPr lang="zh-CN" altLang="en-US" sz="2400" dirty="0">
                <a:solidFill>
                  <a:schemeClr val="tx2">
                    <a:lumMod val="75000"/>
                  </a:schemeClr>
                </a:solidFill>
                <a:latin typeface="+mn-ea"/>
              </a:rPr>
              <a:t>特别合作</a:t>
            </a:r>
            <a:endParaRPr lang="zh-CN" altLang="en-US" sz="2400" dirty="0">
              <a:solidFill>
                <a:schemeClr val="tx2">
                  <a:lumMod val="75000"/>
                </a:schemeClr>
              </a:solidFill>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1000" fill="hold"/>
                                        <p:tgtEl>
                                          <p:spTgt spid="88"/>
                                        </p:tgtEl>
                                        <p:attrNameLst>
                                          <p:attrName>ppt_w</p:attrName>
                                        </p:attrNameLst>
                                      </p:cBhvr>
                                      <p:tavLst>
                                        <p:tav tm="0">
                                          <p:val>
                                            <p:fltVal val="0"/>
                                          </p:val>
                                        </p:tav>
                                        <p:tav tm="100000">
                                          <p:val>
                                            <p:strVal val="#ppt_w"/>
                                          </p:val>
                                        </p:tav>
                                      </p:tavLst>
                                    </p:anim>
                                    <p:anim calcmode="lin" valueType="num">
                                      <p:cBhvr>
                                        <p:cTn id="8" dur="1000" fill="hold"/>
                                        <p:tgtEl>
                                          <p:spTgt spid="88"/>
                                        </p:tgtEl>
                                        <p:attrNameLst>
                                          <p:attrName>ppt_h</p:attrName>
                                        </p:attrNameLst>
                                      </p:cBhvr>
                                      <p:tavLst>
                                        <p:tav tm="0">
                                          <p:val>
                                            <p:fltVal val="0"/>
                                          </p:val>
                                        </p:tav>
                                        <p:tav tm="100000">
                                          <p:val>
                                            <p:strVal val="#ppt_h"/>
                                          </p:val>
                                        </p:tav>
                                      </p:tavLst>
                                    </p:anim>
                                    <p:anim calcmode="lin" valueType="num">
                                      <p:cBhvr>
                                        <p:cTn id="9" dur="1000" fill="hold"/>
                                        <p:tgtEl>
                                          <p:spTgt spid="88"/>
                                        </p:tgtEl>
                                        <p:attrNameLst>
                                          <p:attrName>style.rotation</p:attrName>
                                        </p:attrNameLst>
                                      </p:cBhvr>
                                      <p:tavLst>
                                        <p:tav tm="0">
                                          <p:val>
                                            <p:fltVal val="90"/>
                                          </p:val>
                                        </p:tav>
                                        <p:tav tm="100000">
                                          <p:val>
                                            <p:fltVal val="0"/>
                                          </p:val>
                                        </p:tav>
                                      </p:tavLst>
                                    </p:anim>
                                    <p:animEffect transition="in" filter="fade">
                                      <p:cBhvr>
                                        <p:cTn id="10" dur="1000"/>
                                        <p:tgtEl>
                                          <p:spTgt spid="88"/>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12" presetClass="entr" presetSubtype="8" fill="hold" nodeType="withEffect">
                                  <p:stCondLst>
                                    <p:cond delay="1500"/>
                                  </p:stCondLst>
                                  <p:childTnLst>
                                    <p:set>
                                      <p:cBhvr>
                                        <p:cTn id="18" dur="1" fill="hold">
                                          <p:stCondLst>
                                            <p:cond delay="0"/>
                                          </p:stCondLst>
                                        </p:cTn>
                                        <p:tgtEl>
                                          <p:spTgt spid="105"/>
                                        </p:tgtEl>
                                        <p:attrNameLst>
                                          <p:attrName>style.visibility</p:attrName>
                                        </p:attrNameLst>
                                      </p:cBhvr>
                                      <p:to>
                                        <p:strVal val="visible"/>
                                      </p:to>
                                    </p:set>
                                    <p:anim calcmode="lin" valueType="num">
                                      <p:cBhvr additive="base">
                                        <p:cTn id="19" dur="500"/>
                                        <p:tgtEl>
                                          <p:spTgt spid="105"/>
                                        </p:tgtEl>
                                        <p:attrNameLst>
                                          <p:attrName>ppt_x</p:attrName>
                                        </p:attrNameLst>
                                      </p:cBhvr>
                                      <p:tavLst>
                                        <p:tav tm="0">
                                          <p:val>
                                            <p:strVal val="#ppt_x-#ppt_w*1.125000"/>
                                          </p:val>
                                        </p:tav>
                                        <p:tav tm="100000">
                                          <p:val>
                                            <p:strVal val="#ppt_x"/>
                                          </p:val>
                                        </p:tav>
                                      </p:tavLst>
                                    </p:anim>
                                    <p:animEffect transition="in" filter="wipe(right)">
                                      <p:cBhvr>
                                        <p:cTn id="20" dur="500"/>
                                        <p:tgtEl>
                                          <p:spTgt spid="105"/>
                                        </p:tgtEl>
                                      </p:cBhvr>
                                    </p:animEffect>
                                  </p:childTnLst>
                                </p:cTn>
                              </p:par>
                              <p:par>
                                <p:cTn id="21" presetID="12" presetClass="entr" presetSubtype="8" fill="hold" nodeType="withEffect">
                                  <p:stCondLst>
                                    <p:cond delay="175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500"/>
                                        <p:tgtEl>
                                          <p:spTgt spid="104"/>
                                        </p:tgtEl>
                                        <p:attrNameLst>
                                          <p:attrName>ppt_x</p:attrName>
                                        </p:attrNameLst>
                                      </p:cBhvr>
                                      <p:tavLst>
                                        <p:tav tm="0">
                                          <p:val>
                                            <p:strVal val="#ppt_x-#ppt_w*1.125000"/>
                                          </p:val>
                                        </p:tav>
                                        <p:tav tm="100000">
                                          <p:val>
                                            <p:strVal val="#ppt_x"/>
                                          </p:val>
                                        </p:tav>
                                      </p:tavLst>
                                    </p:anim>
                                    <p:animEffect transition="in" filter="wipe(right)">
                                      <p:cBhvr>
                                        <p:cTn id="24" dur="500"/>
                                        <p:tgtEl>
                                          <p:spTgt spid="104"/>
                                        </p:tgtEl>
                                      </p:cBhvr>
                                    </p:animEffect>
                                  </p:childTnLst>
                                </p:cTn>
                              </p:par>
                              <p:par>
                                <p:cTn id="25" presetID="12" presetClass="entr" presetSubtype="8" fill="hold" nodeType="withEffect">
                                  <p:stCondLst>
                                    <p:cond delay="2000"/>
                                  </p:stCondLst>
                                  <p:childTnLst>
                                    <p:set>
                                      <p:cBhvr>
                                        <p:cTn id="26" dur="1" fill="hold">
                                          <p:stCondLst>
                                            <p:cond delay="0"/>
                                          </p:stCondLst>
                                        </p:cTn>
                                        <p:tgtEl>
                                          <p:spTgt spid="106"/>
                                        </p:tgtEl>
                                        <p:attrNameLst>
                                          <p:attrName>style.visibility</p:attrName>
                                        </p:attrNameLst>
                                      </p:cBhvr>
                                      <p:to>
                                        <p:strVal val="visible"/>
                                      </p:to>
                                    </p:set>
                                    <p:anim calcmode="lin" valueType="num">
                                      <p:cBhvr additive="base">
                                        <p:cTn id="27" dur="500"/>
                                        <p:tgtEl>
                                          <p:spTgt spid="106"/>
                                        </p:tgtEl>
                                        <p:attrNameLst>
                                          <p:attrName>ppt_x</p:attrName>
                                        </p:attrNameLst>
                                      </p:cBhvr>
                                      <p:tavLst>
                                        <p:tav tm="0">
                                          <p:val>
                                            <p:strVal val="#ppt_x-#ppt_w*1.125000"/>
                                          </p:val>
                                        </p:tav>
                                        <p:tav tm="100000">
                                          <p:val>
                                            <p:strVal val="#ppt_x"/>
                                          </p:val>
                                        </p:tav>
                                      </p:tavLst>
                                    </p:anim>
                                    <p:animEffect transition="in" filter="wipe(right)">
                                      <p:cBhvr>
                                        <p:cTn id="28" dur="500"/>
                                        <p:tgtEl>
                                          <p:spTgt spid="106"/>
                                        </p:tgtEl>
                                      </p:cBhvr>
                                    </p:animEffect>
                                  </p:childTnLst>
                                </p:cTn>
                              </p:par>
                              <p:par>
                                <p:cTn id="29" presetID="16" presetClass="entr" presetSubtype="42" fill="hold" grpId="0" nodeType="withEffect">
                                  <p:stCondLst>
                                    <p:cond delay="2000"/>
                                  </p:stCondLst>
                                  <p:childTnLst>
                                    <p:set>
                                      <p:cBhvr>
                                        <p:cTn id="30" dur="1" fill="hold">
                                          <p:stCondLst>
                                            <p:cond delay="0"/>
                                          </p:stCondLst>
                                        </p:cTn>
                                        <p:tgtEl>
                                          <p:spTgt spid="107"/>
                                        </p:tgtEl>
                                        <p:attrNameLst>
                                          <p:attrName>style.visibility</p:attrName>
                                        </p:attrNameLst>
                                      </p:cBhvr>
                                      <p:to>
                                        <p:strVal val="visible"/>
                                      </p:to>
                                    </p:set>
                                    <p:animEffect transition="in" filter="barn(outHorizontal)">
                                      <p:cBhvr>
                                        <p:cTn id="31" dur="500"/>
                                        <p:tgtEl>
                                          <p:spTgt spid="107"/>
                                        </p:tgtEl>
                                      </p:cBhvr>
                                    </p:animEffect>
                                  </p:childTnLst>
                                </p:cTn>
                              </p:par>
                              <p:par>
                                <p:cTn id="32" presetID="16" presetClass="entr" presetSubtype="42" fill="hold" grpId="0" nodeType="withEffect">
                                  <p:stCondLst>
                                    <p:cond delay="2250"/>
                                  </p:stCondLst>
                                  <p:childTnLst>
                                    <p:set>
                                      <p:cBhvr>
                                        <p:cTn id="33" dur="1" fill="hold">
                                          <p:stCondLst>
                                            <p:cond delay="0"/>
                                          </p:stCondLst>
                                        </p:cTn>
                                        <p:tgtEl>
                                          <p:spTgt spid="108"/>
                                        </p:tgtEl>
                                        <p:attrNameLst>
                                          <p:attrName>style.visibility</p:attrName>
                                        </p:attrNameLst>
                                      </p:cBhvr>
                                      <p:to>
                                        <p:strVal val="visible"/>
                                      </p:to>
                                    </p:set>
                                    <p:animEffect transition="in" filter="barn(outHorizontal)">
                                      <p:cBhvr>
                                        <p:cTn id="34" dur="500"/>
                                        <p:tgtEl>
                                          <p:spTgt spid="108"/>
                                        </p:tgtEl>
                                      </p:cBhvr>
                                    </p:animEffect>
                                  </p:childTnLst>
                                </p:cTn>
                              </p:par>
                              <p:par>
                                <p:cTn id="35" presetID="16" presetClass="entr" presetSubtype="42" fill="hold" grpId="0" nodeType="withEffect">
                                  <p:stCondLst>
                                    <p:cond delay="2500"/>
                                  </p:stCondLst>
                                  <p:childTnLst>
                                    <p:set>
                                      <p:cBhvr>
                                        <p:cTn id="36" dur="1" fill="hold">
                                          <p:stCondLst>
                                            <p:cond delay="0"/>
                                          </p:stCondLst>
                                        </p:cTn>
                                        <p:tgtEl>
                                          <p:spTgt spid="109"/>
                                        </p:tgtEl>
                                        <p:attrNameLst>
                                          <p:attrName>style.visibility</p:attrName>
                                        </p:attrNameLst>
                                      </p:cBhvr>
                                      <p:to>
                                        <p:strVal val="visible"/>
                                      </p:to>
                                    </p:set>
                                    <p:animEffect transition="in" filter="barn(outHorizontal)">
                                      <p:cBhvr>
                                        <p:cTn id="37" dur="500"/>
                                        <p:tgtEl>
                                          <p:spTgt spid="109"/>
                                        </p:tgtEl>
                                      </p:cBhvr>
                                    </p:animEffect>
                                  </p:childTnLst>
                                </p:cTn>
                              </p:par>
                              <p:par>
                                <p:cTn id="38" presetID="17" presetClass="entr" presetSubtype="8" fill="hold" grpId="0" nodeType="withEffect">
                                  <p:stCondLst>
                                    <p:cond delay="175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ppt_x</p:attrName>
                                        </p:attrNameLst>
                                      </p:cBhvr>
                                      <p:tavLst>
                                        <p:tav tm="0">
                                          <p:val>
                                            <p:strVal val="#ppt_x-#ppt_w/2"/>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strVal val="#ppt_h"/>
                                          </p:val>
                                        </p:tav>
                                        <p:tav tm="100000">
                                          <p:val>
                                            <p:strVal val="#ppt_h"/>
                                          </p:val>
                                        </p:tav>
                                      </p:tavLst>
                                    </p:anim>
                                  </p:childTnLst>
                                </p:cTn>
                              </p:par>
                              <p:par>
                                <p:cTn id="44" presetID="17" presetClass="entr" presetSubtype="8" fill="hold" grpId="0" nodeType="withEffect">
                                  <p:stCondLst>
                                    <p:cond delay="2000"/>
                                  </p:stCondLst>
                                  <p:childTnLst>
                                    <p:set>
                                      <p:cBhvr>
                                        <p:cTn id="45" dur="1" fill="hold">
                                          <p:stCondLst>
                                            <p:cond delay="0"/>
                                          </p:stCondLst>
                                        </p:cTn>
                                        <p:tgtEl>
                                          <p:spTgt spid="112"/>
                                        </p:tgtEl>
                                        <p:attrNameLst>
                                          <p:attrName>style.visibility</p:attrName>
                                        </p:attrNameLst>
                                      </p:cBhvr>
                                      <p:to>
                                        <p:strVal val="visible"/>
                                      </p:to>
                                    </p:set>
                                    <p:anim calcmode="lin" valueType="num">
                                      <p:cBhvr>
                                        <p:cTn id="46" dur="500" fill="hold"/>
                                        <p:tgtEl>
                                          <p:spTgt spid="112"/>
                                        </p:tgtEl>
                                        <p:attrNameLst>
                                          <p:attrName>ppt_x</p:attrName>
                                        </p:attrNameLst>
                                      </p:cBhvr>
                                      <p:tavLst>
                                        <p:tav tm="0">
                                          <p:val>
                                            <p:strVal val="#ppt_x-#ppt_w/2"/>
                                          </p:val>
                                        </p:tav>
                                        <p:tav tm="100000">
                                          <p:val>
                                            <p:strVal val="#ppt_x"/>
                                          </p:val>
                                        </p:tav>
                                      </p:tavLst>
                                    </p:anim>
                                    <p:anim calcmode="lin" valueType="num">
                                      <p:cBhvr>
                                        <p:cTn id="47" dur="500" fill="hold"/>
                                        <p:tgtEl>
                                          <p:spTgt spid="112"/>
                                        </p:tgtEl>
                                        <p:attrNameLst>
                                          <p:attrName>ppt_y</p:attrName>
                                        </p:attrNameLst>
                                      </p:cBhvr>
                                      <p:tavLst>
                                        <p:tav tm="0">
                                          <p:val>
                                            <p:strVal val="#ppt_y"/>
                                          </p:val>
                                        </p:tav>
                                        <p:tav tm="100000">
                                          <p:val>
                                            <p:strVal val="#ppt_y"/>
                                          </p:val>
                                        </p:tav>
                                      </p:tavLst>
                                    </p:anim>
                                    <p:anim calcmode="lin" valueType="num">
                                      <p:cBhvr>
                                        <p:cTn id="48" dur="500" fill="hold"/>
                                        <p:tgtEl>
                                          <p:spTgt spid="112"/>
                                        </p:tgtEl>
                                        <p:attrNameLst>
                                          <p:attrName>ppt_w</p:attrName>
                                        </p:attrNameLst>
                                      </p:cBhvr>
                                      <p:tavLst>
                                        <p:tav tm="0">
                                          <p:val>
                                            <p:fltVal val="0"/>
                                          </p:val>
                                        </p:tav>
                                        <p:tav tm="100000">
                                          <p:val>
                                            <p:strVal val="#ppt_w"/>
                                          </p:val>
                                        </p:tav>
                                      </p:tavLst>
                                    </p:anim>
                                    <p:anim calcmode="lin" valueType="num">
                                      <p:cBhvr>
                                        <p:cTn id="49" dur="500" fill="hold"/>
                                        <p:tgtEl>
                                          <p:spTgt spid="112"/>
                                        </p:tgtEl>
                                        <p:attrNameLst>
                                          <p:attrName>ppt_h</p:attrName>
                                        </p:attrNameLst>
                                      </p:cBhvr>
                                      <p:tavLst>
                                        <p:tav tm="0">
                                          <p:val>
                                            <p:strVal val="#ppt_h"/>
                                          </p:val>
                                        </p:tav>
                                        <p:tav tm="100000">
                                          <p:val>
                                            <p:strVal val="#ppt_h"/>
                                          </p:val>
                                        </p:tav>
                                      </p:tavLst>
                                    </p:anim>
                                  </p:childTnLst>
                                </p:cTn>
                              </p:par>
                              <p:par>
                                <p:cTn id="50" presetID="17" presetClass="entr" presetSubtype="8" fill="hold" grpId="0" nodeType="withEffect">
                                  <p:stCondLst>
                                    <p:cond delay="2250"/>
                                  </p:stCondLst>
                                  <p:childTnLst>
                                    <p:set>
                                      <p:cBhvr>
                                        <p:cTn id="51" dur="1" fill="hold">
                                          <p:stCondLst>
                                            <p:cond delay="0"/>
                                          </p:stCondLst>
                                        </p:cTn>
                                        <p:tgtEl>
                                          <p:spTgt spid="113"/>
                                        </p:tgtEl>
                                        <p:attrNameLst>
                                          <p:attrName>style.visibility</p:attrName>
                                        </p:attrNameLst>
                                      </p:cBhvr>
                                      <p:to>
                                        <p:strVal val="visible"/>
                                      </p:to>
                                    </p:set>
                                    <p:anim calcmode="lin" valueType="num">
                                      <p:cBhvr>
                                        <p:cTn id="52" dur="500" fill="hold"/>
                                        <p:tgtEl>
                                          <p:spTgt spid="113"/>
                                        </p:tgtEl>
                                        <p:attrNameLst>
                                          <p:attrName>ppt_x</p:attrName>
                                        </p:attrNameLst>
                                      </p:cBhvr>
                                      <p:tavLst>
                                        <p:tav tm="0">
                                          <p:val>
                                            <p:strVal val="#ppt_x-#ppt_w/2"/>
                                          </p:val>
                                        </p:tav>
                                        <p:tav tm="100000">
                                          <p:val>
                                            <p:strVal val="#ppt_x"/>
                                          </p:val>
                                        </p:tav>
                                      </p:tavLst>
                                    </p:anim>
                                    <p:anim calcmode="lin" valueType="num">
                                      <p:cBhvr>
                                        <p:cTn id="53" dur="500" fill="hold"/>
                                        <p:tgtEl>
                                          <p:spTgt spid="113"/>
                                        </p:tgtEl>
                                        <p:attrNameLst>
                                          <p:attrName>ppt_y</p:attrName>
                                        </p:attrNameLst>
                                      </p:cBhvr>
                                      <p:tavLst>
                                        <p:tav tm="0">
                                          <p:val>
                                            <p:strVal val="#ppt_y"/>
                                          </p:val>
                                        </p:tav>
                                        <p:tav tm="100000">
                                          <p:val>
                                            <p:strVal val="#ppt_y"/>
                                          </p:val>
                                        </p:tav>
                                      </p:tavLst>
                                    </p:anim>
                                    <p:anim calcmode="lin" valueType="num">
                                      <p:cBhvr>
                                        <p:cTn id="54" dur="500" fill="hold"/>
                                        <p:tgtEl>
                                          <p:spTgt spid="113"/>
                                        </p:tgtEl>
                                        <p:attrNameLst>
                                          <p:attrName>ppt_w</p:attrName>
                                        </p:attrNameLst>
                                      </p:cBhvr>
                                      <p:tavLst>
                                        <p:tav tm="0">
                                          <p:val>
                                            <p:fltVal val="0"/>
                                          </p:val>
                                        </p:tav>
                                        <p:tav tm="100000">
                                          <p:val>
                                            <p:strVal val="#ppt_w"/>
                                          </p:val>
                                        </p:tav>
                                      </p:tavLst>
                                    </p:anim>
                                    <p:anim calcmode="lin" valueType="num">
                                      <p:cBhvr>
                                        <p:cTn id="55" dur="500" fill="hold"/>
                                        <p:tgtEl>
                                          <p:spTgt spid="1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2" grpId="0" animBg="1"/>
      <p:bldP spid="113" grpId="0" animBg="1"/>
      <p:bldP spid="107" grpId="0"/>
      <p:bldP spid="108" grpId="0"/>
      <p:bldP spid="10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任意多边形 66"/>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67"/>
          <p:cNvGrpSpPr/>
          <p:nvPr/>
        </p:nvGrpSpPr>
        <p:grpSpPr>
          <a:xfrm>
            <a:off x="-391195" y="-1"/>
            <a:ext cx="1417774" cy="723901"/>
            <a:chOff x="-391195" y="-1"/>
            <a:chExt cx="1697596" cy="866775"/>
          </a:xfrm>
        </p:grpSpPr>
        <p:sp>
          <p:nvSpPr>
            <p:cNvPr id="69" name="任意多边形 6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5" name="直接连接符 74"/>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6" name="表格 25"/>
          <p:cNvGraphicFramePr>
            <a:graphicFrameLocks noGrp="1"/>
          </p:cNvGraphicFramePr>
          <p:nvPr/>
        </p:nvGraphicFramePr>
        <p:xfrm>
          <a:off x="296784" y="1595903"/>
          <a:ext cx="11757447" cy="2665661"/>
        </p:xfrm>
        <a:graphic>
          <a:graphicData uri="http://schemas.openxmlformats.org/drawingml/2006/table">
            <a:tbl>
              <a:tblPr firstRow="1" bandRow="1">
                <a:tableStyleId>{5C22544A-7EE6-4342-B048-85BDC9FD1C3A}</a:tableStyleId>
              </a:tblPr>
              <a:tblGrid>
                <a:gridCol w="1603578"/>
                <a:gridCol w="1272208"/>
                <a:gridCol w="1013307"/>
                <a:gridCol w="1483403"/>
                <a:gridCol w="1200647"/>
                <a:gridCol w="1796995"/>
                <a:gridCol w="1590261"/>
                <a:gridCol w="1797048"/>
              </a:tblGrid>
              <a:tr h="0">
                <a:tc>
                  <a:txBody>
                    <a:bodyPr/>
                    <a:lstStyle/>
                    <a:p>
                      <a:pPr marL="0" algn="ctr" defTabSz="914400" rtl="0" eaLnBrk="1" latinLnBrk="0" hangingPunct="1"/>
                      <a:r>
                        <a:rPr lang="zh-CN" altLang="en-US" sz="1600" b="1" u="none" strike="noStrike" kern="0" cap="none" spc="0" dirty="0">
                          <a:ln>
                            <a:noFill/>
                          </a:ln>
                          <a:solidFill>
                            <a:schemeClr val="tx1"/>
                          </a:solidFill>
                          <a:effectLst/>
                          <a:latin typeface="+mn-ea"/>
                          <a:ea typeface="+mn-ea"/>
                          <a:cs typeface="+mn-cs"/>
                        </a:rPr>
                        <a:t>管理</a:t>
                      </a:r>
                      <a:r>
                        <a:rPr lang="zh-TW" altLang="en-US" sz="1600" b="1" u="none" strike="noStrike" kern="0" cap="none" spc="0" dirty="0">
                          <a:ln>
                            <a:noFill/>
                          </a:ln>
                          <a:solidFill>
                            <a:schemeClr val="tx1"/>
                          </a:solidFill>
                          <a:effectLst/>
                          <a:latin typeface="+mn-ea"/>
                          <a:ea typeface="+mn-ea"/>
                          <a:cs typeface="+mn-cs"/>
                        </a:rPr>
                        <a:t>、财经</a:t>
                      </a:r>
                      <a:endParaRPr lang="zh-TW" altLang="en-US" sz="1600" b="1" u="none" strike="noStrike" kern="0" cap="none" spc="0" dirty="0">
                        <a:ln>
                          <a:noFill/>
                        </a:ln>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zh-TW" altLang="en-US" sz="1600" b="1" u="none" strike="noStrike" kern="0" cap="none" spc="0" dirty="0">
                          <a:ln>
                            <a:noFill/>
                          </a:ln>
                          <a:solidFill>
                            <a:schemeClr val="tx1"/>
                          </a:solidFill>
                          <a:effectLst/>
                          <a:latin typeface="+mn-ea"/>
                          <a:ea typeface="+mn-ea"/>
                          <a:cs typeface="+mn-cs"/>
                        </a:rPr>
                        <a:t>经济学</a:t>
                      </a:r>
                      <a:endParaRPr lang="zh-TW" altLang="en-US" sz="1600" b="1" u="none" strike="noStrike" kern="0" cap="none" spc="0" dirty="0">
                        <a:ln>
                          <a:noFill/>
                        </a:ln>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TW" sz="1600" b="1" u="none" strike="noStrike" kern="0" cap="none" spc="0" dirty="0">
                          <a:ln>
                            <a:noFill/>
                          </a:ln>
                          <a:solidFill>
                            <a:schemeClr val="tx1"/>
                          </a:solidFill>
                          <a:effectLst/>
                          <a:latin typeface="+mn-ea"/>
                          <a:ea typeface="+mn-ea"/>
                          <a:cs typeface="+mn-cs"/>
                        </a:rPr>
                        <a:t>艺术学</a:t>
                      </a:r>
                      <a:endParaRPr lang="zh-TW" altLang="zh-TW" sz="1600" b="1" u="none" strike="noStrike" kern="0" cap="none" spc="0" dirty="0">
                        <a:ln>
                          <a:noFill/>
                        </a:ln>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b="1" u="none" strike="noStrike" kern="0" cap="none" spc="0" dirty="0">
                          <a:ln>
                            <a:noFill/>
                          </a:ln>
                          <a:solidFill>
                            <a:schemeClr val="tx1"/>
                          </a:solidFill>
                          <a:effectLst/>
                          <a:latin typeface="+mn-ea"/>
                          <a:ea typeface="+mn-ea"/>
                          <a:cs typeface="+mn-cs"/>
                        </a:rPr>
                        <a:t>文史哲</a:t>
                      </a:r>
                      <a:endParaRPr lang="zh-TW" altLang="en-US" sz="1600" b="1" u="none" strike="noStrike" kern="0" cap="none" spc="0" dirty="0">
                        <a:ln>
                          <a:noFill/>
                        </a:ln>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TW" altLang="en-US" sz="1600" b="1" u="none" strike="noStrike" kern="0" cap="none" spc="0" dirty="0">
                          <a:ln>
                            <a:noFill/>
                          </a:ln>
                          <a:solidFill>
                            <a:schemeClr val="tx1"/>
                          </a:solidFill>
                          <a:effectLst/>
                          <a:latin typeface="+mn-ea"/>
                          <a:ea typeface="+mn-ea"/>
                          <a:cs typeface="+mn-cs"/>
                        </a:rPr>
                        <a:t>教育类</a:t>
                      </a:r>
                      <a:endParaRPr lang="zh-TW" altLang="en-US" sz="1600" b="1" u="none" strike="noStrike" kern="0" cap="none" spc="0" dirty="0">
                        <a:ln>
                          <a:noFill/>
                        </a:ln>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u="none" strike="noStrike" kern="0" cap="none" spc="0" dirty="0">
                          <a:ln>
                            <a:noFill/>
                          </a:ln>
                          <a:solidFill>
                            <a:schemeClr val="tx1"/>
                          </a:solidFill>
                          <a:effectLst/>
                          <a:latin typeface="+mn-ea"/>
                          <a:ea typeface="+mn-ea"/>
                          <a:cs typeface="+mn-cs"/>
                        </a:rPr>
                        <a:t>其他人社类</a:t>
                      </a:r>
                      <a:endParaRPr lang="zh-CN" altLang="en-US" sz="1600" b="1" u="none" strike="noStrike" kern="0" cap="none" spc="0" dirty="0">
                        <a:ln>
                          <a:noFill/>
                        </a:ln>
                        <a:solidFill>
                          <a:schemeClr val="tx1"/>
                        </a:solidFill>
                        <a:effectLst/>
                        <a:latin typeface="+mn-ea"/>
                        <a:ea typeface="+mn-ea"/>
                        <a:cs typeface="+mn-cs"/>
                      </a:endParaRPr>
                    </a:p>
                    <a:p>
                      <a:pPr marL="0" algn="ctr" defTabSz="914400" rtl="0" eaLnBrk="1" latinLnBrk="0" hangingPunct="1"/>
                      <a:endParaRPr lang="zh-TW" altLang="en-US" sz="1600" b="1" u="none" strike="noStrike" kern="0" cap="none" spc="0" dirty="0">
                        <a:ln>
                          <a:noFill/>
                        </a:ln>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0961">
                <a:tc>
                  <a:txBody>
                    <a:bodyPr/>
                    <a:lstStyle/>
                    <a:p>
                      <a:pPr marL="0" algn="ctr" defTabSz="914400" rtl="0" eaLnBrk="1" latinLnBrk="0" hangingPunct="1"/>
                      <a:r>
                        <a:rPr lang="zh-TW" altLang="en-US" sz="1400" b="0" u="none" strike="noStrike" kern="0" cap="none" spc="0" dirty="0">
                          <a:ln>
                            <a:noFill/>
                          </a:ln>
                          <a:solidFill>
                            <a:schemeClr val="tx1"/>
                          </a:solidFill>
                          <a:effectLst/>
                          <a:latin typeface="+mn-ea"/>
                          <a:ea typeface="+mn-ea"/>
                          <a:cs typeface="+mn-cs"/>
                        </a:rPr>
                        <a:t>管理学报</a:t>
                      </a:r>
                      <a:endParaRPr lang="en-US" altLang="zh-TW" sz="1400" b="0" u="none" strike="noStrike" kern="0" cap="none" spc="0" dirty="0">
                        <a:ln>
                          <a:noFill/>
                        </a:ln>
                        <a:solidFill>
                          <a:schemeClr val="tx1"/>
                        </a:solidFill>
                        <a:effectLst/>
                        <a:latin typeface="+mn-ea"/>
                        <a:ea typeface="+mn-ea"/>
                        <a:cs typeface="+mn-cs"/>
                      </a:endParaRPr>
                    </a:p>
                    <a:p>
                      <a:pPr marL="0" algn="ctr" defTabSz="914400" rtl="0" eaLnBrk="1" latinLnBrk="0" hangingPunct="1"/>
                      <a:r>
                        <a:rPr lang="en-US" altLang="zh-TW" sz="1400" b="0" u="none" strike="noStrike" kern="0" cap="none" spc="0" dirty="0">
                          <a:ln>
                            <a:noFill/>
                          </a:ln>
                          <a:solidFill>
                            <a:schemeClr val="tx1"/>
                          </a:solidFill>
                          <a:effectLst/>
                          <a:latin typeface="+mn-ea"/>
                          <a:ea typeface="+mn-ea"/>
                          <a:cs typeface="+mn-cs"/>
                        </a:rPr>
                        <a:t>(</a:t>
                      </a:r>
                      <a:r>
                        <a:rPr lang="zh-TW" altLang="en-US" sz="1400" b="0" u="none" strike="noStrike" kern="0" cap="none" spc="0" dirty="0">
                          <a:ln>
                            <a:noFill/>
                          </a:ln>
                          <a:solidFill>
                            <a:schemeClr val="tx1"/>
                          </a:solidFill>
                          <a:effectLst/>
                          <a:latin typeface="+mn-ea"/>
                          <a:ea typeface="+mn-ea"/>
                          <a:cs typeface="+mn-cs"/>
                        </a:rPr>
                        <a:t>管理学</a:t>
                      </a:r>
                      <a:r>
                        <a:rPr lang="en-US" altLang="zh-TW" sz="1400" b="0" u="none" strike="noStrike" kern="0" cap="none" spc="0" dirty="0">
                          <a:ln>
                            <a:noFill/>
                          </a:ln>
                          <a:solidFill>
                            <a:schemeClr val="tx1"/>
                          </a:solidFill>
                          <a:effectLst/>
                          <a:latin typeface="+mn-ea"/>
                          <a:ea typeface="+mn-ea"/>
                          <a:cs typeface="+mn-cs"/>
                        </a:rPr>
                        <a:t>)</a:t>
                      </a:r>
                      <a:endParaRPr lang="zh-TW" altLang="en-US" sz="1400" b="0" u="none" strike="noStrike" kern="0" cap="none" spc="0" dirty="0">
                        <a:ln>
                          <a:noFill/>
                        </a:ln>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zh-TW" altLang="en-US" sz="1400" b="0" u="none" strike="noStrike" kern="0" cap="none" spc="0" dirty="0">
                          <a:ln>
                            <a:noFill/>
                          </a:ln>
                          <a:solidFill>
                            <a:schemeClr val="tx1"/>
                          </a:solidFill>
                          <a:effectLst/>
                          <a:latin typeface="+mn-ea"/>
                          <a:ea typeface="+mn-ea"/>
                          <a:cs typeface="+mn-cs"/>
                        </a:rPr>
                        <a:t>经济论文丛刊</a:t>
                      </a:r>
                      <a:endParaRPr lang="zh-TW" altLang="en-US" sz="1400" b="0" u="none" strike="noStrike" kern="0" cap="none" spc="0" dirty="0">
                        <a:ln>
                          <a:noFill/>
                        </a:ln>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zh-CN" altLang="en-US" sz="1400" b="0" u="none" strike="noStrike" kern="0" cap="none" spc="0" dirty="0">
                          <a:ln>
                            <a:noFill/>
                          </a:ln>
                          <a:solidFill>
                            <a:schemeClr val="tx1"/>
                          </a:solidFill>
                          <a:effectLst/>
                          <a:latin typeface="+mn-ea"/>
                          <a:ea typeface="+mn-ea"/>
                          <a:cs typeface="+mn-cs"/>
                        </a:rPr>
                        <a:t>设计学报</a:t>
                      </a:r>
                      <a:endParaRPr lang="zh-CN" altLang="en-US" sz="1400" b="0" u="none" strike="noStrike" kern="0" cap="none" spc="0" dirty="0">
                        <a:ln>
                          <a:noFill/>
                        </a:ln>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TW" sz="1400" b="0" u="none" strike="noStrike" kern="0" cap="none" spc="0" dirty="0">
                          <a:ln>
                            <a:noFill/>
                          </a:ln>
                          <a:solidFill>
                            <a:schemeClr val="tx1"/>
                          </a:solidFill>
                          <a:effectLst/>
                          <a:latin typeface="+mn-ea"/>
                          <a:ea typeface="+mn-ea"/>
                          <a:cs typeface="+mn-cs"/>
                        </a:rPr>
                        <a:t>中国文哲研究集刊</a:t>
                      </a:r>
                      <a:r>
                        <a:rPr lang="zh-TW" altLang="en-US" sz="1400" b="0" u="none" strike="noStrike" kern="0" cap="none" spc="0" dirty="0">
                          <a:ln>
                            <a:noFill/>
                          </a:ln>
                          <a:solidFill>
                            <a:schemeClr val="tx1"/>
                          </a:solidFill>
                          <a:effectLst/>
                          <a:latin typeface="+mn-ea"/>
                          <a:ea typeface="+mn-ea"/>
                          <a:cs typeface="+mn-cs"/>
                        </a:rPr>
                        <a:t>（</a:t>
                      </a:r>
                      <a:r>
                        <a:rPr lang="zh-CN" altLang="zh-TW" sz="1400" b="0" u="none" strike="noStrike" kern="0" cap="none" spc="0" dirty="0">
                          <a:ln>
                            <a:noFill/>
                          </a:ln>
                          <a:solidFill>
                            <a:schemeClr val="tx1"/>
                          </a:solidFill>
                          <a:effectLst/>
                          <a:latin typeface="+mn-ea"/>
                          <a:ea typeface="+mn-ea"/>
                          <a:cs typeface="+mn-cs"/>
                        </a:rPr>
                        <a:t>哲学</a:t>
                      </a:r>
                      <a:r>
                        <a:rPr lang="zh-TW" altLang="en-US" sz="1400" b="0" u="none" strike="noStrike" kern="0" cap="none" spc="0" dirty="0">
                          <a:ln>
                            <a:noFill/>
                          </a:ln>
                          <a:solidFill>
                            <a:schemeClr val="tx1"/>
                          </a:solidFill>
                          <a:effectLst/>
                          <a:latin typeface="+mn-ea"/>
                          <a:ea typeface="+mn-ea"/>
                          <a:cs typeface="+mn-cs"/>
                        </a:rPr>
                        <a:t>）</a:t>
                      </a:r>
                      <a:endParaRPr lang="zh-TW" altLang="en-US" sz="1400" b="0" u="none" strike="noStrike" kern="0" cap="none" spc="0" dirty="0">
                        <a:ln>
                          <a:noFill/>
                        </a:ln>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TW" sz="1400" b="0" u="none" strike="noStrike" kern="0" cap="none" spc="0" dirty="0">
                          <a:ln>
                            <a:noFill/>
                          </a:ln>
                          <a:solidFill>
                            <a:schemeClr val="tx1"/>
                          </a:solidFill>
                          <a:effectLst/>
                          <a:latin typeface="+mn-ea"/>
                          <a:ea typeface="+mn-ea"/>
                          <a:cs typeface="+mn-cs"/>
                        </a:rPr>
                        <a:t>哲学与文化</a:t>
                      </a:r>
                      <a:endParaRPr lang="en-US" altLang="zh-CN" sz="1400" b="0" u="none" strike="noStrike" kern="0" cap="none" spc="0" dirty="0">
                        <a:ln>
                          <a:noFill/>
                        </a:ln>
                        <a:solidFill>
                          <a:schemeClr val="tx1"/>
                        </a:solidFill>
                        <a:effectLst/>
                        <a:latin typeface="+mn-e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defRPr/>
                      </a:pPr>
                      <a:r>
                        <a:rPr lang="zh-TW" altLang="en-US" sz="1400" b="0" u="none" strike="noStrike" kern="0" cap="none" spc="0" dirty="0">
                          <a:ln>
                            <a:noFill/>
                          </a:ln>
                          <a:solidFill>
                            <a:schemeClr val="tx1"/>
                          </a:solidFill>
                          <a:effectLst/>
                          <a:latin typeface="+mn-ea"/>
                          <a:ea typeface="+mn-ea"/>
                          <a:cs typeface="+mn-cs"/>
                        </a:rPr>
                        <a:t>（</a:t>
                      </a:r>
                      <a:r>
                        <a:rPr lang="zh-CN" altLang="zh-TW" sz="1400" b="0" u="none" strike="noStrike" kern="0" cap="none" spc="0" dirty="0">
                          <a:ln>
                            <a:noFill/>
                          </a:ln>
                          <a:solidFill>
                            <a:schemeClr val="tx1"/>
                          </a:solidFill>
                          <a:effectLst/>
                          <a:latin typeface="+mn-ea"/>
                          <a:ea typeface="+mn-ea"/>
                          <a:cs typeface="+mn-cs"/>
                        </a:rPr>
                        <a:t>哲学</a:t>
                      </a:r>
                      <a:r>
                        <a:rPr lang="zh-TW" altLang="en-US" sz="1400" b="0" u="none" strike="noStrike" kern="0" cap="none" spc="0" dirty="0">
                          <a:ln>
                            <a:noFill/>
                          </a:ln>
                          <a:solidFill>
                            <a:schemeClr val="tx1"/>
                          </a:solidFill>
                          <a:effectLst/>
                          <a:latin typeface="+mn-ea"/>
                          <a:ea typeface="+mn-ea"/>
                          <a:cs typeface="+mn-cs"/>
                        </a:rPr>
                        <a:t>）</a:t>
                      </a:r>
                      <a:endParaRPr lang="zh-TW" altLang="en-US" sz="1400" b="0" u="none" strike="noStrike" kern="0" cap="none" spc="0" dirty="0">
                        <a:ln>
                          <a:noFill/>
                        </a:ln>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TW" sz="1400" b="0" u="none" strike="noStrike" kern="0" cap="none" spc="0" dirty="0">
                          <a:ln>
                            <a:noFill/>
                          </a:ln>
                          <a:solidFill>
                            <a:schemeClr val="tx1"/>
                          </a:solidFill>
                          <a:effectLst/>
                          <a:latin typeface="+mn-ea"/>
                          <a:ea typeface="+mn-ea"/>
                          <a:cs typeface="+mn-cs"/>
                        </a:rPr>
                        <a:t>特殊教育研究学刊</a:t>
                      </a:r>
                      <a:r>
                        <a:rPr lang="zh-TW" altLang="en-US" sz="1400" b="0" u="none" strike="noStrike" kern="0" cap="none" spc="0" dirty="0">
                          <a:ln>
                            <a:noFill/>
                          </a:ln>
                          <a:solidFill>
                            <a:schemeClr val="tx1"/>
                          </a:solidFill>
                          <a:effectLst/>
                          <a:latin typeface="+mn-ea"/>
                          <a:ea typeface="+mn-ea"/>
                          <a:cs typeface="+mn-cs"/>
                        </a:rPr>
                        <a:t>（</a:t>
                      </a:r>
                      <a:r>
                        <a:rPr lang="zh-CN" altLang="zh-TW" sz="1400" b="0" u="none" strike="noStrike" kern="0" cap="none" spc="0" dirty="0">
                          <a:ln>
                            <a:noFill/>
                          </a:ln>
                          <a:solidFill>
                            <a:schemeClr val="tx1"/>
                          </a:solidFill>
                          <a:effectLst/>
                          <a:latin typeface="+mn-ea"/>
                          <a:ea typeface="+mn-ea"/>
                          <a:cs typeface="+mn-cs"/>
                        </a:rPr>
                        <a:t>教育学</a:t>
                      </a:r>
                      <a:r>
                        <a:rPr lang="zh-TW" altLang="en-US" sz="1400" b="0" u="none" strike="noStrike" kern="0" cap="none" spc="0" dirty="0">
                          <a:ln>
                            <a:noFill/>
                          </a:ln>
                          <a:solidFill>
                            <a:schemeClr val="tx1"/>
                          </a:solidFill>
                          <a:effectLst/>
                          <a:latin typeface="+mn-ea"/>
                          <a:ea typeface="+mn-ea"/>
                          <a:cs typeface="+mn-cs"/>
                        </a:rPr>
                        <a:t>）</a:t>
                      </a:r>
                      <a:endParaRPr lang="zh-TW" altLang="en-US" sz="1400" b="0" u="none" strike="noStrike" kern="0" cap="none" spc="0" dirty="0">
                        <a:ln>
                          <a:noFill/>
                        </a:ln>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TW" altLang="en-US" sz="1400" b="0" u="none" strike="noStrike" kern="0" cap="none" spc="0" dirty="0">
                          <a:ln>
                            <a:noFill/>
                          </a:ln>
                          <a:solidFill>
                            <a:schemeClr val="tx1"/>
                          </a:solidFill>
                          <a:effectLst/>
                          <a:latin typeface="+mn-ea"/>
                          <a:ea typeface="+mn-ea"/>
                          <a:cs typeface="+mn-cs"/>
                        </a:rPr>
                        <a:t>地理学报 </a:t>
                      </a:r>
                      <a:endParaRPr lang="en-US" altLang="zh-TW" sz="1400" b="0" u="none" strike="noStrike" kern="0" cap="none" spc="0" dirty="0">
                        <a:ln>
                          <a:noFill/>
                        </a:ln>
                        <a:solidFill>
                          <a:schemeClr val="tx1"/>
                        </a:solidFill>
                        <a:effectLst/>
                        <a:latin typeface="+mn-e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defRPr/>
                      </a:pPr>
                      <a:r>
                        <a:rPr lang="en-US" altLang="zh-TW" sz="1400" b="0" u="none" strike="noStrike" kern="0" cap="none" spc="0" dirty="0">
                          <a:ln>
                            <a:noFill/>
                          </a:ln>
                          <a:solidFill>
                            <a:schemeClr val="tx1"/>
                          </a:solidFill>
                          <a:effectLst/>
                          <a:latin typeface="+mn-ea"/>
                          <a:ea typeface="+mn-ea"/>
                          <a:cs typeface="+mn-cs"/>
                        </a:rPr>
                        <a:t>(</a:t>
                      </a:r>
                      <a:r>
                        <a:rPr lang="zh-TW" altLang="en-US" sz="1400" b="0" u="none" strike="noStrike" kern="0" cap="none" spc="0" dirty="0">
                          <a:ln>
                            <a:noFill/>
                          </a:ln>
                          <a:solidFill>
                            <a:schemeClr val="tx1"/>
                          </a:solidFill>
                          <a:effectLst/>
                          <a:latin typeface="+mn-ea"/>
                          <a:ea typeface="+mn-ea"/>
                          <a:cs typeface="+mn-cs"/>
                        </a:rPr>
                        <a:t>地理及区域研究</a:t>
                      </a:r>
                      <a:r>
                        <a:rPr lang="en-US" altLang="zh-TW" sz="1400" b="0" u="none" strike="noStrike" kern="0" cap="none" spc="0" dirty="0">
                          <a:ln>
                            <a:noFill/>
                          </a:ln>
                          <a:solidFill>
                            <a:schemeClr val="tx1"/>
                          </a:solidFill>
                          <a:effectLst/>
                          <a:latin typeface="+mn-ea"/>
                          <a:ea typeface="+mn-ea"/>
                          <a:cs typeface="+mn-cs"/>
                        </a:rPr>
                        <a:t>)</a:t>
                      </a:r>
                      <a:endParaRPr lang="en-US" altLang="zh-TW" sz="1400" b="0" u="none" strike="noStrike" kern="0" cap="none" spc="0" dirty="0">
                        <a:ln>
                          <a:noFill/>
                        </a:ln>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TW" altLang="en-US" sz="1400" b="0" u="none" strike="noStrike" kern="0" cap="none" spc="0" dirty="0">
                          <a:ln>
                            <a:noFill/>
                          </a:ln>
                          <a:solidFill>
                            <a:schemeClr val="tx1"/>
                          </a:solidFill>
                          <a:effectLst/>
                          <a:latin typeface="+mn-ea"/>
                          <a:ea typeface="+mn-ea"/>
                          <a:cs typeface="+mn-cs"/>
                        </a:rPr>
                        <a:t>台大社会工作学刊</a:t>
                      </a:r>
                      <a:endParaRPr lang="en-US" altLang="zh-TW" sz="1400" b="0" u="none" strike="noStrike" kern="0" cap="none" spc="0" dirty="0">
                        <a:ln>
                          <a:noFill/>
                        </a:ln>
                        <a:solidFill>
                          <a:schemeClr val="tx1"/>
                        </a:solidFill>
                        <a:effectLst/>
                        <a:latin typeface="+mn-e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defRPr/>
                      </a:pPr>
                      <a:r>
                        <a:rPr lang="en-US" altLang="zh-TW" sz="1400" b="0" u="none" strike="noStrike" kern="0" cap="none" spc="0" dirty="0">
                          <a:ln>
                            <a:noFill/>
                          </a:ln>
                          <a:solidFill>
                            <a:schemeClr val="tx1"/>
                          </a:solidFill>
                          <a:effectLst/>
                          <a:latin typeface="+mn-ea"/>
                          <a:ea typeface="+mn-ea"/>
                          <a:cs typeface="+mn-cs"/>
                        </a:rPr>
                        <a:t>(</a:t>
                      </a:r>
                      <a:r>
                        <a:rPr lang="zh-TW" altLang="en-US" sz="1400" b="0" u="none" strike="noStrike" kern="0" cap="none" spc="0" dirty="0">
                          <a:ln>
                            <a:noFill/>
                          </a:ln>
                          <a:solidFill>
                            <a:schemeClr val="tx1"/>
                          </a:solidFill>
                          <a:effectLst/>
                          <a:latin typeface="+mn-ea"/>
                          <a:ea typeface="+mn-ea"/>
                          <a:cs typeface="+mn-cs"/>
                        </a:rPr>
                        <a:t>社会学</a:t>
                      </a:r>
                      <a:r>
                        <a:rPr lang="en-US" altLang="zh-TW" sz="1400" b="0" u="none" strike="noStrike" kern="0" cap="none" spc="0" dirty="0">
                          <a:ln>
                            <a:noFill/>
                          </a:ln>
                          <a:solidFill>
                            <a:schemeClr val="tx1"/>
                          </a:solidFill>
                          <a:effectLst/>
                          <a:latin typeface="+mn-ea"/>
                          <a:ea typeface="+mn-ea"/>
                          <a:cs typeface="+mn-cs"/>
                        </a:rPr>
                        <a:t>)</a:t>
                      </a:r>
                      <a:endParaRPr lang="en-US" altLang="zh-TW" sz="1400" b="0" u="none" strike="noStrike" kern="0" cap="none" spc="0" dirty="0">
                        <a:ln>
                          <a:noFill/>
                        </a:ln>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0961">
                <a:tc>
                  <a:txBody>
                    <a:bodyPr/>
                    <a:lstStyle/>
                    <a:p>
                      <a:pPr marL="0" algn="ctr" defTabSz="914400" rtl="0" eaLnBrk="1" latinLnBrk="0" hangingPunct="1"/>
                      <a:r>
                        <a:rPr lang="zh-TW" altLang="en-US" sz="1400" b="0" u="none" strike="noStrike" kern="0" cap="none" spc="0" dirty="0">
                          <a:ln>
                            <a:noFill/>
                          </a:ln>
                          <a:solidFill>
                            <a:schemeClr val="tx1"/>
                          </a:solidFill>
                          <a:effectLst/>
                          <a:latin typeface="+mn-ea"/>
                          <a:ea typeface="+mn-ea"/>
                          <a:cs typeface="+mn-cs"/>
                        </a:rPr>
                        <a:t>组织与管理</a:t>
                      </a:r>
                      <a:endParaRPr lang="en-US" altLang="zh-TW" sz="1400" b="0" u="none" strike="noStrike" kern="0" cap="none" spc="0" dirty="0">
                        <a:ln>
                          <a:noFill/>
                        </a:ln>
                        <a:solidFill>
                          <a:schemeClr val="tx1"/>
                        </a:solidFill>
                        <a:effectLst/>
                        <a:latin typeface="+mn-ea"/>
                        <a:ea typeface="+mn-ea"/>
                        <a:cs typeface="+mn-cs"/>
                      </a:endParaRPr>
                    </a:p>
                    <a:p>
                      <a:pPr marL="0" algn="ctr" defTabSz="914400" rtl="0" eaLnBrk="1" latinLnBrk="0" hangingPunct="1"/>
                      <a:r>
                        <a:rPr lang="en-US" altLang="zh-TW" sz="1400" b="0" u="none" strike="noStrike" kern="0" cap="none" spc="0" dirty="0">
                          <a:ln>
                            <a:noFill/>
                          </a:ln>
                          <a:solidFill>
                            <a:schemeClr val="tx1"/>
                          </a:solidFill>
                          <a:effectLst/>
                          <a:latin typeface="+mn-ea"/>
                          <a:ea typeface="+mn-ea"/>
                          <a:cs typeface="+mn-cs"/>
                        </a:rPr>
                        <a:t>(</a:t>
                      </a:r>
                      <a:r>
                        <a:rPr lang="zh-TW" altLang="en-US" sz="1400" b="0" u="none" strike="noStrike" kern="0" cap="none" spc="0" dirty="0">
                          <a:ln>
                            <a:noFill/>
                          </a:ln>
                          <a:solidFill>
                            <a:schemeClr val="tx1"/>
                          </a:solidFill>
                          <a:effectLst/>
                          <a:latin typeface="+mn-ea"/>
                          <a:ea typeface="+mn-ea"/>
                          <a:cs typeface="+mn-cs"/>
                        </a:rPr>
                        <a:t>管理学</a:t>
                      </a:r>
                      <a:r>
                        <a:rPr lang="en-US" altLang="zh-TW" sz="1400" b="0" u="none" strike="noStrike" kern="0" cap="none" spc="0" dirty="0">
                          <a:ln>
                            <a:noFill/>
                          </a:ln>
                          <a:solidFill>
                            <a:schemeClr val="tx1"/>
                          </a:solidFill>
                          <a:effectLst/>
                          <a:latin typeface="+mn-ea"/>
                          <a:ea typeface="+mn-ea"/>
                          <a:cs typeface="+mn-cs"/>
                        </a:rPr>
                        <a:t>)</a:t>
                      </a:r>
                      <a:endParaRPr lang="zh-TW" altLang="en-US" sz="1400" b="0" u="none" strike="noStrike" kern="0" cap="none" spc="0" dirty="0">
                        <a:ln>
                          <a:noFill/>
                        </a:ln>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zh-TW" altLang="en-US" sz="1400" b="0" u="none" strike="noStrike" kern="0" cap="none" spc="0" dirty="0">
                          <a:ln>
                            <a:noFill/>
                          </a:ln>
                          <a:solidFill>
                            <a:schemeClr val="tx1"/>
                          </a:solidFill>
                          <a:effectLst/>
                          <a:latin typeface="+mn-ea"/>
                          <a:ea typeface="+mn-ea"/>
                          <a:cs typeface="+mn-cs"/>
                        </a:rPr>
                        <a:t>经济论文</a:t>
                      </a:r>
                      <a:endParaRPr lang="zh-TW" altLang="en-US" sz="1400" b="0" u="none" strike="noStrike" kern="0" cap="none" spc="0" dirty="0">
                        <a:ln>
                          <a:noFill/>
                        </a:ln>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TW" altLang="en-US" sz="1400" b="0" u="none" strike="noStrike" kern="0" cap="none" spc="0" dirty="0">
                        <a:ln>
                          <a:noFill/>
                        </a:ln>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TW" sz="1400" b="0" u="none" strike="noStrike" kern="0" cap="none" spc="0" dirty="0">
                          <a:ln>
                            <a:noFill/>
                          </a:ln>
                          <a:solidFill>
                            <a:schemeClr val="tx1"/>
                          </a:solidFill>
                          <a:effectLst/>
                          <a:latin typeface="+mn-ea"/>
                          <a:ea typeface="+mn-ea"/>
                          <a:cs typeface="+mn-cs"/>
                        </a:rPr>
                        <a:t>台大历史学报</a:t>
                      </a:r>
                      <a:endParaRPr lang="en-US" altLang="zh-CN" sz="1400" b="0" u="none" strike="noStrike" kern="0" cap="none" spc="0" dirty="0">
                        <a:ln>
                          <a:noFill/>
                        </a:ln>
                        <a:solidFill>
                          <a:schemeClr val="tx1"/>
                        </a:solidFill>
                        <a:effectLst/>
                        <a:latin typeface="+mn-e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defRPr/>
                      </a:pPr>
                      <a:r>
                        <a:rPr lang="zh-TW" altLang="en-US" sz="1400" b="0" u="none" strike="noStrike" kern="0" cap="none" spc="0" dirty="0">
                          <a:ln>
                            <a:noFill/>
                          </a:ln>
                          <a:solidFill>
                            <a:schemeClr val="tx1"/>
                          </a:solidFill>
                          <a:effectLst/>
                          <a:latin typeface="+mn-ea"/>
                          <a:ea typeface="+mn-ea"/>
                          <a:cs typeface="+mn-cs"/>
                        </a:rPr>
                        <a:t>（</a:t>
                      </a:r>
                      <a:r>
                        <a:rPr lang="zh-CN" altLang="zh-TW" sz="1400" b="0" u="none" strike="noStrike" kern="0" cap="none" spc="0" dirty="0">
                          <a:ln>
                            <a:noFill/>
                          </a:ln>
                          <a:solidFill>
                            <a:schemeClr val="tx1"/>
                          </a:solidFill>
                          <a:effectLst/>
                          <a:latin typeface="+mn-ea"/>
                          <a:ea typeface="+mn-ea"/>
                          <a:cs typeface="+mn-cs"/>
                        </a:rPr>
                        <a:t>历史学</a:t>
                      </a:r>
                      <a:r>
                        <a:rPr lang="zh-TW" altLang="en-US" sz="1400" b="0" u="none" strike="noStrike" kern="0" cap="none" spc="0" dirty="0">
                          <a:ln>
                            <a:noFill/>
                          </a:ln>
                          <a:solidFill>
                            <a:schemeClr val="tx1"/>
                          </a:solidFill>
                          <a:effectLst/>
                          <a:latin typeface="+mn-ea"/>
                          <a:ea typeface="+mn-ea"/>
                          <a:cs typeface="+mn-cs"/>
                        </a:rPr>
                        <a:t>）</a:t>
                      </a:r>
                      <a:endParaRPr lang="zh-TW" altLang="en-US" sz="1400" b="0" u="none" strike="noStrike" kern="0" cap="none" spc="0" dirty="0">
                        <a:ln>
                          <a:noFill/>
                        </a:ln>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TW" altLang="en-US" sz="1400" b="0" u="none" strike="noStrike" kern="0" cap="none" spc="0" dirty="0">
                          <a:ln>
                            <a:noFill/>
                          </a:ln>
                          <a:solidFill>
                            <a:schemeClr val="tx1"/>
                          </a:solidFill>
                          <a:effectLst/>
                          <a:latin typeface="+mn-ea"/>
                          <a:ea typeface="+mn-ea"/>
                          <a:cs typeface="+mn-cs"/>
                        </a:rPr>
                        <a:t>台大中文学报</a:t>
                      </a:r>
                      <a:endParaRPr lang="en-US" altLang="zh-TW" sz="1400" b="0" u="none" strike="noStrike" kern="0" cap="none" spc="0" dirty="0">
                        <a:ln>
                          <a:noFill/>
                        </a:ln>
                        <a:solidFill>
                          <a:schemeClr val="tx1"/>
                        </a:solidFill>
                        <a:effectLst/>
                        <a:latin typeface="+mn-e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defRPr/>
                      </a:pPr>
                      <a:r>
                        <a:rPr lang="en-US" altLang="zh-TW" sz="1400" b="0" u="none" strike="noStrike" kern="0" cap="none" spc="0" dirty="0">
                          <a:ln>
                            <a:noFill/>
                          </a:ln>
                          <a:solidFill>
                            <a:schemeClr val="tx1"/>
                          </a:solidFill>
                          <a:effectLst/>
                          <a:latin typeface="+mn-ea"/>
                          <a:ea typeface="+mn-ea"/>
                          <a:cs typeface="+mn-cs"/>
                        </a:rPr>
                        <a:t>(</a:t>
                      </a:r>
                      <a:r>
                        <a:rPr lang="zh-TW" altLang="en-US" sz="1400" b="0" u="none" strike="noStrike" kern="0" cap="none" spc="0" dirty="0">
                          <a:ln>
                            <a:noFill/>
                          </a:ln>
                          <a:solidFill>
                            <a:schemeClr val="tx1"/>
                          </a:solidFill>
                          <a:effectLst/>
                          <a:latin typeface="+mn-ea"/>
                          <a:ea typeface="+mn-ea"/>
                          <a:cs typeface="+mn-cs"/>
                        </a:rPr>
                        <a:t>语言学</a:t>
                      </a:r>
                      <a:r>
                        <a:rPr lang="en-US" altLang="zh-TW" sz="1400" b="0" u="none" strike="noStrike" kern="0" cap="none" spc="0" dirty="0">
                          <a:ln>
                            <a:noFill/>
                          </a:ln>
                          <a:solidFill>
                            <a:schemeClr val="tx1"/>
                          </a:solidFill>
                          <a:effectLst/>
                          <a:latin typeface="+mn-ea"/>
                          <a:ea typeface="+mn-ea"/>
                          <a:cs typeface="+mn-cs"/>
                        </a:rPr>
                        <a:t>)</a:t>
                      </a:r>
                      <a:endParaRPr lang="zh-TW" altLang="en-US" sz="1400" b="0" u="none" strike="noStrike" kern="0" cap="none" spc="0" dirty="0">
                        <a:ln>
                          <a:noFill/>
                        </a:ln>
                        <a:solidFill>
                          <a:schemeClr val="tx1"/>
                        </a:solidFill>
                        <a:effectLst/>
                        <a:latin typeface="+mn-ea"/>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400" b="0" u="none" strike="noStrike" kern="0" cap="none" spc="0" dirty="0">
                          <a:ln>
                            <a:noFill/>
                          </a:ln>
                          <a:solidFill>
                            <a:schemeClr val="tx1"/>
                          </a:solidFill>
                          <a:effectLst/>
                          <a:latin typeface="+mn-ea"/>
                          <a:ea typeface="+mn-ea"/>
                          <a:cs typeface="+mn-cs"/>
                        </a:rPr>
                        <a:t>教育实践与研究</a:t>
                      </a:r>
                      <a:endParaRPr lang="en-US" altLang="zh-TW" sz="1400" b="0" u="none" strike="noStrike" kern="0" cap="none" spc="0" dirty="0">
                        <a:ln>
                          <a:noFill/>
                        </a:ln>
                        <a:solidFill>
                          <a:schemeClr val="tx1"/>
                        </a:solidFill>
                        <a:effectLst/>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400" b="0" u="none" strike="noStrike" kern="0" cap="none" spc="0" dirty="0">
                          <a:ln>
                            <a:noFill/>
                          </a:ln>
                          <a:solidFill>
                            <a:schemeClr val="tx1"/>
                          </a:solidFill>
                          <a:effectLst/>
                          <a:latin typeface="+mn-ea"/>
                          <a:ea typeface="+mn-ea"/>
                          <a:cs typeface="+mn-cs"/>
                        </a:rPr>
                        <a:t>（</a:t>
                      </a:r>
                      <a:r>
                        <a:rPr lang="zh-CN" altLang="zh-TW" sz="1400" b="0" u="none" strike="noStrike" kern="0" cap="none" spc="0" dirty="0">
                          <a:ln>
                            <a:noFill/>
                          </a:ln>
                          <a:solidFill>
                            <a:schemeClr val="tx1"/>
                          </a:solidFill>
                          <a:effectLst/>
                          <a:latin typeface="+mn-ea"/>
                          <a:ea typeface="+mn-ea"/>
                          <a:cs typeface="+mn-cs"/>
                        </a:rPr>
                        <a:t>教育学</a:t>
                      </a:r>
                      <a:r>
                        <a:rPr lang="zh-TW" altLang="en-US" sz="1400" b="0" u="none" strike="noStrike" kern="0" cap="none" spc="0" dirty="0">
                          <a:ln>
                            <a:noFill/>
                          </a:ln>
                          <a:solidFill>
                            <a:schemeClr val="tx1"/>
                          </a:solidFill>
                          <a:effectLst/>
                          <a:latin typeface="+mn-ea"/>
                          <a:ea typeface="+mn-ea"/>
                          <a:cs typeface="+mn-cs"/>
                        </a:rPr>
                        <a:t>）</a:t>
                      </a:r>
                      <a:endParaRPr lang="zh-TW" altLang="en-US" sz="1400" b="0" u="none" strike="noStrike" kern="0" cap="none" spc="0" dirty="0">
                        <a:ln>
                          <a:noFill/>
                        </a:ln>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TW" altLang="en-US" sz="1400" b="0" u="none" strike="noStrike" kern="0" cap="none" spc="0" dirty="0">
                          <a:ln>
                            <a:noFill/>
                          </a:ln>
                          <a:solidFill>
                            <a:schemeClr val="tx1"/>
                          </a:solidFill>
                          <a:effectLst/>
                          <a:latin typeface="+mn-ea"/>
                          <a:ea typeface="+mn-ea"/>
                          <a:cs typeface="+mn-cs"/>
                        </a:rPr>
                        <a:t>图书信息学刊</a:t>
                      </a:r>
                      <a:endParaRPr lang="en-US" altLang="zh-TW" sz="1400" b="0" u="none" strike="noStrike" kern="0" cap="none" spc="0" dirty="0">
                        <a:ln>
                          <a:noFill/>
                        </a:ln>
                        <a:solidFill>
                          <a:schemeClr val="tx1"/>
                        </a:solidFill>
                        <a:effectLst/>
                        <a:latin typeface="+mn-e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defRPr/>
                      </a:pPr>
                      <a:r>
                        <a:rPr lang="en-US" altLang="zh-TW" sz="1400" b="0" u="none" strike="noStrike" kern="0" cap="none" spc="0" dirty="0">
                          <a:ln>
                            <a:noFill/>
                          </a:ln>
                          <a:solidFill>
                            <a:schemeClr val="tx1"/>
                          </a:solidFill>
                          <a:effectLst/>
                          <a:latin typeface="+mn-ea"/>
                          <a:ea typeface="+mn-ea"/>
                          <a:cs typeface="+mn-cs"/>
                        </a:rPr>
                        <a:t>(</a:t>
                      </a:r>
                      <a:r>
                        <a:rPr lang="zh-TW" altLang="en-US" sz="1400" b="0" u="none" strike="noStrike" kern="0" cap="none" spc="0" dirty="0">
                          <a:ln>
                            <a:noFill/>
                          </a:ln>
                          <a:solidFill>
                            <a:schemeClr val="tx1"/>
                          </a:solidFill>
                          <a:effectLst/>
                          <a:latin typeface="+mn-ea"/>
                          <a:ea typeface="+mn-ea"/>
                          <a:cs typeface="+mn-cs"/>
                        </a:rPr>
                        <a:t>图书信息学</a:t>
                      </a:r>
                      <a:r>
                        <a:rPr lang="en-US" altLang="zh-TW" sz="1400" b="0" u="none" strike="noStrike" kern="0" cap="none" spc="0" dirty="0">
                          <a:ln>
                            <a:noFill/>
                          </a:ln>
                          <a:solidFill>
                            <a:schemeClr val="tx1"/>
                          </a:solidFill>
                          <a:effectLst/>
                          <a:latin typeface="+mn-ea"/>
                          <a:ea typeface="+mn-ea"/>
                          <a:cs typeface="+mn-cs"/>
                        </a:rPr>
                        <a:t>)</a:t>
                      </a:r>
                      <a:endParaRPr lang="zh-TW" altLang="en-US" sz="1400" b="0" u="none" strike="noStrike" kern="0" cap="none" spc="0" dirty="0">
                        <a:ln>
                          <a:noFill/>
                        </a:ln>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400" b="0" u="none" strike="noStrike" kern="0" cap="none" spc="0" dirty="0">
                          <a:ln>
                            <a:noFill/>
                          </a:ln>
                          <a:solidFill>
                            <a:schemeClr val="tx1"/>
                          </a:solidFill>
                          <a:effectLst/>
                          <a:latin typeface="+mn-ea"/>
                          <a:ea typeface="+mn-ea"/>
                          <a:cs typeface="+mn-cs"/>
                        </a:rPr>
                        <a:t>教育实践与研究</a:t>
                      </a:r>
                      <a:endParaRPr lang="en-US" altLang="zh-TW" sz="1400" b="0" u="none" strike="noStrike" kern="0" cap="none" spc="0" dirty="0">
                        <a:ln>
                          <a:noFill/>
                        </a:ln>
                        <a:solidFill>
                          <a:schemeClr val="tx1"/>
                        </a:solidFill>
                        <a:effectLst/>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altLang="zh-TW" sz="1400" b="0" u="none" strike="noStrike" kern="0" cap="none" spc="0" dirty="0">
                          <a:ln>
                            <a:noFill/>
                          </a:ln>
                          <a:solidFill>
                            <a:schemeClr val="tx1"/>
                          </a:solidFill>
                          <a:effectLst/>
                          <a:latin typeface="+mn-ea"/>
                          <a:ea typeface="+mn-ea"/>
                          <a:cs typeface="+mn-cs"/>
                        </a:rPr>
                        <a:t>(</a:t>
                      </a:r>
                      <a:r>
                        <a:rPr lang="zh-TW" altLang="en-US" sz="1400" b="0" u="none" strike="noStrike" kern="0" cap="none" spc="0" dirty="0">
                          <a:ln>
                            <a:noFill/>
                          </a:ln>
                          <a:solidFill>
                            <a:schemeClr val="tx1"/>
                          </a:solidFill>
                          <a:effectLst/>
                          <a:latin typeface="+mn-ea"/>
                          <a:ea typeface="+mn-ea"/>
                          <a:cs typeface="+mn-cs"/>
                        </a:rPr>
                        <a:t>人文学综合</a:t>
                      </a:r>
                      <a:r>
                        <a:rPr lang="en-US" altLang="zh-TW" sz="1400" b="0" u="none" strike="noStrike" kern="0" cap="none" spc="0" dirty="0">
                          <a:ln>
                            <a:noFill/>
                          </a:ln>
                          <a:solidFill>
                            <a:schemeClr val="tx1"/>
                          </a:solidFill>
                          <a:effectLst/>
                          <a:latin typeface="+mn-ea"/>
                          <a:ea typeface="+mn-ea"/>
                          <a:cs typeface="+mn-cs"/>
                        </a:rPr>
                        <a:t>)</a:t>
                      </a:r>
                      <a:endParaRPr lang="zh-TW" altLang="en-US" sz="1400" b="0" u="none" strike="noStrike" kern="0" cap="none" spc="0" dirty="0">
                        <a:ln>
                          <a:noFill/>
                        </a:ln>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4619">
                <a:tc>
                  <a:txBody>
                    <a:bodyPr/>
                    <a:lstStyle/>
                    <a:p>
                      <a:pPr marL="0" algn="ctr" defTabSz="914400" rtl="0" eaLnBrk="1" latinLnBrk="0" hangingPunct="1"/>
                      <a:endParaRPr lang="zh-TW" altLang="en-US" sz="1400" b="0" u="none" strike="noStrike" kern="0" cap="none" spc="0" dirty="0">
                        <a:ln>
                          <a:noFill/>
                        </a:ln>
                        <a:solidFill>
                          <a:srgbClr val="FF0000"/>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zh-TW" altLang="en-US" sz="1400" b="0" u="none" strike="noStrike" kern="0" cap="none" spc="0" dirty="0">
                          <a:ln>
                            <a:noFill/>
                          </a:ln>
                          <a:solidFill>
                            <a:schemeClr val="tx1"/>
                          </a:solidFill>
                          <a:effectLst/>
                          <a:latin typeface="+mn-ea"/>
                          <a:ea typeface="+mn-ea"/>
                          <a:cs typeface="+mn-cs"/>
                        </a:rPr>
                        <a:t>台湾经济预测与政策</a:t>
                      </a:r>
                      <a:endParaRPr lang="zh-TW" altLang="en-US" sz="1400" b="0" u="none" strike="noStrike" kern="0" cap="none" spc="0" dirty="0">
                        <a:ln>
                          <a:noFill/>
                        </a:ln>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TW" altLang="en-US" sz="1400" b="0" u="none" strike="noStrike" kern="0" cap="none" spc="0" dirty="0">
                        <a:ln>
                          <a:noFill/>
                        </a:ln>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400" b="0" u="none" strike="noStrike" kern="0" cap="none" spc="0" dirty="0">
                          <a:ln>
                            <a:noFill/>
                          </a:ln>
                          <a:solidFill>
                            <a:schemeClr val="tx1"/>
                          </a:solidFill>
                          <a:effectLst/>
                          <a:latin typeface="+mn-ea"/>
                          <a:ea typeface="+mn-ea"/>
                          <a:cs typeface="+mn-cs"/>
                        </a:rPr>
                        <a:t>清华中文学报</a:t>
                      </a:r>
                      <a:endParaRPr lang="zh-TW" altLang="en-US" sz="1400" b="0" u="none" strike="noStrike" kern="0" cap="none" spc="0" dirty="0">
                        <a:ln>
                          <a:noFill/>
                        </a:ln>
                        <a:solidFill>
                          <a:schemeClr val="tx1"/>
                        </a:solidFill>
                        <a:effectLst/>
                        <a:latin typeface="+mn-e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defRPr/>
                      </a:pPr>
                      <a:r>
                        <a:rPr lang="en-US" altLang="zh-TW" sz="1400" b="0" u="none" strike="noStrike" kern="0" cap="none" spc="0" dirty="0">
                          <a:ln>
                            <a:noFill/>
                          </a:ln>
                          <a:solidFill>
                            <a:schemeClr val="tx1"/>
                          </a:solidFill>
                          <a:effectLst/>
                          <a:latin typeface="+mn-ea"/>
                          <a:ea typeface="+mn-ea"/>
                          <a:cs typeface="+mn-cs"/>
                        </a:rPr>
                        <a:t>(</a:t>
                      </a:r>
                      <a:r>
                        <a:rPr lang="zh-TW" altLang="en-US" sz="1400" b="0" u="none" strike="noStrike" kern="0" cap="none" spc="0" dirty="0">
                          <a:ln>
                            <a:noFill/>
                          </a:ln>
                          <a:solidFill>
                            <a:schemeClr val="tx1"/>
                          </a:solidFill>
                          <a:effectLst/>
                          <a:latin typeface="+mn-ea"/>
                          <a:ea typeface="+mn-ea"/>
                          <a:cs typeface="+mn-cs"/>
                        </a:rPr>
                        <a:t>语言学</a:t>
                      </a:r>
                      <a:r>
                        <a:rPr lang="en-US" altLang="zh-TW" sz="1400" b="0" u="none" strike="noStrike" kern="0" cap="none" spc="0" dirty="0">
                          <a:ln>
                            <a:noFill/>
                          </a:ln>
                          <a:solidFill>
                            <a:schemeClr val="tx1"/>
                          </a:solidFill>
                          <a:effectLst/>
                          <a:latin typeface="+mn-ea"/>
                          <a:ea typeface="+mn-ea"/>
                          <a:cs typeface="+mn-cs"/>
                        </a:rPr>
                        <a:t>)</a:t>
                      </a:r>
                      <a:endParaRPr lang="zh-TW" altLang="en-US" sz="1400" b="0" u="none" strike="noStrike" kern="0" cap="none" spc="0" dirty="0">
                        <a:ln>
                          <a:noFill/>
                        </a:ln>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TW" altLang="en-US" sz="1400" b="0" u="none" strike="noStrike" kern="0" cap="none" spc="0" dirty="0">
                        <a:ln>
                          <a:noFill/>
                        </a:ln>
                        <a:solidFill>
                          <a:schemeClr val="tx1"/>
                        </a:solidFill>
                        <a:effectLst/>
                        <a:latin typeface="+mn-ea"/>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400" b="0" u="none" strike="noStrike" kern="0" cap="none" spc="0" dirty="0">
                          <a:ln>
                            <a:noFill/>
                          </a:ln>
                          <a:solidFill>
                            <a:schemeClr val="tx1"/>
                          </a:solidFill>
                          <a:effectLst/>
                          <a:latin typeface="+mn-ea"/>
                          <a:ea typeface="+mn-ea"/>
                          <a:cs typeface="+mn-cs"/>
                        </a:rPr>
                        <a:t>教育科學研究期刊（</a:t>
                      </a:r>
                      <a:r>
                        <a:rPr lang="zh-CN" altLang="zh-TW" sz="1400" b="0" u="none" strike="noStrike" kern="0" cap="none" spc="0" dirty="0">
                          <a:ln>
                            <a:noFill/>
                          </a:ln>
                          <a:solidFill>
                            <a:schemeClr val="tx1"/>
                          </a:solidFill>
                          <a:effectLst/>
                          <a:latin typeface="+mn-ea"/>
                          <a:ea typeface="+mn-ea"/>
                          <a:cs typeface="+mn-cs"/>
                        </a:rPr>
                        <a:t>教育学</a:t>
                      </a:r>
                      <a:r>
                        <a:rPr lang="zh-TW" altLang="en-US" sz="1400" b="0" u="none" strike="noStrike" kern="0" cap="none" spc="0" dirty="0">
                          <a:ln>
                            <a:noFill/>
                          </a:ln>
                          <a:solidFill>
                            <a:schemeClr val="tx1"/>
                          </a:solidFill>
                          <a:effectLst/>
                          <a:latin typeface="+mn-ea"/>
                          <a:ea typeface="+mn-ea"/>
                          <a:cs typeface="+mn-cs"/>
                        </a:rPr>
                        <a:t>）</a:t>
                      </a:r>
                      <a:endParaRPr lang="zh-TW" altLang="en-US" sz="1400" b="0" u="none" strike="noStrike" kern="0" cap="none" spc="0" dirty="0">
                        <a:ln>
                          <a:noFill/>
                        </a:ln>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TW" altLang="en-US" sz="1400" b="0" u="none" strike="noStrike" kern="0" cap="none" spc="0" dirty="0">
                          <a:ln>
                            <a:noFill/>
                          </a:ln>
                          <a:solidFill>
                            <a:schemeClr val="tx1"/>
                          </a:solidFill>
                          <a:effectLst/>
                          <a:latin typeface="+mn-ea"/>
                          <a:ea typeface="+mn-ea"/>
                          <a:cs typeface="+mn-cs"/>
                        </a:rPr>
                        <a:t>教育心理学报</a:t>
                      </a:r>
                      <a:endParaRPr lang="en-US" altLang="zh-TW" sz="1400" b="0" u="none" strike="noStrike" kern="0" cap="none" spc="0" dirty="0">
                        <a:ln>
                          <a:noFill/>
                        </a:ln>
                        <a:solidFill>
                          <a:schemeClr val="tx1"/>
                        </a:solidFill>
                        <a:effectLst/>
                        <a:latin typeface="+mn-e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defRPr/>
                      </a:pPr>
                      <a:r>
                        <a:rPr lang="en-US" altLang="zh-TW" sz="1400" b="0" u="none" strike="noStrike" kern="0" cap="none" spc="0" dirty="0">
                          <a:ln>
                            <a:noFill/>
                          </a:ln>
                          <a:solidFill>
                            <a:schemeClr val="tx1"/>
                          </a:solidFill>
                          <a:effectLst/>
                          <a:latin typeface="+mn-ea"/>
                          <a:ea typeface="+mn-ea"/>
                          <a:cs typeface="+mn-cs"/>
                        </a:rPr>
                        <a:t>(</a:t>
                      </a:r>
                      <a:r>
                        <a:rPr lang="zh-TW" altLang="en-US" sz="1400" b="0" u="none" strike="noStrike" kern="0" cap="none" spc="0" dirty="0">
                          <a:ln>
                            <a:noFill/>
                          </a:ln>
                          <a:solidFill>
                            <a:schemeClr val="tx1"/>
                          </a:solidFill>
                          <a:effectLst/>
                          <a:latin typeface="+mn-ea"/>
                          <a:ea typeface="+mn-ea"/>
                          <a:cs typeface="+mn-cs"/>
                        </a:rPr>
                        <a:t>心理学</a:t>
                      </a:r>
                      <a:r>
                        <a:rPr lang="en-US" altLang="zh-TW" sz="1400" b="0" u="none" strike="noStrike" kern="0" cap="none" spc="0" dirty="0">
                          <a:ln>
                            <a:noFill/>
                          </a:ln>
                          <a:solidFill>
                            <a:schemeClr val="tx1"/>
                          </a:solidFill>
                          <a:effectLst/>
                          <a:latin typeface="+mn-ea"/>
                          <a:ea typeface="+mn-ea"/>
                          <a:cs typeface="+mn-cs"/>
                        </a:rPr>
                        <a:t>)</a:t>
                      </a:r>
                      <a:endParaRPr lang="en-US" altLang="zh-TW" sz="1400" b="0" u="none" strike="noStrike" kern="0" cap="none" spc="0" dirty="0">
                        <a:ln>
                          <a:noFill/>
                        </a:ln>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400" b="0" u="none" strike="noStrike" kern="0" cap="none" spc="0" dirty="0">
                          <a:ln>
                            <a:noFill/>
                          </a:ln>
                          <a:solidFill>
                            <a:schemeClr val="tx1"/>
                          </a:solidFill>
                          <a:effectLst/>
                          <a:latin typeface="+mn-ea"/>
                          <a:ea typeface="+mn-ea"/>
                          <a:cs typeface="+mn-cs"/>
                        </a:rPr>
                        <a:t>体育学报</a:t>
                      </a:r>
                      <a:endParaRPr lang="en-US" altLang="zh-TW" sz="1400" b="0" u="none" strike="noStrike" kern="0" cap="none" spc="0" dirty="0">
                        <a:ln>
                          <a:noFill/>
                        </a:ln>
                        <a:solidFill>
                          <a:schemeClr val="tx1"/>
                        </a:solidFill>
                        <a:effectLst/>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altLang="zh-TW" sz="1400" b="0" u="none" strike="noStrike" kern="0" cap="none" spc="0" dirty="0">
                          <a:ln>
                            <a:noFill/>
                          </a:ln>
                          <a:solidFill>
                            <a:schemeClr val="tx1"/>
                          </a:solidFill>
                          <a:effectLst/>
                          <a:latin typeface="+mn-ea"/>
                          <a:ea typeface="+mn-ea"/>
                          <a:cs typeface="+mn-cs"/>
                        </a:rPr>
                        <a:t>(</a:t>
                      </a:r>
                      <a:r>
                        <a:rPr lang="zh-TW" altLang="en-US" sz="1400" b="0" u="none" strike="noStrike" kern="0" cap="none" spc="0" dirty="0">
                          <a:ln>
                            <a:noFill/>
                          </a:ln>
                          <a:solidFill>
                            <a:schemeClr val="tx1"/>
                          </a:solidFill>
                          <a:effectLst/>
                          <a:latin typeface="+mn-ea"/>
                          <a:ea typeface="+mn-ea"/>
                          <a:cs typeface="+mn-cs"/>
                        </a:rPr>
                        <a:t>体育学</a:t>
                      </a:r>
                      <a:r>
                        <a:rPr lang="en-US" altLang="zh-TW" sz="1400" b="0" u="none" strike="noStrike" kern="0" cap="none" spc="0" dirty="0">
                          <a:ln>
                            <a:noFill/>
                          </a:ln>
                          <a:solidFill>
                            <a:schemeClr val="tx1"/>
                          </a:solidFill>
                          <a:effectLst/>
                          <a:latin typeface="+mn-ea"/>
                          <a:ea typeface="+mn-ea"/>
                          <a:cs typeface="+mn-cs"/>
                        </a:rPr>
                        <a:t>)</a:t>
                      </a:r>
                      <a:endParaRPr lang="en-US" altLang="zh-TW" sz="1400" b="0" u="none" strike="noStrike" kern="0" cap="none" spc="0" dirty="0">
                        <a:ln>
                          <a:noFill/>
                        </a:ln>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17" name="群組 16"/>
          <p:cNvGrpSpPr>
            <a:grpSpLocks noChangeAspect="1"/>
          </p:cNvGrpSpPr>
          <p:nvPr/>
        </p:nvGrpSpPr>
        <p:grpSpPr>
          <a:xfrm>
            <a:off x="3432669" y="4482481"/>
            <a:ext cx="3501531" cy="2177174"/>
            <a:chOff x="2263531" y="3561035"/>
            <a:chExt cx="4293926" cy="2669862"/>
          </a:xfrm>
        </p:grpSpPr>
        <p:pic>
          <p:nvPicPr>
            <p:cNvPr id="15" name="圖片 14"/>
            <p:cNvPicPr>
              <a:picLocks noChangeAspect="1"/>
            </p:cNvPicPr>
            <p:nvPr/>
          </p:nvPicPr>
          <p:blipFill>
            <a:blip r:embed="rId1" cstate="print"/>
            <a:stretch>
              <a:fillRect/>
            </a:stretch>
          </p:blipFill>
          <p:spPr>
            <a:xfrm>
              <a:off x="2263531" y="3561035"/>
              <a:ext cx="4293926" cy="2669862"/>
            </a:xfrm>
            <a:prstGeom prst="rect">
              <a:avLst/>
            </a:prstGeom>
            <a:ln>
              <a:solidFill>
                <a:schemeClr val="accent1"/>
              </a:solidFill>
            </a:ln>
          </p:spPr>
        </p:pic>
        <p:sp>
          <p:nvSpPr>
            <p:cNvPr id="16" name="矩形 15"/>
            <p:cNvSpPr/>
            <p:nvPr/>
          </p:nvSpPr>
          <p:spPr>
            <a:xfrm>
              <a:off x="4822371" y="5094514"/>
              <a:ext cx="1170214" cy="54972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8" name="文本框 16"/>
          <p:cNvSpPr txBox="1"/>
          <p:nvPr/>
        </p:nvSpPr>
        <p:spPr>
          <a:xfrm>
            <a:off x="7225080" y="5409412"/>
            <a:ext cx="3252908" cy="830997"/>
          </a:xfrm>
          <a:prstGeom prst="rect">
            <a:avLst/>
          </a:prstGeom>
          <a:noFill/>
        </p:spPr>
        <p:txBody>
          <a:bodyPr wrap="square" rtlCol="0">
            <a:spAutoFit/>
          </a:bodyPr>
          <a:lstStyle/>
          <a:p>
            <a:r>
              <a:rPr lang="zh-CN" altLang="en-US" sz="2400" dirty="0">
                <a:latin typeface="+mn-ea"/>
                <a:cs typeface="Arial" panose="020B0604020202020204" pitchFamily="34" charset="0"/>
              </a:rPr>
              <a:t>在期刊首页基本信息处</a:t>
            </a:r>
            <a:br>
              <a:rPr lang="en-US" altLang="zh-CN" sz="2400" dirty="0">
                <a:latin typeface="+mn-ea"/>
                <a:cs typeface="Arial" panose="020B0604020202020204" pitchFamily="34" charset="0"/>
              </a:rPr>
            </a:br>
            <a:r>
              <a:rPr lang="zh-CN" altLang="en-US" sz="2400" dirty="0">
                <a:latin typeface="+mn-ea"/>
                <a:cs typeface="Arial" panose="020B0604020202020204" pitchFamily="34" charset="0"/>
              </a:rPr>
              <a:t>即可取得投稿须知</a:t>
            </a:r>
            <a:r>
              <a:rPr lang="zh-TW" altLang="en-US" sz="2400" dirty="0">
                <a:latin typeface="+mn-ea"/>
                <a:cs typeface="Arial" panose="020B0604020202020204" pitchFamily="34" charset="0"/>
              </a:rPr>
              <a:t>！</a:t>
            </a:r>
            <a:endParaRPr lang="en-US" altLang="zh-CN" sz="2400" dirty="0">
              <a:latin typeface="+mn-ea"/>
              <a:cs typeface="Arial" panose="020B0604020202020204" pitchFamily="34" charset="0"/>
            </a:endParaRPr>
          </a:p>
        </p:txBody>
      </p:sp>
      <p:sp>
        <p:nvSpPr>
          <p:cNvPr id="19" name="文本框 75"/>
          <p:cNvSpPr txBox="1"/>
          <p:nvPr/>
        </p:nvSpPr>
        <p:spPr>
          <a:xfrm>
            <a:off x="1136681" y="686065"/>
            <a:ext cx="4403770" cy="584775"/>
          </a:xfrm>
          <a:prstGeom prst="rect">
            <a:avLst/>
          </a:prstGeom>
          <a:noFill/>
        </p:spPr>
        <p:txBody>
          <a:bodyPr wrap="none" rtlCol="0">
            <a:spAutoFit/>
            <a:scene3d>
              <a:camera prst="orthographicFront"/>
              <a:lightRig rig="threePt" dir="t"/>
            </a:scene3d>
            <a:sp3d contourW="12700"/>
          </a:bodyPr>
          <a:lstStyle/>
          <a:p>
            <a:pPr algn="ctr"/>
            <a:r>
              <a:rPr lang="en-US" altLang="zh-TW" sz="3200" b="1" dirty="0">
                <a:solidFill>
                  <a:schemeClr val="tx2"/>
                </a:solidFill>
                <a:latin typeface="Century Gothic" panose="020B0502020202020204" pitchFamily="34" charset="0"/>
                <a:ea typeface="+mj-ea"/>
              </a:rPr>
              <a:t>CSSCI</a:t>
            </a:r>
            <a:r>
              <a:rPr lang="zh-TW" altLang="en-US" sz="3200" b="1" dirty="0">
                <a:solidFill>
                  <a:schemeClr val="tx2"/>
                </a:solidFill>
                <a:latin typeface="Century Gothic" panose="020B0502020202020204" pitchFamily="34" charset="0"/>
                <a:ea typeface="+mj-ea"/>
              </a:rPr>
              <a:t> 收录</a:t>
            </a:r>
            <a:r>
              <a:rPr lang="en-US" altLang="zh-TW" sz="3200" b="1" dirty="0">
                <a:solidFill>
                  <a:schemeClr val="tx2"/>
                </a:solidFill>
                <a:latin typeface="Century Gothic" panose="020B0502020202020204" pitchFamily="34" charset="0"/>
                <a:ea typeface="+mj-ea"/>
              </a:rPr>
              <a:t>20</a:t>
            </a:r>
            <a:r>
              <a:rPr lang="zh-TW" altLang="en-US" sz="3200" b="1" dirty="0">
                <a:solidFill>
                  <a:schemeClr val="tx2"/>
                </a:solidFill>
                <a:latin typeface="Century Gothic" panose="020B0502020202020204" pitchFamily="34" charset="0"/>
                <a:ea typeface="+mj-ea"/>
              </a:rPr>
              <a:t>个台湾刊</a:t>
            </a:r>
            <a:endParaRPr lang="zh-CN" altLang="en-US" sz="3200" b="1" dirty="0">
              <a:solidFill>
                <a:schemeClr val="tx2"/>
              </a:solidFill>
              <a:latin typeface="Century Gothic" panose="020B0502020202020204" pitchFamily="34" charset="0"/>
              <a:ea typeface="+mj-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900" decel="100000" fill="hold"/>
                                        <p:tgtEl>
                                          <p:spTgt spid="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900" decel="100000" fill="hold"/>
                                        <p:tgtEl>
                                          <p:spTgt spid="1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任意多边形 66"/>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67"/>
          <p:cNvGrpSpPr/>
          <p:nvPr/>
        </p:nvGrpSpPr>
        <p:grpSpPr>
          <a:xfrm>
            <a:off x="-391195" y="-1"/>
            <a:ext cx="1417774" cy="723901"/>
            <a:chOff x="-391195" y="-1"/>
            <a:chExt cx="1697596" cy="866775"/>
          </a:xfrm>
        </p:grpSpPr>
        <p:sp>
          <p:nvSpPr>
            <p:cNvPr id="69" name="任意多边形 6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5" name="直接连接符 74"/>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5" name="表格 24"/>
          <p:cNvGraphicFramePr>
            <a:graphicFrameLocks noGrp="1"/>
          </p:cNvGraphicFramePr>
          <p:nvPr/>
        </p:nvGraphicFramePr>
        <p:xfrm>
          <a:off x="260138" y="1649990"/>
          <a:ext cx="11814627" cy="3788227"/>
        </p:xfrm>
        <a:graphic>
          <a:graphicData uri="http://schemas.openxmlformats.org/drawingml/2006/table">
            <a:tbl>
              <a:tblPr firstRow="1" firstCol="1" bandRow="1">
                <a:tableStyleId>{AF606853-7671-496A-8E4F-DF71F8EC918B}</a:tableStyleId>
              </a:tblPr>
              <a:tblGrid>
                <a:gridCol w="1567543"/>
                <a:gridCol w="2728685"/>
                <a:gridCol w="4000181"/>
                <a:gridCol w="3518218"/>
              </a:tblGrid>
              <a:tr h="493485">
                <a:tc>
                  <a:txBody>
                    <a:bodyPr/>
                    <a:lstStyle/>
                    <a:p>
                      <a:pPr algn="ctr"/>
                      <a:r>
                        <a:rPr lang="zh-CN" sz="1800" b="0" kern="0" cap="none" spc="0" dirty="0">
                          <a:ln>
                            <a:noFill/>
                          </a:ln>
                          <a:solidFill>
                            <a:schemeClr val="bg1"/>
                          </a:solidFill>
                          <a:effectLst/>
                          <a:latin typeface="+mn-ea"/>
                          <a:ea typeface="+mn-ea"/>
                        </a:rPr>
                        <a:t>学科领域</a:t>
                      </a:r>
                      <a:endParaRPr lang="zh-TW" sz="1800" b="0" kern="100" cap="none" spc="0" dirty="0">
                        <a:ln>
                          <a:noFill/>
                        </a:ln>
                        <a:solidFill>
                          <a:schemeClr val="bg1"/>
                        </a:solidFill>
                        <a:effectLst/>
                        <a:latin typeface="+mn-ea"/>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pPr>
                      <a:r>
                        <a:rPr lang="zh-CN" sz="1800" b="0" kern="0" cap="none" spc="0" dirty="0">
                          <a:ln>
                            <a:noFill/>
                          </a:ln>
                          <a:solidFill>
                            <a:schemeClr val="bg1"/>
                          </a:solidFill>
                          <a:effectLst/>
                          <a:latin typeface="+mn-ea"/>
                          <a:ea typeface="+mn-ea"/>
                        </a:rPr>
                        <a:t>期刊名</a:t>
                      </a:r>
                      <a:endParaRPr lang="zh-TW" sz="1800" b="0" kern="100" cap="none" spc="0" dirty="0">
                        <a:ln>
                          <a:noFill/>
                        </a:ln>
                        <a:solidFill>
                          <a:schemeClr val="bg1"/>
                        </a:solidFill>
                        <a:effectLst/>
                        <a:latin typeface="+mn-ea"/>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pPr>
                      <a:r>
                        <a:rPr lang="zh-CN" sz="1800" b="0" kern="0" cap="none" spc="0" dirty="0">
                          <a:ln>
                            <a:noFill/>
                          </a:ln>
                          <a:solidFill>
                            <a:schemeClr val="bg1"/>
                          </a:solidFill>
                          <a:effectLst/>
                          <a:latin typeface="+mn-ea"/>
                          <a:ea typeface="+mn-ea"/>
                        </a:rPr>
                        <a:t>出版单位</a:t>
                      </a:r>
                      <a:endParaRPr lang="zh-TW" sz="1800" b="0" kern="100" cap="none" spc="0" dirty="0">
                        <a:ln>
                          <a:noFill/>
                        </a:ln>
                        <a:solidFill>
                          <a:schemeClr val="bg1"/>
                        </a:solidFill>
                        <a:effectLst/>
                        <a:latin typeface="+mn-ea"/>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pPr>
                      <a:r>
                        <a:rPr lang="zh-TW" altLang="en-US" sz="1800" b="0" kern="0" cap="none" spc="0" dirty="0">
                          <a:ln>
                            <a:noFill/>
                          </a:ln>
                          <a:solidFill>
                            <a:schemeClr val="bg1"/>
                          </a:solidFill>
                          <a:effectLst/>
                          <a:latin typeface="+mn-ea"/>
                          <a:ea typeface="+mn-ea"/>
                          <a:cs typeface="+mn-cs"/>
                        </a:rPr>
                        <a:t>投稿专页</a:t>
                      </a:r>
                      <a:endParaRPr lang="zh-TW" sz="1800" b="0" kern="0" cap="none" spc="0" dirty="0">
                        <a:ln>
                          <a:noFill/>
                        </a:ln>
                        <a:solidFill>
                          <a:schemeClr val="bg1"/>
                        </a:solidFill>
                        <a:effectLst/>
                        <a:latin typeface="+mn-ea"/>
                        <a:ea typeface="+mn-ea"/>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8628">
                <a:tc>
                  <a:txBody>
                    <a:bodyPr/>
                    <a:lstStyle/>
                    <a:p>
                      <a:pPr algn="ctr"/>
                      <a:r>
                        <a:rPr lang="zh-CN" sz="1800" b="0" kern="0" cap="none" spc="0" dirty="0">
                          <a:ln>
                            <a:noFill/>
                          </a:ln>
                          <a:solidFill>
                            <a:schemeClr val="bg1"/>
                          </a:solidFill>
                          <a:effectLst/>
                          <a:latin typeface="+mn-ea"/>
                          <a:ea typeface="+mn-ea"/>
                        </a:rPr>
                        <a:t>管理学</a:t>
                      </a:r>
                      <a:endParaRPr lang="zh-TW" sz="1800" b="0" kern="100" cap="none" spc="0" dirty="0">
                        <a:ln>
                          <a:noFill/>
                        </a:ln>
                        <a:solidFill>
                          <a:schemeClr val="bg1"/>
                        </a:solidFill>
                        <a:effectLst/>
                        <a:latin typeface="+mn-ea"/>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pPr>
                      <a:r>
                        <a:rPr lang="zh-CN" sz="1800" b="0" kern="0" cap="none" spc="0" dirty="0">
                          <a:ln>
                            <a:noFill/>
                          </a:ln>
                          <a:solidFill>
                            <a:schemeClr val="bg1"/>
                          </a:solidFill>
                          <a:effectLst/>
                          <a:latin typeface="+mn-ea"/>
                          <a:ea typeface="+mn-ea"/>
                          <a:hlinkClick r:id="rId1"/>
                        </a:rPr>
                        <a:t>组织与管理</a:t>
                      </a:r>
                      <a:endParaRPr lang="zh-TW" sz="1800" b="0" kern="100" cap="none" spc="0" dirty="0">
                        <a:ln>
                          <a:noFill/>
                        </a:ln>
                        <a:solidFill>
                          <a:schemeClr val="bg1"/>
                        </a:solidFill>
                        <a:effectLst/>
                        <a:latin typeface="+mn-ea"/>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pPr>
                      <a:r>
                        <a:rPr lang="zh-CN" sz="1800" b="0" kern="0" cap="none" spc="0" dirty="0">
                          <a:ln>
                            <a:noFill/>
                          </a:ln>
                          <a:solidFill>
                            <a:schemeClr val="bg1"/>
                          </a:solidFill>
                          <a:effectLst/>
                          <a:latin typeface="+mn-ea"/>
                          <a:ea typeface="+mn-ea"/>
                        </a:rPr>
                        <a:t>台湾组织与管理学会</a:t>
                      </a:r>
                      <a:endParaRPr lang="zh-TW" sz="1800" b="0" kern="100" cap="none" spc="0" dirty="0">
                        <a:ln>
                          <a:noFill/>
                        </a:ln>
                        <a:solidFill>
                          <a:schemeClr val="bg1"/>
                        </a:solidFill>
                        <a:effectLst/>
                        <a:latin typeface="+mn-ea"/>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en-US" sz="1600" b="0" u="none" strike="noStrike" kern="0" cap="none" spc="0" dirty="0">
                          <a:ln>
                            <a:noFill/>
                          </a:ln>
                          <a:solidFill>
                            <a:schemeClr val="bg1"/>
                          </a:solidFill>
                          <a:effectLst/>
                          <a:latin typeface="+mn-ea"/>
                          <a:ea typeface="+mn-ea"/>
                          <a:hlinkClick r:id="rId2"/>
                        </a:rPr>
                        <a:t>http://www.ipress.tw/J0102</a:t>
                      </a:r>
                      <a:endParaRPr lang="zh-TW" sz="1600" b="0" kern="100" cap="none" spc="0" dirty="0">
                        <a:ln>
                          <a:noFill/>
                        </a:ln>
                        <a:solidFill>
                          <a:schemeClr val="bg1"/>
                        </a:solidFill>
                        <a:effectLst/>
                        <a:latin typeface="+mn-ea"/>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3143">
                <a:tc>
                  <a:txBody>
                    <a:bodyPr/>
                    <a:lstStyle/>
                    <a:p>
                      <a:pPr algn="ctr"/>
                      <a:r>
                        <a:rPr lang="zh-CN" sz="1800" b="0" kern="0" cap="none" spc="0" dirty="0">
                          <a:ln>
                            <a:noFill/>
                          </a:ln>
                          <a:solidFill>
                            <a:schemeClr val="bg1"/>
                          </a:solidFill>
                          <a:effectLst/>
                          <a:latin typeface="+mn-ea"/>
                          <a:ea typeface="+mn-ea"/>
                        </a:rPr>
                        <a:t>社会学</a:t>
                      </a:r>
                      <a:endParaRPr lang="zh-TW" sz="1800" b="0" kern="100" cap="none" spc="0" dirty="0">
                        <a:ln>
                          <a:noFill/>
                        </a:ln>
                        <a:solidFill>
                          <a:schemeClr val="bg1"/>
                        </a:solidFill>
                        <a:effectLst/>
                        <a:latin typeface="+mn-ea"/>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pPr>
                      <a:r>
                        <a:rPr lang="zh-CN" sz="1800" b="0" kern="0" cap="none" spc="0" dirty="0">
                          <a:ln>
                            <a:noFill/>
                          </a:ln>
                          <a:solidFill>
                            <a:schemeClr val="bg1"/>
                          </a:solidFill>
                          <a:effectLst/>
                          <a:latin typeface="+mn-ea"/>
                          <a:ea typeface="+mn-ea"/>
                          <a:hlinkClick r:id="rId3"/>
                        </a:rPr>
                        <a:t>台大社会工作学刊</a:t>
                      </a:r>
                      <a:endParaRPr lang="zh-TW" sz="1800" b="0" kern="100" cap="none" spc="0" dirty="0">
                        <a:ln>
                          <a:noFill/>
                        </a:ln>
                        <a:solidFill>
                          <a:schemeClr val="bg1"/>
                        </a:solidFill>
                        <a:effectLst/>
                        <a:latin typeface="+mn-ea"/>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pPr>
                      <a:r>
                        <a:rPr lang="zh-CN" sz="1800" b="0" kern="0" cap="none" spc="0" dirty="0">
                          <a:ln>
                            <a:noFill/>
                          </a:ln>
                          <a:solidFill>
                            <a:schemeClr val="bg1"/>
                          </a:solidFill>
                          <a:effectLst/>
                          <a:latin typeface="+mn-ea"/>
                          <a:ea typeface="+mn-ea"/>
                        </a:rPr>
                        <a:t>台湾大学社会工作学系</a:t>
                      </a:r>
                      <a:endParaRPr lang="zh-TW" sz="1800" b="0" kern="100" cap="none" spc="0" dirty="0">
                        <a:ln>
                          <a:noFill/>
                        </a:ln>
                        <a:solidFill>
                          <a:schemeClr val="bg1"/>
                        </a:solidFill>
                        <a:effectLst/>
                        <a:latin typeface="+mn-ea"/>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en-US" sz="1600" b="0" u="none" strike="noStrike" kern="0" cap="none" spc="0" dirty="0">
                          <a:ln>
                            <a:noFill/>
                          </a:ln>
                          <a:solidFill>
                            <a:schemeClr val="bg1"/>
                          </a:solidFill>
                          <a:effectLst/>
                          <a:latin typeface="+mn-ea"/>
                          <a:ea typeface="+mn-ea"/>
                          <a:hlinkClick r:id="rId4"/>
                        </a:rPr>
                        <a:t>http://www.ipress.tw/J0154</a:t>
                      </a:r>
                      <a:endParaRPr lang="zh-TW" sz="1600" b="0" kern="100" cap="none" spc="0" dirty="0">
                        <a:ln>
                          <a:noFill/>
                        </a:ln>
                        <a:solidFill>
                          <a:schemeClr val="bg1"/>
                        </a:solidFill>
                        <a:effectLst/>
                        <a:latin typeface="+mn-ea"/>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8629">
                <a:tc>
                  <a:txBody>
                    <a:bodyPr/>
                    <a:lstStyle/>
                    <a:p>
                      <a:pPr algn="ctr"/>
                      <a:r>
                        <a:rPr lang="zh-CN" sz="1800" b="0" kern="0" cap="none" spc="0" dirty="0">
                          <a:ln>
                            <a:noFill/>
                          </a:ln>
                          <a:solidFill>
                            <a:schemeClr val="bg1"/>
                          </a:solidFill>
                          <a:effectLst/>
                          <a:latin typeface="+mn-ea"/>
                          <a:ea typeface="+mn-ea"/>
                        </a:rPr>
                        <a:t>体育学</a:t>
                      </a:r>
                      <a:endParaRPr lang="zh-TW" sz="1800" b="0" kern="100" cap="none" spc="0" dirty="0">
                        <a:ln>
                          <a:noFill/>
                        </a:ln>
                        <a:solidFill>
                          <a:schemeClr val="bg1"/>
                        </a:solidFill>
                        <a:effectLst/>
                        <a:latin typeface="+mn-ea"/>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pPr>
                      <a:r>
                        <a:rPr lang="zh-CN" sz="1800" b="0" kern="0" cap="none" spc="0" dirty="0">
                          <a:ln>
                            <a:noFill/>
                          </a:ln>
                          <a:solidFill>
                            <a:schemeClr val="bg1"/>
                          </a:solidFill>
                          <a:effectLst/>
                          <a:latin typeface="+mn-ea"/>
                          <a:ea typeface="+mn-ea"/>
                          <a:hlinkClick r:id="rId5"/>
                        </a:rPr>
                        <a:t>体育学报</a:t>
                      </a:r>
                      <a:endParaRPr lang="zh-TW" sz="1800" b="0" kern="100" cap="none" spc="0" dirty="0">
                        <a:ln>
                          <a:noFill/>
                        </a:ln>
                        <a:solidFill>
                          <a:schemeClr val="bg1"/>
                        </a:solidFill>
                        <a:effectLst/>
                        <a:latin typeface="+mn-ea"/>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pPr>
                      <a:r>
                        <a:rPr lang="zh-CN" sz="1800" b="0" kern="0" cap="none" spc="0" dirty="0">
                          <a:ln>
                            <a:noFill/>
                          </a:ln>
                          <a:solidFill>
                            <a:schemeClr val="bg1"/>
                          </a:solidFill>
                          <a:effectLst/>
                          <a:latin typeface="+mn-ea"/>
                          <a:ea typeface="+mn-ea"/>
                        </a:rPr>
                        <a:t>台湾体育学会</a:t>
                      </a:r>
                      <a:endParaRPr lang="zh-TW" sz="1800" b="0" kern="100" cap="none" spc="0" dirty="0">
                        <a:ln>
                          <a:noFill/>
                        </a:ln>
                        <a:solidFill>
                          <a:schemeClr val="bg1"/>
                        </a:solidFill>
                        <a:effectLst/>
                        <a:latin typeface="+mn-ea"/>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en-US" sz="1600" b="0" u="none" strike="noStrike" kern="0" cap="none" spc="0" dirty="0">
                          <a:ln>
                            <a:noFill/>
                          </a:ln>
                          <a:solidFill>
                            <a:schemeClr val="bg1"/>
                          </a:solidFill>
                          <a:effectLst/>
                          <a:latin typeface="+mn-ea"/>
                          <a:ea typeface="+mn-ea"/>
                          <a:hlinkClick r:id="rId6"/>
                        </a:rPr>
                        <a:t>http://www.ipress.tw/J0138</a:t>
                      </a:r>
                      <a:endParaRPr lang="zh-TW" sz="1600" b="0" kern="100" cap="none" spc="0" dirty="0">
                        <a:ln>
                          <a:noFill/>
                        </a:ln>
                        <a:solidFill>
                          <a:schemeClr val="bg1"/>
                        </a:solidFill>
                        <a:effectLst/>
                        <a:latin typeface="+mn-ea"/>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6685">
                <a:tc>
                  <a:txBody>
                    <a:bodyPr/>
                    <a:lstStyle/>
                    <a:p>
                      <a:pPr algn="ctr"/>
                      <a:r>
                        <a:rPr lang="zh-TW" altLang="en-US" sz="1800" b="0" kern="100" cap="none" spc="0" dirty="0">
                          <a:ln>
                            <a:noFill/>
                          </a:ln>
                          <a:solidFill>
                            <a:schemeClr val="bg1"/>
                          </a:solidFill>
                          <a:effectLst/>
                          <a:latin typeface="+mn-ea"/>
                          <a:ea typeface="+mn-ea"/>
                          <a:cs typeface="Times New Roman" panose="02020603050405020304" pitchFamily="18" charset="0"/>
                        </a:rPr>
                        <a:t>财金</a:t>
                      </a:r>
                      <a:endParaRPr lang="en-US" altLang="zh-TW" sz="1800" b="0" kern="100" cap="none" spc="0" dirty="0">
                        <a:ln>
                          <a:noFill/>
                        </a:ln>
                        <a:solidFill>
                          <a:schemeClr val="bg1"/>
                        </a:solidFill>
                        <a:effectLst/>
                        <a:latin typeface="+mn-ea"/>
                        <a:ea typeface="+mn-ea"/>
                        <a:cs typeface="Times New Roman" panose="02020603050405020304" pitchFamily="18" charset="0"/>
                      </a:endParaRPr>
                    </a:p>
                    <a:p>
                      <a:pPr algn="ctr"/>
                      <a:r>
                        <a:rPr lang="zh-TW" altLang="en-US" sz="1800" b="0" kern="100" cap="none" spc="0" dirty="0">
                          <a:ln>
                            <a:noFill/>
                          </a:ln>
                          <a:solidFill>
                            <a:schemeClr val="bg1"/>
                          </a:solidFill>
                          <a:effectLst/>
                          <a:latin typeface="+mn-ea"/>
                          <a:ea typeface="+mn-ea"/>
                          <a:cs typeface="Times New Roman" panose="02020603050405020304" pitchFamily="18" charset="0"/>
                        </a:rPr>
                        <a:t>及会计学</a:t>
                      </a:r>
                      <a:endParaRPr lang="zh-TW" sz="1800" b="0" kern="100" cap="none" spc="0" dirty="0">
                        <a:ln>
                          <a:noFill/>
                        </a:ln>
                        <a:solidFill>
                          <a:schemeClr val="bg1"/>
                        </a:solidFill>
                        <a:effectLst/>
                        <a:latin typeface="+mn-ea"/>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600"/>
                        </a:spcBef>
                      </a:pPr>
                      <a:r>
                        <a:rPr lang="zh-TW" altLang="en-US" sz="1800" b="0" kern="0" cap="none" spc="0" dirty="0">
                          <a:ln>
                            <a:noFill/>
                          </a:ln>
                          <a:solidFill>
                            <a:schemeClr val="bg1"/>
                          </a:solidFill>
                          <a:effectLst/>
                          <a:latin typeface="+mn-ea"/>
                          <a:ea typeface="+mn-ea"/>
                          <a:cs typeface="+mn-cs"/>
                          <a:hlinkClick r:id="rId7"/>
                        </a:rPr>
                        <a:t>证券市场发展季刊</a:t>
                      </a:r>
                      <a:endParaRPr lang="zh-TW" sz="1800" b="0" kern="0" cap="none" spc="0" dirty="0">
                        <a:ln>
                          <a:noFill/>
                        </a:ln>
                        <a:solidFill>
                          <a:schemeClr val="bg1"/>
                        </a:solidFill>
                        <a:effectLst/>
                        <a:latin typeface="+mn-ea"/>
                        <a:ea typeface="+mn-ea"/>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600"/>
                        </a:spcBef>
                      </a:pPr>
                      <a:r>
                        <a:rPr lang="zh-TW" altLang="en-US" sz="1800" b="0" kern="0" cap="none" spc="0" dirty="0">
                          <a:ln>
                            <a:noFill/>
                          </a:ln>
                          <a:solidFill>
                            <a:schemeClr val="bg1"/>
                          </a:solidFill>
                          <a:effectLst/>
                          <a:latin typeface="+mn-ea"/>
                          <a:ea typeface="+mn-ea"/>
                          <a:cs typeface="+mn-cs"/>
                        </a:rPr>
                        <a:t>财团法人证券暨期货市场发展基金会</a:t>
                      </a:r>
                      <a:endParaRPr lang="zh-TW" sz="1800" b="0" kern="0" cap="none" spc="0" dirty="0">
                        <a:ln>
                          <a:noFill/>
                        </a:ln>
                        <a:solidFill>
                          <a:schemeClr val="bg1"/>
                        </a:solidFill>
                        <a:effectLst/>
                        <a:latin typeface="+mn-ea"/>
                        <a:ea typeface="+mn-ea"/>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en-US" altLang="zh-TW" sz="1600" b="0" kern="100" cap="none" spc="0" dirty="0">
                          <a:ln>
                            <a:noFill/>
                          </a:ln>
                          <a:solidFill>
                            <a:schemeClr val="bg1"/>
                          </a:solidFill>
                          <a:effectLst/>
                          <a:latin typeface="+mn-ea"/>
                          <a:ea typeface="+mn-ea"/>
                          <a:cs typeface="Times New Roman" panose="02020603050405020304" pitchFamily="18" charset="0"/>
                          <a:hlinkClick r:id="rId8"/>
                        </a:rPr>
                        <a:t>https://www.ipress.tw/J0186</a:t>
                      </a:r>
                      <a:endParaRPr lang="zh-TW" sz="1600" b="0" kern="100" cap="none" spc="0" dirty="0">
                        <a:ln>
                          <a:noFill/>
                        </a:ln>
                        <a:solidFill>
                          <a:schemeClr val="bg1"/>
                        </a:solidFill>
                        <a:effectLst/>
                        <a:latin typeface="+mn-ea"/>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7657">
                <a:tc>
                  <a:txBody>
                    <a:bodyPr/>
                    <a:lstStyle/>
                    <a:p>
                      <a:pPr algn="ctr"/>
                      <a:r>
                        <a:rPr lang="zh-TW" altLang="en-US" sz="1800" b="0" kern="100" cap="none" spc="0" dirty="0">
                          <a:ln>
                            <a:noFill/>
                          </a:ln>
                          <a:solidFill>
                            <a:schemeClr val="bg1"/>
                          </a:solidFill>
                          <a:effectLst/>
                          <a:latin typeface="+mn-ea"/>
                          <a:ea typeface="+mn-ea"/>
                          <a:cs typeface="Times New Roman" panose="02020603050405020304" pitchFamily="18" charset="0"/>
                        </a:rPr>
                        <a:t>经济学</a:t>
                      </a:r>
                      <a:endParaRPr lang="zh-TW" sz="1800" b="0" kern="100" cap="none" spc="0" dirty="0">
                        <a:ln>
                          <a:noFill/>
                        </a:ln>
                        <a:solidFill>
                          <a:schemeClr val="bg1"/>
                        </a:solidFill>
                        <a:effectLst/>
                        <a:latin typeface="+mn-ea"/>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600"/>
                        </a:spcBef>
                      </a:pPr>
                      <a:r>
                        <a:rPr lang="zh-TW" altLang="en-US" sz="1800" b="0" kern="0" cap="none" spc="0" dirty="0">
                          <a:ln>
                            <a:noFill/>
                          </a:ln>
                          <a:solidFill>
                            <a:schemeClr val="bg1"/>
                          </a:solidFill>
                          <a:effectLst/>
                          <a:latin typeface="+mn-ea"/>
                          <a:ea typeface="+mn-ea"/>
                          <a:cs typeface="+mn-cs"/>
                          <a:hlinkClick r:id="rId9"/>
                        </a:rPr>
                        <a:t>经济论文丛刊</a:t>
                      </a:r>
                      <a:endParaRPr lang="zh-TW" sz="1800" b="0" kern="0" cap="none" spc="0" dirty="0">
                        <a:ln>
                          <a:noFill/>
                        </a:ln>
                        <a:solidFill>
                          <a:schemeClr val="bg1"/>
                        </a:solidFill>
                        <a:effectLst/>
                        <a:latin typeface="+mn-ea"/>
                        <a:ea typeface="+mn-ea"/>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600"/>
                        </a:spcBef>
                      </a:pPr>
                      <a:r>
                        <a:rPr lang="zh-TW" altLang="en-US" sz="1800" b="0" kern="0" cap="none" spc="0" dirty="0">
                          <a:ln>
                            <a:noFill/>
                          </a:ln>
                          <a:solidFill>
                            <a:schemeClr val="bg1"/>
                          </a:solidFill>
                          <a:effectLst/>
                          <a:latin typeface="+mn-ea"/>
                          <a:ea typeface="+mn-ea"/>
                          <a:cs typeface="+mn-cs"/>
                        </a:rPr>
                        <a:t>台湾大学经济学系</a:t>
                      </a:r>
                      <a:endParaRPr lang="zh-TW" sz="1800" b="0" kern="0" cap="none" spc="0" dirty="0">
                        <a:ln>
                          <a:noFill/>
                        </a:ln>
                        <a:solidFill>
                          <a:schemeClr val="bg1"/>
                        </a:solidFill>
                        <a:effectLst/>
                        <a:latin typeface="+mn-ea"/>
                        <a:ea typeface="+mn-ea"/>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en-US" altLang="zh-TW" sz="1600" b="0" kern="100" cap="none" spc="0" dirty="0">
                          <a:ln>
                            <a:noFill/>
                          </a:ln>
                          <a:solidFill>
                            <a:schemeClr val="bg1"/>
                          </a:solidFill>
                          <a:effectLst/>
                          <a:latin typeface="+mn-ea"/>
                          <a:ea typeface="+mn-ea"/>
                          <a:cs typeface="Times New Roman" panose="02020603050405020304" pitchFamily="18" charset="0"/>
                          <a:hlinkClick r:id="rId10"/>
                        </a:rPr>
                        <a:t>https://www.ipress.tw/J0179</a:t>
                      </a:r>
                      <a:endParaRPr lang="zh-TW" sz="1600" b="0" kern="100" cap="none" spc="0" dirty="0">
                        <a:ln>
                          <a:noFill/>
                        </a:ln>
                        <a:solidFill>
                          <a:schemeClr val="bg1"/>
                        </a:solidFill>
                        <a:effectLst/>
                        <a:latin typeface="+mn-ea"/>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7" name="文本框 16"/>
          <p:cNvSpPr txBox="1"/>
          <p:nvPr/>
        </p:nvSpPr>
        <p:spPr>
          <a:xfrm>
            <a:off x="1229214" y="5811832"/>
            <a:ext cx="10760149" cy="584775"/>
          </a:xfrm>
          <a:prstGeom prst="rect">
            <a:avLst/>
          </a:prstGeom>
          <a:noFill/>
        </p:spPr>
        <p:txBody>
          <a:bodyPr wrap="square" rtlCol="0">
            <a:spAutoFit/>
          </a:bodyPr>
          <a:lstStyle/>
          <a:p>
            <a:pPr algn="ctr"/>
            <a:r>
              <a:rPr lang="zh-CN" altLang="en-US" sz="3200" dirty="0">
                <a:latin typeface="+mn-ea"/>
                <a:cs typeface="Arial" panose="020B0604020202020204" pitchFamily="34" charset="0"/>
              </a:rPr>
              <a:t>专业的期刊审阅系统，让投稿状况更加清晰！</a:t>
            </a:r>
            <a:endParaRPr lang="en-US" altLang="zh-CN" sz="3200" dirty="0">
              <a:latin typeface="+mn-ea"/>
              <a:cs typeface="Arial" panose="020B0604020202020204" pitchFamily="34" charset="0"/>
            </a:endParaRPr>
          </a:p>
        </p:txBody>
      </p:sp>
      <p:sp>
        <p:nvSpPr>
          <p:cNvPr id="14" name="文本框 75"/>
          <p:cNvSpPr txBox="1"/>
          <p:nvPr/>
        </p:nvSpPr>
        <p:spPr>
          <a:xfrm>
            <a:off x="616211" y="691601"/>
            <a:ext cx="8343951"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tx2"/>
                </a:solidFill>
                <a:latin typeface="Century Gothic" panose="020B0502020202020204" pitchFamily="34" charset="0"/>
                <a:ea typeface="+mj-ea"/>
              </a:rPr>
              <a:t>CSSCI</a:t>
            </a:r>
            <a:r>
              <a:rPr lang="zh-TW" altLang="en-US" sz="3200" b="1" dirty="0">
                <a:solidFill>
                  <a:schemeClr val="tx2"/>
                </a:solidFill>
                <a:latin typeface="Century Gothic" panose="020B0502020202020204" pitchFamily="34" charset="0"/>
                <a:ea typeface="+mj-ea"/>
              </a:rPr>
              <a:t>收录</a:t>
            </a:r>
            <a:r>
              <a:rPr lang="zh-CN" altLang="en-US" sz="3200" b="1" dirty="0">
                <a:solidFill>
                  <a:schemeClr val="tx2"/>
                </a:solidFill>
                <a:latin typeface="Century Gothic" panose="020B0502020202020204" pitchFamily="34" charset="0"/>
                <a:ea typeface="+mj-ea"/>
              </a:rPr>
              <a:t>台湾刊与华艺投审稿系统特别合作</a:t>
            </a:r>
            <a:endParaRPr lang="zh-CN" altLang="en-US" sz="3200" b="1" dirty="0">
              <a:solidFill>
                <a:schemeClr val="tx2"/>
              </a:solidFill>
              <a:latin typeface="Century Gothic" panose="020B0502020202020204" pitchFamily="34" charset="0"/>
              <a:ea typeface="+mj-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900" decel="100000" fill="hold"/>
                                        <p:tgtEl>
                                          <p:spTgt spid="2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900" decel="100000" fill="hold"/>
                                        <p:tgtEl>
                                          <p:spTgt spid="2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剪去對角線角落矩形 46"/>
          <p:cNvSpPr/>
          <p:nvPr/>
        </p:nvSpPr>
        <p:spPr>
          <a:xfrm>
            <a:off x="5519936" y="2003972"/>
            <a:ext cx="6008400" cy="9144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TW" altLang="en-US"/>
          </a:p>
        </p:txBody>
      </p:sp>
      <p:sp>
        <p:nvSpPr>
          <p:cNvPr id="48" name="剪去對角線角落矩形 47"/>
          <p:cNvSpPr/>
          <p:nvPr/>
        </p:nvSpPr>
        <p:spPr>
          <a:xfrm>
            <a:off x="5519936" y="3319791"/>
            <a:ext cx="6008400" cy="914400"/>
          </a:xfrm>
          <a:prstGeom prst="snip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TW" altLang="en-US"/>
          </a:p>
        </p:txBody>
      </p:sp>
      <p:sp>
        <p:nvSpPr>
          <p:cNvPr id="49" name="剪去對角線角落矩形 48"/>
          <p:cNvSpPr/>
          <p:nvPr/>
        </p:nvSpPr>
        <p:spPr>
          <a:xfrm>
            <a:off x="5519936" y="4629575"/>
            <a:ext cx="6008400" cy="9144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TW" altLang="en-US"/>
          </a:p>
        </p:txBody>
      </p:sp>
      <p:sp>
        <p:nvSpPr>
          <p:cNvPr id="45" name="Oval 176"/>
          <p:cNvSpPr>
            <a:spLocks noChangeAspect="1" noChangeArrowheads="1"/>
          </p:cNvSpPr>
          <p:nvPr/>
        </p:nvSpPr>
        <p:spPr bwMode="auto">
          <a:xfrm>
            <a:off x="1056136" y="2014822"/>
            <a:ext cx="3602737" cy="3600000"/>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mn-lt"/>
              <a:ea typeface="+mn-ea"/>
            </a:endParaRPr>
          </a:p>
        </p:txBody>
      </p:sp>
      <p:sp>
        <p:nvSpPr>
          <p:cNvPr id="67" name="任意多边形 66"/>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a:off x="-391195" y="-1"/>
            <a:ext cx="1417774" cy="723901"/>
            <a:chOff x="-391195" y="-1"/>
            <a:chExt cx="1697596" cy="866775"/>
          </a:xfrm>
        </p:grpSpPr>
        <p:sp>
          <p:nvSpPr>
            <p:cNvPr id="69" name="任意多边形 6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5" name="直接连接符 74"/>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1058873"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重要系统</a:t>
            </a:r>
            <a:r>
              <a:rPr lang="zh-TW" altLang="en-US" sz="3200" b="1" dirty="0">
                <a:solidFill>
                  <a:schemeClr val="tx2"/>
                </a:solidFill>
                <a:latin typeface="Century Gothic" panose="020B0502020202020204" pitchFamily="34" charset="0"/>
                <a:ea typeface="+mj-ea"/>
              </a:rPr>
              <a:t>特色</a:t>
            </a:r>
            <a:endParaRPr lang="zh-CN" altLang="en-US" sz="3200" b="1" dirty="0">
              <a:solidFill>
                <a:schemeClr val="tx2"/>
              </a:solidFill>
              <a:latin typeface="Century Gothic" panose="020B0502020202020204" pitchFamily="34" charset="0"/>
              <a:ea typeface="+mj-ea"/>
            </a:endParaRPr>
          </a:p>
        </p:txBody>
      </p:sp>
      <p:sp>
        <p:nvSpPr>
          <p:cNvPr id="27" name="矩形 4"/>
          <p:cNvSpPr>
            <a:spLocks noChangeArrowheads="1"/>
          </p:cNvSpPr>
          <p:nvPr/>
        </p:nvSpPr>
        <p:spPr bwMode="auto">
          <a:xfrm>
            <a:off x="2150987" y="4171236"/>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A0204" charset="0"/>
                <a:ea typeface="宋体" panose="02010600030101010101" pitchFamily="2" charset="-122"/>
              </a:defRPr>
            </a:lvl1pPr>
            <a:lvl2pPr marL="742950" indent="-285750">
              <a:defRPr>
                <a:solidFill>
                  <a:schemeClr val="tx1"/>
                </a:solidFill>
                <a:latin typeface="Calibri" panose="020F05020202040A0204" charset="0"/>
                <a:ea typeface="宋体" panose="02010600030101010101" pitchFamily="2" charset="-122"/>
              </a:defRPr>
            </a:lvl2pPr>
            <a:lvl3pPr marL="1143000" indent="-228600">
              <a:defRPr>
                <a:solidFill>
                  <a:schemeClr val="tx1"/>
                </a:solidFill>
                <a:latin typeface="Calibri" panose="020F05020202040A0204" charset="0"/>
                <a:ea typeface="宋体" panose="02010600030101010101" pitchFamily="2" charset="-122"/>
              </a:defRPr>
            </a:lvl3pPr>
            <a:lvl4pPr marL="1600200" indent="-228600">
              <a:defRPr>
                <a:solidFill>
                  <a:schemeClr val="tx1"/>
                </a:solidFill>
                <a:latin typeface="Calibri" panose="020F05020202040A0204" charset="0"/>
                <a:ea typeface="宋体" panose="02010600030101010101" pitchFamily="2" charset="-122"/>
              </a:defRPr>
            </a:lvl4pPr>
            <a:lvl5pPr marL="2057400" indent="-228600">
              <a:defRPr>
                <a:solidFill>
                  <a:schemeClr val="tx1"/>
                </a:solidFill>
                <a:latin typeface="Calibri" panose="020F05020202040A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9pPr>
          </a:lstStyle>
          <a:p>
            <a:pPr algn="ctr"/>
            <a:r>
              <a:rPr lang="zh-TW" altLang="en-US" sz="2400" dirty="0">
                <a:latin typeface="+mn-ea"/>
                <a:ea typeface="+mn-ea"/>
                <a:cs typeface="Arial" panose="020B0604020202020204" pitchFamily="34" charset="0"/>
              </a:rPr>
              <a:t>合法安全</a:t>
            </a:r>
            <a:endParaRPr lang="zh-CN" altLang="en-US" sz="2400" dirty="0">
              <a:latin typeface="+mn-ea"/>
              <a:ea typeface="+mn-ea"/>
              <a:cs typeface="Arial" panose="020B0604020202020204" pitchFamily="34" charset="0"/>
            </a:endParaRPr>
          </a:p>
        </p:txBody>
      </p:sp>
      <p:pic>
        <p:nvPicPr>
          <p:cNvPr id="28" name="图片 2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20673" y="3023318"/>
            <a:ext cx="1076400" cy="1076400"/>
          </a:xfrm>
          <a:prstGeom prst="rect">
            <a:avLst/>
          </a:prstGeom>
        </p:spPr>
      </p:pic>
      <p:pic>
        <p:nvPicPr>
          <p:cNvPr id="3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1758" y="3392624"/>
            <a:ext cx="808484" cy="808484"/>
          </a:xfrm>
          <a:prstGeom prst="rect">
            <a:avLst/>
          </a:prstGeom>
        </p:spPr>
      </p:pic>
      <p:pic>
        <p:nvPicPr>
          <p:cNvPr id="33"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496" y="1953791"/>
            <a:ext cx="1005458" cy="1005458"/>
          </a:xfrm>
          <a:prstGeom prst="rect">
            <a:avLst/>
          </a:prstGeom>
        </p:spPr>
      </p:pic>
      <p:pic>
        <p:nvPicPr>
          <p:cNvPr id="34"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3264" y="4712978"/>
            <a:ext cx="754499" cy="754499"/>
          </a:xfrm>
          <a:prstGeom prst="rect">
            <a:avLst/>
          </a:prstGeom>
        </p:spPr>
      </p:pic>
      <p:sp>
        <p:nvSpPr>
          <p:cNvPr id="35" name="矩形 34"/>
          <p:cNvSpPr/>
          <p:nvPr/>
        </p:nvSpPr>
        <p:spPr>
          <a:xfrm>
            <a:off x="6578954" y="2127985"/>
            <a:ext cx="4950608" cy="707886"/>
          </a:xfrm>
          <a:prstGeom prst="rect">
            <a:avLst/>
          </a:prstGeom>
        </p:spPr>
        <p:txBody>
          <a:bodyPr wrap="square" anchor="ctr">
            <a:spAutoFit/>
          </a:bodyPr>
          <a:lstStyle/>
          <a:p>
            <a:r>
              <a:rPr lang="en-US" altLang="zh-TW" sz="4000" dirty="0">
                <a:solidFill>
                  <a:schemeClr val="bg1"/>
                </a:solidFill>
                <a:latin typeface="+mn-ea"/>
              </a:rPr>
              <a:t>100%</a:t>
            </a:r>
            <a:r>
              <a:rPr lang="zh-TW" altLang="en-US" sz="4000" dirty="0">
                <a:solidFill>
                  <a:schemeClr val="bg1"/>
                </a:solidFill>
                <a:latin typeface="+mn-ea"/>
              </a:rPr>
              <a:t>  </a:t>
            </a:r>
            <a:r>
              <a:rPr lang="zh-CN" altLang="en-US" sz="2400" dirty="0">
                <a:solidFill>
                  <a:schemeClr val="bg1"/>
                </a:solidFill>
                <a:latin typeface="+mn-ea"/>
              </a:rPr>
              <a:t>得到</a:t>
            </a:r>
            <a:r>
              <a:rPr lang="zh-TW" altLang="en-US" sz="2400" dirty="0">
                <a:solidFill>
                  <a:schemeClr val="bg1"/>
                </a:solidFill>
                <a:latin typeface="+mn-ea"/>
              </a:rPr>
              <a:t>全文</a:t>
            </a:r>
            <a:r>
              <a:rPr lang="zh-CN" altLang="en-US" sz="2400" dirty="0">
                <a:solidFill>
                  <a:schemeClr val="bg1"/>
                </a:solidFill>
                <a:latin typeface="+mn-ea"/>
              </a:rPr>
              <a:t>授权</a:t>
            </a:r>
            <a:endParaRPr lang="zh-CN" altLang="en-US" sz="2400" dirty="0">
              <a:solidFill>
                <a:schemeClr val="bg1"/>
              </a:solidFill>
              <a:latin typeface="+mn-ea"/>
            </a:endParaRPr>
          </a:p>
        </p:txBody>
      </p:sp>
      <p:sp>
        <p:nvSpPr>
          <p:cNvPr id="36" name="矩形 35"/>
          <p:cNvSpPr/>
          <p:nvPr/>
        </p:nvSpPr>
        <p:spPr>
          <a:xfrm>
            <a:off x="6633019" y="3483943"/>
            <a:ext cx="4950608" cy="707886"/>
          </a:xfrm>
          <a:prstGeom prst="rect">
            <a:avLst/>
          </a:prstGeom>
        </p:spPr>
        <p:txBody>
          <a:bodyPr wrap="square">
            <a:spAutoFit/>
          </a:bodyPr>
          <a:lstStyle/>
          <a:p>
            <a:r>
              <a:rPr lang="en-US" altLang="zh-CN" sz="4000" dirty="0">
                <a:solidFill>
                  <a:schemeClr val="tx2">
                    <a:lumMod val="75000"/>
                  </a:schemeClr>
                </a:solidFill>
                <a:latin typeface="+mn-ea"/>
              </a:rPr>
              <a:t>1</a:t>
            </a:r>
            <a:r>
              <a:rPr lang="en-US" altLang="zh-TW" sz="4000" dirty="0">
                <a:solidFill>
                  <a:schemeClr val="tx2">
                    <a:lumMod val="75000"/>
                  </a:schemeClr>
                </a:solidFill>
                <a:latin typeface="+mn-ea"/>
              </a:rPr>
              <a:t>00%</a:t>
            </a:r>
            <a:r>
              <a:rPr lang="zh-TW" altLang="en-US" sz="4000" dirty="0">
                <a:solidFill>
                  <a:schemeClr val="tx2">
                    <a:lumMod val="75000"/>
                  </a:schemeClr>
                </a:solidFill>
                <a:latin typeface="+mn-ea"/>
              </a:rPr>
              <a:t>  </a:t>
            </a:r>
            <a:r>
              <a:rPr lang="zh-CN" altLang="en-US" sz="2400" dirty="0">
                <a:solidFill>
                  <a:schemeClr val="tx2">
                    <a:lumMod val="75000"/>
                  </a:schemeClr>
                </a:solidFill>
                <a:latin typeface="+mn-ea"/>
              </a:rPr>
              <a:t>通过</a:t>
            </a:r>
            <a:r>
              <a:rPr lang="zh-TW" altLang="en-US" sz="2400" dirty="0">
                <a:solidFill>
                  <a:schemeClr val="tx2">
                    <a:lumMod val="75000"/>
                  </a:schemeClr>
                </a:solidFill>
                <a:latin typeface="+mn-ea"/>
              </a:rPr>
              <a:t>正式進口</a:t>
            </a:r>
            <a:endParaRPr lang="zh-CN" altLang="en-US" sz="2400" dirty="0">
              <a:solidFill>
                <a:schemeClr val="tx2">
                  <a:lumMod val="75000"/>
                </a:schemeClr>
              </a:solidFill>
              <a:latin typeface="+mn-ea"/>
            </a:endParaRPr>
          </a:p>
        </p:txBody>
      </p:sp>
      <p:sp>
        <p:nvSpPr>
          <p:cNvPr id="37" name="矩形 36"/>
          <p:cNvSpPr/>
          <p:nvPr/>
        </p:nvSpPr>
        <p:spPr>
          <a:xfrm>
            <a:off x="6690008" y="4801659"/>
            <a:ext cx="4950608" cy="707886"/>
          </a:xfrm>
          <a:prstGeom prst="rect">
            <a:avLst/>
          </a:prstGeom>
        </p:spPr>
        <p:txBody>
          <a:bodyPr wrap="square">
            <a:spAutoFit/>
          </a:bodyPr>
          <a:lstStyle/>
          <a:p>
            <a:r>
              <a:rPr lang="en-US" altLang="zh-CN" sz="4000" dirty="0">
                <a:solidFill>
                  <a:schemeClr val="bg1"/>
                </a:solidFill>
                <a:latin typeface="+mn-ea"/>
              </a:rPr>
              <a:t>1</a:t>
            </a:r>
            <a:r>
              <a:rPr lang="en-US" altLang="zh-TW" sz="4000" dirty="0">
                <a:solidFill>
                  <a:schemeClr val="bg1"/>
                </a:solidFill>
                <a:latin typeface="+mn-ea"/>
              </a:rPr>
              <a:t>00%</a:t>
            </a:r>
            <a:r>
              <a:rPr lang="zh-TW" altLang="en-US" sz="4000" dirty="0">
                <a:solidFill>
                  <a:schemeClr val="bg1"/>
                </a:solidFill>
                <a:latin typeface="+mn-ea"/>
              </a:rPr>
              <a:t>  </a:t>
            </a:r>
            <a:r>
              <a:rPr lang="zh-CN" altLang="en-US" sz="2400" dirty="0">
                <a:solidFill>
                  <a:schemeClr val="bg1"/>
                </a:solidFill>
                <a:latin typeface="+mn-ea"/>
              </a:rPr>
              <a:t>内容安全</a:t>
            </a:r>
            <a:endParaRPr lang="zh-CN" altLang="en-US" sz="2400" dirty="0">
              <a:solidFill>
                <a:schemeClr val="bg1"/>
              </a:solidFill>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ppt_w</p:attrName>
                                        </p:attrNameLst>
                                      </p:cBhvr>
                                      <p:tavLst>
                                        <p:tav tm="0">
                                          <p:val>
                                            <p:fltVal val="0"/>
                                          </p:val>
                                        </p:tav>
                                        <p:tav tm="100000">
                                          <p:val>
                                            <p:strVal val="#ppt_w"/>
                                          </p:val>
                                        </p:tav>
                                      </p:tavLst>
                                    </p:anim>
                                    <p:anim calcmode="lin" valueType="num">
                                      <p:cBhvr>
                                        <p:cTn id="8" dur="1000" fill="hold"/>
                                        <p:tgtEl>
                                          <p:spTgt spid="45"/>
                                        </p:tgtEl>
                                        <p:attrNameLst>
                                          <p:attrName>ppt_h</p:attrName>
                                        </p:attrNameLst>
                                      </p:cBhvr>
                                      <p:tavLst>
                                        <p:tav tm="0">
                                          <p:val>
                                            <p:fltVal val="0"/>
                                          </p:val>
                                        </p:tav>
                                        <p:tav tm="100000">
                                          <p:val>
                                            <p:strVal val="#ppt_h"/>
                                          </p:val>
                                        </p:tav>
                                      </p:tavLst>
                                    </p:anim>
                                    <p:anim calcmode="lin" valueType="num">
                                      <p:cBhvr>
                                        <p:cTn id="9" dur="1000" fill="hold"/>
                                        <p:tgtEl>
                                          <p:spTgt spid="45"/>
                                        </p:tgtEl>
                                        <p:attrNameLst>
                                          <p:attrName>style.rotation</p:attrName>
                                        </p:attrNameLst>
                                      </p:cBhvr>
                                      <p:tavLst>
                                        <p:tav tm="0">
                                          <p:val>
                                            <p:fltVal val="90"/>
                                          </p:val>
                                        </p:tav>
                                        <p:tav tm="100000">
                                          <p:val>
                                            <p:fltVal val="0"/>
                                          </p:val>
                                        </p:tav>
                                      </p:tavLst>
                                    </p:anim>
                                    <p:animEffect transition="in" filter="fade">
                                      <p:cBhvr>
                                        <p:cTn id="10" dur="1000"/>
                                        <p:tgtEl>
                                          <p:spTgt spid="45"/>
                                        </p:tgtEl>
                                      </p:cBhvr>
                                    </p:animEffect>
                                  </p:childTnLst>
                                </p:cTn>
                              </p:par>
                              <p:par>
                                <p:cTn id="11" presetID="3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fltVal val="0"/>
                                          </p:val>
                                        </p:tav>
                                        <p:tav tm="100000">
                                          <p:val>
                                            <p:strVal val="#ppt_w"/>
                                          </p:val>
                                        </p:tav>
                                      </p:tavLst>
                                    </p:anim>
                                    <p:anim calcmode="lin" valueType="num">
                                      <p:cBhvr>
                                        <p:cTn id="14" dur="1000" fill="hold"/>
                                        <p:tgtEl>
                                          <p:spTgt spid="28"/>
                                        </p:tgtEl>
                                        <p:attrNameLst>
                                          <p:attrName>ppt_h</p:attrName>
                                        </p:attrNameLst>
                                      </p:cBhvr>
                                      <p:tavLst>
                                        <p:tav tm="0">
                                          <p:val>
                                            <p:fltVal val="0"/>
                                          </p:val>
                                        </p:tav>
                                        <p:tav tm="100000">
                                          <p:val>
                                            <p:strVal val="#ppt_h"/>
                                          </p:val>
                                        </p:tav>
                                      </p:tavLst>
                                    </p:anim>
                                    <p:anim calcmode="lin" valueType="num">
                                      <p:cBhvr>
                                        <p:cTn id="15" dur="1000" fill="hold"/>
                                        <p:tgtEl>
                                          <p:spTgt spid="28"/>
                                        </p:tgtEl>
                                        <p:attrNameLst>
                                          <p:attrName>style.rotation</p:attrName>
                                        </p:attrNameLst>
                                      </p:cBhvr>
                                      <p:tavLst>
                                        <p:tav tm="0">
                                          <p:val>
                                            <p:fltVal val="90"/>
                                          </p:val>
                                        </p:tav>
                                        <p:tav tm="100000">
                                          <p:val>
                                            <p:fltVal val="0"/>
                                          </p:val>
                                        </p:tav>
                                      </p:tavLst>
                                    </p:anim>
                                    <p:animEffect transition="in" filter="fade">
                                      <p:cBhvr>
                                        <p:cTn id="16" dur="1000"/>
                                        <p:tgtEl>
                                          <p:spTgt spid="2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12" presetClass="entr" presetSubtype="8" fill="hold" nodeType="withEffect">
                                  <p:stCondLst>
                                    <p:cond delay="150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p:tgtEl>
                                          <p:spTgt spid="33"/>
                                        </p:tgtEl>
                                        <p:attrNameLst>
                                          <p:attrName>ppt_x</p:attrName>
                                        </p:attrNameLst>
                                      </p:cBhvr>
                                      <p:tavLst>
                                        <p:tav tm="0">
                                          <p:val>
                                            <p:strVal val="#ppt_x-#ppt_w*1.125000"/>
                                          </p:val>
                                        </p:tav>
                                        <p:tav tm="100000">
                                          <p:val>
                                            <p:strVal val="#ppt_x"/>
                                          </p:val>
                                        </p:tav>
                                      </p:tavLst>
                                    </p:anim>
                                    <p:animEffect transition="in" filter="wipe(right)">
                                      <p:cBhvr>
                                        <p:cTn id="26" dur="500"/>
                                        <p:tgtEl>
                                          <p:spTgt spid="33"/>
                                        </p:tgtEl>
                                      </p:cBhvr>
                                    </p:animEffect>
                                  </p:childTnLst>
                                </p:cTn>
                              </p:par>
                              <p:par>
                                <p:cTn id="27" presetID="12" presetClass="entr" presetSubtype="8" fill="hold" nodeType="withEffect">
                                  <p:stCondLst>
                                    <p:cond delay="175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p:tgtEl>
                                          <p:spTgt spid="32"/>
                                        </p:tgtEl>
                                        <p:attrNameLst>
                                          <p:attrName>ppt_x</p:attrName>
                                        </p:attrNameLst>
                                      </p:cBhvr>
                                      <p:tavLst>
                                        <p:tav tm="0">
                                          <p:val>
                                            <p:strVal val="#ppt_x-#ppt_w*1.125000"/>
                                          </p:val>
                                        </p:tav>
                                        <p:tav tm="100000">
                                          <p:val>
                                            <p:strVal val="#ppt_x"/>
                                          </p:val>
                                        </p:tav>
                                      </p:tavLst>
                                    </p:anim>
                                    <p:animEffect transition="in" filter="wipe(right)">
                                      <p:cBhvr>
                                        <p:cTn id="30" dur="500"/>
                                        <p:tgtEl>
                                          <p:spTgt spid="32"/>
                                        </p:tgtEl>
                                      </p:cBhvr>
                                    </p:animEffect>
                                  </p:childTnLst>
                                </p:cTn>
                              </p:par>
                              <p:par>
                                <p:cTn id="31" presetID="12" presetClass="entr" presetSubtype="8" fill="hold" nodeType="withEffect">
                                  <p:stCondLst>
                                    <p:cond delay="200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p:tgtEl>
                                          <p:spTgt spid="34"/>
                                        </p:tgtEl>
                                        <p:attrNameLst>
                                          <p:attrName>ppt_x</p:attrName>
                                        </p:attrNameLst>
                                      </p:cBhvr>
                                      <p:tavLst>
                                        <p:tav tm="0">
                                          <p:val>
                                            <p:strVal val="#ppt_x-#ppt_w*1.125000"/>
                                          </p:val>
                                        </p:tav>
                                        <p:tav tm="100000">
                                          <p:val>
                                            <p:strVal val="#ppt_x"/>
                                          </p:val>
                                        </p:tav>
                                      </p:tavLst>
                                    </p:anim>
                                    <p:animEffect transition="in" filter="wipe(right)">
                                      <p:cBhvr>
                                        <p:cTn id="34" dur="500"/>
                                        <p:tgtEl>
                                          <p:spTgt spid="34"/>
                                        </p:tgtEl>
                                      </p:cBhvr>
                                    </p:animEffect>
                                  </p:childTnLst>
                                </p:cTn>
                              </p:par>
                              <p:par>
                                <p:cTn id="35" presetID="16" presetClass="entr" presetSubtype="42" fill="hold" grpId="0" nodeType="withEffect">
                                  <p:stCondLst>
                                    <p:cond delay="2000"/>
                                  </p:stCondLst>
                                  <p:childTnLst>
                                    <p:set>
                                      <p:cBhvr>
                                        <p:cTn id="36" dur="1" fill="hold">
                                          <p:stCondLst>
                                            <p:cond delay="0"/>
                                          </p:stCondLst>
                                        </p:cTn>
                                        <p:tgtEl>
                                          <p:spTgt spid="35"/>
                                        </p:tgtEl>
                                        <p:attrNameLst>
                                          <p:attrName>style.visibility</p:attrName>
                                        </p:attrNameLst>
                                      </p:cBhvr>
                                      <p:to>
                                        <p:strVal val="visible"/>
                                      </p:to>
                                    </p:set>
                                    <p:animEffect transition="in" filter="barn(outHorizontal)">
                                      <p:cBhvr>
                                        <p:cTn id="37" dur="500"/>
                                        <p:tgtEl>
                                          <p:spTgt spid="35"/>
                                        </p:tgtEl>
                                      </p:cBhvr>
                                    </p:animEffect>
                                  </p:childTnLst>
                                </p:cTn>
                              </p:par>
                              <p:par>
                                <p:cTn id="38" presetID="16" presetClass="entr" presetSubtype="42" fill="hold" grpId="0" nodeType="withEffect">
                                  <p:stCondLst>
                                    <p:cond delay="2250"/>
                                  </p:stCondLst>
                                  <p:childTnLst>
                                    <p:set>
                                      <p:cBhvr>
                                        <p:cTn id="39" dur="1" fill="hold">
                                          <p:stCondLst>
                                            <p:cond delay="0"/>
                                          </p:stCondLst>
                                        </p:cTn>
                                        <p:tgtEl>
                                          <p:spTgt spid="36"/>
                                        </p:tgtEl>
                                        <p:attrNameLst>
                                          <p:attrName>style.visibility</p:attrName>
                                        </p:attrNameLst>
                                      </p:cBhvr>
                                      <p:to>
                                        <p:strVal val="visible"/>
                                      </p:to>
                                    </p:set>
                                    <p:animEffect transition="in" filter="barn(outHorizontal)">
                                      <p:cBhvr>
                                        <p:cTn id="40" dur="500"/>
                                        <p:tgtEl>
                                          <p:spTgt spid="36"/>
                                        </p:tgtEl>
                                      </p:cBhvr>
                                    </p:animEffect>
                                  </p:childTnLst>
                                </p:cTn>
                              </p:par>
                              <p:par>
                                <p:cTn id="41" presetID="16" presetClass="entr" presetSubtype="42" fill="hold" grpId="0" nodeType="withEffect">
                                  <p:stCondLst>
                                    <p:cond delay="2500"/>
                                  </p:stCondLst>
                                  <p:childTnLst>
                                    <p:set>
                                      <p:cBhvr>
                                        <p:cTn id="42" dur="1" fill="hold">
                                          <p:stCondLst>
                                            <p:cond delay="0"/>
                                          </p:stCondLst>
                                        </p:cTn>
                                        <p:tgtEl>
                                          <p:spTgt spid="37"/>
                                        </p:tgtEl>
                                        <p:attrNameLst>
                                          <p:attrName>style.visibility</p:attrName>
                                        </p:attrNameLst>
                                      </p:cBhvr>
                                      <p:to>
                                        <p:strVal val="visible"/>
                                      </p:to>
                                    </p:set>
                                    <p:animEffect transition="in" filter="barn(outHorizontal)">
                                      <p:cBhvr>
                                        <p:cTn id="43" dur="500"/>
                                        <p:tgtEl>
                                          <p:spTgt spid="37"/>
                                        </p:tgtEl>
                                      </p:cBhvr>
                                    </p:animEffect>
                                  </p:childTnLst>
                                </p:cTn>
                              </p:par>
                              <p:par>
                                <p:cTn id="44" presetID="17" presetClass="entr" presetSubtype="8" fill="hold" grpId="0" nodeType="withEffect">
                                  <p:stCondLst>
                                    <p:cond delay="1750"/>
                                  </p:stCondLst>
                                  <p:childTnLst>
                                    <p:set>
                                      <p:cBhvr>
                                        <p:cTn id="45" dur="1" fill="hold">
                                          <p:stCondLst>
                                            <p:cond delay="0"/>
                                          </p:stCondLst>
                                        </p:cTn>
                                        <p:tgtEl>
                                          <p:spTgt spid="47"/>
                                        </p:tgtEl>
                                        <p:attrNameLst>
                                          <p:attrName>style.visibility</p:attrName>
                                        </p:attrNameLst>
                                      </p:cBhvr>
                                      <p:to>
                                        <p:strVal val="visible"/>
                                      </p:to>
                                    </p:set>
                                    <p:anim calcmode="lin" valueType="num">
                                      <p:cBhvr>
                                        <p:cTn id="46" dur="500" fill="hold"/>
                                        <p:tgtEl>
                                          <p:spTgt spid="47"/>
                                        </p:tgtEl>
                                        <p:attrNameLst>
                                          <p:attrName>ppt_x</p:attrName>
                                        </p:attrNameLst>
                                      </p:cBhvr>
                                      <p:tavLst>
                                        <p:tav tm="0">
                                          <p:val>
                                            <p:strVal val="#ppt_x-#ppt_w/2"/>
                                          </p:val>
                                        </p:tav>
                                        <p:tav tm="100000">
                                          <p:val>
                                            <p:strVal val="#ppt_x"/>
                                          </p:val>
                                        </p:tav>
                                      </p:tavLst>
                                    </p:anim>
                                    <p:anim calcmode="lin" valueType="num">
                                      <p:cBhvr>
                                        <p:cTn id="47" dur="500" fill="hold"/>
                                        <p:tgtEl>
                                          <p:spTgt spid="47"/>
                                        </p:tgtEl>
                                        <p:attrNameLst>
                                          <p:attrName>ppt_y</p:attrName>
                                        </p:attrNameLst>
                                      </p:cBhvr>
                                      <p:tavLst>
                                        <p:tav tm="0">
                                          <p:val>
                                            <p:strVal val="#ppt_y"/>
                                          </p:val>
                                        </p:tav>
                                        <p:tav tm="100000">
                                          <p:val>
                                            <p:strVal val="#ppt_y"/>
                                          </p:val>
                                        </p:tav>
                                      </p:tavLst>
                                    </p:anim>
                                    <p:anim calcmode="lin" valueType="num">
                                      <p:cBhvr>
                                        <p:cTn id="48" dur="500" fill="hold"/>
                                        <p:tgtEl>
                                          <p:spTgt spid="47"/>
                                        </p:tgtEl>
                                        <p:attrNameLst>
                                          <p:attrName>ppt_w</p:attrName>
                                        </p:attrNameLst>
                                      </p:cBhvr>
                                      <p:tavLst>
                                        <p:tav tm="0">
                                          <p:val>
                                            <p:fltVal val="0"/>
                                          </p:val>
                                        </p:tav>
                                        <p:tav tm="100000">
                                          <p:val>
                                            <p:strVal val="#ppt_w"/>
                                          </p:val>
                                        </p:tav>
                                      </p:tavLst>
                                    </p:anim>
                                    <p:anim calcmode="lin" valueType="num">
                                      <p:cBhvr>
                                        <p:cTn id="49" dur="500" fill="hold"/>
                                        <p:tgtEl>
                                          <p:spTgt spid="47"/>
                                        </p:tgtEl>
                                        <p:attrNameLst>
                                          <p:attrName>ppt_h</p:attrName>
                                        </p:attrNameLst>
                                      </p:cBhvr>
                                      <p:tavLst>
                                        <p:tav tm="0">
                                          <p:val>
                                            <p:strVal val="#ppt_h"/>
                                          </p:val>
                                        </p:tav>
                                        <p:tav tm="100000">
                                          <p:val>
                                            <p:strVal val="#ppt_h"/>
                                          </p:val>
                                        </p:tav>
                                      </p:tavLst>
                                    </p:anim>
                                  </p:childTnLst>
                                </p:cTn>
                              </p:par>
                              <p:par>
                                <p:cTn id="50" presetID="17" presetClass="entr" presetSubtype="8" fill="hold" grpId="0" nodeType="withEffect">
                                  <p:stCondLst>
                                    <p:cond delay="200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ppt_x</p:attrName>
                                        </p:attrNameLst>
                                      </p:cBhvr>
                                      <p:tavLst>
                                        <p:tav tm="0">
                                          <p:val>
                                            <p:strVal val="#ppt_x-#ppt_w/2"/>
                                          </p:val>
                                        </p:tav>
                                        <p:tav tm="100000">
                                          <p:val>
                                            <p:strVal val="#ppt_x"/>
                                          </p:val>
                                        </p:tav>
                                      </p:tavLst>
                                    </p:anim>
                                    <p:anim calcmode="lin" valueType="num">
                                      <p:cBhvr>
                                        <p:cTn id="53" dur="500" fill="hold"/>
                                        <p:tgtEl>
                                          <p:spTgt spid="48"/>
                                        </p:tgtEl>
                                        <p:attrNameLst>
                                          <p:attrName>ppt_y</p:attrName>
                                        </p:attrNameLst>
                                      </p:cBhvr>
                                      <p:tavLst>
                                        <p:tav tm="0">
                                          <p:val>
                                            <p:strVal val="#ppt_y"/>
                                          </p:val>
                                        </p:tav>
                                        <p:tav tm="100000">
                                          <p:val>
                                            <p:strVal val="#ppt_y"/>
                                          </p:val>
                                        </p:tav>
                                      </p:tavLst>
                                    </p:anim>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strVal val="#ppt_h"/>
                                          </p:val>
                                        </p:tav>
                                        <p:tav tm="100000">
                                          <p:val>
                                            <p:strVal val="#ppt_h"/>
                                          </p:val>
                                        </p:tav>
                                      </p:tavLst>
                                    </p:anim>
                                  </p:childTnLst>
                                </p:cTn>
                              </p:par>
                              <p:par>
                                <p:cTn id="56" presetID="17" presetClass="entr" presetSubtype="8" fill="hold" grpId="0" nodeType="withEffect">
                                  <p:stCondLst>
                                    <p:cond delay="225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ppt_x</p:attrName>
                                        </p:attrNameLst>
                                      </p:cBhvr>
                                      <p:tavLst>
                                        <p:tav tm="0">
                                          <p:val>
                                            <p:strVal val="#ppt_x-#ppt_w/2"/>
                                          </p:val>
                                        </p:tav>
                                        <p:tav tm="100000">
                                          <p:val>
                                            <p:strVal val="#ppt_x"/>
                                          </p:val>
                                        </p:tav>
                                      </p:tavLst>
                                    </p:anim>
                                    <p:anim calcmode="lin" valueType="num">
                                      <p:cBhvr>
                                        <p:cTn id="59" dur="500" fill="hold"/>
                                        <p:tgtEl>
                                          <p:spTgt spid="49"/>
                                        </p:tgtEl>
                                        <p:attrNameLst>
                                          <p:attrName>ppt_y</p:attrName>
                                        </p:attrNameLst>
                                      </p:cBhvr>
                                      <p:tavLst>
                                        <p:tav tm="0">
                                          <p:val>
                                            <p:strVal val="#ppt_y"/>
                                          </p:val>
                                        </p:tav>
                                        <p:tav tm="100000">
                                          <p:val>
                                            <p:strVal val="#ppt_y"/>
                                          </p:val>
                                        </p:tav>
                                      </p:tavLst>
                                    </p:anim>
                                    <p:anim calcmode="lin" valueType="num">
                                      <p:cBhvr>
                                        <p:cTn id="60" dur="500" fill="hold"/>
                                        <p:tgtEl>
                                          <p:spTgt spid="49"/>
                                        </p:tgtEl>
                                        <p:attrNameLst>
                                          <p:attrName>ppt_w</p:attrName>
                                        </p:attrNameLst>
                                      </p:cBhvr>
                                      <p:tavLst>
                                        <p:tav tm="0">
                                          <p:val>
                                            <p:fltVal val="0"/>
                                          </p:val>
                                        </p:tav>
                                        <p:tav tm="100000">
                                          <p:val>
                                            <p:strVal val="#ppt_w"/>
                                          </p:val>
                                        </p:tav>
                                      </p:tavLst>
                                    </p:anim>
                                    <p:anim calcmode="lin" valueType="num">
                                      <p:cBhvr>
                                        <p:cTn id="61" dur="500" fill="hold"/>
                                        <p:tgtEl>
                                          <p:spTgt spid="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45" grpId="0" animBg="1"/>
      <p:bldP spid="27"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720002" y="5113192"/>
            <a:ext cx="10800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98592" y="3814003"/>
            <a:ext cx="10798083"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09838" y="1394559"/>
            <a:ext cx="10798083"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696675" y="2605218"/>
            <a:ext cx="10800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9"/>
          <p:cNvSpPr txBox="1"/>
          <p:nvPr/>
        </p:nvSpPr>
        <p:spPr>
          <a:xfrm>
            <a:off x="1026579" y="1607794"/>
            <a:ext cx="5394722" cy="58477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3200" dirty="0">
                <a:solidFill>
                  <a:schemeClr val="bg1"/>
                </a:solidFill>
                <a:latin typeface="+mn-ea"/>
              </a:rPr>
              <a:t>华艺学术文献数据库</a:t>
            </a:r>
            <a:endParaRPr lang="en-US" sz="3200" dirty="0">
              <a:solidFill>
                <a:schemeClr val="bg1"/>
              </a:solidFill>
              <a:latin typeface="+mn-ea"/>
            </a:endParaRPr>
          </a:p>
        </p:txBody>
      </p:sp>
      <p:sp>
        <p:nvSpPr>
          <p:cNvPr id="14" name="TextBox 19"/>
          <p:cNvSpPr txBox="1"/>
          <p:nvPr/>
        </p:nvSpPr>
        <p:spPr>
          <a:xfrm>
            <a:off x="1026579" y="2826088"/>
            <a:ext cx="6105857" cy="58477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TW" altLang="en-US" sz="3200" u="sng" dirty="0">
                <a:solidFill>
                  <a:schemeClr val="tx1">
                    <a:lumMod val="95000"/>
                    <a:lumOff val="5000"/>
                  </a:schemeClr>
                </a:solidFill>
                <a:latin typeface="+mn-ea"/>
              </a:rPr>
              <a:t>科学</a:t>
            </a:r>
            <a:r>
              <a:rPr lang="zh-CN" altLang="en-US" sz="3200" dirty="0">
                <a:solidFill>
                  <a:schemeClr val="tx1">
                    <a:lumMod val="95000"/>
                    <a:lumOff val="5000"/>
                  </a:schemeClr>
                </a:solidFill>
                <a:latin typeface="+mn-ea"/>
              </a:rPr>
              <a:t>学术文献数据库</a:t>
            </a:r>
            <a:endParaRPr lang="en-US" sz="3200" dirty="0">
              <a:solidFill>
                <a:schemeClr val="tx1">
                  <a:lumMod val="95000"/>
                  <a:lumOff val="5000"/>
                </a:schemeClr>
              </a:solidFill>
              <a:latin typeface="+mn-ea"/>
            </a:endParaRPr>
          </a:p>
        </p:txBody>
      </p:sp>
      <p:sp>
        <p:nvSpPr>
          <p:cNvPr id="15" name="TextBox 19"/>
          <p:cNvSpPr txBox="1"/>
          <p:nvPr/>
        </p:nvSpPr>
        <p:spPr>
          <a:xfrm>
            <a:off x="1026579" y="4028680"/>
            <a:ext cx="4743903"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a:solidFill>
                  <a:schemeClr val="bg1"/>
                </a:solidFill>
                <a:latin typeface="+mn-ea"/>
              </a:defRPr>
            </a:lvl1pPr>
          </a:lstStyle>
          <a:p>
            <a:pPr algn="l"/>
            <a:r>
              <a:rPr lang="zh-TW" altLang="en-US" sz="3200" u="sng" dirty="0"/>
              <a:t>人社</a:t>
            </a:r>
            <a:r>
              <a:rPr lang="zh-CN" altLang="en-US" sz="3200" dirty="0"/>
              <a:t>学术文献数据库</a:t>
            </a:r>
            <a:endParaRPr lang="en-US" sz="3200" dirty="0"/>
          </a:p>
        </p:txBody>
      </p:sp>
      <p:sp>
        <p:nvSpPr>
          <p:cNvPr id="16" name="TextBox 19"/>
          <p:cNvSpPr txBox="1"/>
          <p:nvPr/>
        </p:nvSpPr>
        <p:spPr>
          <a:xfrm>
            <a:off x="1037141" y="5327869"/>
            <a:ext cx="5243101"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1700">
                <a:solidFill>
                  <a:schemeClr val="tx1">
                    <a:lumMod val="95000"/>
                    <a:lumOff val="5000"/>
                  </a:schemeClr>
                </a:solidFill>
                <a:latin typeface="+mn-ea"/>
              </a:defRPr>
            </a:lvl1pPr>
          </a:lstStyle>
          <a:p>
            <a:pPr algn="l"/>
            <a:r>
              <a:rPr lang="zh-TW" altLang="en-US" sz="3200" u="sng" dirty="0"/>
              <a:t>医学</a:t>
            </a:r>
            <a:r>
              <a:rPr lang="zh-CN" altLang="en-US" sz="3200" dirty="0"/>
              <a:t>学术文献数据库</a:t>
            </a:r>
            <a:endParaRPr lang="en-US" sz="3200" dirty="0"/>
          </a:p>
        </p:txBody>
      </p:sp>
      <p:sp>
        <p:nvSpPr>
          <p:cNvPr id="17" name="任意多边形 16"/>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391195" y="-1"/>
            <a:ext cx="1417774" cy="723901"/>
            <a:chOff x="-391195" y="-1"/>
            <a:chExt cx="1697596" cy="866775"/>
          </a:xfrm>
        </p:grpSpPr>
        <p:sp>
          <p:nvSpPr>
            <p:cNvPr id="19" name="任意多边形 1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9" name="直接连接符 28"/>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文本框 30"/>
          <p:cNvSpPr txBox="1"/>
          <p:nvPr/>
        </p:nvSpPr>
        <p:spPr>
          <a:xfrm>
            <a:off x="1032863" y="679557"/>
            <a:ext cx="2236510" cy="584775"/>
          </a:xfrm>
          <a:prstGeom prst="rect">
            <a:avLst/>
          </a:prstGeom>
          <a:noFill/>
        </p:spPr>
        <p:txBody>
          <a:bodyPr wrap="none" rtlCol="0">
            <a:spAutoFit/>
            <a:scene3d>
              <a:camera prst="orthographicFront"/>
              <a:lightRig rig="threePt" dir="t"/>
            </a:scene3d>
            <a:sp3d contourW="12700"/>
          </a:bodyPr>
          <a:lstStyle/>
          <a:p>
            <a:pPr algn="ctr"/>
            <a:r>
              <a:rPr lang="zh-TW" altLang="en-US" sz="3200" b="1" dirty="0">
                <a:solidFill>
                  <a:schemeClr val="tx2"/>
                </a:solidFill>
                <a:latin typeface="Century Gothic" panose="020B0502020202020204" pitchFamily="34" charset="0"/>
                <a:ea typeface="+mj-ea"/>
              </a:rPr>
              <a:t>数据库简介</a:t>
            </a:r>
            <a:endParaRPr lang="en-US" altLang="zh-CN" sz="3200" b="1" dirty="0">
              <a:solidFill>
                <a:schemeClr val="tx2"/>
              </a:solidFill>
              <a:latin typeface="Century Gothic" panose="020B0502020202020204" pitchFamily="34" charset="0"/>
              <a:ea typeface="+mj-ea"/>
            </a:endParaRPr>
          </a:p>
        </p:txBody>
      </p:sp>
      <p:sp>
        <p:nvSpPr>
          <p:cNvPr id="35" name="文字方塊 34"/>
          <p:cNvSpPr txBox="1"/>
          <p:nvPr/>
        </p:nvSpPr>
        <p:spPr>
          <a:xfrm>
            <a:off x="9346021" y="1519060"/>
            <a:ext cx="2478641" cy="830997"/>
          </a:xfrm>
          <a:prstGeom prst="rect">
            <a:avLst/>
          </a:prstGeom>
          <a:noFill/>
        </p:spPr>
        <p:txBody>
          <a:bodyPr wrap="square" rtlCol="0">
            <a:spAutoFit/>
          </a:bodyPr>
          <a:lstStyle/>
          <a:p>
            <a:r>
              <a:rPr kumimoji="1" lang="zh-CN" altLang="en-US" sz="2400" dirty="0">
                <a:solidFill>
                  <a:schemeClr val="bg1"/>
                </a:solidFill>
              </a:rPr>
              <a:t>所有 期刊文章</a:t>
            </a:r>
            <a:endParaRPr kumimoji="1" lang="zh-CN" altLang="en-US" sz="2400" dirty="0">
              <a:solidFill>
                <a:schemeClr val="bg1"/>
              </a:solidFill>
            </a:endParaRPr>
          </a:p>
          <a:p>
            <a:r>
              <a:rPr kumimoji="1" lang="zh-CN" altLang="en-US" sz="2400" dirty="0">
                <a:solidFill>
                  <a:schemeClr val="bg1"/>
                </a:solidFill>
              </a:rPr>
              <a:t>所有 学位论文</a:t>
            </a:r>
            <a:endParaRPr kumimoji="1" lang="zh-TW" altLang="en-US" sz="2400" dirty="0">
              <a:solidFill>
                <a:schemeClr val="bg1"/>
              </a:solidFill>
            </a:endParaRPr>
          </a:p>
        </p:txBody>
      </p:sp>
      <p:sp>
        <p:nvSpPr>
          <p:cNvPr id="36" name="文字方塊 35"/>
          <p:cNvSpPr txBox="1"/>
          <p:nvPr/>
        </p:nvSpPr>
        <p:spPr>
          <a:xfrm>
            <a:off x="9346020" y="2729719"/>
            <a:ext cx="2478641" cy="830997"/>
          </a:xfrm>
          <a:prstGeom prst="rect">
            <a:avLst/>
          </a:prstGeom>
          <a:noFill/>
        </p:spPr>
        <p:txBody>
          <a:bodyPr wrap="square" rtlCol="0">
            <a:spAutoFit/>
          </a:bodyPr>
          <a:lstStyle/>
          <a:p>
            <a:r>
              <a:rPr lang="zh-CN" altLang="en-US" sz="2400" dirty="0">
                <a:solidFill>
                  <a:schemeClr val="tx1">
                    <a:lumMod val="95000"/>
                    <a:lumOff val="5000"/>
                  </a:schemeClr>
                </a:solidFill>
                <a:latin typeface="+mn-ea"/>
              </a:rPr>
              <a:t>科学</a:t>
            </a:r>
            <a:r>
              <a:rPr lang="zh-TW" altLang="en-US" sz="2400" dirty="0">
                <a:solidFill>
                  <a:schemeClr val="tx1">
                    <a:lumMod val="95000"/>
                    <a:lumOff val="5000"/>
                  </a:schemeClr>
                </a:solidFill>
                <a:latin typeface="+mn-ea"/>
              </a:rPr>
              <a:t> </a:t>
            </a:r>
            <a:r>
              <a:rPr lang="zh-CN" altLang="en-US" sz="2400" dirty="0">
                <a:solidFill>
                  <a:schemeClr val="tx1">
                    <a:lumMod val="95000"/>
                    <a:lumOff val="5000"/>
                  </a:schemeClr>
                </a:solidFill>
                <a:latin typeface="+mn-ea"/>
              </a:rPr>
              <a:t>期刊文章</a:t>
            </a:r>
            <a:endParaRPr lang="zh-CN" altLang="en-US" sz="2400" dirty="0">
              <a:solidFill>
                <a:schemeClr val="tx1">
                  <a:lumMod val="95000"/>
                  <a:lumOff val="5000"/>
                </a:schemeClr>
              </a:solidFill>
              <a:latin typeface="+mn-ea"/>
            </a:endParaRPr>
          </a:p>
          <a:p>
            <a:r>
              <a:rPr lang="zh-CN" altLang="en-US" sz="2400" dirty="0">
                <a:solidFill>
                  <a:schemeClr val="tx1">
                    <a:lumMod val="95000"/>
                    <a:lumOff val="5000"/>
                  </a:schemeClr>
                </a:solidFill>
                <a:latin typeface="+mn-ea"/>
              </a:rPr>
              <a:t>科学</a:t>
            </a:r>
            <a:r>
              <a:rPr lang="zh-TW" altLang="en-US" sz="2400" dirty="0">
                <a:solidFill>
                  <a:schemeClr val="tx1">
                    <a:lumMod val="95000"/>
                    <a:lumOff val="5000"/>
                  </a:schemeClr>
                </a:solidFill>
                <a:latin typeface="+mn-ea"/>
              </a:rPr>
              <a:t> </a:t>
            </a:r>
            <a:r>
              <a:rPr lang="zh-CN" altLang="en-US" sz="2400" dirty="0">
                <a:solidFill>
                  <a:schemeClr val="tx1">
                    <a:lumMod val="95000"/>
                    <a:lumOff val="5000"/>
                  </a:schemeClr>
                </a:solidFill>
                <a:latin typeface="+mn-ea"/>
              </a:rPr>
              <a:t>学位论文</a:t>
            </a:r>
            <a:endParaRPr lang="zh-TW" altLang="en-US" sz="2400" dirty="0">
              <a:solidFill>
                <a:schemeClr val="tx1">
                  <a:lumMod val="95000"/>
                  <a:lumOff val="5000"/>
                </a:schemeClr>
              </a:solidFill>
              <a:latin typeface="+mn-ea"/>
            </a:endParaRPr>
          </a:p>
        </p:txBody>
      </p:sp>
      <p:sp>
        <p:nvSpPr>
          <p:cNvPr id="37" name="文字方塊 36"/>
          <p:cNvSpPr txBox="1"/>
          <p:nvPr/>
        </p:nvSpPr>
        <p:spPr>
          <a:xfrm>
            <a:off x="9346020" y="3921455"/>
            <a:ext cx="2478641" cy="830997"/>
          </a:xfrm>
          <a:prstGeom prst="rect">
            <a:avLst/>
          </a:prstGeom>
          <a:noFill/>
        </p:spPr>
        <p:txBody>
          <a:bodyPr wrap="square" rtlCol="0">
            <a:spAutoFit/>
          </a:bodyPr>
          <a:lstStyle/>
          <a:p>
            <a:r>
              <a:rPr kumimoji="1" lang="zh-CN" altLang="en-US" sz="2400" dirty="0">
                <a:solidFill>
                  <a:schemeClr val="bg1"/>
                </a:solidFill>
              </a:rPr>
              <a:t>人社 期刊文章</a:t>
            </a:r>
            <a:endParaRPr kumimoji="1" lang="zh-CN" altLang="en-US" sz="2400" dirty="0">
              <a:solidFill>
                <a:schemeClr val="bg1"/>
              </a:solidFill>
            </a:endParaRPr>
          </a:p>
          <a:p>
            <a:r>
              <a:rPr kumimoji="1" lang="zh-CN" altLang="en-US" sz="2400" dirty="0">
                <a:solidFill>
                  <a:schemeClr val="bg1"/>
                </a:solidFill>
              </a:rPr>
              <a:t>人社 学位论文</a:t>
            </a:r>
            <a:endParaRPr kumimoji="1" lang="zh-TW" altLang="en-US" sz="2400" dirty="0">
              <a:solidFill>
                <a:schemeClr val="bg1"/>
              </a:solidFill>
            </a:endParaRPr>
          </a:p>
        </p:txBody>
      </p:sp>
      <p:sp>
        <p:nvSpPr>
          <p:cNvPr id="38" name="文字方塊 37"/>
          <p:cNvSpPr txBox="1"/>
          <p:nvPr/>
        </p:nvSpPr>
        <p:spPr>
          <a:xfrm>
            <a:off x="9346019" y="5237693"/>
            <a:ext cx="2478641" cy="830997"/>
          </a:xfrm>
          <a:prstGeom prst="rect">
            <a:avLst/>
          </a:prstGeom>
          <a:noFill/>
        </p:spPr>
        <p:txBody>
          <a:bodyPr wrap="square" rtlCol="0">
            <a:spAutoFit/>
          </a:bodyPr>
          <a:lstStyle/>
          <a:p>
            <a:r>
              <a:rPr lang="zh-TW" altLang="en-US" sz="2400" dirty="0">
                <a:solidFill>
                  <a:schemeClr val="tx1">
                    <a:lumMod val="95000"/>
                    <a:lumOff val="5000"/>
                  </a:schemeClr>
                </a:solidFill>
                <a:latin typeface="+mn-ea"/>
              </a:rPr>
              <a:t>医学 </a:t>
            </a:r>
            <a:r>
              <a:rPr lang="zh-CN" altLang="en-US" sz="2400" dirty="0">
                <a:solidFill>
                  <a:schemeClr val="tx1">
                    <a:lumMod val="95000"/>
                    <a:lumOff val="5000"/>
                  </a:schemeClr>
                </a:solidFill>
                <a:latin typeface="+mn-ea"/>
              </a:rPr>
              <a:t>期刊文章</a:t>
            </a:r>
            <a:endParaRPr lang="zh-CN" altLang="en-US" sz="2400" dirty="0">
              <a:solidFill>
                <a:schemeClr val="tx1">
                  <a:lumMod val="95000"/>
                  <a:lumOff val="5000"/>
                </a:schemeClr>
              </a:solidFill>
              <a:latin typeface="+mn-ea"/>
            </a:endParaRPr>
          </a:p>
          <a:p>
            <a:r>
              <a:rPr lang="zh-TW" altLang="en-US" sz="2400" dirty="0">
                <a:solidFill>
                  <a:schemeClr val="tx1">
                    <a:lumMod val="95000"/>
                    <a:lumOff val="5000"/>
                  </a:schemeClr>
                </a:solidFill>
                <a:latin typeface="+mn-ea"/>
              </a:rPr>
              <a:t>医学 </a:t>
            </a:r>
            <a:r>
              <a:rPr lang="zh-CN" altLang="en-US" sz="2400" dirty="0">
                <a:solidFill>
                  <a:schemeClr val="tx1">
                    <a:lumMod val="95000"/>
                    <a:lumOff val="5000"/>
                  </a:schemeClr>
                </a:solidFill>
                <a:latin typeface="+mn-ea"/>
              </a:rPr>
              <a:t>学位论文</a:t>
            </a:r>
            <a:endParaRPr lang="zh-TW" altLang="en-US" sz="2400" dirty="0">
              <a:solidFill>
                <a:schemeClr val="tx1">
                  <a:lumMod val="95000"/>
                  <a:lumOff val="5000"/>
                </a:schemeClr>
              </a:solidFill>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5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0-#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decel="5000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1000" fill="hold"/>
                                        <p:tgtEl>
                                          <p:spTgt spid="35"/>
                                        </p:tgtEl>
                                        <p:attrNameLst>
                                          <p:attrName>ppt_x</p:attrName>
                                        </p:attrNameLst>
                                      </p:cBhvr>
                                      <p:tavLst>
                                        <p:tav tm="0">
                                          <p:val>
                                            <p:strVal val="0-#ppt_w/2"/>
                                          </p:val>
                                        </p:tav>
                                        <p:tav tm="100000">
                                          <p:val>
                                            <p:strVal val="#ppt_x"/>
                                          </p:val>
                                        </p:tav>
                                      </p:tavLst>
                                    </p:anim>
                                    <p:anim calcmode="lin" valueType="num">
                                      <p:cBhvr additive="base">
                                        <p:cTn id="16" dur="10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decel="50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decel="5000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1+#ppt_w/2"/>
                                          </p:val>
                                        </p:tav>
                                        <p:tav tm="100000">
                                          <p:val>
                                            <p:strVal val="#ppt_x"/>
                                          </p:val>
                                        </p:tav>
                                      </p:tavLst>
                                    </p:anim>
                                    <p:anim calcmode="lin" valueType="num">
                                      <p:cBhvr additive="base">
                                        <p:cTn id="24" dur="10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2" decel="5000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1+#ppt_w/2"/>
                                          </p:val>
                                        </p:tav>
                                        <p:tav tm="100000">
                                          <p:val>
                                            <p:strVal val="#ppt_x"/>
                                          </p:val>
                                        </p:tav>
                                      </p:tavLst>
                                    </p:anim>
                                    <p:anim calcmode="lin" valueType="num">
                                      <p:cBhvr additive="base">
                                        <p:cTn id="28" dur="1000" fill="hold"/>
                                        <p:tgtEl>
                                          <p:spTgt spid="36"/>
                                        </p:tgtEl>
                                        <p:attrNameLst>
                                          <p:attrName>ppt_y</p:attrName>
                                        </p:attrNameLst>
                                      </p:cBhvr>
                                      <p:tavLst>
                                        <p:tav tm="0">
                                          <p:val>
                                            <p:strVal val="#ppt_y"/>
                                          </p:val>
                                        </p:tav>
                                        <p:tav tm="100000">
                                          <p:val>
                                            <p:strVal val="#ppt_y"/>
                                          </p:val>
                                        </p:tav>
                                      </p:tavLst>
                                    </p:anim>
                                  </p:childTnLst>
                                </p:cTn>
                              </p:par>
                              <p:par>
                                <p:cTn id="29" presetID="2" presetClass="entr" presetSubtype="8" decel="5000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1000" fill="hold"/>
                                        <p:tgtEl>
                                          <p:spTgt spid="33"/>
                                        </p:tgtEl>
                                        <p:attrNameLst>
                                          <p:attrName>ppt_x</p:attrName>
                                        </p:attrNameLst>
                                      </p:cBhvr>
                                      <p:tavLst>
                                        <p:tav tm="0">
                                          <p:val>
                                            <p:strVal val="0-#ppt_w/2"/>
                                          </p:val>
                                        </p:tav>
                                        <p:tav tm="100000">
                                          <p:val>
                                            <p:strVal val="#ppt_x"/>
                                          </p:val>
                                        </p:tav>
                                      </p:tavLst>
                                    </p:anim>
                                    <p:anim calcmode="lin" valueType="num">
                                      <p:cBhvr additive="base">
                                        <p:cTn id="32" dur="1000" fill="hold"/>
                                        <p:tgtEl>
                                          <p:spTgt spid="33"/>
                                        </p:tgtEl>
                                        <p:attrNameLst>
                                          <p:attrName>ppt_y</p:attrName>
                                        </p:attrNameLst>
                                      </p:cBhvr>
                                      <p:tavLst>
                                        <p:tav tm="0">
                                          <p:val>
                                            <p:strVal val="#ppt_y"/>
                                          </p:val>
                                        </p:tav>
                                        <p:tav tm="100000">
                                          <p:val>
                                            <p:strVal val="#ppt_y"/>
                                          </p:val>
                                        </p:tav>
                                      </p:tavLst>
                                    </p:anim>
                                  </p:childTnLst>
                                </p:cTn>
                              </p:par>
                              <p:par>
                                <p:cTn id="33" presetID="2" presetClass="entr" presetSubtype="8" decel="5000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0-#ppt_w/2"/>
                                          </p:val>
                                        </p:tav>
                                        <p:tav tm="100000">
                                          <p:val>
                                            <p:strVal val="#ppt_x"/>
                                          </p:val>
                                        </p:tav>
                                      </p:tavLst>
                                    </p:anim>
                                    <p:anim calcmode="lin" valueType="num">
                                      <p:cBhvr additive="base">
                                        <p:cTn id="36" dur="10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decel="5000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1000" fill="hold"/>
                                        <p:tgtEl>
                                          <p:spTgt spid="37"/>
                                        </p:tgtEl>
                                        <p:attrNameLst>
                                          <p:attrName>ppt_x</p:attrName>
                                        </p:attrNameLst>
                                      </p:cBhvr>
                                      <p:tavLst>
                                        <p:tav tm="0">
                                          <p:val>
                                            <p:strVal val="0-#ppt_w/2"/>
                                          </p:val>
                                        </p:tav>
                                        <p:tav tm="100000">
                                          <p:val>
                                            <p:strVal val="#ppt_x"/>
                                          </p:val>
                                        </p:tav>
                                      </p:tavLst>
                                    </p:anim>
                                    <p:anim calcmode="lin" valueType="num">
                                      <p:cBhvr additive="base">
                                        <p:cTn id="40" dur="1000" fill="hold"/>
                                        <p:tgtEl>
                                          <p:spTgt spid="37"/>
                                        </p:tgtEl>
                                        <p:attrNameLst>
                                          <p:attrName>ppt_y</p:attrName>
                                        </p:attrNameLst>
                                      </p:cBhvr>
                                      <p:tavLst>
                                        <p:tav tm="0">
                                          <p:val>
                                            <p:strVal val="#ppt_y"/>
                                          </p:val>
                                        </p:tav>
                                        <p:tav tm="100000">
                                          <p:val>
                                            <p:strVal val="#ppt_y"/>
                                          </p:val>
                                        </p:tav>
                                      </p:tavLst>
                                    </p:anim>
                                  </p:childTnLst>
                                </p:cTn>
                              </p:par>
                              <p:par>
                                <p:cTn id="41" presetID="2" presetClass="entr" presetSubtype="2" decel="5000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1+#ppt_w/2"/>
                                          </p:val>
                                        </p:tav>
                                        <p:tav tm="100000">
                                          <p:val>
                                            <p:strVal val="#ppt_x"/>
                                          </p:val>
                                        </p:tav>
                                      </p:tavLst>
                                    </p:anim>
                                    <p:anim calcmode="lin" valueType="num">
                                      <p:cBhvr additive="base">
                                        <p:cTn id="44" dur="1000" fill="hold"/>
                                        <p:tgtEl>
                                          <p:spTgt spid="34"/>
                                        </p:tgtEl>
                                        <p:attrNameLst>
                                          <p:attrName>ppt_y</p:attrName>
                                        </p:attrNameLst>
                                      </p:cBhvr>
                                      <p:tavLst>
                                        <p:tav tm="0">
                                          <p:val>
                                            <p:strVal val="#ppt_y"/>
                                          </p:val>
                                        </p:tav>
                                        <p:tav tm="100000">
                                          <p:val>
                                            <p:strVal val="#ppt_y"/>
                                          </p:val>
                                        </p:tav>
                                      </p:tavLst>
                                    </p:anim>
                                  </p:childTnLst>
                                </p:cTn>
                              </p:par>
                              <p:par>
                                <p:cTn id="45" presetID="2" presetClass="entr" presetSubtype="2" decel="5000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1000" fill="hold"/>
                                        <p:tgtEl>
                                          <p:spTgt spid="16"/>
                                        </p:tgtEl>
                                        <p:attrNameLst>
                                          <p:attrName>ppt_x</p:attrName>
                                        </p:attrNameLst>
                                      </p:cBhvr>
                                      <p:tavLst>
                                        <p:tav tm="0">
                                          <p:val>
                                            <p:strVal val="1+#ppt_w/2"/>
                                          </p:val>
                                        </p:tav>
                                        <p:tav tm="100000">
                                          <p:val>
                                            <p:strVal val="#ppt_x"/>
                                          </p:val>
                                        </p:tav>
                                      </p:tavLst>
                                    </p:anim>
                                    <p:anim calcmode="lin" valueType="num">
                                      <p:cBhvr additive="base">
                                        <p:cTn id="48" dur="1000" fill="hold"/>
                                        <p:tgtEl>
                                          <p:spTgt spid="16"/>
                                        </p:tgtEl>
                                        <p:attrNameLst>
                                          <p:attrName>ppt_y</p:attrName>
                                        </p:attrNameLst>
                                      </p:cBhvr>
                                      <p:tavLst>
                                        <p:tav tm="0">
                                          <p:val>
                                            <p:strVal val="#ppt_y"/>
                                          </p:val>
                                        </p:tav>
                                        <p:tav tm="100000">
                                          <p:val>
                                            <p:strVal val="#ppt_y"/>
                                          </p:val>
                                        </p:tav>
                                      </p:tavLst>
                                    </p:anim>
                                  </p:childTnLst>
                                </p:cTn>
                              </p:par>
                              <p:par>
                                <p:cTn id="49" presetID="2" presetClass="entr" presetSubtype="2" decel="5000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1000" fill="hold"/>
                                        <p:tgtEl>
                                          <p:spTgt spid="38"/>
                                        </p:tgtEl>
                                        <p:attrNameLst>
                                          <p:attrName>ppt_x</p:attrName>
                                        </p:attrNameLst>
                                      </p:cBhvr>
                                      <p:tavLst>
                                        <p:tav tm="0">
                                          <p:val>
                                            <p:strVal val="1+#ppt_w/2"/>
                                          </p:val>
                                        </p:tav>
                                        <p:tav tm="100000">
                                          <p:val>
                                            <p:strVal val="#ppt_x"/>
                                          </p:val>
                                        </p:tav>
                                      </p:tavLst>
                                    </p:anim>
                                    <p:anim calcmode="lin" valueType="num">
                                      <p:cBhvr additive="base">
                                        <p:cTn id="52" dur="1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9" grpId="0" animBg="1"/>
      <p:bldP spid="10" grpId="0" animBg="1"/>
      <p:bldP spid="13" grpId="0"/>
      <p:bldP spid="14" grpId="0"/>
      <p:bldP spid="15" grpId="0"/>
      <p:bldP spid="16" grpId="0"/>
      <p:bldP spid="35" grpId="0"/>
      <p:bldP spid="36" grpId="0"/>
      <p:bldP spid="37"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剪去對角線角落矩形 52"/>
          <p:cNvSpPr/>
          <p:nvPr/>
        </p:nvSpPr>
        <p:spPr>
          <a:xfrm>
            <a:off x="5519936" y="4657695"/>
            <a:ext cx="6008400" cy="9144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2" name="剪去對角線角落矩形 51"/>
          <p:cNvSpPr/>
          <p:nvPr/>
        </p:nvSpPr>
        <p:spPr>
          <a:xfrm>
            <a:off x="5519936" y="3218440"/>
            <a:ext cx="6008400" cy="9144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TW" altLang="en-US"/>
          </a:p>
        </p:txBody>
      </p:sp>
      <p:sp>
        <p:nvSpPr>
          <p:cNvPr id="51" name="剪去對角線角落矩形 50"/>
          <p:cNvSpPr/>
          <p:nvPr/>
        </p:nvSpPr>
        <p:spPr>
          <a:xfrm>
            <a:off x="5519936" y="1515827"/>
            <a:ext cx="6008400" cy="9144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50" name="Picture 2"/>
          <p:cNvPicPr>
            <a:picLocks noChangeAspect="1" noChangeArrowheads="1"/>
          </p:cNvPicPr>
          <p:nvPr/>
        </p:nvPicPr>
        <p:blipFill>
          <a:blip r:embed="rId1" cstate="print"/>
          <a:srcRect/>
          <a:stretch>
            <a:fillRect/>
          </a:stretch>
        </p:blipFill>
        <p:spPr bwMode="auto">
          <a:xfrm>
            <a:off x="2318871" y="3066956"/>
            <a:ext cx="1080000" cy="1080000"/>
          </a:xfrm>
          <a:prstGeom prst="rect">
            <a:avLst/>
          </a:prstGeom>
          <a:noFill/>
          <a:ln w="9525">
            <a:noFill/>
            <a:miter lim="800000"/>
            <a:headEnd/>
            <a:tailEnd/>
          </a:ln>
        </p:spPr>
      </p:pic>
      <p:sp>
        <p:nvSpPr>
          <p:cNvPr id="25" name="矩形 4"/>
          <p:cNvSpPr>
            <a:spLocks noChangeArrowheads="1"/>
          </p:cNvSpPr>
          <p:nvPr/>
        </p:nvSpPr>
        <p:spPr bwMode="auto">
          <a:xfrm>
            <a:off x="2150985" y="41570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A0204" charset="0"/>
                <a:ea typeface="宋体" panose="02010600030101010101" pitchFamily="2" charset="-122"/>
              </a:defRPr>
            </a:lvl1pPr>
            <a:lvl2pPr marL="742950" indent="-285750">
              <a:defRPr>
                <a:solidFill>
                  <a:schemeClr val="tx1"/>
                </a:solidFill>
                <a:latin typeface="Calibri" panose="020F05020202040A0204" charset="0"/>
                <a:ea typeface="宋体" panose="02010600030101010101" pitchFamily="2" charset="-122"/>
              </a:defRPr>
            </a:lvl2pPr>
            <a:lvl3pPr marL="1143000" indent="-228600">
              <a:defRPr>
                <a:solidFill>
                  <a:schemeClr val="tx1"/>
                </a:solidFill>
                <a:latin typeface="Calibri" panose="020F05020202040A0204" charset="0"/>
                <a:ea typeface="宋体" panose="02010600030101010101" pitchFamily="2" charset="-122"/>
              </a:defRPr>
            </a:lvl3pPr>
            <a:lvl4pPr marL="1600200" indent="-228600">
              <a:defRPr>
                <a:solidFill>
                  <a:schemeClr val="tx1"/>
                </a:solidFill>
                <a:latin typeface="Calibri" panose="020F05020202040A0204" charset="0"/>
                <a:ea typeface="宋体" panose="02010600030101010101" pitchFamily="2" charset="-122"/>
              </a:defRPr>
            </a:lvl4pPr>
            <a:lvl5pPr marL="2057400" indent="-228600">
              <a:defRPr>
                <a:solidFill>
                  <a:schemeClr val="tx1"/>
                </a:solidFill>
                <a:latin typeface="Calibri" panose="020F05020202040A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9pPr>
          </a:lstStyle>
          <a:p>
            <a:pPr algn="ctr"/>
            <a:r>
              <a:rPr lang="zh-TW" altLang="en-US" sz="2400" dirty="0">
                <a:latin typeface="+mn-ea"/>
                <a:ea typeface="+mn-ea"/>
                <a:cs typeface="Arial" panose="020B0604020202020204" pitchFamily="34" charset="0"/>
              </a:rPr>
              <a:t>精准检索</a:t>
            </a:r>
            <a:endParaRPr lang="zh-CN" altLang="en-US" sz="2400" dirty="0">
              <a:latin typeface="+mn-ea"/>
              <a:ea typeface="+mn-ea"/>
              <a:cs typeface="Arial" panose="020B0604020202020204" pitchFamily="34" charset="0"/>
            </a:endParaRPr>
          </a:p>
        </p:txBody>
      </p:sp>
      <p:sp>
        <p:nvSpPr>
          <p:cNvPr id="67" name="任意多边形 66"/>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a:off x="-391195" y="-1"/>
            <a:ext cx="1417774" cy="723901"/>
            <a:chOff x="-391195" y="-1"/>
            <a:chExt cx="1697596" cy="866775"/>
          </a:xfrm>
        </p:grpSpPr>
        <p:sp>
          <p:nvSpPr>
            <p:cNvPr id="69" name="任意多边形 6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5" name="直接连接符 74"/>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1058873"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重要系统</a:t>
            </a:r>
            <a:r>
              <a:rPr lang="zh-TW" altLang="en-US" sz="3200" b="1" dirty="0">
                <a:solidFill>
                  <a:schemeClr val="tx2"/>
                </a:solidFill>
                <a:latin typeface="Century Gothic" panose="020B0502020202020204" pitchFamily="34" charset="0"/>
                <a:ea typeface="+mj-ea"/>
              </a:rPr>
              <a:t>特色</a:t>
            </a:r>
            <a:endParaRPr lang="zh-CN" altLang="en-US" sz="3200" b="1" dirty="0">
              <a:solidFill>
                <a:schemeClr val="tx2"/>
              </a:solidFill>
              <a:latin typeface="Century Gothic" panose="020B0502020202020204" pitchFamily="34" charset="0"/>
              <a:ea typeface="+mj-ea"/>
            </a:endParaRPr>
          </a:p>
        </p:txBody>
      </p:sp>
      <p:sp>
        <p:nvSpPr>
          <p:cNvPr id="39" name="Oval 177"/>
          <p:cNvSpPr>
            <a:spLocks noChangeArrowheads="1"/>
          </p:cNvSpPr>
          <p:nvPr/>
        </p:nvSpPr>
        <p:spPr bwMode="auto">
          <a:xfrm>
            <a:off x="1058873" y="2014822"/>
            <a:ext cx="3600000" cy="3600000"/>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mn-lt"/>
              <a:ea typeface="+mn-ea"/>
            </a:endParaRPr>
          </a:p>
        </p:txBody>
      </p:sp>
      <p:pic>
        <p:nvPicPr>
          <p:cNvPr id="4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1758" y="3274252"/>
            <a:ext cx="808484" cy="808484"/>
          </a:xfrm>
          <a:prstGeom prst="rect">
            <a:avLst/>
          </a:prstGeom>
        </p:spPr>
      </p:pic>
      <p:pic>
        <p:nvPicPr>
          <p:cNvPr id="43"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496" y="1468311"/>
            <a:ext cx="1005458" cy="1005458"/>
          </a:xfrm>
          <a:prstGeom prst="rect">
            <a:avLst/>
          </a:prstGeom>
        </p:spPr>
      </p:pic>
      <p:pic>
        <p:nvPicPr>
          <p:cNvPr id="44"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3264" y="4741770"/>
            <a:ext cx="754499" cy="754499"/>
          </a:xfrm>
          <a:prstGeom prst="rect">
            <a:avLst/>
          </a:prstGeom>
        </p:spPr>
      </p:pic>
      <p:sp>
        <p:nvSpPr>
          <p:cNvPr id="45" name="矩形 44"/>
          <p:cNvSpPr/>
          <p:nvPr/>
        </p:nvSpPr>
        <p:spPr>
          <a:xfrm>
            <a:off x="6578954" y="1765615"/>
            <a:ext cx="4950608" cy="461665"/>
          </a:xfrm>
          <a:prstGeom prst="rect">
            <a:avLst/>
          </a:prstGeom>
        </p:spPr>
        <p:txBody>
          <a:bodyPr wrap="square" anchor="ctr">
            <a:spAutoFit/>
          </a:bodyPr>
          <a:lstStyle/>
          <a:p>
            <a:r>
              <a:rPr lang="zh-TW" altLang="en-US" sz="2400" dirty="0">
                <a:solidFill>
                  <a:schemeClr val="tx2">
                    <a:lumMod val="75000"/>
                  </a:schemeClr>
                </a:solidFill>
                <a:latin typeface="+mn-ea"/>
              </a:rPr>
              <a:t>内建同义词</a:t>
            </a:r>
            <a:r>
              <a:rPr lang="en-US" altLang="zh-TW" sz="2400" dirty="0">
                <a:solidFill>
                  <a:schemeClr val="tx2">
                    <a:lumMod val="75000"/>
                  </a:schemeClr>
                </a:solidFill>
                <a:latin typeface="+mn-ea"/>
              </a:rPr>
              <a:t>–</a:t>
            </a:r>
            <a:r>
              <a:rPr lang="zh-TW" altLang="en-US" sz="2400" dirty="0">
                <a:solidFill>
                  <a:schemeClr val="tx2">
                    <a:lumMod val="75000"/>
                  </a:schemeClr>
                </a:solidFill>
                <a:latin typeface="+mn-ea"/>
              </a:rPr>
              <a:t>搜得准也要搜得全</a:t>
            </a:r>
            <a:endParaRPr lang="zh-CN" altLang="en-US" sz="2400" dirty="0">
              <a:solidFill>
                <a:schemeClr val="tx2">
                  <a:lumMod val="75000"/>
                </a:schemeClr>
              </a:solidFill>
              <a:latin typeface="+mn-ea"/>
            </a:endParaRPr>
          </a:p>
        </p:txBody>
      </p:sp>
      <p:sp>
        <p:nvSpPr>
          <p:cNvPr id="46" name="矩形 45"/>
          <p:cNvSpPr/>
          <p:nvPr/>
        </p:nvSpPr>
        <p:spPr>
          <a:xfrm>
            <a:off x="6633019" y="3484535"/>
            <a:ext cx="4950608" cy="461665"/>
          </a:xfrm>
          <a:prstGeom prst="rect">
            <a:avLst/>
          </a:prstGeom>
        </p:spPr>
        <p:txBody>
          <a:bodyPr wrap="square">
            <a:spAutoFit/>
          </a:bodyPr>
          <a:lstStyle/>
          <a:p>
            <a:r>
              <a:rPr lang="zh-TW" altLang="en-US" sz="2400" dirty="0">
                <a:solidFill>
                  <a:schemeClr val="bg1"/>
                </a:solidFill>
                <a:latin typeface="+mn-ea"/>
              </a:rPr>
              <a:t>高级检索</a:t>
            </a:r>
            <a:r>
              <a:rPr lang="en-US" altLang="zh-TW" sz="2400" dirty="0">
                <a:solidFill>
                  <a:schemeClr val="bg1"/>
                </a:solidFill>
                <a:latin typeface="+mn-ea"/>
              </a:rPr>
              <a:t>–</a:t>
            </a:r>
            <a:r>
              <a:rPr lang="zh-CN" altLang="en-US" sz="2400" dirty="0">
                <a:solidFill>
                  <a:schemeClr val="bg1"/>
                </a:solidFill>
                <a:latin typeface="+mn-ea"/>
              </a:rPr>
              <a:t>高自由度的检索条件</a:t>
            </a:r>
            <a:endParaRPr lang="zh-CN" altLang="en-US" sz="2400" dirty="0">
              <a:solidFill>
                <a:schemeClr val="bg1"/>
              </a:solidFill>
              <a:latin typeface="+mn-ea"/>
            </a:endParaRPr>
          </a:p>
        </p:txBody>
      </p:sp>
      <p:sp>
        <p:nvSpPr>
          <p:cNvPr id="47" name="矩形 46"/>
          <p:cNvSpPr/>
          <p:nvPr/>
        </p:nvSpPr>
        <p:spPr>
          <a:xfrm>
            <a:off x="6639904" y="4895078"/>
            <a:ext cx="4950608" cy="461665"/>
          </a:xfrm>
          <a:prstGeom prst="rect">
            <a:avLst/>
          </a:prstGeom>
        </p:spPr>
        <p:txBody>
          <a:bodyPr wrap="square">
            <a:spAutoFit/>
          </a:bodyPr>
          <a:lstStyle/>
          <a:p>
            <a:r>
              <a:rPr lang="zh-TW" altLang="en-US" sz="2400" dirty="0">
                <a:solidFill>
                  <a:schemeClr val="tx2">
                    <a:lumMod val="75000"/>
                  </a:schemeClr>
                </a:solidFill>
                <a:latin typeface="+mn-ea"/>
              </a:rPr>
              <a:t>检索后分类</a:t>
            </a:r>
            <a:r>
              <a:rPr lang="en-US" altLang="zh-TW" sz="2400" dirty="0">
                <a:solidFill>
                  <a:schemeClr val="tx2">
                    <a:lumMod val="75000"/>
                  </a:schemeClr>
                </a:solidFill>
                <a:latin typeface="+mn-ea"/>
              </a:rPr>
              <a:t>–</a:t>
            </a:r>
            <a:r>
              <a:rPr lang="zh-CN" altLang="en-US" sz="2400" dirty="0">
                <a:solidFill>
                  <a:schemeClr val="tx2">
                    <a:lumMod val="75000"/>
                  </a:schemeClr>
                </a:solidFill>
                <a:latin typeface="+mn-ea"/>
              </a:rPr>
              <a:t>轻松筛选要的内容</a:t>
            </a:r>
            <a:endParaRPr lang="zh-CN" altLang="en-US" sz="2400" dirty="0">
              <a:solidFill>
                <a:schemeClr val="tx2">
                  <a:lumMod val="75000"/>
                </a:schemeClr>
              </a:solidFill>
              <a:latin typeface="+mn-ea"/>
            </a:endParaRPr>
          </a:p>
        </p:txBody>
      </p:sp>
      <p:sp>
        <p:nvSpPr>
          <p:cNvPr id="48" name="矩形 47"/>
          <p:cNvSpPr/>
          <p:nvPr/>
        </p:nvSpPr>
        <p:spPr>
          <a:xfrm>
            <a:off x="5663952" y="5748721"/>
            <a:ext cx="5544616" cy="400110"/>
          </a:xfrm>
          <a:prstGeom prst="rect">
            <a:avLst/>
          </a:prstGeom>
        </p:spPr>
        <p:txBody>
          <a:bodyPr wrap="square">
            <a:spAutoFit/>
          </a:bodyPr>
          <a:lstStyle/>
          <a:p>
            <a:r>
              <a:rPr lang="zh-CN" altLang="en-US" sz="2000" dirty="0">
                <a:latin typeface="+mn-ea"/>
              </a:rPr>
              <a:t>→可依出版年代、地区、内容语言等显示。</a:t>
            </a:r>
            <a:endParaRPr lang="zh-CN" altLang="en-US" sz="2000" dirty="0">
              <a:latin typeface="+mn-ea"/>
            </a:endParaRPr>
          </a:p>
        </p:txBody>
      </p:sp>
      <p:sp>
        <p:nvSpPr>
          <p:cNvPr id="49" name="矩形 48"/>
          <p:cNvSpPr/>
          <p:nvPr/>
        </p:nvSpPr>
        <p:spPr>
          <a:xfrm>
            <a:off x="5663952" y="2566415"/>
            <a:ext cx="5544616" cy="400110"/>
          </a:xfrm>
          <a:prstGeom prst="rect">
            <a:avLst/>
          </a:prstGeom>
        </p:spPr>
        <p:txBody>
          <a:bodyPr wrap="square">
            <a:spAutoFit/>
          </a:bodyPr>
          <a:lstStyle/>
          <a:p>
            <a:r>
              <a:rPr lang="zh-CN" altLang="en-US" sz="2000" dirty="0">
                <a:latin typeface="+mn-ea"/>
              </a:rPr>
              <a:t>→搜寻「甲肝」，就要连「</a:t>
            </a:r>
            <a:r>
              <a:rPr lang="en-US" altLang="zh-TW" sz="2000" dirty="0">
                <a:latin typeface="+mn-ea"/>
              </a:rPr>
              <a:t>A</a:t>
            </a:r>
            <a:r>
              <a:rPr lang="zh-CN" altLang="en-US" sz="2000" dirty="0">
                <a:latin typeface="+mn-ea"/>
              </a:rPr>
              <a:t>型肝炎」一起查！</a:t>
            </a:r>
            <a:endParaRPr lang="zh-CN" altLang="en-US" sz="2000" dirty="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fltVal val="0"/>
                                          </p:val>
                                        </p:tav>
                                        <p:tav tm="100000">
                                          <p:val>
                                            <p:strVal val="#ppt_w"/>
                                          </p:val>
                                        </p:tav>
                                      </p:tavLst>
                                    </p:anim>
                                    <p:anim calcmode="lin" valueType="num">
                                      <p:cBhvr>
                                        <p:cTn id="8" dur="1000" fill="hold"/>
                                        <p:tgtEl>
                                          <p:spTgt spid="39"/>
                                        </p:tgtEl>
                                        <p:attrNameLst>
                                          <p:attrName>ppt_h</p:attrName>
                                        </p:attrNameLst>
                                      </p:cBhvr>
                                      <p:tavLst>
                                        <p:tav tm="0">
                                          <p:val>
                                            <p:fltVal val="0"/>
                                          </p:val>
                                        </p:tav>
                                        <p:tav tm="100000">
                                          <p:val>
                                            <p:strVal val="#ppt_h"/>
                                          </p:val>
                                        </p:tav>
                                      </p:tavLst>
                                    </p:anim>
                                    <p:anim calcmode="lin" valueType="num">
                                      <p:cBhvr>
                                        <p:cTn id="9" dur="1000" fill="hold"/>
                                        <p:tgtEl>
                                          <p:spTgt spid="39"/>
                                        </p:tgtEl>
                                        <p:attrNameLst>
                                          <p:attrName>style.rotation</p:attrName>
                                        </p:attrNameLst>
                                      </p:cBhvr>
                                      <p:tavLst>
                                        <p:tav tm="0">
                                          <p:val>
                                            <p:fltVal val="90"/>
                                          </p:val>
                                        </p:tav>
                                        <p:tav tm="100000">
                                          <p:val>
                                            <p:fltVal val="0"/>
                                          </p:val>
                                        </p:tav>
                                      </p:tavLst>
                                    </p:anim>
                                    <p:animEffect transition="in" filter="fade">
                                      <p:cBhvr>
                                        <p:cTn id="10" dur="1000"/>
                                        <p:tgtEl>
                                          <p:spTgt spid="39"/>
                                        </p:tgtEl>
                                      </p:cBhvr>
                                    </p:animEffect>
                                  </p:childTnLst>
                                </p:cTn>
                              </p:par>
                              <p:par>
                                <p:cTn id="11" presetID="3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1000" fill="hold"/>
                                        <p:tgtEl>
                                          <p:spTgt spid="50"/>
                                        </p:tgtEl>
                                        <p:attrNameLst>
                                          <p:attrName>ppt_w</p:attrName>
                                        </p:attrNameLst>
                                      </p:cBhvr>
                                      <p:tavLst>
                                        <p:tav tm="0">
                                          <p:val>
                                            <p:fltVal val="0"/>
                                          </p:val>
                                        </p:tav>
                                        <p:tav tm="100000">
                                          <p:val>
                                            <p:strVal val="#ppt_w"/>
                                          </p:val>
                                        </p:tav>
                                      </p:tavLst>
                                    </p:anim>
                                    <p:anim calcmode="lin" valueType="num">
                                      <p:cBhvr>
                                        <p:cTn id="14" dur="1000" fill="hold"/>
                                        <p:tgtEl>
                                          <p:spTgt spid="50"/>
                                        </p:tgtEl>
                                        <p:attrNameLst>
                                          <p:attrName>ppt_h</p:attrName>
                                        </p:attrNameLst>
                                      </p:cBhvr>
                                      <p:tavLst>
                                        <p:tav tm="0">
                                          <p:val>
                                            <p:fltVal val="0"/>
                                          </p:val>
                                        </p:tav>
                                        <p:tav tm="100000">
                                          <p:val>
                                            <p:strVal val="#ppt_h"/>
                                          </p:val>
                                        </p:tav>
                                      </p:tavLst>
                                    </p:anim>
                                    <p:anim calcmode="lin" valueType="num">
                                      <p:cBhvr>
                                        <p:cTn id="15" dur="1000" fill="hold"/>
                                        <p:tgtEl>
                                          <p:spTgt spid="50"/>
                                        </p:tgtEl>
                                        <p:attrNameLst>
                                          <p:attrName>style.rotation</p:attrName>
                                        </p:attrNameLst>
                                      </p:cBhvr>
                                      <p:tavLst>
                                        <p:tav tm="0">
                                          <p:val>
                                            <p:fltVal val="90"/>
                                          </p:val>
                                        </p:tav>
                                        <p:tav tm="100000">
                                          <p:val>
                                            <p:fltVal val="0"/>
                                          </p:val>
                                        </p:tav>
                                      </p:tavLst>
                                    </p:anim>
                                    <p:animEffect transition="in" filter="fade">
                                      <p:cBhvr>
                                        <p:cTn id="16" dur="1000"/>
                                        <p:tgtEl>
                                          <p:spTgt spid="50"/>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fltVal val="0"/>
                                          </p:val>
                                        </p:tav>
                                        <p:tav tm="100000">
                                          <p:val>
                                            <p:strVal val="#ppt_w"/>
                                          </p:val>
                                        </p:tav>
                                      </p:tavLst>
                                    </p:anim>
                                    <p:anim calcmode="lin" valueType="num">
                                      <p:cBhvr>
                                        <p:cTn id="20" dur="1000" fill="hold"/>
                                        <p:tgtEl>
                                          <p:spTgt spid="25"/>
                                        </p:tgtEl>
                                        <p:attrNameLst>
                                          <p:attrName>ppt_h</p:attrName>
                                        </p:attrNameLst>
                                      </p:cBhvr>
                                      <p:tavLst>
                                        <p:tav tm="0">
                                          <p:val>
                                            <p:fltVal val="0"/>
                                          </p:val>
                                        </p:tav>
                                        <p:tav tm="100000">
                                          <p:val>
                                            <p:strVal val="#ppt_h"/>
                                          </p:val>
                                        </p:tav>
                                      </p:tavLst>
                                    </p:anim>
                                    <p:anim calcmode="lin" valueType="num">
                                      <p:cBhvr>
                                        <p:cTn id="21" dur="1000" fill="hold"/>
                                        <p:tgtEl>
                                          <p:spTgt spid="25"/>
                                        </p:tgtEl>
                                        <p:attrNameLst>
                                          <p:attrName>style.rotation</p:attrName>
                                        </p:attrNameLst>
                                      </p:cBhvr>
                                      <p:tavLst>
                                        <p:tav tm="0">
                                          <p:val>
                                            <p:fltVal val="90"/>
                                          </p:val>
                                        </p:tav>
                                        <p:tav tm="100000">
                                          <p:val>
                                            <p:fltVal val="0"/>
                                          </p:val>
                                        </p:tav>
                                      </p:tavLst>
                                    </p:anim>
                                    <p:animEffect transition="in" filter="fade">
                                      <p:cBhvr>
                                        <p:cTn id="22" dur="1000"/>
                                        <p:tgtEl>
                                          <p:spTgt spid="25"/>
                                        </p:tgtEl>
                                      </p:cBhvr>
                                    </p:animEffect>
                                  </p:childTnLst>
                                </p:cTn>
                              </p:par>
                              <p:par>
                                <p:cTn id="23" presetID="12" presetClass="entr" presetSubtype="8" fill="hold" nodeType="withEffect">
                                  <p:stCondLst>
                                    <p:cond delay="150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p:tgtEl>
                                          <p:spTgt spid="43"/>
                                        </p:tgtEl>
                                        <p:attrNameLst>
                                          <p:attrName>ppt_x</p:attrName>
                                        </p:attrNameLst>
                                      </p:cBhvr>
                                      <p:tavLst>
                                        <p:tav tm="0">
                                          <p:val>
                                            <p:strVal val="#ppt_x-#ppt_w*1.125000"/>
                                          </p:val>
                                        </p:tav>
                                        <p:tav tm="100000">
                                          <p:val>
                                            <p:strVal val="#ppt_x"/>
                                          </p:val>
                                        </p:tav>
                                      </p:tavLst>
                                    </p:anim>
                                    <p:animEffect transition="in" filter="wipe(right)">
                                      <p:cBhvr>
                                        <p:cTn id="26" dur="500"/>
                                        <p:tgtEl>
                                          <p:spTgt spid="43"/>
                                        </p:tgtEl>
                                      </p:cBhvr>
                                    </p:animEffect>
                                  </p:childTnLst>
                                </p:cTn>
                              </p:par>
                              <p:par>
                                <p:cTn id="27" presetID="12" presetClass="entr" presetSubtype="8" fill="hold" nodeType="withEffect">
                                  <p:stCondLst>
                                    <p:cond delay="175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p:tgtEl>
                                          <p:spTgt spid="42"/>
                                        </p:tgtEl>
                                        <p:attrNameLst>
                                          <p:attrName>ppt_x</p:attrName>
                                        </p:attrNameLst>
                                      </p:cBhvr>
                                      <p:tavLst>
                                        <p:tav tm="0">
                                          <p:val>
                                            <p:strVal val="#ppt_x-#ppt_w*1.125000"/>
                                          </p:val>
                                        </p:tav>
                                        <p:tav tm="100000">
                                          <p:val>
                                            <p:strVal val="#ppt_x"/>
                                          </p:val>
                                        </p:tav>
                                      </p:tavLst>
                                    </p:anim>
                                    <p:animEffect transition="in" filter="wipe(right)">
                                      <p:cBhvr>
                                        <p:cTn id="30" dur="500"/>
                                        <p:tgtEl>
                                          <p:spTgt spid="42"/>
                                        </p:tgtEl>
                                      </p:cBhvr>
                                    </p:animEffect>
                                  </p:childTnLst>
                                </p:cTn>
                              </p:par>
                              <p:par>
                                <p:cTn id="31" presetID="12" presetClass="entr" presetSubtype="8" fill="hold" nodeType="withEffect">
                                  <p:stCondLst>
                                    <p:cond delay="200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p:tgtEl>
                                          <p:spTgt spid="44"/>
                                        </p:tgtEl>
                                        <p:attrNameLst>
                                          <p:attrName>ppt_x</p:attrName>
                                        </p:attrNameLst>
                                      </p:cBhvr>
                                      <p:tavLst>
                                        <p:tav tm="0">
                                          <p:val>
                                            <p:strVal val="#ppt_x-#ppt_w*1.125000"/>
                                          </p:val>
                                        </p:tav>
                                        <p:tav tm="100000">
                                          <p:val>
                                            <p:strVal val="#ppt_x"/>
                                          </p:val>
                                        </p:tav>
                                      </p:tavLst>
                                    </p:anim>
                                    <p:animEffect transition="in" filter="wipe(right)">
                                      <p:cBhvr>
                                        <p:cTn id="34" dur="500"/>
                                        <p:tgtEl>
                                          <p:spTgt spid="44"/>
                                        </p:tgtEl>
                                      </p:cBhvr>
                                    </p:animEffect>
                                  </p:childTnLst>
                                </p:cTn>
                              </p:par>
                              <p:par>
                                <p:cTn id="35" presetID="16" presetClass="entr" presetSubtype="42" fill="hold" grpId="0" nodeType="withEffect">
                                  <p:stCondLst>
                                    <p:cond delay="2000"/>
                                  </p:stCondLst>
                                  <p:childTnLst>
                                    <p:set>
                                      <p:cBhvr>
                                        <p:cTn id="36" dur="1" fill="hold">
                                          <p:stCondLst>
                                            <p:cond delay="0"/>
                                          </p:stCondLst>
                                        </p:cTn>
                                        <p:tgtEl>
                                          <p:spTgt spid="45"/>
                                        </p:tgtEl>
                                        <p:attrNameLst>
                                          <p:attrName>style.visibility</p:attrName>
                                        </p:attrNameLst>
                                      </p:cBhvr>
                                      <p:to>
                                        <p:strVal val="visible"/>
                                      </p:to>
                                    </p:set>
                                    <p:animEffect transition="in" filter="barn(outHorizontal)">
                                      <p:cBhvr>
                                        <p:cTn id="37" dur="500"/>
                                        <p:tgtEl>
                                          <p:spTgt spid="45"/>
                                        </p:tgtEl>
                                      </p:cBhvr>
                                    </p:animEffect>
                                  </p:childTnLst>
                                </p:cTn>
                              </p:par>
                              <p:par>
                                <p:cTn id="38" presetID="16" presetClass="entr" presetSubtype="42" fill="hold" grpId="0" nodeType="withEffect">
                                  <p:stCondLst>
                                    <p:cond delay="2250"/>
                                  </p:stCondLst>
                                  <p:childTnLst>
                                    <p:set>
                                      <p:cBhvr>
                                        <p:cTn id="39" dur="1" fill="hold">
                                          <p:stCondLst>
                                            <p:cond delay="0"/>
                                          </p:stCondLst>
                                        </p:cTn>
                                        <p:tgtEl>
                                          <p:spTgt spid="46"/>
                                        </p:tgtEl>
                                        <p:attrNameLst>
                                          <p:attrName>style.visibility</p:attrName>
                                        </p:attrNameLst>
                                      </p:cBhvr>
                                      <p:to>
                                        <p:strVal val="visible"/>
                                      </p:to>
                                    </p:set>
                                    <p:animEffect transition="in" filter="barn(outHorizontal)">
                                      <p:cBhvr>
                                        <p:cTn id="40" dur="500"/>
                                        <p:tgtEl>
                                          <p:spTgt spid="46"/>
                                        </p:tgtEl>
                                      </p:cBhvr>
                                    </p:animEffect>
                                  </p:childTnLst>
                                </p:cTn>
                              </p:par>
                              <p:par>
                                <p:cTn id="41" presetID="16" presetClass="entr" presetSubtype="42" fill="hold" grpId="0" nodeType="withEffect">
                                  <p:stCondLst>
                                    <p:cond delay="2500"/>
                                  </p:stCondLst>
                                  <p:childTnLst>
                                    <p:set>
                                      <p:cBhvr>
                                        <p:cTn id="42" dur="1" fill="hold">
                                          <p:stCondLst>
                                            <p:cond delay="0"/>
                                          </p:stCondLst>
                                        </p:cTn>
                                        <p:tgtEl>
                                          <p:spTgt spid="47"/>
                                        </p:tgtEl>
                                        <p:attrNameLst>
                                          <p:attrName>style.visibility</p:attrName>
                                        </p:attrNameLst>
                                      </p:cBhvr>
                                      <p:to>
                                        <p:strVal val="visible"/>
                                      </p:to>
                                    </p:set>
                                    <p:animEffect transition="in" filter="barn(outHorizontal)">
                                      <p:cBhvr>
                                        <p:cTn id="43" dur="500"/>
                                        <p:tgtEl>
                                          <p:spTgt spid="47"/>
                                        </p:tgtEl>
                                      </p:cBhvr>
                                    </p:animEffect>
                                  </p:childTnLst>
                                </p:cTn>
                              </p:par>
                              <p:par>
                                <p:cTn id="44" presetID="42" presetClass="entr" presetSubtype="0" fill="hold" grpId="0" nodeType="withEffect">
                                  <p:stCondLst>
                                    <p:cond delay="175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1000"/>
                                        <p:tgtEl>
                                          <p:spTgt spid="48"/>
                                        </p:tgtEl>
                                      </p:cBhvr>
                                    </p:animEffect>
                                    <p:anim calcmode="lin" valueType="num">
                                      <p:cBhvr>
                                        <p:cTn id="47" dur="1000" fill="hold"/>
                                        <p:tgtEl>
                                          <p:spTgt spid="48"/>
                                        </p:tgtEl>
                                        <p:attrNameLst>
                                          <p:attrName>ppt_x</p:attrName>
                                        </p:attrNameLst>
                                      </p:cBhvr>
                                      <p:tavLst>
                                        <p:tav tm="0">
                                          <p:val>
                                            <p:strVal val="#ppt_x"/>
                                          </p:val>
                                        </p:tav>
                                        <p:tav tm="100000">
                                          <p:val>
                                            <p:strVal val="#ppt_x"/>
                                          </p:val>
                                        </p:tav>
                                      </p:tavLst>
                                    </p:anim>
                                    <p:anim calcmode="lin" valueType="num">
                                      <p:cBhvr>
                                        <p:cTn id="48" dur="1000" fill="hold"/>
                                        <p:tgtEl>
                                          <p:spTgt spid="4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175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1000"/>
                                        <p:tgtEl>
                                          <p:spTgt spid="49"/>
                                        </p:tgtEl>
                                      </p:cBhvr>
                                    </p:animEffect>
                                    <p:anim calcmode="lin" valueType="num">
                                      <p:cBhvr>
                                        <p:cTn id="52" dur="1000" fill="hold"/>
                                        <p:tgtEl>
                                          <p:spTgt spid="49"/>
                                        </p:tgtEl>
                                        <p:attrNameLst>
                                          <p:attrName>ppt_x</p:attrName>
                                        </p:attrNameLst>
                                      </p:cBhvr>
                                      <p:tavLst>
                                        <p:tav tm="0">
                                          <p:val>
                                            <p:strVal val="#ppt_x"/>
                                          </p:val>
                                        </p:tav>
                                        <p:tav tm="100000">
                                          <p:val>
                                            <p:strVal val="#ppt_x"/>
                                          </p:val>
                                        </p:tav>
                                      </p:tavLst>
                                    </p:anim>
                                    <p:anim calcmode="lin" valueType="num">
                                      <p:cBhvr>
                                        <p:cTn id="53" dur="1000" fill="hold"/>
                                        <p:tgtEl>
                                          <p:spTgt spid="49"/>
                                        </p:tgtEl>
                                        <p:attrNameLst>
                                          <p:attrName>ppt_y</p:attrName>
                                        </p:attrNameLst>
                                      </p:cBhvr>
                                      <p:tavLst>
                                        <p:tav tm="0">
                                          <p:val>
                                            <p:strVal val="#ppt_y+.1"/>
                                          </p:val>
                                        </p:tav>
                                        <p:tav tm="100000">
                                          <p:val>
                                            <p:strVal val="#ppt_y"/>
                                          </p:val>
                                        </p:tav>
                                      </p:tavLst>
                                    </p:anim>
                                  </p:childTnLst>
                                </p:cTn>
                              </p:par>
                              <p:par>
                                <p:cTn id="54" presetID="17" presetClass="entr" presetSubtype="8" fill="hold" grpId="0" nodeType="withEffect">
                                  <p:stCondLst>
                                    <p:cond delay="1750"/>
                                  </p:stCondLst>
                                  <p:childTnLst>
                                    <p:set>
                                      <p:cBhvr>
                                        <p:cTn id="55" dur="1" fill="hold">
                                          <p:stCondLst>
                                            <p:cond delay="0"/>
                                          </p:stCondLst>
                                        </p:cTn>
                                        <p:tgtEl>
                                          <p:spTgt spid="51"/>
                                        </p:tgtEl>
                                        <p:attrNameLst>
                                          <p:attrName>style.visibility</p:attrName>
                                        </p:attrNameLst>
                                      </p:cBhvr>
                                      <p:to>
                                        <p:strVal val="visible"/>
                                      </p:to>
                                    </p:set>
                                    <p:anim calcmode="lin" valueType="num">
                                      <p:cBhvr>
                                        <p:cTn id="56" dur="500" fill="hold"/>
                                        <p:tgtEl>
                                          <p:spTgt spid="51"/>
                                        </p:tgtEl>
                                        <p:attrNameLst>
                                          <p:attrName>ppt_x</p:attrName>
                                        </p:attrNameLst>
                                      </p:cBhvr>
                                      <p:tavLst>
                                        <p:tav tm="0">
                                          <p:val>
                                            <p:strVal val="#ppt_x-#ppt_w/2"/>
                                          </p:val>
                                        </p:tav>
                                        <p:tav tm="100000">
                                          <p:val>
                                            <p:strVal val="#ppt_x"/>
                                          </p:val>
                                        </p:tav>
                                      </p:tavLst>
                                    </p:anim>
                                    <p:anim calcmode="lin" valueType="num">
                                      <p:cBhvr>
                                        <p:cTn id="57" dur="500" fill="hold"/>
                                        <p:tgtEl>
                                          <p:spTgt spid="51"/>
                                        </p:tgtEl>
                                        <p:attrNameLst>
                                          <p:attrName>ppt_y</p:attrName>
                                        </p:attrNameLst>
                                      </p:cBhvr>
                                      <p:tavLst>
                                        <p:tav tm="0">
                                          <p:val>
                                            <p:strVal val="#ppt_y"/>
                                          </p:val>
                                        </p:tav>
                                        <p:tav tm="100000">
                                          <p:val>
                                            <p:strVal val="#ppt_y"/>
                                          </p:val>
                                        </p:tav>
                                      </p:tavLst>
                                    </p:anim>
                                    <p:anim calcmode="lin" valueType="num">
                                      <p:cBhvr>
                                        <p:cTn id="58" dur="500" fill="hold"/>
                                        <p:tgtEl>
                                          <p:spTgt spid="51"/>
                                        </p:tgtEl>
                                        <p:attrNameLst>
                                          <p:attrName>ppt_w</p:attrName>
                                        </p:attrNameLst>
                                      </p:cBhvr>
                                      <p:tavLst>
                                        <p:tav tm="0">
                                          <p:val>
                                            <p:fltVal val="0"/>
                                          </p:val>
                                        </p:tav>
                                        <p:tav tm="100000">
                                          <p:val>
                                            <p:strVal val="#ppt_w"/>
                                          </p:val>
                                        </p:tav>
                                      </p:tavLst>
                                    </p:anim>
                                    <p:anim calcmode="lin" valueType="num">
                                      <p:cBhvr>
                                        <p:cTn id="59" dur="500" fill="hold"/>
                                        <p:tgtEl>
                                          <p:spTgt spid="51"/>
                                        </p:tgtEl>
                                        <p:attrNameLst>
                                          <p:attrName>ppt_h</p:attrName>
                                        </p:attrNameLst>
                                      </p:cBhvr>
                                      <p:tavLst>
                                        <p:tav tm="0">
                                          <p:val>
                                            <p:strVal val="#ppt_h"/>
                                          </p:val>
                                        </p:tav>
                                        <p:tav tm="100000">
                                          <p:val>
                                            <p:strVal val="#ppt_h"/>
                                          </p:val>
                                        </p:tav>
                                      </p:tavLst>
                                    </p:anim>
                                  </p:childTnLst>
                                </p:cTn>
                              </p:par>
                              <p:par>
                                <p:cTn id="60" presetID="17" presetClass="entr" presetSubtype="8" fill="hold" grpId="0" nodeType="withEffect">
                                  <p:stCondLst>
                                    <p:cond delay="200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ppt_x</p:attrName>
                                        </p:attrNameLst>
                                      </p:cBhvr>
                                      <p:tavLst>
                                        <p:tav tm="0">
                                          <p:val>
                                            <p:strVal val="#ppt_x-#ppt_w/2"/>
                                          </p:val>
                                        </p:tav>
                                        <p:tav tm="100000">
                                          <p:val>
                                            <p:strVal val="#ppt_x"/>
                                          </p:val>
                                        </p:tav>
                                      </p:tavLst>
                                    </p:anim>
                                    <p:anim calcmode="lin" valueType="num">
                                      <p:cBhvr>
                                        <p:cTn id="63" dur="500" fill="hold"/>
                                        <p:tgtEl>
                                          <p:spTgt spid="52"/>
                                        </p:tgtEl>
                                        <p:attrNameLst>
                                          <p:attrName>ppt_y</p:attrName>
                                        </p:attrNameLst>
                                      </p:cBhvr>
                                      <p:tavLst>
                                        <p:tav tm="0">
                                          <p:val>
                                            <p:strVal val="#ppt_y"/>
                                          </p:val>
                                        </p:tav>
                                        <p:tav tm="100000">
                                          <p:val>
                                            <p:strVal val="#ppt_y"/>
                                          </p:val>
                                        </p:tav>
                                      </p:tavLst>
                                    </p:anim>
                                    <p:anim calcmode="lin" valueType="num">
                                      <p:cBhvr>
                                        <p:cTn id="64" dur="500" fill="hold"/>
                                        <p:tgtEl>
                                          <p:spTgt spid="52"/>
                                        </p:tgtEl>
                                        <p:attrNameLst>
                                          <p:attrName>ppt_w</p:attrName>
                                        </p:attrNameLst>
                                      </p:cBhvr>
                                      <p:tavLst>
                                        <p:tav tm="0">
                                          <p:val>
                                            <p:fltVal val="0"/>
                                          </p:val>
                                        </p:tav>
                                        <p:tav tm="100000">
                                          <p:val>
                                            <p:strVal val="#ppt_w"/>
                                          </p:val>
                                        </p:tav>
                                      </p:tavLst>
                                    </p:anim>
                                    <p:anim calcmode="lin" valueType="num">
                                      <p:cBhvr>
                                        <p:cTn id="65" dur="500" fill="hold"/>
                                        <p:tgtEl>
                                          <p:spTgt spid="52"/>
                                        </p:tgtEl>
                                        <p:attrNameLst>
                                          <p:attrName>ppt_h</p:attrName>
                                        </p:attrNameLst>
                                      </p:cBhvr>
                                      <p:tavLst>
                                        <p:tav tm="0">
                                          <p:val>
                                            <p:strVal val="#ppt_h"/>
                                          </p:val>
                                        </p:tav>
                                        <p:tav tm="100000">
                                          <p:val>
                                            <p:strVal val="#ppt_h"/>
                                          </p:val>
                                        </p:tav>
                                      </p:tavLst>
                                    </p:anim>
                                  </p:childTnLst>
                                </p:cTn>
                              </p:par>
                              <p:par>
                                <p:cTn id="66" presetID="17" presetClass="entr" presetSubtype="8" fill="hold" grpId="0" nodeType="withEffect">
                                  <p:stCondLst>
                                    <p:cond delay="2250"/>
                                  </p:stCondLst>
                                  <p:childTnLst>
                                    <p:set>
                                      <p:cBhvr>
                                        <p:cTn id="67" dur="1" fill="hold">
                                          <p:stCondLst>
                                            <p:cond delay="0"/>
                                          </p:stCondLst>
                                        </p:cTn>
                                        <p:tgtEl>
                                          <p:spTgt spid="53"/>
                                        </p:tgtEl>
                                        <p:attrNameLst>
                                          <p:attrName>style.visibility</p:attrName>
                                        </p:attrNameLst>
                                      </p:cBhvr>
                                      <p:to>
                                        <p:strVal val="visible"/>
                                      </p:to>
                                    </p:set>
                                    <p:anim calcmode="lin" valueType="num">
                                      <p:cBhvr>
                                        <p:cTn id="68" dur="500" fill="hold"/>
                                        <p:tgtEl>
                                          <p:spTgt spid="53"/>
                                        </p:tgtEl>
                                        <p:attrNameLst>
                                          <p:attrName>ppt_x</p:attrName>
                                        </p:attrNameLst>
                                      </p:cBhvr>
                                      <p:tavLst>
                                        <p:tav tm="0">
                                          <p:val>
                                            <p:strVal val="#ppt_x-#ppt_w/2"/>
                                          </p:val>
                                        </p:tav>
                                        <p:tav tm="100000">
                                          <p:val>
                                            <p:strVal val="#ppt_x"/>
                                          </p:val>
                                        </p:tav>
                                      </p:tavLst>
                                    </p:anim>
                                    <p:anim calcmode="lin" valueType="num">
                                      <p:cBhvr>
                                        <p:cTn id="69" dur="500" fill="hold"/>
                                        <p:tgtEl>
                                          <p:spTgt spid="53"/>
                                        </p:tgtEl>
                                        <p:attrNameLst>
                                          <p:attrName>ppt_y</p:attrName>
                                        </p:attrNameLst>
                                      </p:cBhvr>
                                      <p:tavLst>
                                        <p:tav tm="0">
                                          <p:val>
                                            <p:strVal val="#ppt_y"/>
                                          </p:val>
                                        </p:tav>
                                        <p:tav tm="100000">
                                          <p:val>
                                            <p:strVal val="#ppt_y"/>
                                          </p:val>
                                        </p:tav>
                                      </p:tavLst>
                                    </p:anim>
                                    <p:anim calcmode="lin" valueType="num">
                                      <p:cBhvr>
                                        <p:cTn id="70" dur="500" fill="hold"/>
                                        <p:tgtEl>
                                          <p:spTgt spid="53"/>
                                        </p:tgtEl>
                                        <p:attrNameLst>
                                          <p:attrName>ppt_w</p:attrName>
                                        </p:attrNameLst>
                                      </p:cBhvr>
                                      <p:tavLst>
                                        <p:tav tm="0">
                                          <p:val>
                                            <p:fltVal val="0"/>
                                          </p:val>
                                        </p:tav>
                                        <p:tav tm="100000">
                                          <p:val>
                                            <p:strVal val="#ppt_w"/>
                                          </p:val>
                                        </p:tav>
                                      </p:tavLst>
                                    </p:anim>
                                    <p:anim calcmode="lin" valueType="num">
                                      <p:cBhvr>
                                        <p:cTn id="71" dur="500" fill="hold"/>
                                        <p:tgtEl>
                                          <p:spTgt spid="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51" grpId="0" animBg="1"/>
      <p:bldP spid="25" grpId="0"/>
      <p:bldP spid="39" grpId="0" animBg="1"/>
      <p:bldP spid="45" grpId="0"/>
      <p:bldP spid="46" grpId="0"/>
      <p:bldP spid="47" grpId="0"/>
      <p:bldP spid="48" grpId="0"/>
      <p:bldP spid="4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剪去對角線角落矩形 47"/>
          <p:cNvSpPr/>
          <p:nvPr/>
        </p:nvSpPr>
        <p:spPr>
          <a:xfrm>
            <a:off x="5545144" y="2968335"/>
            <a:ext cx="6008400" cy="914400"/>
          </a:xfrm>
          <a:prstGeom prst="snip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TW" altLang="en-US"/>
          </a:p>
        </p:txBody>
      </p:sp>
      <p:sp>
        <p:nvSpPr>
          <p:cNvPr id="47" name="剪去對角線角落矩形 46"/>
          <p:cNvSpPr/>
          <p:nvPr/>
        </p:nvSpPr>
        <p:spPr>
          <a:xfrm>
            <a:off x="5532540" y="1172019"/>
            <a:ext cx="6008400" cy="9144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TW" altLang="en-US"/>
          </a:p>
        </p:txBody>
      </p:sp>
      <p:pic>
        <p:nvPicPr>
          <p:cNvPr id="46" name="Picture 2"/>
          <p:cNvPicPr>
            <a:picLocks noChangeAspect="1" noChangeArrowheads="1"/>
          </p:cNvPicPr>
          <p:nvPr/>
        </p:nvPicPr>
        <p:blipFill>
          <a:blip r:embed="rId1" cstate="print"/>
          <a:stretch>
            <a:fillRect/>
          </a:stretch>
        </p:blipFill>
        <p:spPr bwMode="auto">
          <a:xfrm>
            <a:off x="2317717" y="3021518"/>
            <a:ext cx="1080000" cy="1080000"/>
          </a:xfrm>
          <a:prstGeom prst="rect">
            <a:avLst/>
          </a:prstGeom>
          <a:noFill/>
          <a:ln w="9525">
            <a:noFill/>
            <a:miter lim="800000"/>
            <a:headEnd/>
            <a:tailEnd/>
          </a:ln>
        </p:spPr>
      </p:pic>
      <p:sp>
        <p:nvSpPr>
          <p:cNvPr id="24" name="矩形 28"/>
          <p:cNvSpPr>
            <a:spLocks noChangeArrowheads="1"/>
          </p:cNvSpPr>
          <p:nvPr/>
        </p:nvSpPr>
        <p:spPr bwMode="auto">
          <a:xfrm>
            <a:off x="2149618" y="4171236"/>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A0204" charset="0"/>
                <a:ea typeface="宋体" panose="02010600030101010101" pitchFamily="2" charset="-122"/>
              </a:defRPr>
            </a:lvl1pPr>
            <a:lvl2pPr marL="742950" indent="-285750">
              <a:defRPr>
                <a:solidFill>
                  <a:schemeClr val="tx1"/>
                </a:solidFill>
                <a:latin typeface="Calibri" panose="020F05020202040A0204" charset="0"/>
                <a:ea typeface="宋体" panose="02010600030101010101" pitchFamily="2" charset="-122"/>
              </a:defRPr>
            </a:lvl2pPr>
            <a:lvl3pPr marL="1143000" indent="-228600">
              <a:defRPr>
                <a:solidFill>
                  <a:schemeClr val="tx1"/>
                </a:solidFill>
                <a:latin typeface="Calibri" panose="020F05020202040A0204" charset="0"/>
                <a:ea typeface="宋体" panose="02010600030101010101" pitchFamily="2" charset="-122"/>
              </a:defRPr>
            </a:lvl3pPr>
            <a:lvl4pPr marL="1600200" indent="-228600">
              <a:defRPr>
                <a:solidFill>
                  <a:schemeClr val="tx1"/>
                </a:solidFill>
                <a:latin typeface="Calibri" panose="020F05020202040A0204" charset="0"/>
                <a:ea typeface="宋体" panose="02010600030101010101" pitchFamily="2" charset="-122"/>
              </a:defRPr>
            </a:lvl4pPr>
            <a:lvl5pPr marL="2057400" indent="-228600">
              <a:defRPr>
                <a:solidFill>
                  <a:schemeClr val="tx1"/>
                </a:solidFill>
                <a:latin typeface="Calibri" panose="020F05020202040A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9pPr>
          </a:lstStyle>
          <a:p>
            <a:pPr algn="ctr"/>
            <a:r>
              <a:rPr lang="zh-TW" altLang="en-US" sz="2400" dirty="0">
                <a:latin typeface="+mn-ea"/>
                <a:ea typeface="+mn-ea"/>
                <a:cs typeface="Arial" panose="020B0604020202020204" pitchFamily="34" charset="0"/>
              </a:rPr>
              <a:t>交互引用</a:t>
            </a:r>
            <a:endParaRPr lang="zh-CN" altLang="en-US" sz="2400" dirty="0">
              <a:latin typeface="+mn-ea"/>
              <a:ea typeface="+mn-ea"/>
              <a:cs typeface="Arial" panose="020B0604020202020204" pitchFamily="34" charset="0"/>
            </a:endParaRPr>
          </a:p>
        </p:txBody>
      </p:sp>
      <p:sp>
        <p:nvSpPr>
          <p:cNvPr id="45" name="Oval 176"/>
          <p:cNvSpPr>
            <a:spLocks noChangeAspect="1" noChangeArrowheads="1"/>
          </p:cNvSpPr>
          <p:nvPr/>
        </p:nvSpPr>
        <p:spPr bwMode="auto">
          <a:xfrm>
            <a:off x="1056136" y="2014822"/>
            <a:ext cx="3602737" cy="3600000"/>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mn-lt"/>
              <a:ea typeface="+mn-ea"/>
            </a:endParaRPr>
          </a:p>
        </p:txBody>
      </p:sp>
      <p:sp>
        <p:nvSpPr>
          <p:cNvPr id="67" name="任意多边形 66"/>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a:off x="-391195" y="-1"/>
            <a:ext cx="1417774" cy="723901"/>
            <a:chOff x="-391195" y="-1"/>
            <a:chExt cx="1697596" cy="866775"/>
          </a:xfrm>
        </p:grpSpPr>
        <p:sp>
          <p:nvSpPr>
            <p:cNvPr id="69" name="任意多边形 6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5" name="直接连接符 74"/>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1058873"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重要系统</a:t>
            </a:r>
            <a:r>
              <a:rPr lang="zh-TW" altLang="en-US" sz="3200" b="1" dirty="0">
                <a:solidFill>
                  <a:schemeClr val="tx2"/>
                </a:solidFill>
                <a:latin typeface="Century Gothic" panose="020B0502020202020204" pitchFamily="34" charset="0"/>
                <a:ea typeface="+mj-ea"/>
              </a:rPr>
              <a:t>特色</a:t>
            </a:r>
            <a:endParaRPr lang="zh-CN" altLang="en-US" sz="3200" b="1" dirty="0">
              <a:solidFill>
                <a:schemeClr val="tx2"/>
              </a:solidFill>
              <a:latin typeface="Century Gothic" panose="020B0502020202020204" pitchFamily="34" charset="0"/>
              <a:ea typeface="+mj-ea"/>
            </a:endParaRPr>
          </a:p>
        </p:txBody>
      </p:sp>
      <p:pic>
        <p:nvPicPr>
          <p:cNvPr id="39"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1758" y="1228248"/>
            <a:ext cx="808484" cy="808484"/>
          </a:xfrm>
          <a:prstGeom prst="rect">
            <a:avLst/>
          </a:prstGeom>
        </p:spPr>
      </p:pic>
      <p:pic>
        <p:nvPicPr>
          <p:cNvPr id="40"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7864" y="3036384"/>
            <a:ext cx="754499" cy="754499"/>
          </a:xfrm>
          <a:prstGeom prst="rect">
            <a:avLst/>
          </a:prstGeom>
        </p:spPr>
      </p:pic>
      <p:sp>
        <p:nvSpPr>
          <p:cNvPr id="41" name="矩形 40"/>
          <p:cNvSpPr/>
          <p:nvPr/>
        </p:nvSpPr>
        <p:spPr>
          <a:xfrm>
            <a:off x="6633019" y="1198456"/>
            <a:ext cx="4791573" cy="830997"/>
          </a:xfrm>
          <a:prstGeom prst="rect">
            <a:avLst/>
          </a:prstGeom>
        </p:spPr>
        <p:txBody>
          <a:bodyPr wrap="square">
            <a:spAutoFit/>
          </a:bodyPr>
          <a:lstStyle/>
          <a:p>
            <a:r>
              <a:rPr lang="zh-TW" altLang="en-US" sz="2400" dirty="0">
                <a:solidFill>
                  <a:schemeClr val="bg1"/>
                </a:solidFill>
                <a:latin typeface="+mn-ea"/>
              </a:rPr>
              <a:t>结合</a:t>
            </a:r>
            <a:r>
              <a:rPr lang="en-US" altLang="zh-TW" sz="2400" dirty="0">
                <a:solidFill>
                  <a:schemeClr val="bg1"/>
                </a:solidFill>
                <a:latin typeface="+mn-ea"/>
              </a:rPr>
              <a:t>ACI</a:t>
            </a:r>
            <a:r>
              <a:rPr lang="zh-CN" altLang="en-US" sz="2400" dirty="0">
                <a:solidFill>
                  <a:schemeClr val="bg1"/>
                </a:solidFill>
                <a:latin typeface="+mn-ea"/>
              </a:rPr>
              <a:t>学术引用文献数据库，</a:t>
            </a:r>
            <a:br>
              <a:rPr lang="en-US" altLang="zh-CN" sz="2400" dirty="0">
                <a:solidFill>
                  <a:schemeClr val="bg1"/>
                </a:solidFill>
                <a:latin typeface="+mn-ea"/>
              </a:rPr>
            </a:br>
            <a:r>
              <a:rPr lang="zh-CN" altLang="en-US" sz="2400" dirty="0">
                <a:solidFill>
                  <a:schemeClr val="bg1"/>
                </a:solidFill>
                <a:latin typeface="+mn-ea"/>
              </a:rPr>
              <a:t>参考文献互相连结</a:t>
            </a:r>
            <a:endParaRPr lang="zh-CN" altLang="en-US" sz="2400" dirty="0">
              <a:solidFill>
                <a:schemeClr val="bg1"/>
              </a:solidFill>
              <a:latin typeface="+mn-ea"/>
            </a:endParaRPr>
          </a:p>
        </p:txBody>
      </p:sp>
      <p:sp>
        <p:nvSpPr>
          <p:cNvPr id="42" name="矩形 41"/>
          <p:cNvSpPr/>
          <p:nvPr/>
        </p:nvSpPr>
        <p:spPr>
          <a:xfrm>
            <a:off x="6664608" y="3189692"/>
            <a:ext cx="4950608" cy="461665"/>
          </a:xfrm>
          <a:prstGeom prst="rect">
            <a:avLst/>
          </a:prstGeom>
        </p:spPr>
        <p:txBody>
          <a:bodyPr wrap="square">
            <a:spAutoFit/>
          </a:bodyPr>
          <a:lstStyle/>
          <a:p>
            <a:r>
              <a:rPr lang="zh-CN" altLang="en-US" sz="2400" dirty="0">
                <a:solidFill>
                  <a:schemeClr val="tx2">
                    <a:lumMod val="75000"/>
                  </a:schemeClr>
                </a:solidFill>
                <a:latin typeface="+mn-ea"/>
              </a:rPr>
              <a:t>国际接轨，以</a:t>
            </a:r>
            <a:r>
              <a:rPr lang="en-US" altLang="zh-TW" sz="2400" dirty="0">
                <a:solidFill>
                  <a:schemeClr val="tx2">
                    <a:lumMod val="75000"/>
                  </a:schemeClr>
                </a:solidFill>
                <a:latin typeface="+mn-ea"/>
              </a:rPr>
              <a:t>DOI</a:t>
            </a:r>
            <a:r>
              <a:rPr lang="zh-TW" altLang="en-US" sz="2400" dirty="0">
                <a:solidFill>
                  <a:schemeClr val="tx2">
                    <a:lumMod val="75000"/>
                  </a:schemeClr>
                </a:solidFill>
                <a:latin typeface="+mn-ea"/>
              </a:rPr>
              <a:t>串接</a:t>
            </a:r>
            <a:r>
              <a:rPr lang="en-US" altLang="zh-TW" sz="2400" dirty="0" err="1">
                <a:solidFill>
                  <a:schemeClr val="tx2">
                    <a:lumMod val="75000"/>
                  </a:schemeClr>
                </a:solidFill>
                <a:latin typeface="+mn-ea"/>
              </a:rPr>
              <a:t>CrossRef</a:t>
            </a:r>
            <a:endParaRPr lang="zh-CN" altLang="en-US" sz="2400" dirty="0">
              <a:solidFill>
                <a:schemeClr val="tx2">
                  <a:lumMod val="75000"/>
                </a:schemeClr>
              </a:solidFill>
              <a:latin typeface="+mn-ea"/>
            </a:endParaRPr>
          </a:p>
        </p:txBody>
      </p:sp>
      <p:sp>
        <p:nvSpPr>
          <p:cNvPr id="43" name="矩形 42"/>
          <p:cNvSpPr/>
          <p:nvPr/>
        </p:nvSpPr>
        <p:spPr>
          <a:xfrm>
            <a:off x="5663952" y="2175627"/>
            <a:ext cx="5544616" cy="707886"/>
          </a:xfrm>
          <a:prstGeom prst="rect">
            <a:avLst/>
          </a:prstGeom>
        </p:spPr>
        <p:txBody>
          <a:bodyPr wrap="square">
            <a:spAutoFit/>
          </a:bodyPr>
          <a:lstStyle/>
          <a:p>
            <a:r>
              <a:rPr lang="zh-CN" altLang="en-US" sz="2000" dirty="0">
                <a:latin typeface="+mn-ea"/>
              </a:rPr>
              <a:t>→透过引用与被引用连结，了解学术文献的承先启后，快速找到并使用相关资源！</a:t>
            </a:r>
            <a:endParaRPr lang="zh-CN" altLang="en-US" sz="2000" dirty="0">
              <a:latin typeface="+mn-ea"/>
            </a:endParaRPr>
          </a:p>
        </p:txBody>
      </p:sp>
      <p:sp>
        <p:nvSpPr>
          <p:cNvPr id="44" name="矩形 43"/>
          <p:cNvSpPr/>
          <p:nvPr/>
        </p:nvSpPr>
        <p:spPr>
          <a:xfrm>
            <a:off x="5735960" y="3916935"/>
            <a:ext cx="5544616" cy="707886"/>
          </a:xfrm>
          <a:prstGeom prst="rect">
            <a:avLst/>
          </a:prstGeom>
        </p:spPr>
        <p:txBody>
          <a:bodyPr wrap="square">
            <a:spAutoFit/>
          </a:bodyPr>
          <a:lstStyle/>
          <a:p>
            <a:r>
              <a:rPr lang="zh-CN" altLang="en-US" sz="2000" dirty="0">
                <a:latin typeface="+mn-ea"/>
              </a:rPr>
              <a:t>→不只华艺文献，更与国际大厂</a:t>
            </a:r>
            <a:r>
              <a:rPr lang="en-US" altLang="zh-TW" sz="2000" dirty="0" err="1">
                <a:latin typeface="+mn-ea"/>
              </a:rPr>
              <a:t>CrossRef</a:t>
            </a:r>
            <a:r>
              <a:rPr lang="zh-CN" altLang="en-US" sz="2000" dirty="0">
                <a:latin typeface="+mn-ea"/>
              </a:rPr>
              <a:t>合作，接轨国际服务！</a:t>
            </a:r>
            <a:endParaRPr lang="zh-CN" altLang="en-US" sz="2000" dirty="0">
              <a:latin typeface="+mn-ea"/>
            </a:endParaRPr>
          </a:p>
        </p:txBody>
      </p:sp>
      <p:sp>
        <p:nvSpPr>
          <p:cNvPr id="23" name="剪去對角線角落矩形 22"/>
          <p:cNvSpPr/>
          <p:nvPr/>
        </p:nvSpPr>
        <p:spPr>
          <a:xfrm>
            <a:off x="5532540" y="4708969"/>
            <a:ext cx="6008400" cy="9144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TW" altLang="en-US"/>
          </a:p>
        </p:txBody>
      </p:sp>
      <p:pic>
        <p:nvPicPr>
          <p:cNvPr id="25"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1758" y="4765198"/>
            <a:ext cx="808484" cy="808484"/>
          </a:xfrm>
          <a:prstGeom prst="rect">
            <a:avLst/>
          </a:prstGeom>
        </p:spPr>
      </p:pic>
      <p:sp>
        <p:nvSpPr>
          <p:cNvPr id="26" name="矩形 25"/>
          <p:cNvSpPr/>
          <p:nvPr/>
        </p:nvSpPr>
        <p:spPr>
          <a:xfrm>
            <a:off x="6633019" y="4735406"/>
            <a:ext cx="4791573" cy="830997"/>
          </a:xfrm>
          <a:prstGeom prst="rect">
            <a:avLst/>
          </a:prstGeom>
        </p:spPr>
        <p:txBody>
          <a:bodyPr wrap="square">
            <a:spAutoFit/>
          </a:bodyPr>
          <a:lstStyle/>
          <a:p>
            <a:r>
              <a:rPr lang="zh-CN" altLang="en-US" sz="2400" dirty="0">
                <a:solidFill>
                  <a:schemeClr val="bg1"/>
                </a:solidFill>
                <a:latin typeface="+mn-ea"/>
              </a:rPr>
              <a:t>整合国际文章替代计量</a:t>
            </a:r>
            <a:r>
              <a:rPr lang="en-US" altLang="zh-CN" sz="2400" dirty="0" err="1">
                <a:solidFill>
                  <a:schemeClr val="bg1"/>
                </a:solidFill>
                <a:latin typeface="+mn-ea"/>
              </a:rPr>
              <a:t>PlumX</a:t>
            </a:r>
            <a:r>
              <a:rPr lang="zh-CN" altLang="en-US" sz="2400" dirty="0">
                <a:solidFill>
                  <a:schemeClr val="bg1"/>
                </a:solidFill>
                <a:latin typeface="+mn-ea"/>
              </a:rPr>
              <a:t>，</a:t>
            </a:r>
            <a:br>
              <a:rPr lang="en-US" altLang="zh-CN" sz="2400" dirty="0">
                <a:solidFill>
                  <a:schemeClr val="bg1"/>
                </a:solidFill>
                <a:latin typeface="+mn-ea"/>
              </a:rPr>
            </a:br>
            <a:r>
              <a:rPr lang="zh-CN" altLang="en-US" sz="2400" dirty="0">
                <a:solidFill>
                  <a:schemeClr val="bg1"/>
                </a:solidFill>
                <a:latin typeface="+mn-ea"/>
              </a:rPr>
              <a:t>揭示文章被使用情形</a:t>
            </a:r>
            <a:endParaRPr lang="zh-CN" altLang="en-US" sz="2400" dirty="0">
              <a:solidFill>
                <a:schemeClr val="bg1"/>
              </a:solidFill>
              <a:latin typeface="+mn-ea"/>
            </a:endParaRPr>
          </a:p>
        </p:txBody>
      </p:sp>
      <p:sp>
        <p:nvSpPr>
          <p:cNvPr id="27" name="矩形 26"/>
          <p:cNvSpPr/>
          <p:nvPr/>
        </p:nvSpPr>
        <p:spPr>
          <a:xfrm>
            <a:off x="5663952" y="5712577"/>
            <a:ext cx="5867648" cy="707886"/>
          </a:xfrm>
          <a:prstGeom prst="rect">
            <a:avLst/>
          </a:prstGeom>
        </p:spPr>
        <p:txBody>
          <a:bodyPr wrap="square">
            <a:spAutoFit/>
          </a:bodyPr>
          <a:lstStyle/>
          <a:p>
            <a:r>
              <a:rPr lang="zh-CN" altLang="en-US" sz="2000" dirty="0">
                <a:latin typeface="+mn-ea"/>
              </a:rPr>
              <a:t>→与替代计量服务</a:t>
            </a:r>
            <a:r>
              <a:rPr lang="en-US" altLang="zh-CN" sz="2000" dirty="0" err="1">
                <a:latin typeface="+mn-ea"/>
              </a:rPr>
              <a:t>PlumX</a:t>
            </a:r>
            <a:r>
              <a:rPr lang="zh-CN" altLang="en-US" sz="2000" dirty="0">
                <a:latin typeface="+mn-ea"/>
              </a:rPr>
              <a:t>合作，计算文章在使用、捕获、提述、社交媒体与引用等面向的被取用情形！</a:t>
            </a:r>
            <a:endParaRPr lang="zh-CN" altLang="en-US" sz="2000" dirty="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ppt_w</p:attrName>
                                        </p:attrNameLst>
                                      </p:cBhvr>
                                      <p:tavLst>
                                        <p:tav tm="0">
                                          <p:val>
                                            <p:fltVal val="0"/>
                                          </p:val>
                                        </p:tav>
                                        <p:tav tm="100000">
                                          <p:val>
                                            <p:strVal val="#ppt_w"/>
                                          </p:val>
                                        </p:tav>
                                      </p:tavLst>
                                    </p:anim>
                                    <p:anim calcmode="lin" valueType="num">
                                      <p:cBhvr>
                                        <p:cTn id="8" dur="1000" fill="hold"/>
                                        <p:tgtEl>
                                          <p:spTgt spid="45"/>
                                        </p:tgtEl>
                                        <p:attrNameLst>
                                          <p:attrName>ppt_h</p:attrName>
                                        </p:attrNameLst>
                                      </p:cBhvr>
                                      <p:tavLst>
                                        <p:tav tm="0">
                                          <p:val>
                                            <p:fltVal val="0"/>
                                          </p:val>
                                        </p:tav>
                                        <p:tav tm="100000">
                                          <p:val>
                                            <p:strVal val="#ppt_h"/>
                                          </p:val>
                                        </p:tav>
                                      </p:tavLst>
                                    </p:anim>
                                    <p:anim calcmode="lin" valueType="num">
                                      <p:cBhvr>
                                        <p:cTn id="9" dur="1000" fill="hold"/>
                                        <p:tgtEl>
                                          <p:spTgt spid="45"/>
                                        </p:tgtEl>
                                        <p:attrNameLst>
                                          <p:attrName>style.rotation</p:attrName>
                                        </p:attrNameLst>
                                      </p:cBhvr>
                                      <p:tavLst>
                                        <p:tav tm="0">
                                          <p:val>
                                            <p:fltVal val="90"/>
                                          </p:val>
                                        </p:tav>
                                        <p:tav tm="100000">
                                          <p:val>
                                            <p:fltVal val="0"/>
                                          </p:val>
                                        </p:tav>
                                      </p:tavLst>
                                    </p:anim>
                                    <p:animEffect transition="in" filter="fade">
                                      <p:cBhvr>
                                        <p:cTn id="10" dur="1000"/>
                                        <p:tgtEl>
                                          <p:spTgt spid="45"/>
                                        </p:tgtEl>
                                      </p:cBhvr>
                                    </p:animEffect>
                                  </p:childTnLst>
                                </p:cTn>
                              </p:par>
                              <p:par>
                                <p:cTn id="11" presetID="3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1000" fill="hold"/>
                                        <p:tgtEl>
                                          <p:spTgt spid="46"/>
                                        </p:tgtEl>
                                        <p:attrNameLst>
                                          <p:attrName>ppt_w</p:attrName>
                                        </p:attrNameLst>
                                      </p:cBhvr>
                                      <p:tavLst>
                                        <p:tav tm="0">
                                          <p:val>
                                            <p:fltVal val="0"/>
                                          </p:val>
                                        </p:tav>
                                        <p:tav tm="100000">
                                          <p:val>
                                            <p:strVal val="#ppt_w"/>
                                          </p:val>
                                        </p:tav>
                                      </p:tavLst>
                                    </p:anim>
                                    <p:anim calcmode="lin" valueType="num">
                                      <p:cBhvr>
                                        <p:cTn id="14" dur="1000" fill="hold"/>
                                        <p:tgtEl>
                                          <p:spTgt spid="46"/>
                                        </p:tgtEl>
                                        <p:attrNameLst>
                                          <p:attrName>ppt_h</p:attrName>
                                        </p:attrNameLst>
                                      </p:cBhvr>
                                      <p:tavLst>
                                        <p:tav tm="0">
                                          <p:val>
                                            <p:fltVal val="0"/>
                                          </p:val>
                                        </p:tav>
                                        <p:tav tm="100000">
                                          <p:val>
                                            <p:strVal val="#ppt_h"/>
                                          </p:val>
                                        </p:tav>
                                      </p:tavLst>
                                    </p:anim>
                                    <p:anim calcmode="lin" valueType="num">
                                      <p:cBhvr>
                                        <p:cTn id="15" dur="1000" fill="hold"/>
                                        <p:tgtEl>
                                          <p:spTgt spid="46"/>
                                        </p:tgtEl>
                                        <p:attrNameLst>
                                          <p:attrName>style.rotation</p:attrName>
                                        </p:attrNameLst>
                                      </p:cBhvr>
                                      <p:tavLst>
                                        <p:tav tm="0">
                                          <p:val>
                                            <p:fltVal val="90"/>
                                          </p:val>
                                        </p:tav>
                                        <p:tav tm="100000">
                                          <p:val>
                                            <p:fltVal val="0"/>
                                          </p:val>
                                        </p:tav>
                                      </p:tavLst>
                                    </p:anim>
                                    <p:animEffect transition="in" filter="fade">
                                      <p:cBhvr>
                                        <p:cTn id="16" dur="1000"/>
                                        <p:tgtEl>
                                          <p:spTgt spid="4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ppt_w</p:attrName>
                                        </p:attrNameLst>
                                      </p:cBhvr>
                                      <p:tavLst>
                                        <p:tav tm="0">
                                          <p:val>
                                            <p:fltVal val="0"/>
                                          </p:val>
                                        </p:tav>
                                        <p:tav tm="100000">
                                          <p:val>
                                            <p:strVal val="#ppt_w"/>
                                          </p:val>
                                        </p:tav>
                                      </p:tavLst>
                                    </p:anim>
                                    <p:anim calcmode="lin" valueType="num">
                                      <p:cBhvr>
                                        <p:cTn id="20" dur="1000" fill="hold"/>
                                        <p:tgtEl>
                                          <p:spTgt spid="24"/>
                                        </p:tgtEl>
                                        <p:attrNameLst>
                                          <p:attrName>ppt_h</p:attrName>
                                        </p:attrNameLst>
                                      </p:cBhvr>
                                      <p:tavLst>
                                        <p:tav tm="0">
                                          <p:val>
                                            <p:fltVal val="0"/>
                                          </p:val>
                                        </p:tav>
                                        <p:tav tm="100000">
                                          <p:val>
                                            <p:strVal val="#ppt_h"/>
                                          </p:val>
                                        </p:tav>
                                      </p:tavLst>
                                    </p:anim>
                                    <p:anim calcmode="lin" valueType="num">
                                      <p:cBhvr>
                                        <p:cTn id="21" dur="1000" fill="hold"/>
                                        <p:tgtEl>
                                          <p:spTgt spid="24"/>
                                        </p:tgtEl>
                                        <p:attrNameLst>
                                          <p:attrName>style.rotation</p:attrName>
                                        </p:attrNameLst>
                                      </p:cBhvr>
                                      <p:tavLst>
                                        <p:tav tm="0">
                                          <p:val>
                                            <p:fltVal val="90"/>
                                          </p:val>
                                        </p:tav>
                                        <p:tav tm="100000">
                                          <p:val>
                                            <p:fltVal val="0"/>
                                          </p:val>
                                        </p:tav>
                                      </p:tavLst>
                                    </p:anim>
                                    <p:animEffect transition="in" filter="fade">
                                      <p:cBhvr>
                                        <p:cTn id="22" dur="1000"/>
                                        <p:tgtEl>
                                          <p:spTgt spid="24"/>
                                        </p:tgtEl>
                                      </p:cBhvr>
                                    </p:animEffect>
                                  </p:childTnLst>
                                </p:cTn>
                              </p:par>
                              <p:par>
                                <p:cTn id="23" presetID="12" presetClass="entr" presetSubtype="8" fill="hold" nodeType="withEffect">
                                  <p:stCondLst>
                                    <p:cond delay="175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p:tgtEl>
                                          <p:spTgt spid="39"/>
                                        </p:tgtEl>
                                        <p:attrNameLst>
                                          <p:attrName>ppt_x</p:attrName>
                                        </p:attrNameLst>
                                      </p:cBhvr>
                                      <p:tavLst>
                                        <p:tav tm="0">
                                          <p:val>
                                            <p:strVal val="#ppt_x-#ppt_w*1.125000"/>
                                          </p:val>
                                        </p:tav>
                                        <p:tav tm="100000">
                                          <p:val>
                                            <p:strVal val="#ppt_x"/>
                                          </p:val>
                                        </p:tav>
                                      </p:tavLst>
                                    </p:anim>
                                    <p:animEffect transition="in" filter="wipe(right)">
                                      <p:cBhvr>
                                        <p:cTn id="26" dur="500"/>
                                        <p:tgtEl>
                                          <p:spTgt spid="39"/>
                                        </p:tgtEl>
                                      </p:cBhvr>
                                    </p:animEffect>
                                  </p:childTnLst>
                                </p:cTn>
                              </p:par>
                              <p:par>
                                <p:cTn id="27" presetID="12" presetClass="entr" presetSubtype="8" fill="hold" nodeType="withEffect">
                                  <p:stCondLst>
                                    <p:cond delay="200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p:tgtEl>
                                          <p:spTgt spid="40"/>
                                        </p:tgtEl>
                                        <p:attrNameLst>
                                          <p:attrName>ppt_x</p:attrName>
                                        </p:attrNameLst>
                                      </p:cBhvr>
                                      <p:tavLst>
                                        <p:tav tm="0">
                                          <p:val>
                                            <p:strVal val="#ppt_x-#ppt_w*1.125000"/>
                                          </p:val>
                                        </p:tav>
                                        <p:tav tm="100000">
                                          <p:val>
                                            <p:strVal val="#ppt_x"/>
                                          </p:val>
                                        </p:tav>
                                      </p:tavLst>
                                    </p:anim>
                                    <p:animEffect transition="in" filter="wipe(right)">
                                      <p:cBhvr>
                                        <p:cTn id="30" dur="500"/>
                                        <p:tgtEl>
                                          <p:spTgt spid="40"/>
                                        </p:tgtEl>
                                      </p:cBhvr>
                                    </p:animEffect>
                                  </p:childTnLst>
                                </p:cTn>
                              </p:par>
                              <p:par>
                                <p:cTn id="31" presetID="12" presetClass="entr" presetSubtype="8" fill="hold" nodeType="withEffect">
                                  <p:stCondLst>
                                    <p:cond delay="220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p:tgtEl>
                                          <p:spTgt spid="25"/>
                                        </p:tgtEl>
                                        <p:attrNameLst>
                                          <p:attrName>ppt_x</p:attrName>
                                        </p:attrNameLst>
                                      </p:cBhvr>
                                      <p:tavLst>
                                        <p:tav tm="0">
                                          <p:val>
                                            <p:strVal val="#ppt_x-#ppt_w*1.125000"/>
                                          </p:val>
                                        </p:tav>
                                        <p:tav tm="100000">
                                          <p:val>
                                            <p:strVal val="#ppt_x"/>
                                          </p:val>
                                        </p:tav>
                                      </p:tavLst>
                                    </p:anim>
                                    <p:animEffect transition="in" filter="wipe(right)">
                                      <p:cBhvr>
                                        <p:cTn id="34" dur="500"/>
                                        <p:tgtEl>
                                          <p:spTgt spid="25"/>
                                        </p:tgtEl>
                                      </p:cBhvr>
                                    </p:animEffect>
                                  </p:childTnLst>
                                </p:cTn>
                              </p:par>
                              <p:par>
                                <p:cTn id="35" presetID="16" presetClass="entr" presetSubtype="42" fill="hold" grpId="0" nodeType="withEffect">
                                  <p:stCondLst>
                                    <p:cond delay="1800"/>
                                  </p:stCondLst>
                                  <p:childTnLst>
                                    <p:set>
                                      <p:cBhvr>
                                        <p:cTn id="36" dur="1" fill="hold">
                                          <p:stCondLst>
                                            <p:cond delay="0"/>
                                          </p:stCondLst>
                                        </p:cTn>
                                        <p:tgtEl>
                                          <p:spTgt spid="41"/>
                                        </p:tgtEl>
                                        <p:attrNameLst>
                                          <p:attrName>style.visibility</p:attrName>
                                        </p:attrNameLst>
                                      </p:cBhvr>
                                      <p:to>
                                        <p:strVal val="visible"/>
                                      </p:to>
                                    </p:set>
                                    <p:animEffect transition="in" filter="barn(outHorizontal)">
                                      <p:cBhvr>
                                        <p:cTn id="37" dur="500"/>
                                        <p:tgtEl>
                                          <p:spTgt spid="41"/>
                                        </p:tgtEl>
                                      </p:cBhvr>
                                    </p:animEffect>
                                  </p:childTnLst>
                                </p:cTn>
                              </p:par>
                              <p:par>
                                <p:cTn id="38" presetID="16" presetClass="entr" presetSubtype="42" fill="hold" grpId="0" nodeType="withEffect">
                                  <p:stCondLst>
                                    <p:cond delay="2000"/>
                                  </p:stCondLst>
                                  <p:childTnLst>
                                    <p:set>
                                      <p:cBhvr>
                                        <p:cTn id="39" dur="1" fill="hold">
                                          <p:stCondLst>
                                            <p:cond delay="0"/>
                                          </p:stCondLst>
                                        </p:cTn>
                                        <p:tgtEl>
                                          <p:spTgt spid="42"/>
                                        </p:tgtEl>
                                        <p:attrNameLst>
                                          <p:attrName>style.visibility</p:attrName>
                                        </p:attrNameLst>
                                      </p:cBhvr>
                                      <p:to>
                                        <p:strVal val="visible"/>
                                      </p:to>
                                    </p:set>
                                    <p:animEffect transition="in" filter="barn(outHorizontal)">
                                      <p:cBhvr>
                                        <p:cTn id="40" dur="500"/>
                                        <p:tgtEl>
                                          <p:spTgt spid="42"/>
                                        </p:tgtEl>
                                      </p:cBhvr>
                                    </p:animEffect>
                                  </p:childTnLst>
                                </p:cTn>
                              </p:par>
                              <p:par>
                                <p:cTn id="41" presetID="16" presetClass="entr" presetSubtype="42" fill="hold" grpId="0" nodeType="withEffect">
                                  <p:stCondLst>
                                    <p:cond delay="2200"/>
                                  </p:stCondLst>
                                  <p:childTnLst>
                                    <p:set>
                                      <p:cBhvr>
                                        <p:cTn id="42" dur="1" fill="hold">
                                          <p:stCondLst>
                                            <p:cond delay="0"/>
                                          </p:stCondLst>
                                        </p:cTn>
                                        <p:tgtEl>
                                          <p:spTgt spid="26"/>
                                        </p:tgtEl>
                                        <p:attrNameLst>
                                          <p:attrName>style.visibility</p:attrName>
                                        </p:attrNameLst>
                                      </p:cBhvr>
                                      <p:to>
                                        <p:strVal val="visible"/>
                                      </p:to>
                                    </p:set>
                                    <p:animEffect transition="in" filter="barn(outHorizontal)">
                                      <p:cBhvr>
                                        <p:cTn id="43" dur="500"/>
                                        <p:tgtEl>
                                          <p:spTgt spid="26"/>
                                        </p:tgtEl>
                                      </p:cBhvr>
                                    </p:animEffect>
                                  </p:childTnLst>
                                </p:cTn>
                              </p:par>
                              <p:par>
                                <p:cTn id="44" presetID="42" presetClass="entr" presetSubtype="0" fill="hold" grpId="0" nodeType="withEffect">
                                  <p:stCondLst>
                                    <p:cond delay="175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anim calcmode="lin" valueType="num">
                                      <p:cBhvr>
                                        <p:cTn id="47" dur="500" fill="hold"/>
                                        <p:tgtEl>
                                          <p:spTgt spid="43"/>
                                        </p:tgtEl>
                                        <p:attrNameLst>
                                          <p:attrName>ppt_x</p:attrName>
                                        </p:attrNameLst>
                                      </p:cBhvr>
                                      <p:tavLst>
                                        <p:tav tm="0">
                                          <p:val>
                                            <p:strVal val="#ppt_x"/>
                                          </p:val>
                                        </p:tav>
                                        <p:tav tm="100000">
                                          <p:val>
                                            <p:strVal val="#ppt_x"/>
                                          </p:val>
                                        </p:tav>
                                      </p:tavLst>
                                    </p:anim>
                                    <p:anim calcmode="lin" valueType="num">
                                      <p:cBhvr>
                                        <p:cTn id="48" dur="500" fill="hold"/>
                                        <p:tgtEl>
                                          <p:spTgt spid="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anim calcmode="lin" valueType="num">
                                      <p:cBhvr>
                                        <p:cTn id="52" dur="500" fill="hold"/>
                                        <p:tgtEl>
                                          <p:spTgt spid="44"/>
                                        </p:tgtEl>
                                        <p:attrNameLst>
                                          <p:attrName>ppt_x</p:attrName>
                                        </p:attrNameLst>
                                      </p:cBhvr>
                                      <p:tavLst>
                                        <p:tav tm="0">
                                          <p:val>
                                            <p:strVal val="#ppt_x"/>
                                          </p:val>
                                        </p:tav>
                                        <p:tav tm="100000">
                                          <p:val>
                                            <p:strVal val="#ppt_x"/>
                                          </p:val>
                                        </p:tav>
                                      </p:tavLst>
                                    </p:anim>
                                    <p:anim calcmode="lin" valueType="num">
                                      <p:cBhvr>
                                        <p:cTn id="53" dur="500" fill="hold"/>
                                        <p:tgtEl>
                                          <p:spTgt spid="4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20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anim calcmode="lin" valueType="num">
                                      <p:cBhvr>
                                        <p:cTn id="57" dur="500" fill="hold"/>
                                        <p:tgtEl>
                                          <p:spTgt spid="27"/>
                                        </p:tgtEl>
                                        <p:attrNameLst>
                                          <p:attrName>ppt_x</p:attrName>
                                        </p:attrNameLst>
                                      </p:cBhvr>
                                      <p:tavLst>
                                        <p:tav tm="0">
                                          <p:val>
                                            <p:strVal val="#ppt_x"/>
                                          </p:val>
                                        </p:tav>
                                        <p:tav tm="100000">
                                          <p:val>
                                            <p:strVal val="#ppt_x"/>
                                          </p:val>
                                        </p:tav>
                                      </p:tavLst>
                                    </p:anim>
                                    <p:anim calcmode="lin" valueType="num">
                                      <p:cBhvr>
                                        <p:cTn id="58" dur="500" fill="hold"/>
                                        <p:tgtEl>
                                          <p:spTgt spid="27"/>
                                        </p:tgtEl>
                                        <p:attrNameLst>
                                          <p:attrName>ppt_y</p:attrName>
                                        </p:attrNameLst>
                                      </p:cBhvr>
                                      <p:tavLst>
                                        <p:tav tm="0">
                                          <p:val>
                                            <p:strVal val="#ppt_y+.1"/>
                                          </p:val>
                                        </p:tav>
                                        <p:tav tm="100000">
                                          <p:val>
                                            <p:strVal val="#ppt_y"/>
                                          </p:val>
                                        </p:tav>
                                      </p:tavLst>
                                    </p:anim>
                                  </p:childTnLst>
                                </p:cTn>
                              </p:par>
                              <p:par>
                                <p:cTn id="59" presetID="17" presetClass="entr" presetSubtype="8" fill="hold" grpId="0" nodeType="withEffect">
                                  <p:stCondLst>
                                    <p:cond delay="1750"/>
                                  </p:stCondLst>
                                  <p:childTnLst>
                                    <p:set>
                                      <p:cBhvr>
                                        <p:cTn id="60" dur="1" fill="hold">
                                          <p:stCondLst>
                                            <p:cond delay="0"/>
                                          </p:stCondLst>
                                        </p:cTn>
                                        <p:tgtEl>
                                          <p:spTgt spid="47"/>
                                        </p:tgtEl>
                                        <p:attrNameLst>
                                          <p:attrName>style.visibility</p:attrName>
                                        </p:attrNameLst>
                                      </p:cBhvr>
                                      <p:to>
                                        <p:strVal val="visible"/>
                                      </p:to>
                                    </p:set>
                                    <p:anim calcmode="lin" valueType="num">
                                      <p:cBhvr>
                                        <p:cTn id="61" dur="500" fill="hold"/>
                                        <p:tgtEl>
                                          <p:spTgt spid="47"/>
                                        </p:tgtEl>
                                        <p:attrNameLst>
                                          <p:attrName>ppt_x</p:attrName>
                                        </p:attrNameLst>
                                      </p:cBhvr>
                                      <p:tavLst>
                                        <p:tav tm="0">
                                          <p:val>
                                            <p:strVal val="#ppt_x-#ppt_w/2"/>
                                          </p:val>
                                        </p:tav>
                                        <p:tav tm="100000">
                                          <p:val>
                                            <p:strVal val="#ppt_x"/>
                                          </p:val>
                                        </p:tav>
                                      </p:tavLst>
                                    </p:anim>
                                    <p:anim calcmode="lin" valueType="num">
                                      <p:cBhvr>
                                        <p:cTn id="62" dur="500" fill="hold"/>
                                        <p:tgtEl>
                                          <p:spTgt spid="47"/>
                                        </p:tgtEl>
                                        <p:attrNameLst>
                                          <p:attrName>ppt_y</p:attrName>
                                        </p:attrNameLst>
                                      </p:cBhvr>
                                      <p:tavLst>
                                        <p:tav tm="0">
                                          <p:val>
                                            <p:strVal val="#ppt_y"/>
                                          </p:val>
                                        </p:tav>
                                        <p:tav tm="100000">
                                          <p:val>
                                            <p:strVal val="#ppt_y"/>
                                          </p:val>
                                        </p:tav>
                                      </p:tavLst>
                                    </p:anim>
                                    <p:anim calcmode="lin" valueType="num">
                                      <p:cBhvr>
                                        <p:cTn id="63" dur="500" fill="hold"/>
                                        <p:tgtEl>
                                          <p:spTgt spid="47"/>
                                        </p:tgtEl>
                                        <p:attrNameLst>
                                          <p:attrName>ppt_w</p:attrName>
                                        </p:attrNameLst>
                                      </p:cBhvr>
                                      <p:tavLst>
                                        <p:tav tm="0">
                                          <p:val>
                                            <p:fltVal val="0"/>
                                          </p:val>
                                        </p:tav>
                                        <p:tav tm="100000">
                                          <p:val>
                                            <p:strVal val="#ppt_w"/>
                                          </p:val>
                                        </p:tav>
                                      </p:tavLst>
                                    </p:anim>
                                    <p:anim calcmode="lin" valueType="num">
                                      <p:cBhvr>
                                        <p:cTn id="64" dur="500" fill="hold"/>
                                        <p:tgtEl>
                                          <p:spTgt spid="47"/>
                                        </p:tgtEl>
                                        <p:attrNameLst>
                                          <p:attrName>ppt_h</p:attrName>
                                        </p:attrNameLst>
                                      </p:cBhvr>
                                      <p:tavLst>
                                        <p:tav tm="0">
                                          <p:val>
                                            <p:strVal val="#ppt_h"/>
                                          </p:val>
                                        </p:tav>
                                        <p:tav tm="100000">
                                          <p:val>
                                            <p:strVal val="#ppt_h"/>
                                          </p:val>
                                        </p:tav>
                                      </p:tavLst>
                                    </p:anim>
                                  </p:childTnLst>
                                </p:cTn>
                              </p:par>
                              <p:par>
                                <p:cTn id="65" presetID="17" presetClass="entr" presetSubtype="8" fill="hold" grpId="0" nodeType="withEffect">
                                  <p:stCondLst>
                                    <p:cond delay="2000"/>
                                  </p:stCondLst>
                                  <p:childTnLst>
                                    <p:set>
                                      <p:cBhvr>
                                        <p:cTn id="66" dur="1" fill="hold">
                                          <p:stCondLst>
                                            <p:cond delay="0"/>
                                          </p:stCondLst>
                                        </p:cTn>
                                        <p:tgtEl>
                                          <p:spTgt spid="48"/>
                                        </p:tgtEl>
                                        <p:attrNameLst>
                                          <p:attrName>style.visibility</p:attrName>
                                        </p:attrNameLst>
                                      </p:cBhvr>
                                      <p:to>
                                        <p:strVal val="visible"/>
                                      </p:to>
                                    </p:set>
                                    <p:anim calcmode="lin" valueType="num">
                                      <p:cBhvr>
                                        <p:cTn id="67" dur="500" fill="hold"/>
                                        <p:tgtEl>
                                          <p:spTgt spid="48"/>
                                        </p:tgtEl>
                                        <p:attrNameLst>
                                          <p:attrName>ppt_x</p:attrName>
                                        </p:attrNameLst>
                                      </p:cBhvr>
                                      <p:tavLst>
                                        <p:tav tm="0">
                                          <p:val>
                                            <p:strVal val="#ppt_x-#ppt_w/2"/>
                                          </p:val>
                                        </p:tav>
                                        <p:tav tm="100000">
                                          <p:val>
                                            <p:strVal val="#ppt_x"/>
                                          </p:val>
                                        </p:tav>
                                      </p:tavLst>
                                    </p:anim>
                                    <p:anim calcmode="lin" valueType="num">
                                      <p:cBhvr>
                                        <p:cTn id="68" dur="500" fill="hold"/>
                                        <p:tgtEl>
                                          <p:spTgt spid="48"/>
                                        </p:tgtEl>
                                        <p:attrNameLst>
                                          <p:attrName>ppt_y</p:attrName>
                                        </p:attrNameLst>
                                      </p:cBhvr>
                                      <p:tavLst>
                                        <p:tav tm="0">
                                          <p:val>
                                            <p:strVal val="#ppt_y"/>
                                          </p:val>
                                        </p:tav>
                                        <p:tav tm="100000">
                                          <p:val>
                                            <p:strVal val="#ppt_y"/>
                                          </p:val>
                                        </p:tav>
                                      </p:tavLst>
                                    </p:anim>
                                    <p:anim calcmode="lin" valueType="num">
                                      <p:cBhvr>
                                        <p:cTn id="69" dur="500" fill="hold"/>
                                        <p:tgtEl>
                                          <p:spTgt spid="48"/>
                                        </p:tgtEl>
                                        <p:attrNameLst>
                                          <p:attrName>ppt_w</p:attrName>
                                        </p:attrNameLst>
                                      </p:cBhvr>
                                      <p:tavLst>
                                        <p:tav tm="0">
                                          <p:val>
                                            <p:fltVal val="0"/>
                                          </p:val>
                                        </p:tav>
                                        <p:tav tm="100000">
                                          <p:val>
                                            <p:strVal val="#ppt_w"/>
                                          </p:val>
                                        </p:tav>
                                      </p:tavLst>
                                    </p:anim>
                                    <p:anim calcmode="lin" valueType="num">
                                      <p:cBhvr>
                                        <p:cTn id="70" dur="500" fill="hold"/>
                                        <p:tgtEl>
                                          <p:spTgt spid="48"/>
                                        </p:tgtEl>
                                        <p:attrNameLst>
                                          <p:attrName>ppt_h</p:attrName>
                                        </p:attrNameLst>
                                      </p:cBhvr>
                                      <p:tavLst>
                                        <p:tav tm="0">
                                          <p:val>
                                            <p:strVal val="#ppt_h"/>
                                          </p:val>
                                        </p:tav>
                                        <p:tav tm="100000">
                                          <p:val>
                                            <p:strVal val="#ppt_h"/>
                                          </p:val>
                                        </p:tav>
                                      </p:tavLst>
                                    </p:anim>
                                  </p:childTnLst>
                                </p:cTn>
                              </p:par>
                              <p:par>
                                <p:cTn id="71" presetID="17" presetClass="entr" presetSubtype="8" fill="hold" grpId="0" nodeType="withEffect">
                                  <p:stCondLst>
                                    <p:cond delay="220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fill="hold"/>
                                        <p:tgtEl>
                                          <p:spTgt spid="23"/>
                                        </p:tgtEl>
                                        <p:attrNameLst>
                                          <p:attrName>ppt_x</p:attrName>
                                        </p:attrNameLst>
                                      </p:cBhvr>
                                      <p:tavLst>
                                        <p:tav tm="0">
                                          <p:val>
                                            <p:strVal val="#ppt_x-#ppt_w/2"/>
                                          </p:val>
                                        </p:tav>
                                        <p:tav tm="100000">
                                          <p:val>
                                            <p:strVal val="#ppt_x"/>
                                          </p:val>
                                        </p:tav>
                                      </p:tavLst>
                                    </p:anim>
                                    <p:anim calcmode="lin" valueType="num">
                                      <p:cBhvr>
                                        <p:cTn id="74" dur="500" fill="hold"/>
                                        <p:tgtEl>
                                          <p:spTgt spid="23"/>
                                        </p:tgtEl>
                                        <p:attrNameLst>
                                          <p:attrName>ppt_y</p:attrName>
                                        </p:attrNameLst>
                                      </p:cBhvr>
                                      <p:tavLst>
                                        <p:tav tm="0">
                                          <p:val>
                                            <p:strVal val="#ppt_y"/>
                                          </p:val>
                                        </p:tav>
                                        <p:tav tm="100000">
                                          <p:val>
                                            <p:strVal val="#ppt_y"/>
                                          </p:val>
                                        </p:tav>
                                      </p:tavLst>
                                    </p:anim>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7" grpId="0" animBg="1"/>
      <p:bldP spid="24" grpId="0"/>
      <p:bldP spid="45" grpId="0" animBg="1"/>
      <p:bldP spid="41" grpId="0"/>
      <p:bldP spid="42" grpId="0"/>
      <p:bldP spid="43" grpId="0"/>
      <p:bldP spid="44" grpId="0"/>
      <p:bldP spid="23" grpId="0" animBg="1"/>
      <p:bldP spid="26" grpId="0"/>
      <p:bldP spid="2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剪去對角線角落矩形 36"/>
          <p:cNvSpPr/>
          <p:nvPr/>
        </p:nvSpPr>
        <p:spPr>
          <a:xfrm>
            <a:off x="5519936" y="3973183"/>
            <a:ext cx="6008400" cy="9144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TW" altLang="en-US"/>
          </a:p>
        </p:txBody>
      </p:sp>
      <p:sp>
        <p:nvSpPr>
          <p:cNvPr id="50" name="剪去對角線角落矩形 49"/>
          <p:cNvSpPr/>
          <p:nvPr/>
        </p:nvSpPr>
        <p:spPr>
          <a:xfrm>
            <a:off x="5533153" y="1847997"/>
            <a:ext cx="6008400" cy="9144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28"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18871" y="3056886"/>
            <a:ext cx="1080000" cy="1080000"/>
          </a:xfrm>
          <a:prstGeom prst="rect">
            <a:avLst/>
          </a:prstGeom>
        </p:spPr>
      </p:pic>
      <p:sp>
        <p:nvSpPr>
          <p:cNvPr id="27" name="矩形 28"/>
          <p:cNvSpPr>
            <a:spLocks noChangeArrowheads="1"/>
          </p:cNvSpPr>
          <p:nvPr/>
        </p:nvSpPr>
        <p:spPr bwMode="auto">
          <a:xfrm>
            <a:off x="2163510" y="41570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A0204" charset="0"/>
                <a:ea typeface="宋体" panose="02010600030101010101" pitchFamily="2" charset="-122"/>
              </a:defRPr>
            </a:lvl1pPr>
            <a:lvl2pPr marL="742950" indent="-285750">
              <a:defRPr>
                <a:solidFill>
                  <a:schemeClr val="tx1"/>
                </a:solidFill>
                <a:latin typeface="Calibri" panose="020F05020202040A0204" charset="0"/>
                <a:ea typeface="宋体" panose="02010600030101010101" pitchFamily="2" charset="-122"/>
              </a:defRPr>
            </a:lvl2pPr>
            <a:lvl3pPr marL="1143000" indent="-228600">
              <a:defRPr>
                <a:solidFill>
                  <a:schemeClr val="tx1"/>
                </a:solidFill>
                <a:latin typeface="Calibri" panose="020F05020202040A0204" charset="0"/>
                <a:ea typeface="宋体" panose="02010600030101010101" pitchFamily="2" charset="-122"/>
              </a:defRPr>
            </a:lvl3pPr>
            <a:lvl4pPr marL="1600200" indent="-228600">
              <a:defRPr>
                <a:solidFill>
                  <a:schemeClr val="tx1"/>
                </a:solidFill>
                <a:latin typeface="Calibri" panose="020F05020202040A0204" charset="0"/>
                <a:ea typeface="宋体" panose="02010600030101010101" pitchFamily="2" charset="-122"/>
              </a:defRPr>
            </a:lvl4pPr>
            <a:lvl5pPr marL="2057400" indent="-228600">
              <a:defRPr>
                <a:solidFill>
                  <a:schemeClr val="tx1"/>
                </a:solidFill>
                <a:latin typeface="Calibri" panose="020F05020202040A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9pPr>
          </a:lstStyle>
          <a:p>
            <a:pPr algn="ctr"/>
            <a:r>
              <a:rPr lang="zh-TW" altLang="en-US" sz="2400" dirty="0">
                <a:latin typeface="+mn-ea"/>
                <a:ea typeface="+mn-ea"/>
                <a:cs typeface="Arial" panose="020B0604020202020204" pitchFamily="34" charset="0"/>
              </a:rPr>
              <a:t>大陆专属</a:t>
            </a:r>
            <a:endParaRPr lang="zh-CN" altLang="en-US" sz="2400" dirty="0">
              <a:latin typeface="+mn-ea"/>
              <a:ea typeface="+mn-ea"/>
              <a:cs typeface="Arial" panose="020B0604020202020204" pitchFamily="34" charset="0"/>
            </a:endParaRPr>
          </a:p>
        </p:txBody>
      </p:sp>
      <p:sp>
        <p:nvSpPr>
          <p:cNvPr id="67" name="任意多边形 66"/>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a:off x="-391195" y="-1"/>
            <a:ext cx="1417774" cy="723901"/>
            <a:chOff x="-391195" y="-1"/>
            <a:chExt cx="1697596" cy="866775"/>
          </a:xfrm>
        </p:grpSpPr>
        <p:sp>
          <p:nvSpPr>
            <p:cNvPr id="69" name="任意多边形 6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5" name="直接连接符 74"/>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1058874"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重要系统</a:t>
            </a:r>
            <a:r>
              <a:rPr lang="zh-TW" altLang="en-US" sz="3200" b="1" dirty="0">
                <a:solidFill>
                  <a:schemeClr val="tx2"/>
                </a:solidFill>
                <a:latin typeface="Century Gothic" panose="020B0502020202020204" pitchFamily="34" charset="0"/>
                <a:ea typeface="+mj-ea"/>
              </a:rPr>
              <a:t>特色</a:t>
            </a:r>
            <a:endParaRPr lang="zh-CN" altLang="en-US" sz="3200" b="1" dirty="0">
              <a:solidFill>
                <a:schemeClr val="tx2"/>
              </a:solidFill>
              <a:latin typeface="Century Gothic" panose="020B0502020202020204" pitchFamily="34" charset="0"/>
              <a:ea typeface="+mj-ea"/>
            </a:endParaRPr>
          </a:p>
        </p:txBody>
      </p:sp>
      <p:sp>
        <p:nvSpPr>
          <p:cNvPr id="39" name="Oval 177"/>
          <p:cNvSpPr>
            <a:spLocks noChangeArrowheads="1"/>
          </p:cNvSpPr>
          <p:nvPr/>
        </p:nvSpPr>
        <p:spPr bwMode="auto">
          <a:xfrm>
            <a:off x="1058873" y="2014822"/>
            <a:ext cx="3600000" cy="3600000"/>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mn-lt"/>
              <a:ea typeface="+mn-ea"/>
            </a:endParaRPr>
          </a:p>
        </p:txBody>
      </p:sp>
      <p:pic>
        <p:nvPicPr>
          <p:cNvPr id="31"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1758" y="4028995"/>
            <a:ext cx="808484" cy="808484"/>
          </a:xfrm>
          <a:prstGeom prst="rect">
            <a:avLst/>
          </a:prstGeom>
        </p:spPr>
      </p:pic>
      <p:pic>
        <p:nvPicPr>
          <p:cNvPr id="32"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496" y="1798640"/>
            <a:ext cx="1005458" cy="1005458"/>
          </a:xfrm>
          <a:prstGeom prst="rect">
            <a:avLst/>
          </a:prstGeom>
        </p:spPr>
      </p:pic>
      <p:sp>
        <p:nvSpPr>
          <p:cNvPr id="33" name="矩形 32"/>
          <p:cNvSpPr/>
          <p:nvPr/>
        </p:nvSpPr>
        <p:spPr>
          <a:xfrm>
            <a:off x="6578954" y="2095944"/>
            <a:ext cx="4950608" cy="461665"/>
          </a:xfrm>
          <a:prstGeom prst="rect">
            <a:avLst/>
          </a:prstGeom>
        </p:spPr>
        <p:txBody>
          <a:bodyPr wrap="square" anchor="ctr">
            <a:spAutoFit/>
          </a:bodyPr>
          <a:lstStyle/>
          <a:p>
            <a:r>
              <a:rPr lang="zh-CN" altLang="en-US" sz="2400" dirty="0">
                <a:solidFill>
                  <a:schemeClr val="tx2">
                    <a:lumMod val="75000"/>
                  </a:schemeClr>
                </a:solidFill>
                <a:latin typeface="+mn-ea"/>
              </a:rPr>
              <a:t>字对字、词对词简繁互查</a:t>
            </a:r>
            <a:endParaRPr lang="zh-CN" altLang="en-US" sz="2400" dirty="0">
              <a:solidFill>
                <a:schemeClr val="tx2">
                  <a:lumMod val="75000"/>
                </a:schemeClr>
              </a:solidFill>
              <a:latin typeface="+mn-ea"/>
            </a:endParaRPr>
          </a:p>
        </p:txBody>
      </p:sp>
      <p:sp>
        <p:nvSpPr>
          <p:cNvPr id="34" name="矩形 33"/>
          <p:cNvSpPr/>
          <p:nvPr/>
        </p:nvSpPr>
        <p:spPr>
          <a:xfrm>
            <a:off x="6633019" y="4239278"/>
            <a:ext cx="4950608" cy="461665"/>
          </a:xfrm>
          <a:prstGeom prst="rect">
            <a:avLst/>
          </a:prstGeom>
        </p:spPr>
        <p:txBody>
          <a:bodyPr wrap="square">
            <a:spAutoFit/>
          </a:bodyPr>
          <a:lstStyle/>
          <a:p>
            <a:r>
              <a:rPr lang="zh-CN" altLang="en-US" sz="2400" dirty="0">
                <a:solidFill>
                  <a:schemeClr val="bg1"/>
                </a:solidFill>
                <a:latin typeface="+mn-ea"/>
              </a:rPr>
              <a:t>繁转简在线阅读器</a:t>
            </a:r>
            <a:endParaRPr lang="zh-CN" altLang="en-US" sz="2400" dirty="0">
              <a:solidFill>
                <a:schemeClr val="bg1"/>
              </a:solidFill>
              <a:latin typeface="+mn-ea"/>
            </a:endParaRPr>
          </a:p>
        </p:txBody>
      </p:sp>
      <p:sp>
        <p:nvSpPr>
          <p:cNvPr id="35" name="矩形 34"/>
          <p:cNvSpPr/>
          <p:nvPr/>
        </p:nvSpPr>
        <p:spPr>
          <a:xfrm>
            <a:off x="5663952" y="2980946"/>
            <a:ext cx="5544616" cy="707886"/>
          </a:xfrm>
          <a:prstGeom prst="rect">
            <a:avLst/>
          </a:prstGeom>
        </p:spPr>
        <p:txBody>
          <a:bodyPr wrap="square">
            <a:spAutoFit/>
          </a:bodyPr>
          <a:lstStyle/>
          <a:p>
            <a:r>
              <a:rPr lang="zh-CN" altLang="en-US" sz="2000" dirty="0">
                <a:latin typeface="+mn-ea"/>
              </a:rPr>
              <a:t>→ </a:t>
            </a:r>
            <a:r>
              <a:rPr lang="en-US" altLang="zh-TW" sz="2000" dirty="0">
                <a:latin typeface="+mn-ea"/>
              </a:rPr>
              <a:t>Ex.</a:t>
            </a:r>
            <a:r>
              <a:rPr lang="zh-CN" altLang="en-US" sz="2000" dirty="0">
                <a:latin typeface="+mn-ea"/>
              </a:rPr>
              <a:t>查询「信息」，系统自动将</a:t>
            </a:r>
            <a:r>
              <a:rPr lang="zh-TW" altLang="en-US" sz="2000" dirty="0">
                <a:latin typeface="+mn-ea"/>
              </a:rPr>
              <a:t>繁体中文</a:t>
            </a:r>
            <a:r>
              <a:rPr lang="zh-CN" altLang="en-US" sz="2000" dirty="0">
                <a:latin typeface="+mn-ea"/>
              </a:rPr>
              <a:t>「資訊」、「訊息」的查询结果呈现给您！</a:t>
            </a:r>
            <a:endParaRPr lang="zh-CN" altLang="en-US" sz="2000" dirty="0">
              <a:latin typeface="+mn-ea"/>
            </a:endParaRPr>
          </a:p>
        </p:txBody>
      </p:sp>
      <p:sp>
        <p:nvSpPr>
          <p:cNvPr id="36" name="矩形 35"/>
          <p:cNvSpPr/>
          <p:nvPr/>
        </p:nvSpPr>
        <p:spPr>
          <a:xfrm>
            <a:off x="5663952" y="5141186"/>
            <a:ext cx="5544616" cy="707886"/>
          </a:xfrm>
          <a:prstGeom prst="rect">
            <a:avLst/>
          </a:prstGeom>
        </p:spPr>
        <p:txBody>
          <a:bodyPr wrap="square">
            <a:spAutoFit/>
          </a:bodyPr>
          <a:lstStyle/>
          <a:p>
            <a:r>
              <a:rPr lang="zh-CN" altLang="en-US" sz="2000" dirty="0">
                <a:latin typeface="+mn-ea"/>
              </a:rPr>
              <a:t>→透过华艺提供的文档阅读器，可在在线开启下载的文档，并转换为简体中文阅读！</a:t>
            </a:r>
            <a:endParaRPr lang="zh-CN" altLang="en-US" sz="2000" dirty="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fltVal val="0"/>
                                          </p:val>
                                        </p:tav>
                                        <p:tav tm="100000">
                                          <p:val>
                                            <p:strVal val="#ppt_w"/>
                                          </p:val>
                                        </p:tav>
                                      </p:tavLst>
                                    </p:anim>
                                    <p:anim calcmode="lin" valueType="num">
                                      <p:cBhvr>
                                        <p:cTn id="8" dur="1000" fill="hold"/>
                                        <p:tgtEl>
                                          <p:spTgt spid="39"/>
                                        </p:tgtEl>
                                        <p:attrNameLst>
                                          <p:attrName>ppt_h</p:attrName>
                                        </p:attrNameLst>
                                      </p:cBhvr>
                                      <p:tavLst>
                                        <p:tav tm="0">
                                          <p:val>
                                            <p:fltVal val="0"/>
                                          </p:val>
                                        </p:tav>
                                        <p:tav tm="100000">
                                          <p:val>
                                            <p:strVal val="#ppt_h"/>
                                          </p:val>
                                        </p:tav>
                                      </p:tavLst>
                                    </p:anim>
                                    <p:anim calcmode="lin" valueType="num">
                                      <p:cBhvr>
                                        <p:cTn id="9" dur="1000" fill="hold"/>
                                        <p:tgtEl>
                                          <p:spTgt spid="39"/>
                                        </p:tgtEl>
                                        <p:attrNameLst>
                                          <p:attrName>style.rotation</p:attrName>
                                        </p:attrNameLst>
                                      </p:cBhvr>
                                      <p:tavLst>
                                        <p:tav tm="0">
                                          <p:val>
                                            <p:fltVal val="90"/>
                                          </p:val>
                                        </p:tav>
                                        <p:tav tm="100000">
                                          <p:val>
                                            <p:fltVal val="0"/>
                                          </p:val>
                                        </p:tav>
                                      </p:tavLst>
                                    </p:anim>
                                    <p:animEffect transition="in" filter="fade">
                                      <p:cBhvr>
                                        <p:cTn id="10" dur="1000"/>
                                        <p:tgtEl>
                                          <p:spTgt spid="39"/>
                                        </p:tgtEl>
                                      </p:cBhvr>
                                    </p:animEffect>
                                  </p:childTnLst>
                                </p:cTn>
                              </p:par>
                              <p:par>
                                <p:cTn id="11" presetID="3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fltVal val="0"/>
                                          </p:val>
                                        </p:tav>
                                        <p:tav tm="100000">
                                          <p:val>
                                            <p:strVal val="#ppt_w"/>
                                          </p:val>
                                        </p:tav>
                                      </p:tavLst>
                                    </p:anim>
                                    <p:anim calcmode="lin" valueType="num">
                                      <p:cBhvr>
                                        <p:cTn id="14" dur="1000" fill="hold"/>
                                        <p:tgtEl>
                                          <p:spTgt spid="28"/>
                                        </p:tgtEl>
                                        <p:attrNameLst>
                                          <p:attrName>ppt_h</p:attrName>
                                        </p:attrNameLst>
                                      </p:cBhvr>
                                      <p:tavLst>
                                        <p:tav tm="0">
                                          <p:val>
                                            <p:fltVal val="0"/>
                                          </p:val>
                                        </p:tav>
                                        <p:tav tm="100000">
                                          <p:val>
                                            <p:strVal val="#ppt_h"/>
                                          </p:val>
                                        </p:tav>
                                      </p:tavLst>
                                    </p:anim>
                                    <p:anim calcmode="lin" valueType="num">
                                      <p:cBhvr>
                                        <p:cTn id="15" dur="1000" fill="hold"/>
                                        <p:tgtEl>
                                          <p:spTgt spid="28"/>
                                        </p:tgtEl>
                                        <p:attrNameLst>
                                          <p:attrName>style.rotation</p:attrName>
                                        </p:attrNameLst>
                                      </p:cBhvr>
                                      <p:tavLst>
                                        <p:tav tm="0">
                                          <p:val>
                                            <p:fltVal val="90"/>
                                          </p:val>
                                        </p:tav>
                                        <p:tav tm="100000">
                                          <p:val>
                                            <p:fltVal val="0"/>
                                          </p:val>
                                        </p:tav>
                                      </p:tavLst>
                                    </p:anim>
                                    <p:animEffect transition="in" filter="fade">
                                      <p:cBhvr>
                                        <p:cTn id="16" dur="1000"/>
                                        <p:tgtEl>
                                          <p:spTgt spid="2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12" presetClass="entr" presetSubtype="8" fill="hold" nodeType="withEffect">
                                  <p:stCondLst>
                                    <p:cond delay="150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p:tgtEl>
                                          <p:spTgt spid="32"/>
                                        </p:tgtEl>
                                        <p:attrNameLst>
                                          <p:attrName>ppt_x</p:attrName>
                                        </p:attrNameLst>
                                      </p:cBhvr>
                                      <p:tavLst>
                                        <p:tav tm="0">
                                          <p:val>
                                            <p:strVal val="#ppt_x-#ppt_w*1.125000"/>
                                          </p:val>
                                        </p:tav>
                                        <p:tav tm="100000">
                                          <p:val>
                                            <p:strVal val="#ppt_x"/>
                                          </p:val>
                                        </p:tav>
                                      </p:tavLst>
                                    </p:anim>
                                    <p:animEffect transition="in" filter="wipe(right)">
                                      <p:cBhvr>
                                        <p:cTn id="26" dur="500"/>
                                        <p:tgtEl>
                                          <p:spTgt spid="32"/>
                                        </p:tgtEl>
                                      </p:cBhvr>
                                    </p:animEffect>
                                  </p:childTnLst>
                                </p:cTn>
                              </p:par>
                              <p:par>
                                <p:cTn id="27" presetID="12" presetClass="entr" presetSubtype="8" fill="hold" nodeType="withEffect">
                                  <p:stCondLst>
                                    <p:cond delay="175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p:tgtEl>
                                          <p:spTgt spid="31"/>
                                        </p:tgtEl>
                                        <p:attrNameLst>
                                          <p:attrName>ppt_x</p:attrName>
                                        </p:attrNameLst>
                                      </p:cBhvr>
                                      <p:tavLst>
                                        <p:tav tm="0">
                                          <p:val>
                                            <p:strVal val="#ppt_x-#ppt_w*1.125000"/>
                                          </p:val>
                                        </p:tav>
                                        <p:tav tm="100000">
                                          <p:val>
                                            <p:strVal val="#ppt_x"/>
                                          </p:val>
                                        </p:tav>
                                      </p:tavLst>
                                    </p:anim>
                                    <p:animEffect transition="in" filter="wipe(right)">
                                      <p:cBhvr>
                                        <p:cTn id="30" dur="500"/>
                                        <p:tgtEl>
                                          <p:spTgt spid="31"/>
                                        </p:tgtEl>
                                      </p:cBhvr>
                                    </p:animEffect>
                                  </p:childTnLst>
                                </p:cTn>
                              </p:par>
                              <p:par>
                                <p:cTn id="31" presetID="16" presetClass="entr" presetSubtype="42" fill="hold" grpId="0" nodeType="withEffect">
                                  <p:stCondLst>
                                    <p:cond delay="2000"/>
                                  </p:stCondLst>
                                  <p:childTnLst>
                                    <p:set>
                                      <p:cBhvr>
                                        <p:cTn id="32" dur="1" fill="hold">
                                          <p:stCondLst>
                                            <p:cond delay="0"/>
                                          </p:stCondLst>
                                        </p:cTn>
                                        <p:tgtEl>
                                          <p:spTgt spid="33"/>
                                        </p:tgtEl>
                                        <p:attrNameLst>
                                          <p:attrName>style.visibility</p:attrName>
                                        </p:attrNameLst>
                                      </p:cBhvr>
                                      <p:to>
                                        <p:strVal val="visible"/>
                                      </p:to>
                                    </p:set>
                                    <p:animEffect transition="in" filter="barn(outHorizontal)">
                                      <p:cBhvr>
                                        <p:cTn id="33" dur="500"/>
                                        <p:tgtEl>
                                          <p:spTgt spid="33"/>
                                        </p:tgtEl>
                                      </p:cBhvr>
                                    </p:animEffect>
                                  </p:childTnLst>
                                </p:cTn>
                              </p:par>
                              <p:par>
                                <p:cTn id="34" presetID="16" presetClass="entr" presetSubtype="42" fill="hold" grpId="0" nodeType="withEffect">
                                  <p:stCondLst>
                                    <p:cond delay="2250"/>
                                  </p:stCondLst>
                                  <p:childTnLst>
                                    <p:set>
                                      <p:cBhvr>
                                        <p:cTn id="35" dur="1" fill="hold">
                                          <p:stCondLst>
                                            <p:cond delay="0"/>
                                          </p:stCondLst>
                                        </p:cTn>
                                        <p:tgtEl>
                                          <p:spTgt spid="34"/>
                                        </p:tgtEl>
                                        <p:attrNameLst>
                                          <p:attrName>style.visibility</p:attrName>
                                        </p:attrNameLst>
                                      </p:cBhvr>
                                      <p:to>
                                        <p:strVal val="visible"/>
                                      </p:to>
                                    </p:set>
                                    <p:animEffect transition="in" filter="barn(outHorizontal)">
                                      <p:cBhvr>
                                        <p:cTn id="36" dur="500"/>
                                        <p:tgtEl>
                                          <p:spTgt spid="34"/>
                                        </p:tgtEl>
                                      </p:cBhvr>
                                    </p:animEffect>
                                  </p:childTnLst>
                                </p:cTn>
                              </p:par>
                              <p:par>
                                <p:cTn id="37" presetID="42" presetClass="entr" presetSubtype="0" fill="hold" grpId="0" nodeType="withEffect">
                                  <p:stCondLst>
                                    <p:cond delay="175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000"/>
                                        <p:tgtEl>
                                          <p:spTgt spid="35"/>
                                        </p:tgtEl>
                                      </p:cBhvr>
                                    </p:animEffect>
                                    <p:anim calcmode="lin" valueType="num">
                                      <p:cBhvr>
                                        <p:cTn id="40" dur="1000" fill="hold"/>
                                        <p:tgtEl>
                                          <p:spTgt spid="35"/>
                                        </p:tgtEl>
                                        <p:attrNameLst>
                                          <p:attrName>ppt_x</p:attrName>
                                        </p:attrNameLst>
                                      </p:cBhvr>
                                      <p:tavLst>
                                        <p:tav tm="0">
                                          <p:val>
                                            <p:strVal val="#ppt_x"/>
                                          </p:val>
                                        </p:tav>
                                        <p:tav tm="100000">
                                          <p:val>
                                            <p:strVal val="#ppt_x"/>
                                          </p:val>
                                        </p:tav>
                                      </p:tavLst>
                                    </p:anim>
                                    <p:anim calcmode="lin" valueType="num">
                                      <p:cBhvr>
                                        <p:cTn id="41" dur="1000" fill="hold"/>
                                        <p:tgtEl>
                                          <p:spTgt spid="3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175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par>
                                <p:cTn id="47" presetID="17" presetClass="entr" presetSubtype="8" fill="hold" grpId="0" nodeType="withEffect">
                                  <p:stCondLst>
                                    <p:cond delay="175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ppt_x</p:attrName>
                                        </p:attrNameLst>
                                      </p:cBhvr>
                                      <p:tavLst>
                                        <p:tav tm="0">
                                          <p:val>
                                            <p:strVal val="#ppt_x-#ppt_w/2"/>
                                          </p:val>
                                        </p:tav>
                                        <p:tav tm="100000">
                                          <p:val>
                                            <p:strVal val="#ppt_x"/>
                                          </p:val>
                                        </p:tav>
                                      </p:tavLst>
                                    </p:anim>
                                    <p:anim calcmode="lin" valueType="num">
                                      <p:cBhvr>
                                        <p:cTn id="50" dur="500" fill="hold"/>
                                        <p:tgtEl>
                                          <p:spTgt spid="50"/>
                                        </p:tgtEl>
                                        <p:attrNameLst>
                                          <p:attrName>ppt_y</p:attrName>
                                        </p:attrNameLst>
                                      </p:cBhvr>
                                      <p:tavLst>
                                        <p:tav tm="0">
                                          <p:val>
                                            <p:strVal val="#ppt_y"/>
                                          </p:val>
                                        </p:tav>
                                        <p:tav tm="100000">
                                          <p:val>
                                            <p:strVal val="#ppt_y"/>
                                          </p:val>
                                        </p:tav>
                                      </p:tavLst>
                                    </p:anim>
                                    <p:anim calcmode="lin" valueType="num">
                                      <p:cBhvr>
                                        <p:cTn id="51" dur="500" fill="hold"/>
                                        <p:tgtEl>
                                          <p:spTgt spid="50"/>
                                        </p:tgtEl>
                                        <p:attrNameLst>
                                          <p:attrName>ppt_w</p:attrName>
                                        </p:attrNameLst>
                                      </p:cBhvr>
                                      <p:tavLst>
                                        <p:tav tm="0">
                                          <p:val>
                                            <p:fltVal val="0"/>
                                          </p:val>
                                        </p:tav>
                                        <p:tav tm="100000">
                                          <p:val>
                                            <p:strVal val="#ppt_w"/>
                                          </p:val>
                                        </p:tav>
                                      </p:tavLst>
                                    </p:anim>
                                    <p:anim calcmode="lin" valueType="num">
                                      <p:cBhvr>
                                        <p:cTn id="52" dur="500" fill="hold"/>
                                        <p:tgtEl>
                                          <p:spTgt spid="50"/>
                                        </p:tgtEl>
                                        <p:attrNameLst>
                                          <p:attrName>ppt_h</p:attrName>
                                        </p:attrNameLst>
                                      </p:cBhvr>
                                      <p:tavLst>
                                        <p:tav tm="0">
                                          <p:val>
                                            <p:strVal val="#ppt_h"/>
                                          </p:val>
                                        </p:tav>
                                        <p:tav tm="100000">
                                          <p:val>
                                            <p:strVal val="#ppt_h"/>
                                          </p:val>
                                        </p:tav>
                                      </p:tavLst>
                                    </p:anim>
                                  </p:childTnLst>
                                </p:cTn>
                              </p:par>
                              <p:par>
                                <p:cTn id="53" presetID="17" presetClass="entr" presetSubtype="8" fill="hold" grpId="0" nodeType="withEffect">
                                  <p:stCondLst>
                                    <p:cond delay="2000"/>
                                  </p:stCondLst>
                                  <p:childTnLst>
                                    <p:set>
                                      <p:cBhvr>
                                        <p:cTn id="54" dur="1" fill="hold">
                                          <p:stCondLst>
                                            <p:cond delay="0"/>
                                          </p:stCondLst>
                                        </p:cTn>
                                        <p:tgtEl>
                                          <p:spTgt spid="37"/>
                                        </p:tgtEl>
                                        <p:attrNameLst>
                                          <p:attrName>style.visibility</p:attrName>
                                        </p:attrNameLst>
                                      </p:cBhvr>
                                      <p:to>
                                        <p:strVal val="visible"/>
                                      </p:to>
                                    </p:set>
                                    <p:anim calcmode="lin" valueType="num">
                                      <p:cBhvr>
                                        <p:cTn id="55" dur="500" fill="hold"/>
                                        <p:tgtEl>
                                          <p:spTgt spid="37"/>
                                        </p:tgtEl>
                                        <p:attrNameLst>
                                          <p:attrName>ppt_x</p:attrName>
                                        </p:attrNameLst>
                                      </p:cBhvr>
                                      <p:tavLst>
                                        <p:tav tm="0">
                                          <p:val>
                                            <p:strVal val="#ppt_x-#ppt_w/2"/>
                                          </p:val>
                                        </p:tav>
                                        <p:tav tm="100000">
                                          <p:val>
                                            <p:strVal val="#ppt_x"/>
                                          </p:val>
                                        </p:tav>
                                      </p:tavLst>
                                    </p:anim>
                                    <p:anim calcmode="lin" valueType="num">
                                      <p:cBhvr>
                                        <p:cTn id="56" dur="500" fill="hold"/>
                                        <p:tgtEl>
                                          <p:spTgt spid="37"/>
                                        </p:tgtEl>
                                        <p:attrNameLst>
                                          <p:attrName>ppt_y</p:attrName>
                                        </p:attrNameLst>
                                      </p:cBhvr>
                                      <p:tavLst>
                                        <p:tav tm="0">
                                          <p:val>
                                            <p:strVal val="#ppt_y"/>
                                          </p:val>
                                        </p:tav>
                                        <p:tav tm="100000">
                                          <p:val>
                                            <p:strVal val="#ppt_y"/>
                                          </p:val>
                                        </p:tav>
                                      </p:tavLst>
                                    </p:anim>
                                    <p:anim calcmode="lin" valueType="num">
                                      <p:cBhvr>
                                        <p:cTn id="57" dur="500" fill="hold"/>
                                        <p:tgtEl>
                                          <p:spTgt spid="37"/>
                                        </p:tgtEl>
                                        <p:attrNameLst>
                                          <p:attrName>ppt_w</p:attrName>
                                        </p:attrNameLst>
                                      </p:cBhvr>
                                      <p:tavLst>
                                        <p:tav tm="0">
                                          <p:val>
                                            <p:fltVal val="0"/>
                                          </p:val>
                                        </p:tav>
                                        <p:tav tm="100000">
                                          <p:val>
                                            <p:strVal val="#ppt_w"/>
                                          </p:val>
                                        </p:tav>
                                      </p:tavLst>
                                    </p:anim>
                                    <p:anim calcmode="lin" valueType="num">
                                      <p:cBhvr>
                                        <p:cTn id="58" dur="500" fill="hold"/>
                                        <p:tgtEl>
                                          <p:spTgt spid="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0" grpId="0" animBg="1"/>
      <p:bldP spid="27" grpId="0"/>
      <p:bldP spid="39" grpId="0" animBg="1"/>
      <p:bldP spid="33" grpId="0"/>
      <p:bldP spid="34" grpId="0"/>
      <p:bldP spid="35" grpId="0"/>
      <p:bldP spid="3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剪去對角線角落矩形 23"/>
          <p:cNvSpPr/>
          <p:nvPr/>
        </p:nvSpPr>
        <p:spPr>
          <a:xfrm>
            <a:off x="5519936" y="1951241"/>
            <a:ext cx="6008400" cy="9144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TW" altLang="en-US"/>
          </a:p>
        </p:txBody>
      </p:sp>
      <p:sp>
        <p:nvSpPr>
          <p:cNvPr id="25" name="剪去對角線角落矩形 24"/>
          <p:cNvSpPr/>
          <p:nvPr/>
        </p:nvSpPr>
        <p:spPr>
          <a:xfrm>
            <a:off x="5531927" y="3305725"/>
            <a:ext cx="6008400" cy="914400"/>
          </a:xfrm>
          <a:prstGeom prst="snip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TW" altLang="en-US"/>
          </a:p>
        </p:txBody>
      </p:sp>
      <p:sp>
        <p:nvSpPr>
          <p:cNvPr id="26" name="剪去對角線角落矩形 25"/>
          <p:cNvSpPr/>
          <p:nvPr/>
        </p:nvSpPr>
        <p:spPr>
          <a:xfrm>
            <a:off x="5531927" y="4671609"/>
            <a:ext cx="6008400" cy="9144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TW" altLang="en-US"/>
          </a:p>
        </p:txBody>
      </p:sp>
      <p:pic>
        <p:nvPicPr>
          <p:cNvPr id="27" name="图片 2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17717" y="3021518"/>
            <a:ext cx="1080000" cy="1080000"/>
          </a:xfrm>
          <a:prstGeom prst="rect">
            <a:avLst/>
          </a:prstGeom>
        </p:spPr>
      </p:pic>
      <p:sp>
        <p:nvSpPr>
          <p:cNvPr id="23" name="矩形 22"/>
          <p:cNvSpPr>
            <a:spLocks noChangeArrowheads="1"/>
          </p:cNvSpPr>
          <p:nvPr/>
        </p:nvSpPr>
        <p:spPr bwMode="auto">
          <a:xfrm>
            <a:off x="2149508" y="4171236"/>
            <a:ext cx="14157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A0204" charset="0"/>
                <a:ea typeface="宋体" panose="02010600030101010101" pitchFamily="2" charset="-122"/>
              </a:defRPr>
            </a:lvl1pPr>
            <a:lvl2pPr marL="742950" indent="-285750">
              <a:defRPr>
                <a:solidFill>
                  <a:schemeClr val="tx1"/>
                </a:solidFill>
                <a:latin typeface="Calibri" panose="020F05020202040A0204" charset="0"/>
                <a:ea typeface="宋体" panose="02010600030101010101" pitchFamily="2" charset="-122"/>
              </a:defRPr>
            </a:lvl2pPr>
            <a:lvl3pPr marL="1143000" indent="-228600">
              <a:defRPr>
                <a:solidFill>
                  <a:schemeClr val="tx1"/>
                </a:solidFill>
                <a:latin typeface="Calibri" panose="020F05020202040A0204" charset="0"/>
                <a:ea typeface="宋体" panose="02010600030101010101" pitchFamily="2" charset="-122"/>
              </a:defRPr>
            </a:lvl3pPr>
            <a:lvl4pPr marL="1600200" indent="-228600">
              <a:defRPr>
                <a:solidFill>
                  <a:schemeClr val="tx1"/>
                </a:solidFill>
                <a:latin typeface="Calibri" panose="020F05020202040A0204" charset="0"/>
                <a:ea typeface="宋体" panose="02010600030101010101" pitchFamily="2" charset="-122"/>
              </a:defRPr>
            </a:lvl4pPr>
            <a:lvl5pPr marL="2057400" indent="-228600">
              <a:defRPr>
                <a:solidFill>
                  <a:schemeClr val="tx1"/>
                </a:solidFill>
                <a:latin typeface="Calibri" panose="020F05020202040A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A0204" charset="0"/>
                <a:ea typeface="宋体" panose="02010600030101010101" pitchFamily="2" charset="-122"/>
              </a:defRPr>
            </a:lvl9pPr>
          </a:lstStyle>
          <a:p>
            <a:pPr algn="ctr"/>
            <a:r>
              <a:rPr lang="zh-TW" altLang="en-US" sz="2400" dirty="0">
                <a:latin typeface="+mn-ea"/>
                <a:ea typeface="+mn-ea"/>
                <a:cs typeface="Arial" panose="020B0604020202020204" pitchFamily="34" charset="0"/>
              </a:rPr>
              <a:t>客户认证</a:t>
            </a:r>
            <a:endParaRPr lang="zh-CN" altLang="en-US" sz="2400" dirty="0">
              <a:latin typeface="+mn-ea"/>
              <a:ea typeface="+mn-ea"/>
              <a:cs typeface="Arial" panose="020B0604020202020204" pitchFamily="34" charset="0"/>
            </a:endParaRPr>
          </a:p>
        </p:txBody>
      </p:sp>
      <p:sp>
        <p:nvSpPr>
          <p:cNvPr id="45" name="Oval 176"/>
          <p:cNvSpPr>
            <a:spLocks noChangeAspect="1" noChangeArrowheads="1"/>
          </p:cNvSpPr>
          <p:nvPr/>
        </p:nvSpPr>
        <p:spPr bwMode="auto">
          <a:xfrm>
            <a:off x="1056136" y="2014822"/>
            <a:ext cx="3602737" cy="3600000"/>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mn-lt"/>
              <a:ea typeface="+mn-ea"/>
            </a:endParaRPr>
          </a:p>
        </p:txBody>
      </p:sp>
      <p:sp>
        <p:nvSpPr>
          <p:cNvPr id="67" name="任意多边形 66"/>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a:off x="-391195" y="-1"/>
            <a:ext cx="1417774" cy="723901"/>
            <a:chOff x="-391195" y="-1"/>
            <a:chExt cx="1697596" cy="866775"/>
          </a:xfrm>
        </p:grpSpPr>
        <p:sp>
          <p:nvSpPr>
            <p:cNvPr id="69" name="任意多边形 6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5" name="直接连接符 74"/>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1058873"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重要系统</a:t>
            </a:r>
            <a:r>
              <a:rPr lang="zh-TW" altLang="en-US" sz="3200" b="1" dirty="0">
                <a:solidFill>
                  <a:schemeClr val="tx2"/>
                </a:solidFill>
                <a:latin typeface="Century Gothic" panose="020B0502020202020204" pitchFamily="34" charset="0"/>
                <a:ea typeface="+mj-ea"/>
              </a:rPr>
              <a:t>特色</a:t>
            </a:r>
            <a:endParaRPr lang="zh-CN" altLang="en-US" sz="3200" b="1" dirty="0">
              <a:solidFill>
                <a:schemeClr val="tx2"/>
              </a:solidFill>
              <a:latin typeface="Century Gothic" panose="020B0502020202020204" pitchFamily="34" charset="0"/>
              <a:ea typeface="+mj-ea"/>
            </a:endParaRPr>
          </a:p>
        </p:txBody>
      </p:sp>
      <p:pic>
        <p:nvPicPr>
          <p:cNvPr id="31"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1758" y="3362037"/>
            <a:ext cx="808484" cy="808484"/>
          </a:xfrm>
          <a:prstGeom prst="rect">
            <a:avLst/>
          </a:prstGeom>
        </p:spPr>
      </p:pic>
      <p:pic>
        <p:nvPicPr>
          <p:cNvPr id="32"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496" y="1898848"/>
            <a:ext cx="1005458" cy="1005458"/>
          </a:xfrm>
          <a:prstGeom prst="rect">
            <a:avLst/>
          </a:prstGeom>
        </p:spPr>
      </p:pic>
      <p:pic>
        <p:nvPicPr>
          <p:cNvPr id="33"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3264" y="4758243"/>
            <a:ext cx="754499" cy="754499"/>
          </a:xfrm>
          <a:prstGeom prst="rect">
            <a:avLst/>
          </a:prstGeom>
        </p:spPr>
      </p:pic>
      <p:sp>
        <p:nvSpPr>
          <p:cNvPr id="34" name="矩形 33"/>
          <p:cNvSpPr/>
          <p:nvPr/>
        </p:nvSpPr>
        <p:spPr>
          <a:xfrm>
            <a:off x="6578954" y="2103820"/>
            <a:ext cx="4950608" cy="646331"/>
          </a:xfrm>
          <a:prstGeom prst="rect">
            <a:avLst/>
          </a:prstGeom>
        </p:spPr>
        <p:txBody>
          <a:bodyPr wrap="square" anchor="ctr">
            <a:spAutoFit/>
          </a:bodyPr>
          <a:lstStyle/>
          <a:p>
            <a:r>
              <a:rPr lang="zh-CN" altLang="en-US" sz="2400" dirty="0">
                <a:solidFill>
                  <a:schemeClr val="bg1"/>
                </a:solidFill>
                <a:latin typeface="+mn-ea"/>
              </a:rPr>
              <a:t>欧美纽澳 ，高校客户</a:t>
            </a:r>
            <a:r>
              <a:rPr lang="zh-TW" altLang="en-US" sz="3600" dirty="0">
                <a:solidFill>
                  <a:schemeClr val="bg1"/>
                </a:solidFill>
                <a:latin typeface="+mn-ea"/>
              </a:rPr>
              <a:t>遍布全球</a:t>
            </a:r>
            <a:endParaRPr lang="zh-CN" altLang="en-US" sz="2400" dirty="0">
              <a:solidFill>
                <a:schemeClr val="bg1"/>
              </a:solidFill>
              <a:latin typeface="+mn-ea"/>
            </a:endParaRPr>
          </a:p>
        </p:txBody>
      </p:sp>
      <p:sp>
        <p:nvSpPr>
          <p:cNvPr id="35" name="矩形 34"/>
          <p:cNvSpPr/>
          <p:nvPr/>
        </p:nvSpPr>
        <p:spPr>
          <a:xfrm>
            <a:off x="6633019" y="3429000"/>
            <a:ext cx="4950608" cy="707886"/>
          </a:xfrm>
          <a:prstGeom prst="rect">
            <a:avLst/>
          </a:prstGeom>
        </p:spPr>
        <p:txBody>
          <a:bodyPr wrap="square">
            <a:spAutoFit/>
          </a:bodyPr>
          <a:lstStyle/>
          <a:p>
            <a:r>
              <a:rPr lang="en-US" altLang="zh-CN" sz="4000" dirty="0">
                <a:solidFill>
                  <a:schemeClr val="tx2">
                    <a:lumMod val="75000"/>
                  </a:schemeClr>
                </a:solidFill>
                <a:latin typeface="+mn-ea"/>
              </a:rPr>
              <a:t>1</a:t>
            </a:r>
            <a:r>
              <a:rPr lang="en-US" altLang="zh-TW" sz="4000" dirty="0">
                <a:solidFill>
                  <a:schemeClr val="tx2">
                    <a:lumMod val="75000"/>
                  </a:schemeClr>
                </a:solidFill>
                <a:latin typeface="+mn-ea"/>
              </a:rPr>
              <a:t>00%</a:t>
            </a:r>
            <a:r>
              <a:rPr lang="zh-TW" altLang="en-US" sz="4000" dirty="0">
                <a:solidFill>
                  <a:schemeClr val="tx2">
                    <a:lumMod val="75000"/>
                  </a:schemeClr>
                </a:solidFill>
                <a:latin typeface="+mn-ea"/>
              </a:rPr>
              <a:t> </a:t>
            </a:r>
            <a:r>
              <a:rPr lang="zh-CN" altLang="en-US" sz="2400" dirty="0">
                <a:solidFill>
                  <a:schemeClr val="tx2">
                    <a:lumMod val="75000"/>
                  </a:schemeClr>
                </a:solidFill>
                <a:latin typeface="+mn-ea"/>
              </a:rPr>
              <a:t>台湾地区市场占有率</a:t>
            </a:r>
            <a:endParaRPr lang="zh-CN" altLang="en-US" sz="2400" dirty="0">
              <a:solidFill>
                <a:schemeClr val="tx2">
                  <a:lumMod val="75000"/>
                </a:schemeClr>
              </a:solidFill>
              <a:latin typeface="+mn-ea"/>
            </a:endParaRPr>
          </a:p>
        </p:txBody>
      </p:sp>
      <p:sp>
        <p:nvSpPr>
          <p:cNvPr id="36" name="矩形 35"/>
          <p:cNvSpPr/>
          <p:nvPr/>
        </p:nvSpPr>
        <p:spPr>
          <a:xfrm>
            <a:off x="6690008" y="4870901"/>
            <a:ext cx="4950608" cy="646331"/>
          </a:xfrm>
          <a:prstGeom prst="rect">
            <a:avLst/>
          </a:prstGeom>
        </p:spPr>
        <p:txBody>
          <a:bodyPr wrap="square">
            <a:spAutoFit/>
          </a:bodyPr>
          <a:lstStyle/>
          <a:p>
            <a:r>
              <a:rPr lang="zh-TW" altLang="en-US" sz="2400" dirty="0">
                <a:solidFill>
                  <a:schemeClr val="bg1"/>
                </a:solidFill>
                <a:latin typeface="+mn-ea"/>
              </a:rPr>
              <a:t>大陆</a:t>
            </a:r>
            <a:r>
              <a:rPr lang="zh-TW" altLang="en-US" sz="3600" dirty="0">
                <a:solidFill>
                  <a:schemeClr val="bg1"/>
                </a:solidFill>
                <a:latin typeface="+mn-ea"/>
              </a:rPr>
              <a:t>指标高校</a:t>
            </a:r>
            <a:r>
              <a:rPr lang="zh-TW" altLang="en-US" sz="2400" dirty="0">
                <a:solidFill>
                  <a:schemeClr val="bg1"/>
                </a:solidFill>
                <a:latin typeface="+mn-ea"/>
              </a:rPr>
              <a:t>的共同选择</a:t>
            </a:r>
            <a:endParaRPr lang="zh-CN" altLang="en-US" sz="2400" dirty="0">
              <a:solidFill>
                <a:schemeClr val="bg1"/>
              </a:solidFill>
              <a:latin typeface="+mn-ea"/>
            </a:endParaRPr>
          </a:p>
        </p:txBody>
      </p:sp>
      <p:sp>
        <p:nvSpPr>
          <p:cNvPr id="28" name="矩形 27"/>
          <p:cNvSpPr/>
          <p:nvPr/>
        </p:nvSpPr>
        <p:spPr>
          <a:xfrm>
            <a:off x="5691758" y="5712034"/>
            <a:ext cx="5544616" cy="707886"/>
          </a:xfrm>
          <a:prstGeom prst="rect">
            <a:avLst/>
          </a:prstGeom>
        </p:spPr>
        <p:txBody>
          <a:bodyPr wrap="square">
            <a:spAutoFit/>
          </a:bodyPr>
          <a:lstStyle/>
          <a:p>
            <a:r>
              <a:rPr lang="zh-CN" altLang="en-US" sz="2000" dirty="0">
                <a:latin typeface="+mn-ea"/>
              </a:rPr>
              <a:t>→</a:t>
            </a:r>
            <a:r>
              <a:rPr lang="zh-TW" altLang="en-US" sz="2000" dirty="0">
                <a:latin typeface="+mn-ea"/>
              </a:rPr>
              <a:t>超过</a:t>
            </a:r>
            <a:r>
              <a:rPr lang="en-US" altLang="zh-TW" sz="2000" dirty="0">
                <a:latin typeface="+mn-ea"/>
              </a:rPr>
              <a:t>30</a:t>
            </a:r>
            <a:r>
              <a:rPr lang="zh-TW" altLang="en-US" sz="2000" dirty="0">
                <a:latin typeface="+mn-ea"/>
              </a:rPr>
              <a:t>所</a:t>
            </a:r>
            <a:r>
              <a:rPr lang="en-US" altLang="zh-TW" sz="2000" dirty="0">
                <a:latin typeface="+mn-ea"/>
              </a:rPr>
              <a:t>9</a:t>
            </a:r>
            <a:r>
              <a:rPr lang="en-US" altLang="zh-CN" sz="2000" dirty="0">
                <a:latin typeface="+mn-ea"/>
              </a:rPr>
              <a:t>85</a:t>
            </a:r>
            <a:r>
              <a:rPr lang="zh-CN" altLang="en-US" sz="2000" dirty="0">
                <a:latin typeface="+mn-ea"/>
              </a:rPr>
              <a:t>、</a:t>
            </a:r>
            <a:r>
              <a:rPr lang="en-US" altLang="zh-CN" sz="2000" dirty="0">
                <a:latin typeface="+mn-ea"/>
              </a:rPr>
              <a:t>211</a:t>
            </a:r>
            <a:r>
              <a:rPr lang="zh-CN" altLang="en-US" sz="2000" dirty="0">
                <a:latin typeface="+mn-ea"/>
              </a:rPr>
              <a:t>、双一流高校</a:t>
            </a:r>
            <a:r>
              <a:rPr lang="zh-TW" altLang="en-US" sz="2000" dirty="0">
                <a:latin typeface="+mn-ea"/>
              </a:rPr>
              <a:t>、及</a:t>
            </a:r>
            <a:r>
              <a:rPr lang="en-US" altLang="zh-TW" sz="2000" dirty="0">
                <a:latin typeface="+mn-ea"/>
              </a:rPr>
              <a:t>300</a:t>
            </a:r>
            <a:r>
              <a:rPr lang="zh-TW" altLang="en-US" sz="2000" dirty="0">
                <a:latin typeface="+mn-ea"/>
              </a:rPr>
              <a:t>余家重点学校采用</a:t>
            </a:r>
            <a:endParaRPr lang="zh-CN" altLang="en-US" sz="2000" dirty="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ppt_w</p:attrName>
                                        </p:attrNameLst>
                                      </p:cBhvr>
                                      <p:tavLst>
                                        <p:tav tm="0">
                                          <p:val>
                                            <p:fltVal val="0"/>
                                          </p:val>
                                        </p:tav>
                                        <p:tav tm="100000">
                                          <p:val>
                                            <p:strVal val="#ppt_w"/>
                                          </p:val>
                                        </p:tav>
                                      </p:tavLst>
                                    </p:anim>
                                    <p:anim calcmode="lin" valueType="num">
                                      <p:cBhvr>
                                        <p:cTn id="8" dur="1000" fill="hold"/>
                                        <p:tgtEl>
                                          <p:spTgt spid="45"/>
                                        </p:tgtEl>
                                        <p:attrNameLst>
                                          <p:attrName>ppt_h</p:attrName>
                                        </p:attrNameLst>
                                      </p:cBhvr>
                                      <p:tavLst>
                                        <p:tav tm="0">
                                          <p:val>
                                            <p:fltVal val="0"/>
                                          </p:val>
                                        </p:tav>
                                        <p:tav tm="100000">
                                          <p:val>
                                            <p:strVal val="#ppt_h"/>
                                          </p:val>
                                        </p:tav>
                                      </p:tavLst>
                                    </p:anim>
                                    <p:anim calcmode="lin" valueType="num">
                                      <p:cBhvr>
                                        <p:cTn id="9" dur="1000" fill="hold"/>
                                        <p:tgtEl>
                                          <p:spTgt spid="45"/>
                                        </p:tgtEl>
                                        <p:attrNameLst>
                                          <p:attrName>style.rotation</p:attrName>
                                        </p:attrNameLst>
                                      </p:cBhvr>
                                      <p:tavLst>
                                        <p:tav tm="0">
                                          <p:val>
                                            <p:fltVal val="90"/>
                                          </p:val>
                                        </p:tav>
                                        <p:tav tm="100000">
                                          <p:val>
                                            <p:fltVal val="0"/>
                                          </p:val>
                                        </p:tav>
                                      </p:tavLst>
                                    </p:anim>
                                    <p:animEffect transition="in" filter="fade">
                                      <p:cBhvr>
                                        <p:cTn id="10" dur="1000"/>
                                        <p:tgtEl>
                                          <p:spTgt spid="45"/>
                                        </p:tgtEl>
                                      </p:cBhvr>
                                    </p:animEffect>
                                  </p:childTnLst>
                                </p:cTn>
                              </p:par>
                              <p:par>
                                <p:cTn id="11" presetID="3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000" fill="hold"/>
                                        <p:tgtEl>
                                          <p:spTgt spid="27"/>
                                        </p:tgtEl>
                                        <p:attrNameLst>
                                          <p:attrName>ppt_w</p:attrName>
                                        </p:attrNameLst>
                                      </p:cBhvr>
                                      <p:tavLst>
                                        <p:tav tm="0">
                                          <p:val>
                                            <p:fltVal val="0"/>
                                          </p:val>
                                        </p:tav>
                                        <p:tav tm="100000">
                                          <p:val>
                                            <p:strVal val="#ppt_w"/>
                                          </p:val>
                                        </p:tav>
                                      </p:tavLst>
                                    </p:anim>
                                    <p:anim calcmode="lin" valueType="num">
                                      <p:cBhvr>
                                        <p:cTn id="14" dur="1000" fill="hold"/>
                                        <p:tgtEl>
                                          <p:spTgt spid="27"/>
                                        </p:tgtEl>
                                        <p:attrNameLst>
                                          <p:attrName>ppt_h</p:attrName>
                                        </p:attrNameLst>
                                      </p:cBhvr>
                                      <p:tavLst>
                                        <p:tav tm="0">
                                          <p:val>
                                            <p:fltVal val="0"/>
                                          </p:val>
                                        </p:tav>
                                        <p:tav tm="100000">
                                          <p:val>
                                            <p:strVal val="#ppt_h"/>
                                          </p:val>
                                        </p:tav>
                                      </p:tavLst>
                                    </p:anim>
                                    <p:anim calcmode="lin" valueType="num">
                                      <p:cBhvr>
                                        <p:cTn id="15" dur="1000" fill="hold"/>
                                        <p:tgtEl>
                                          <p:spTgt spid="27"/>
                                        </p:tgtEl>
                                        <p:attrNameLst>
                                          <p:attrName>style.rotation</p:attrName>
                                        </p:attrNameLst>
                                      </p:cBhvr>
                                      <p:tavLst>
                                        <p:tav tm="0">
                                          <p:val>
                                            <p:fltVal val="90"/>
                                          </p:val>
                                        </p:tav>
                                        <p:tav tm="100000">
                                          <p:val>
                                            <p:fltVal val="0"/>
                                          </p:val>
                                        </p:tav>
                                      </p:tavLst>
                                    </p:anim>
                                    <p:animEffect transition="in" filter="fade">
                                      <p:cBhvr>
                                        <p:cTn id="16" dur="1000"/>
                                        <p:tgtEl>
                                          <p:spTgt spid="2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par>
                                <p:cTn id="23" presetID="12" presetClass="entr" presetSubtype="8" fill="hold" nodeType="withEffect">
                                  <p:stCondLst>
                                    <p:cond delay="150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p:tgtEl>
                                          <p:spTgt spid="32"/>
                                        </p:tgtEl>
                                        <p:attrNameLst>
                                          <p:attrName>ppt_x</p:attrName>
                                        </p:attrNameLst>
                                      </p:cBhvr>
                                      <p:tavLst>
                                        <p:tav tm="0">
                                          <p:val>
                                            <p:strVal val="#ppt_x-#ppt_w*1.125000"/>
                                          </p:val>
                                        </p:tav>
                                        <p:tav tm="100000">
                                          <p:val>
                                            <p:strVal val="#ppt_x"/>
                                          </p:val>
                                        </p:tav>
                                      </p:tavLst>
                                    </p:anim>
                                    <p:animEffect transition="in" filter="wipe(right)">
                                      <p:cBhvr>
                                        <p:cTn id="26" dur="500"/>
                                        <p:tgtEl>
                                          <p:spTgt spid="32"/>
                                        </p:tgtEl>
                                      </p:cBhvr>
                                    </p:animEffect>
                                  </p:childTnLst>
                                </p:cTn>
                              </p:par>
                              <p:par>
                                <p:cTn id="27" presetID="12" presetClass="entr" presetSubtype="8" fill="hold" nodeType="withEffect">
                                  <p:stCondLst>
                                    <p:cond delay="175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p:tgtEl>
                                          <p:spTgt spid="31"/>
                                        </p:tgtEl>
                                        <p:attrNameLst>
                                          <p:attrName>ppt_x</p:attrName>
                                        </p:attrNameLst>
                                      </p:cBhvr>
                                      <p:tavLst>
                                        <p:tav tm="0">
                                          <p:val>
                                            <p:strVal val="#ppt_x-#ppt_w*1.125000"/>
                                          </p:val>
                                        </p:tav>
                                        <p:tav tm="100000">
                                          <p:val>
                                            <p:strVal val="#ppt_x"/>
                                          </p:val>
                                        </p:tav>
                                      </p:tavLst>
                                    </p:anim>
                                    <p:animEffect transition="in" filter="wipe(right)">
                                      <p:cBhvr>
                                        <p:cTn id="30" dur="500"/>
                                        <p:tgtEl>
                                          <p:spTgt spid="31"/>
                                        </p:tgtEl>
                                      </p:cBhvr>
                                    </p:animEffect>
                                  </p:childTnLst>
                                </p:cTn>
                              </p:par>
                              <p:par>
                                <p:cTn id="31" presetID="12" presetClass="entr" presetSubtype="8" fill="hold" nodeType="withEffect">
                                  <p:stCondLst>
                                    <p:cond delay="200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p:tgtEl>
                                          <p:spTgt spid="33"/>
                                        </p:tgtEl>
                                        <p:attrNameLst>
                                          <p:attrName>ppt_x</p:attrName>
                                        </p:attrNameLst>
                                      </p:cBhvr>
                                      <p:tavLst>
                                        <p:tav tm="0">
                                          <p:val>
                                            <p:strVal val="#ppt_x-#ppt_w*1.125000"/>
                                          </p:val>
                                        </p:tav>
                                        <p:tav tm="100000">
                                          <p:val>
                                            <p:strVal val="#ppt_x"/>
                                          </p:val>
                                        </p:tav>
                                      </p:tavLst>
                                    </p:anim>
                                    <p:animEffect transition="in" filter="wipe(right)">
                                      <p:cBhvr>
                                        <p:cTn id="34" dur="500"/>
                                        <p:tgtEl>
                                          <p:spTgt spid="33"/>
                                        </p:tgtEl>
                                      </p:cBhvr>
                                    </p:animEffect>
                                  </p:childTnLst>
                                </p:cTn>
                              </p:par>
                              <p:par>
                                <p:cTn id="35" presetID="16" presetClass="entr" presetSubtype="42" fill="hold" grpId="0" nodeType="withEffect">
                                  <p:stCondLst>
                                    <p:cond delay="2000"/>
                                  </p:stCondLst>
                                  <p:childTnLst>
                                    <p:set>
                                      <p:cBhvr>
                                        <p:cTn id="36" dur="1" fill="hold">
                                          <p:stCondLst>
                                            <p:cond delay="0"/>
                                          </p:stCondLst>
                                        </p:cTn>
                                        <p:tgtEl>
                                          <p:spTgt spid="34"/>
                                        </p:tgtEl>
                                        <p:attrNameLst>
                                          <p:attrName>style.visibility</p:attrName>
                                        </p:attrNameLst>
                                      </p:cBhvr>
                                      <p:to>
                                        <p:strVal val="visible"/>
                                      </p:to>
                                    </p:set>
                                    <p:animEffect transition="in" filter="barn(outHorizontal)">
                                      <p:cBhvr>
                                        <p:cTn id="37" dur="500"/>
                                        <p:tgtEl>
                                          <p:spTgt spid="34"/>
                                        </p:tgtEl>
                                      </p:cBhvr>
                                    </p:animEffect>
                                  </p:childTnLst>
                                </p:cTn>
                              </p:par>
                              <p:par>
                                <p:cTn id="38" presetID="16" presetClass="entr" presetSubtype="42" fill="hold" grpId="0" nodeType="withEffect">
                                  <p:stCondLst>
                                    <p:cond delay="2250"/>
                                  </p:stCondLst>
                                  <p:childTnLst>
                                    <p:set>
                                      <p:cBhvr>
                                        <p:cTn id="39" dur="1" fill="hold">
                                          <p:stCondLst>
                                            <p:cond delay="0"/>
                                          </p:stCondLst>
                                        </p:cTn>
                                        <p:tgtEl>
                                          <p:spTgt spid="35"/>
                                        </p:tgtEl>
                                        <p:attrNameLst>
                                          <p:attrName>style.visibility</p:attrName>
                                        </p:attrNameLst>
                                      </p:cBhvr>
                                      <p:to>
                                        <p:strVal val="visible"/>
                                      </p:to>
                                    </p:set>
                                    <p:animEffect transition="in" filter="barn(outHorizontal)">
                                      <p:cBhvr>
                                        <p:cTn id="40" dur="500"/>
                                        <p:tgtEl>
                                          <p:spTgt spid="35"/>
                                        </p:tgtEl>
                                      </p:cBhvr>
                                    </p:animEffect>
                                  </p:childTnLst>
                                </p:cTn>
                              </p:par>
                              <p:par>
                                <p:cTn id="41" presetID="16" presetClass="entr" presetSubtype="42" fill="hold" grpId="0" nodeType="withEffect">
                                  <p:stCondLst>
                                    <p:cond delay="2500"/>
                                  </p:stCondLst>
                                  <p:childTnLst>
                                    <p:set>
                                      <p:cBhvr>
                                        <p:cTn id="42" dur="1" fill="hold">
                                          <p:stCondLst>
                                            <p:cond delay="0"/>
                                          </p:stCondLst>
                                        </p:cTn>
                                        <p:tgtEl>
                                          <p:spTgt spid="36"/>
                                        </p:tgtEl>
                                        <p:attrNameLst>
                                          <p:attrName>style.visibility</p:attrName>
                                        </p:attrNameLst>
                                      </p:cBhvr>
                                      <p:to>
                                        <p:strVal val="visible"/>
                                      </p:to>
                                    </p:set>
                                    <p:animEffect transition="in" filter="barn(outHorizontal)">
                                      <p:cBhvr>
                                        <p:cTn id="43" dur="500"/>
                                        <p:tgtEl>
                                          <p:spTgt spid="36"/>
                                        </p:tgtEl>
                                      </p:cBhvr>
                                    </p:animEffect>
                                  </p:childTnLst>
                                </p:cTn>
                              </p:par>
                              <p:par>
                                <p:cTn id="44" presetID="17" presetClass="entr" presetSubtype="8" fill="hold" grpId="0" nodeType="withEffect">
                                  <p:stCondLst>
                                    <p:cond delay="175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ppt_x</p:attrName>
                                        </p:attrNameLst>
                                      </p:cBhvr>
                                      <p:tavLst>
                                        <p:tav tm="0">
                                          <p:val>
                                            <p:strVal val="#ppt_x-#ppt_w/2"/>
                                          </p:val>
                                        </p:tav>
                                        <p:tav tm="100000">
                                          <p:val>
                                            <p:strVal val="#ppt_x"/>
                                          </p:val>
                                        </p:tav>
                                      </p:tavLst>
                                    </p:anim>
                                    <p:anim calcmode="lin" valueType="num">
                                      <p:cBhvr>
                                        <p:cTn id="47" dur="500" fill="hold"/>
                                        <p:tgtEl>
                                          <p:spTgt spid="24"/>
                                        </p:tgtEl>
                                        <p:attrNameLst>
                                          <p:attrName>ppt_y</p:attrName>
                                        </p:attrNameLst>
                                      </p:cBhvr>
                                      <p:tavLst>
                                        <p:tav tm="0">
                                          <p:val>
                                            <p:strVal val="#ppt_y"/>
                                          </p:val>
                                        </p:tav>
                                        <p:tav tm="100000">
                                          <p:val>
                                            <p:strVal val="#ppt_y"/>
                                          </p:val>
                                        </p:tav>
                                      </p:tavLst>
                                    </p:anim>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strVal val="#ppt_h"/>
                                          </p:val>
                                        </p:tav>
                                        <p:tav tm="100000">
                                          <p:val>
                                            <p:strVal val="#ppt_h"/>
                                          </p:val>
                                        </p:tav>
                                      </p:tavLst>
                                    </p:anim>
                                  </p:childTnLst>
                                </p:cTn>
                              </p:par>
                              <p:par>
                                <p:cTn id="50" presetID="17" presetClass="entr" presetSubtype="8" fill="hold" grpId="0" nodeType="withEffect">
                                  <p:stCondLst>
                                    <p:cond delay="200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ppt_x</p:attrName>
                                        </p:attrNameLst>
                                      </p:cBhvr>
                                      <p:tavLst>
                                        <p:tav tm="0">
                                          <p:val>
                                            <p:strVal val="#ppt_x-#ppt_w/2"/>
                                          </p:val>
                                        </p:tav>
                                        <p:tav tm="100000">
                                          <p:val>
                                            <p:strVal val="#ppt_x"/>
                                          </p:val>
                                        </p:tav>
                                      </p:tavLst>
                                    </p:anim>
                                    <p:anim calcmode="lin" valueType="num">
                                      <p:cBhvr>
                                        <p:cTn id="53" dur="500" fill="hold"/>
                                        <p:tgtEl>
                                          <p:spTgt spid="25"/>
                                        </p:tgtEl>
                                        <p:attrNameLst>
                                          <p:attrName>ppt_y</p:attrName>
                                        </p:attrNameLst>
                                      </p:cBhvr>
                                      <p:tavLst>
                                        <p:tav tm="0">
                                          <p:val>
                                            <p:strVal val="#ppt_y"/>
                                          </p:val>
                                        </p:tav>
                                        <p:tav tm="100000">
                                          <p:val>
                                            <p:strVal val="#ppt_y"/>
                                          </p:val>
                                        </p:tav>
                                      </p:tavLst>
                                    </p:anim>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strVal val="#ppt_h"/>
                                          </p:val>
                                        </p:tav>
                                        <p:tav tm="100000">
                                          <p:val>
                                            <p:strVal val="#ppt_h"/>
                                          </p:val>
                                        </p:tav>
                                      </p:tavLst>
                                    </p:anim>
                                  </p:childTnLst>
                                </p:cTn>
                              </p:par>
                              <p:par>
                                <p:cTn id="56" presetID="17" presetClass="entr" presetSubtype="8" fill="hold" grpId="0" nodeType="withEffect">
                                  <p:stCondLst>
                                    <p:cond delay="225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ppt_x</p:attrName>
                                        </p:attrNameLst>
                                      </p:cBhvr>
                                      <p:tavLst>
                                        <p:tav tm="0">
                                          <p:val>
                                            <p:strVal val="#ppt_x-#ppt_w/2"/>
                                          </p:val>
                                        </p:tav>
                                        <p:tav tm="100000">
                                          <p:val>
                                            <p:strVal val="#ppt_x"/>
                                          </p:val>
                                        </p:tav>
                                      </p:tavLst>
                                    </p:anim>
                                    <p:anim calcmode="lin" valueType="num">
                                      <p:cBhvr>
                                        <p:cTn id="59" dur="500" fill="hold"/>
                                        <p:tgtEl>
                                          <p:spTgt spid="26"/>
                                        </p:tgtEl>
                                        <p:attrNameLst>
                                          <p:attrName>ppt_y</p:attrName>
                                        </p:attrNameLst>
                                      </p:cBhvr>
                                      <p:tavLst>
                                        <p:tav tm="0">
                                          <p:val>
                                            <p:strVal val="#ppt_y"/>
                                          </p:val>
                                        </p:tav>
                                        <p:tav tm="100000">
                                          <p:val>
                                            <p:strVal val="#ppt_y"/>
                                          </p:val>
                                        </p:tav>
                                      </p:tavLst>
                                    </p:anim>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strVal val="#ppt_h"/>
                                          </p:val>
                                        </p:tav>
                                        <p:tav tm="100000">
                                          <p:val>
                                            <p:strVal val="#ppt_h"/>
                                          </p:val>
                                        </p:tav>
                                      </p:tavLst>
                                    </p:anim>
                                  </p:childTnLst>
                                </p:cTn>
                              </p:par>
                              <p:par>
                                <p:cTn id="62" presetID="42" presetClass="entr" presetSubtype="0" fill="hold" grpId="0" nodeType="withEffect">
                                  <p:stCondLst>
                                    <p:cond delay="175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3" grpId="0"/>
      <p:bldP spid="45" grpId="0" animBg="1"/>
      <p:bldP spid="34" grpId="0"/>
      <p:bldP spid="35" grpId="0"/>
      <p:bldP spid="36" grpId="0"/>
      <p:bldP spid="2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253"/>
            <a:ext cx="12192000" cy="2820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3518115" y="752528"/>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711485" y="1061270"/>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096000" y="1370012"/>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平行四边形 9"/>
          <p:cNvSpPr/>
          <p:nvPr/>
        </p:nvSpPr>
        <p:spPr>
          <a:xfrm>
            <a:off x="874713" y="1920551"/>
            <a:ext cx="3058658" cy="399404"/>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9362328"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9784960"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10207593"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10630227"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9208610"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909702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898544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87385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876227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65068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853910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842751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31593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820434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809276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798117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786959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775800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764642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753483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742325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731166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720008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708849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697691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686532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675374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664215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653057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641898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630740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619581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a:off x="608423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a:off x="597264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176691" y="1758480"/>
            <a:ext cx="1106331" cy="254302"/>
            <a:chOff x="-115731" y="1766100"/>
            <a:chExt cx="1106331" cy="254302"/>
          </a:xfrm>
          <a:solidFill>
            <a:schemeClr val="accent1"/>
          </a:solidFill>
        </p:grpSpPr>
        <p:sp>
          <p:nvSpPr>
            <p:cNvPr id="54" name="任意多边形 53"/>
            <p:cNvSpPr/>
            <p:nvPr/>
          </p:nvSpPr>
          <p:spPr>
            <a:xfrm>
              <a:off x="359221"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a:off x="299852"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40483"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a:off x="181114"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a:off x="121745"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62376"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a:off x="3007"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a:off x="-56362"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a:off x="-115731"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a:off x="893538"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834173"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774804"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15435"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656066"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596697"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537328"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477959"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418590"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矩形 74"/>
          <p:cNvSpPr/>
          <p:nvPr/>
        </p:nvSpPr>
        <p:spPr>
          <a:xfrm>
            <a:off x="799154" y="2685545"/>
            <a:ext cx="8779581" cy="1106457"/>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6000" b="1" dirty="0">
                <a:solidFill>
                  <a:schemeClr val="bg1"/>
                </a:solidFill>
                <a:latin typeface="+mn-ea"/>
              </a:rPr>
              <a:t>演示完毕感谢观看</a:t>
            </a:r>
            <a:endParaRPr lang="zh-CN" altLang="en-US" sz="6000" b="1" dirty="0">
              <a:solidFill>
                <a:schemeClr val="bg1"/>
              </a:solidFill>
              <a:latin typeface="+mn-ea"/>
            </a:endParaRPr>
          </a:p>
        </p:txBody>
      </p:sp>
      <p:sp>
        <p:nvSpPr>
          <p:cNvPr id="76" name="矩形 75"/>
          <p:cNvSpPr/>
          <p:nvPr/>
        </p:nvSpPr>
        <p:spPr>
          <a:xfrm>
            <a:off x="878673" y="3898489"/>
            <a:ext cx="6697556" cy="700769"/>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3600">
                <a:solidFill>
                  <a:schemeClr val="accent1"/>
                </a:solidFill>
                <a:latin typeface="+mn-ea"/>
              </a:rPr>
              <a:t>华艺学术文献数据库</a:t>
            </a:r>
            <a:endParaRPr lang="zh-CN" altLang="en-US" sz="3600" dirty="0">
              <a:solidFill>
                <a:schemeClr val="accent1"/>
              </a:solidFill>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additive="base">
                                        <p:cTn id="23" dur="500" fill="hold"/>
                                        <p:tgtEl>
                                          <p:spTgt spid="74"/>
                                        </p:tgtEl>
                                        <p:attrNameLst>
                                          <p:attrName>ppt_x</p:attrName>
                                        </p:attrNameLst>
                                      </p:cBhvr>
                                      <p:tavLst>
                                        <p:tav tm="0">
                                          <p:val>
                                            <p:strVal val="0-#ppt_w/2"/>
                                          </p:val>
                                        </p:tav>
                                        <p:tav tm="100000">
                                          <p:val>
                                            <p:strVal val="#ppt_x"/>
                                          </p:val>
                                        </p:tav>
                                      </p:tavLst>
                                    </p:anim>
                                    <p:anim calcmode="lin" valueType="num">
                                      <p:cBhvr additive="base">
                                        <p:cTn id="24" dur="500" fill="hold"/>
                                        <p:tgtEl>
                                          <p:spTgt spid="7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2"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1+#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1+#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1+#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1+#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1+#ppt_w/2"/>
                                          </p:val>
                                        </p:tav>
                                        <p:tav tm="100000">
                                          <p:val>
                                            <p:strVal val="#ppt_x"/>
                                          </p:val>
                                        </p:tav>
                                      </p:tavLst>
                                    </p:anim>
                                    <p:anim calcmode="lin" valueType="num">
                                      <p:cBhvr additive="base">
                                        <p:cTn id="53" dur="500" fill="hold"/>
                                        <p:tgtEl>
                                          <p:spTgt spid="25"/>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1+#ppt_w/2"/>
                                          </p:val>
                                        </p:tav>
                                        <p:tav tm="100000">
                                          <p:val>
                                            <p:strVal val="#ppt_x"/>
                                          </p:val>
                                        </p:tav>
                                      </p:tavLst>
                                    </p:anim>
                                    <p:anim calcmode="lin" valueType="num">
                                      <p:cBhvr additive="base">
                                        <p:cTn id="57" dur="500" fill="hold"/>
                                        <p:tgtEl>
                                          <p:spTgt spid="26"/>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1+#ppt_w/2"/>
                                          </p:val>
                                        </p:tav>
                                        <p:tav tm="100000">
                                          <p:val>
                                            <p:strVal val="#ppt_x"/>
                                          </p:val>
                                        </p:tav>
                                      </p:tavLst>
                                    </p:anim>
                                    <p:anim calcmode="lin" valueType="num">
                                      <p:cBhvr additive="base">
                                        <p:cTn id="61" dur="500" fill="hold"/>
                                        <p:tgtEl>
                                          <p:spTgt spid="27"/>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1+#ppt_w/2"/>
                                          </p:val>
                                        </p:tav>
                                        <p:tav tm="100000">
                                          <p:val>
                                            <p:strVal val="#ppt_x"/>
                                          </p:val>
                                        </p:tav>
                                      </p:tavLst>
                                    </p:anim>
                                    <p:anim calcmode="lin" valueType="num">
                                      <p:cBhvr additive="base">
                                        <p:cTn id="65" dur="500" fill="hold"/>
                                        <p:tgtEl>
                                          <p:spTgt spid="2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fill="hold"/>
                                        <p:tgtEl>
                                          <p:spTgt spid="29"/>
                                        </p:tgtEl>
                                        <p:attrNameLst>
                                          <p:attrName>ppt_x</p:attrName>
                                        </p:attrNameLst>
                                      </p:cBhvr>
                                      <p:tavLst>
                                        <p:tav tm="0">
                                          <p:val>
                                            <p:strVal val="1+#ppt_w/2"/>
                                          </p:val>
                                        </p:tav>
                                        <p:tav tm="100000">
                                          <p:val>
                                            <p:strVal val="#ppt_x"/>
                                          </p:val>
                                        </p:tav>
                                      </p:tavLst>
                                    </p:anim>
                                    <p:anim calcmode="lin" valueType="num">
                                      <p:cBhvr additive="base">
                                        <p:cTn id="69" dur="500" fill="hold"/>
                                        <p:tgtEl>
                                          <p:spTgt spid="29"/>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500" fill="hold"/>
                                        <p:tgtEl>
                                          <p:spTgt spid="30"/>
                                        </p:tgtEl>
                                        <p:attrNameLst>
                                          <p:attrName>ppt_x</p:attrName>
                                        </p:attrNameLst>
                                      </p:cBhvr>
                                      <p:tavLst>
                                        <p:tav tm="0">
                                          <p:val>
                                            <p:strVal val="1+#ppt_w/2"/>
                                          </p:val>
                                        </p:tav>
                                        <p:tav tm="100000">
                                          <p:val>
                                            <p:strVal val="#ppt_x"/>
                                          </p:val>
                                        </p:tav>
                                      </p:tavLst>
                                    </p:anim>
                                    <p:anim calcmode="lin" valueType="num">
                                      <p:cBhvr additive="base">
                                        <p:cTn id="73" dur="500" fill="hold"/>
                                        <p:tgtEl>
                                          <p:spTgt spid="30"/>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additive="base">
                                        <p:cTn id="76" dur="500" fill="hold"/>
                                        <p:tgtEl>
                                          <p:spTgt spid="31"/>
                                        </p:tgtEl>
                                        <p:attrNameLst>
                                          <p:attrName>ppt_x</p:attrName>
                                        </p:attrNameLst>
                                      </p:cBhvr>
                                      <p:tavLst>
                                        <p:tav tm="0">
                                          <p:val>
                                            <p:strVal val="1+#ppt_w/2"/>
                                          </p:val>
                                        </p:tav>
                                        <p:tav tm="100000">
                                          <p:val>
                                            <p:strVal val="#ppt_x"/>
                                          </p:val>
                                        </p:tav>
                                      </p:tavLst>
                                    </p:anim>
                                    <p:anim calcmode="lin" valueType="num">
                                      <p:cBhvr additive="base">
                                        <p:cTn id="77" dur="500" fill="hold"/>
                                        <p:tgtEl>
                                          <p:spTgt spid="31"/>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 calcmode="lin" valueType="num">
                                      <p:cBhvr additive="base">
                                        <p:cTn id="80" dur="500" fill="hold"/>
                                        <p:tgtEl>
                                          <p:spTgt spid="32"/>
                                        </p:tgtEl>
                                        <p:attrNameLst>
                                          <p:attrName>ppt_x</p:attrName>
                                        </p:attrNameLst>
                                      </p:cBhvr>
                                      <p:tavLst>
                                        <p:tav tm="0">
                                          <p:val>
                                            <p:strVal val="1+#ppt_w/2"/>
                                          </p:val>
                                        </p:tav>
                                        <p:tav tm="100000">
                                          <p:val>
                                            <p:strVal val="#ppt_x"/>
                                          </p:val>
                                        </p:tav>
                                      </p:tavLst>
                                    </p:anim>
                                    <p:anim calcmode="lin" valueType="num">
                                      <p:cBhvr additive="base">
                                        <p:cTn id="81" dur="500" fill="hold"/>
                                        <p:tgtEl>
                                          <p:spTgt spid="32"/>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additive="base">
                                        <p:cTn id="84" dur="500" fill="hold"/>
                                        <p:tgtEl>
                                          <p:spTgt spid="33"/>
                                        </p:tgtEl>
                                        <p:attrNameLst>
                                          <p:attrName>ppt_x</p:attrName>
                                        </p:attrNameLst>
                                      </p:cBhvr>
                                      <p:tavLst>
                                        <p:tav tm="0">
                                          <p:val>
                                            <p:strVal val="1+#ppt_w/2"/>
                                          </p:val>
                                        </p:tav>
                                        <p:tav tm="100000">
                                          <p:val>
                                            <p:strVal val="#ppt_x"/>
                                          </p:val>
                                        </p:tav>
                                      </p:tavLst>
                                    </p:anim>
                                    <p:anim calcmode="lin" valueType="num">
                                      <p:cBhvr additive="base">
                                        <p:cTn id="85" dur="500" fill="hold"/>
                                        <p:tgtEl>
                                          <p:spTgt spid="33"/>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additive="base">
                                        <p:cTn id="88" dur="500" fill="hold"/>
                                        <p:tgtEl>
                                          <p:spTgt spid="34"/>
                                        </p:tgtEl>
                                        <p:attrNameLst>
                                          <p:attrName>ppt_x</p:attrName>
                                        </p:attrNameLst>
                                      </p:cBhvr>
                                      <p:tavLst>
                                        <p:tav tm="0">
                                          <p:val>
                                            <p:strVal val="1+#ppt_w/2"/>
                                          </p:val>
                                        </p:tav>
                                        <p:tav tm="100000">
                                          <p:val>
                                            <p:strVal val="#ppt_x"/>
                                          </p:val>
                                        </p:tav>
                                      </p:tavLst>
                                    </p:anim>
                                    <p:anim calcmode="lin" valueType="num">
                                      <p:cBhvr additive="base">
                                        <p:cTn id="89" dur="500" fill="hold"/>
                                        <p:tgtEl>
                                          <p:spTgt spid="34"/>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 calcmode="lin" valueType="num">
                                      <p:cBhvr additive="base">
                                        <p:cTn id="92" dur="500" fill="hold"/>
                                        <p:tgtEl>
                                          <p:spTgt spid="35"/>
                                        </p:tgtEl>
                                        <p:attrNameLst>
                                          <p:attrName>ppt_x</p:attrName>
                                        </p:attrNameLst>
                                      </p:cBhvr>
                                      <p:tavLst>
                                        <p:tav tm="0">
                                          <p:val>
                                            <p:strVal val="1+#ppt_w/2"/>
                                          </p:val>
                                        </p:tav>
                                        <p:tav tm="100000">
                                          <p:val>
                                            <p:strVal val="#ppt_x"/>
                                          </p:val>
                                        </p:tav>
                                      </p:tavLst>
                                    </p:anim>
                                    <p:anim calcmode="lin" valueType="num">
                                      <p:cBhvr additive="base">
                                        <p:cTn id="93" dur="500" fill="hold"/>
                                        <p:tgtEl>
                                          <p:spTgt spid="35"/>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 calcmode="lin" valueType="num">
                                      <p:cBhvr additive="base">
                                        <p:cTn id="96" dur="500" fill="hold"/>
                                        <p:tgtEl>
                                          <p:spTgt spid="36"/>
                                        </p:tgtEl>
                                        <p:attrNameLst>
                                          <p:attrName>ppt_x</p:attrName>
                                        </p:attrNameLst>
                                      </p:cBhvr>
                                      <p:tavLst>
                                        <p:tav tm="0">
                                          <p:val>
                                            <p:strVal val="1+#ppt_w/2"/>
                                          </p:val>
                                        </p:tav>
                                        <p:tav tm="100000">
                                          <p:val>
                                            <p:strVal val="#ppt_x"/>
                                          </p:val>
                                        </p:tav>
                                      </p:tavLst>
                                    </p:anim>
                                    <p:anim calcmode="lin" valueType="num">
                                      <p:cBhvr additive="base">
                                        <p:cTn id="97" dur="500" fill="hold"/>
                                        <p:tgtEl>
                                          <p:spTgt spid="36"/>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additive="base">
                                        <p:cTn id="100" dur="500" fill="hold"/>
                                        <p:tgtEl>
                                          <p:spTgt spid="37"/>
                                        </p:tgtEl>
                                        <p:attrNameLst>
                                          <p:attrName>ppt_x</p:attrName>
                                        </p:attrNameLst>
                                      </p:cBhvr>
                                      <p:tavLst>
                                        <p:tav tm="0">
                                          <p:val>
                                            <p:strVal val="1+#ppt_w/2"/>
                                          </p:val>
                                        </p:tav>
                                        <p:tav tm="100000">
                                          <p:val>
                                            <p:strVal val="#ppt_x"/>
                                          </p:val>
                                        </p:tav>
                                      </p:tavLst>
                                    </p:anim>
                                    <p:anim calcmode="lin" valueType="num">
                                      <p:cBhvr additive="base">
                                        <p:cTn id="101" dur="500" fill="hold"/>
                                        <p:tgtEl>
                                          <p:spTgt spid="3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38"/>
                                        </p:tgtEl>
                                        <p:attrNameLst>
                                          <p:attrName>style.visibility</p:attrName>
                                        </p:attrNameLst>
                                      </p:cBhvr>
                                      <p:to>
                                        <p:strVal val="visible"/>
                                      </p:to>
                                    </p:set>
                                    <p:anim calcmode="lin" valueType="num">
                                      <p:cBhvr additive="base">
                                        <p:cTn id="104" dur="500" fill="hold"/>
                                        <p:tgtEl>
                                          <p:spTgt spid="38"/>
                                        </p:tgtEl>
                                        <p:attrNameLst>
                                          <p:attrName>ppt_x</p:attrName>
                                        </p:attrNameLst>
                                      </p:cBhvr>
                                      <p:tavLst>
                                        <p:tav tm="0">
                                          <p:val>
                                            <p:strVal val="1+#ppt_w/2"/>
                                          </p:val>
                                        </p:tav>
                                        <p:tav tm="100000">
                                          <p:val>
                                            <p:strVal val="#ppt_x"/>
                                          </p:val>
                                        </p:tav>
                                      </p:tavLst>
                                    </p:anim>
                                    <p:anim calcmode="lin" valueType="num">
                                      <p:cBhvr additive="base">
                                        <p:cTn id="105" dur="500" fill="hold"/>
                                        <p:tgtEl>
                                          <p:spTgt spid="38"/>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 calcmode="lin" valueType="num">
                                      <p:cBhvr additive="base">
                                        <p:cTn id="108" dur="500" fill="hold"/>
                                        <p:tgtEl>
                                          <p:spTgt spid="39"/>
                                        </p:tgtEl>
                                        <p:attrNameLst>
                                          <p:attrName>ppt_x</p:attrName>
                                        </p:attrNameLst>
                                      </p:cBhvr>
                                      <p:tavLst>
                                        <p:tav tm="0">
                                          <p:val>
                                            <p:strVal val="1+#ppt_w/2"/>
                                          </p:val>
                                        </p:tav>
                                        <p:tav tm="100000">
                                          <p:val>
                                            <p:strVal val="#ppt_x"/>
                                          </p:val>
                                        </p:tav>
                                      </p:tavLst>
                                    </p:anim>
                                    <p:anim calcmode="lin" valueType="num">
                                      <p:cBhvr additive="base">
                                        <p:cTn id="109" dur="500" fill="hold"/>
                                        <p:tgtEl>
                                          <p:spTgt spid="39"/>
                                        </p:tgtEl>
                                        <p:attrNameLst>
                                          <p:attrName>ppt_y</p:attrName>
                                        </p:attrNameLst>
                                      </p:cBhvr>
                                      <p:tavLst>
                                        <p:tav tm="0">
                                          <p:val>
                                            <p:strVal val="#ppt_y"/>
                                          </p:val>
                                        </p:tav>
                                        <p:tav tm="100000">
                                          <p:val>
                                            <p:strVal val="#ppt_y"/>
                                          </p:val>
                                        </p:tav>
                                      </p:tavLst>
                                    </p:anim>
                                  </p:childTnLst>
                                </p:cTn>
                              </p:par>
                              <p:par>
                                <p:cTn id="110" presetID="2" presetClass="entr" presetSubtype="2" fill="hold" grpId="0" nodeType="withEffect">
                                  <p:stCondLst>
                                    <p:cond delay="0"/>
                                  </p:stCondLst>
                                  <p:childTnLst>
                                    <p:set>
                                      <p:cBhvr>
                                        <p:cTn id="111" dur="1" fill="hold">
                                          <p:stCondLst>
                                            <p:cond delay="0"/>
                                          </p:stCondLst>
                                        </p:cTn>
                                        <p:tgtEl>
                                          <p:spTgt spid="40"/>
                                        </p:tgtEl>
                                        <p:attrNameLst>
                                          <p:attrName>style.visibility</p:attrName>
                                        </p:attrNameLst>
                                      </p:cBhvr>
                                      <p:to>
                                        <p:strVal val="visible"/>
                                      </p:to>
                                    </p:set>
                                    <p:anim calcmode="lin" valueType="num">
                                      <p:cBhvr additive="base">
                                        <p:cTn id="112" dur="500" fill="hold"/>
                                        <p:tgtEl>
                                          <p:spTgt spid="40"/>
                                        </p:tgtEl>
                                        <p:attrNameLst>
                                          <p:attrName>ppt_x</p:attrName>
                                        </p:attrNameLst>
                                      </p:cBhvr>
                                      <p:tavLst>
                                        <p:tav tm="0">
                                          <p:val>
                                            <p:strVal val="1+#ppt_w/2"/>
                                          </p:val>
                                        </p:tav>
                                        <p:tav tm="100000">
                                          <p:val>
                                            <p:strVal val="#ppt_x"/>
                                          </p:val>
                                        </p:tav>
                                      </p:tavLst>
                                    </p:anim>
                                    <p:anim calcmode="lin" valueType="num">
                                      <p:cBhvr additive="base">
                                        <p:cTn id="113" dur="500" fill="hold"/>
                                        <p:tgtEl>
                                          <p:spTgt spid="40"/>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500" fill="hold"/>
                                        <p:tgtEl>
                                          <p:spTgt spid="41"/>
                                        </p:tgtEl>
                                        <p:attrNameLst>
                                          <p:attrName>ppt_x</p:attrName>
                                        </p:attrNameLst>
                                      </p:cBhvr>
                                      <p:tavLst>
                                        <p:tav tm="0">
                                          <p:val>
                                            <p:strVal val="1+#ppt_w/2"/>
                                          </p:val>
                                        </p:tav>
                                        <p:tav tm="100000">
                                          <p:val>
                                            <p:strVal val="#ppt_x"/>
                                          </p:val>
                                        </p:tav>
                                      </p:tavLst>
                                    </p:anim>
                                    <p:anim calcmode="lin" valueType="num">
                                      <p:cBhvr additive="base">
                                        <p:cTn id="117" dur="500" fill="hold"/>
                                        <p:tgtEl>
                                          <p:spTgt spid="41"/>
                                        </p:tgtEl>
                                        <p:attrNameLst>
                                          <p:attrName>ppt_y</p:attrName>
                                        </p:attrNameLst>
                                      </p:cBhvr>
                                      <p:tavLst>
                                        <p:tav tm="0">
                                          <p:val>
                                            <p:strVal val="#ppt_y"/>
                                          </p:val>
                                        </p:tav>
                                        <p:tav tm="100000">
                                          <p:val>
                                            <p:strVal val="#ppt_y"/>
                                          </p:val>
                                        </p:tav>
                                      </p:tavLst>
                                    </p:anim>
                                  </p:childTnLst>
                                </p:cTn>
                              </p:par>
                              <p:par>
                                <p:cTn id="118" presetID="2" presetClass="entr" presetSubtype="2" fill="hold" grpId="0" nodeType="withEffect">
                                  <p:stCondLst>
                                    <p:cond delay="0"/>
                                  </p:stCondLst>
                                  <p:childTnLst>
                                    <p:set>
                                      <p:cBhvr>
                                        <p:cTn id="119" dur="1" fill="hold">
                                          <p:stCondLst>
                                            <p:cond delay="0"/>
                                          </p:stCondLst>
                                        </p:cTn>
                                        <p:tgtEl>
                                          <p:spTgt spid="42"/>
                                        </p:tgtEl>
                                        <p:attrNameLst>
                                          <p:attrName>style.visibility</p:attrName>
                                        </p:attrNameLst>
                                      </p:cBhvr>
                                      <p:to>
                                        <p:strVal val="visible"/>
                                      </p:to>
                                    </p:set>
                                    <p:anim calcmode="lin" valueType="num">
                                      <p:cBhvr additive="base">
                                        <p:cTn id="120" dur="500" fill="hold"/>
                                        <p:tgtEl>
                                          <p:spTgt spid="42"/>
                                        </p:tgtEl>
                                        <p:attrNameLst>
                                          <p:attrName>ppt_x</p:attrName>
                                        </p:attrNameLst>
                                      </p:cBhvr>
                                      <p:tavLst>
                                        <p:tav tm="0">
                                          <p:val>
                                            <p:strVal val="1+#ppt_w/2"/>
                                          </p:val>
                                        </p:tav>
                                        <p:tav tm="100000">
                                          <p:val>
                                            <p:strVal val="#ppt_x"/>
                                          </p:val>
                                        </p:tav>
                                      </p:tavLst>
                                    </p:anim>
                                    <p:anim calcmode="lin" valueType="num">
                                      <p:cBhvr additive="base">
                                        <p:cTn id="121" dur="500" fill="hold"/>
                                        <p:tgtEl>
                                          <p:spTgt spid="42"/>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43"/>
                                        </p:tgtEl>
                                        <p:attrNameLst>
                                          <p:attrName>style.visibility</p:attrName>
                                        </p:attrNameLst>
                                      </p:cBhvr>
                                      <p:to>
                                        <p:strVal val="visible"/>
                                      </p:to>
                                    </p:set>
                                    <p:anim calcmode="lin" valueType="num">
                                      <p:cBhvr additive="base">
                                        <p:cTn id="124" dur="500" fill="hold"/>
                                        <p:tgtEl>
                                          <p:spTgt spid="43"/>
                                        </p:tgtEl>
                                        <p:attrNameLst>
                                          <p:attrName>ppt_x</p:attrName>
                                        </p:attrNameLst>
                                      </p:cBhvr>
                                      <p:tavLst>
                                        <p:tav tm="0">
                                          <p:val>
                                            <p:strVal val="1+#ppt_w/2"/>
                                          </p:val>
                                        </p:tav>
                                        <p:tav tm="100000">
                                          <p:val>
                                            <p:strVal val="#ppt_x"/>
                                          </p:val>
                                        </p:tav>
                                      </p:tavLst>
                                    </p:anim>
                                    <p:anim calcmode="lin" valueType="num">
                                      <p:cBhvr additive="base">
                                        <p:cTn id="125" dur="500" fill="hold"/>
                                        <p:tgtEl>
                                          <p:spTgt spid="43"/>
                                        </p:tgtEl>
                                        <p:attrNameLst>
                                          <p:attrName>ppt_y</p:attrName>
                                        </p:attrNameLst>
                                      </p:cBhvr>
                                      <p:tavLst>
                                        <p:tav tm="0">
                                          <p:val>
                                            <p:strVal val="#ppt_y"/>
                                          </p:val>
                                        </p:tav>
                                        <p:tav tm="100000">
                                          <p:val>
                                            <p:strVal val="#ppt_y"/>
                                          </p:val>
                                        </p:tav>
                                      </p:tavLst>
                                    </p:anim>
                                  </p:childTnLst>
                                </p:cTn>
                              </p:par>
                              <p:par>
                                <p:cTn id="126" presetID="2" presetClass="entr" presetSubtype="2" fill="hold" grpId="0" nodeType="with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additive="base">
                                        <p:cTn id="128" dur="500" fill="hold"/>
                                        <p:tgtEl>
                                          <p:spTgt spid="44"/>
                                        </p:tgtEl>
                                        <p:attrNameLst>
                                          <p:attrName>ppt_x</p:attrName>
                                        </p:attrNameLst>
                                      </p:cBhvr>
                                      <p:tavLst>
                                        <p:tav tm="0">
                                          <p:val>
                                            <p:strVal val="1+#ppt_w/2"/>
                                          </p:val>
                                        </p:tav>
                                        <p:tav tm="100000">
                                          <p:val>
                                            <p:strVal val="#ppt_x"/>
                                          </p:val>
                                        </p:tav>
                                      </p:tavLst>
                                    </p:anim>
                                    <p:anim calcmode="lin" valueType="num">
                                      <p:cBhvr additive="base">
                                        <p:cTn id="129" dur="500" fill="hold"/>
                                        <p:tgtEl>
                                          <p:spTgt spid="44"/>
                                        </p:tgtEl>
                                        <p:attrNameLst>
                                          <p:attrName>ppt_y</p:attrName>
                                        </p:attrNameLst>
                                      </p:cBhvr>
                                      <p:tavLst>
                                        <p:tav tm="0">
                                          <p:val>
                                            <p:strVal val="#ppt_y"/>
                                          </p:val>
                                        </p:tav>
                                        <p:tav tm="100000">
                                          <p:val>
                                            <p:strVal val="#ppt_y"/>
                                          </p:val>
                                        </p:tav>
                                      </p:tavLst>
                                    </p:anim>
                                  </p:childTnLst>
                                </p:cTn>
                              </p:par>
                              <p:par>
                                <p:cTn id="130" presetID="2" presetClass="entr" presetSubtype="2" fill="hold" grpId="0" nodeType="withEffect">
                                  <p:stCondLst>
                                    <p:cond delay="0"/>
                                  </p:stCondLst>
                                  <p:childTnLst>
                                    <p:set>
                                      <p:cBhvr>
                                        <p:cTn id="131" dur="1" fill="hold">
                                          <p:stCondLst>
                                            <p:cond delay="0"/>
                                          </p:stCondLst>
                                        </p:cTn>
                                        <p:tgtEl>
                                          <p:spTgt spid="45"/>
                                        </p:tgtEl>
                                        <p:attrNameLst>
                                          <p:attrName>style.visibility</p:attrName>
                                        </p:attrNameLst>
                                      </p:cBhvr>
                                      <p:to>
                                        <p:strVal val="visible"/>
                                      </p:to>
                                    </p:set>
                                    <p:anim calcmode="lin" valueType="num">
                                      <p:cBhvr additive="base">
                                        <p:cTn id="132" dur="500" fill="hold"/>
                                        <p:tgtEl>
                                          <p:spTgt spid="45"/>
                                        </p:tgtEl>
                                        <p:attrNameLst>
                                          <p:attrName>ppt_x</p:attrName>
                                        </p:attrNameLst>
                                      </p:cBhvr>
                                      <p:tavLst>
                                        <p:tav tm="0">
                                          <p:val>
                                            <p:strVal val="1+#ppt_w/2"/>
                                          </p:val>
                                        </p:tav>
                                        <p:tav tm="100000">
                                          <p:val>
                                            <p:strVal val="#ppt_x"/>
                                          </p:val>
                                        </p:tav>
                                      </p:tavLst>
                                    </p:anim>
                                    <p:anim calcmode="lin" valueType="num">
                                      <p:cBhvr additive="base">
                                        <p:cTn id="133" dur="500" fill="hold"/>
                                        <p:tgtEl>
                                          <p:spTgt spid="45"/>
                                        </p:tgtEl>
                                        <p:attrNameLst>
                                          <p:attrName>ppt_y</p:attrName>
                                        </p:attrNameLst>
                                      </p:cBhvr>
                                      <p:tavLst>
                                        <p:tav tm="0">
                                          <p:val>
                                            <p:strVal val="#ppt_y"/>
                                          </p:val>
                                        </p:tav>
                                        <p:tav tm="100000">
                                          <p:val>
                                            <p:strVal val="#ppt_y"/>
                                          </p:val>
                                        </p:tav>
                                      </p:tavLst>
                                    </p:anim>
                                  </p:childTnLst>
                                </p:cTn>
                              </p:par>
                              <p:par>
                                <p:cTn id="134" presetID="2" presetClass="entr" presetSubtype="2" fill="hold" grpId="0" nodeType="with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additive="base">
                                        <p:cTn id="136" dur="500" fill="hold"/>
                                        <p:tgtEl>
                                          <p:spTgt spid="46"/>
                                        </p:tgtEl>
                                        <p:attrNameLst>
                                          <p:attrName>ppt_x</p:attrName>
                                        </p:attrNameLst>
                                      </p:cBhvr>
                                      <p:tavLst>
                                        <p:tav tm="0">
                                          <p:val>
                                            <p:strVal val="1+#ppt_w/2"/>
                                          </p:val>
                                        </p:tav>
                                        <p:tav tm="100000">
                                          <p:val>
                                            <p:strVal val="#ppt_x"/>
                                          </p:val>
                                        </p:tav>
                                      </p:tavLst>
                                    </p:anim>
                                    <p:anim calcmode="lin" valueType="num">
                                      <p:cBhvr additive="base">
                                        <p:cTn id="137" dur="500" fill="hold"/>
                                        <p:tgtEl>
                                          <p:spTgt spid="46"/>
                                        </p:tgtEl>
                                        <p:attrNameLst>
                                          <p:attrName>ppt_y</p:attrName>
                                        </p:attrNameLst>
                                      </p:cBhvr>
                                      <p:tavLst>
                                        <p:tav tm="0">
                                          <p:val>
                                            <p:strVal val="#ppt_y"/>
                                          </p:val>
                                        </p:tav>
                                        <p:tav tm="100000">
                                          <p:val>
                                            <p:strVal val="#ppt_y"/>
                                          </p:val>
                                        </p:tav>
                                      </p:tavLst>
                                    </p:anim>
                                  </p:childTnLst>
                                </p:cTn>
                              </p:par>
                              <p:par>
                                <p:cTn id="138" presetID="2" presetClass="entr" presetSubtype="2" fill="hold" grpId="0" nodeType="withEffect">
                                  <p:stCondLst>
                                    <p:cond delay="0"/>
                                  </p:stCondLst>
                                  <p:childTnLst>
                                    <p:set>
                                      <p:cBhvr>
                                        <p:cTn id="139" dur="1" fill="hold">
                                          <p:stCondLst>
                                            <p:cond delay="0"/>
                                          </p:stCondLst>
                                        </p:cTn>
                                        <p:tgtEl>
                                          <p:spTgt spid="47"/>
                                        </p:tgtEl>
                                        <p:attrNameLst>
                                          <p:attrName>style.visibility</p:attrName>
                                        </p:attrNameLst>
                                      </p:cBhvr>
                                      <p:to>
                                        <p:strVal val="visible"/>
                                      </p:to>
                                    </p:set>
                                    <p:anim calcmode="lin" valueType="num">
                                      <p:cBhvr additive="base">
                                        <p:cTn id="140" dur="500" fill="hold"/>
                                        <p:tgtEl>
                                          <p:spTgt spid="47"/>
                                        </p:tgtEl>
                                        <p:attrNameLst>
                                          <p:attrName>ppt_x</p:attrName>
                                        </p:attrNameLst>
                                      </p:cBhvr>
                                      <p:tavLst>
                                        <p:tav tm="0">
                                          <p:val>
                                            <p:strVal val="1+#ppt_w/2"/>
                                          </p:val>
                                        </p:tav>
                                        <p:tav tm="100000">
                                          <p:val>
                                            <p:strVal val="#ppt_x"/>
                                          </p:val>
                                        </p:tav>
                                      </p:tavLst>
                                    </p:anim>
                                    <p:anim calcmode="lin" valueType="num">
                                      <p:cBhvr additive="base">
                                        <p:cTn id="141" dur="500" fill="hold"/>
                                        <p:tgtEl>
                                          <p:spTgt spid="47"/>
                                        </p:tgtEl>
                                        <p:attrNameLst>
                                          <p:attrName>ppt_y</p:attrName>
                                        </p:attrNameLst>
                                      </p:cBhvr>
                                      <p:tavLst>
                                        <p:tav tm="0">
                                          <p:val>
                                            <p:strVal val="#ppt_y"/>
                                          </p:val>
                                        </p:tav>
                                        <p:tav tm="100000">
                                          <p:val>
                                            <p:strVal val="#ppt_y"/>
                                          </p:val>
                                        </p:tav>
                                      </p:tavLst>
                                    </p:anim>
                                  </p:childTnLst>
                                </p:cTn>
                              </p:par>
                              <p:par>
                                <p:cTn id="142" presetID="2" presetClass="entr" presetSubtype="2" fill="hold" grpId="0" nodeType="withEffect">
                                  <p:stCondLst>
                                    <p:cond delay="0"/>
                                  </p:stCondLst>
                                  <p:childTnLst>
                                    <p:set>
                                      <p:cBhvr>
                                        <p:cTn id="143" dur="1" fill="hold">
                                          <p:stCondLst>
                                            <p:cond delay="0"/>
                                          </p:stCondLst>
                                        </p:cTn>
                                        <p:tgtEl>
                                          <p:spTgt spid="48"/>
                                        </p:tgtEl>
                                        <p:attrNameLst>
                                          <p:attrName>style.visibility</p:attrName>
                                        </p:attrNameLst>
                                      </p:cBhvr>
                                      <p:to>
                                        <p:strVal val="visible"/>
                                      </p:to>
                                    </p:set>
                                    <p:anim calcmode="lin" valueType="num">
                                      <p:cBhvr additive="base">
                                        <p:cTn id="144" dur="500" fill="hold"/>
                                        <p:tgtEl>
                                          <p:spTgt spid="48"/>
                                        </p:tgtEl>
                                        <p:attrNameLst>
                                          <p:attrName>ppt_x</p:attrName>
                                        </p:attrNameLst>
                                      </p:cBhvr>
                                      <p:tavLst>
                                        <p:tav tm="0">
                                          <p:val>
                                            <p:strVal val="1+#ppt_w/2"/>
                                          </p:val>
                                        </p:tav>
                                        <p:tav tm="100000">
                                          <p:val>
                                            <p:strVal val="#ppt_x"/>
                                          </p:val>
                                        </p:tav>
                                      </p:tavLst>
                                    </p:anim>
                                    <p:anim calcmode="lin" valueType="num">
                                      <p:cBhvr additive="base">
                                        <p:cTn id="145" dur="500" fill="hold"/>
                                        <p:tgtEl>
                                          <p:spTgt spid="48"/>
                                        </p:tgtEl>
                                        <p:attrNameLst>
                                          <p:attrName>ppt_y</p:attrName>
                                        </p:attrNameLst>
                                      </p:cBhvr>
                                      <p:tavLst>
                                        <p:tav tm="0">
                                          <p:val>
                                            <p:strVal val="#ppt_y"/>
                                          </p:val>
                                        </p:tav>
                                        <p:tav tm="100000">
                                          <p:val>
                                            <p:strVal val="#ppt_y"/>
                                          </p:val>
                                        </p:tav>
                                      </p:tavLst>
                                    </p:anim>
                                  </p:childTnLst>
                                </p:cTn>
                              </p:par>
                              <p:par>
                                <p:cTn id="146" presetID="2" presetClass="entr" presetSubtype="2" fill="hold" grpId="0" nodeType="withEffect">
                                  <p:stCondLst>
                                    <p:cond delay="0"/>
                                  </p:stCondLst>
                                  <p:childTnLst>
                                    <p:set>
                                      <p:cBhvr>
                                        <p:cTn id="147" dur="1" fill="hold">
                                          <p:stCondLst>
                                            <p:cond delay="0"/>
                                          </p:stCondLst>
                                        </p:cTn>
                                        <p:tgtEl>
                                          <p:spTgt spid="49"/>
                                        </p:tgtEl>
                                        <p:attrNameLst>
                                          <p:attrName>style.visibility</p:attrName>
                                        </p:attrNameLst>
                                      </p:cBhvr>
                                      <p:to>
                                        <p:strVal val="visible"/>
                                      </p:to>
                                    </p:set>
                                    <p:anim calcmode="lin" valueType="num">
                                      <p:cBhvr additive="base">
                                        <p:cTn id="148" dur="500" fill="hold"/>
                                        <p:tgtEl>
                                          <p:spTgt spid="49"/>
                                        </p:tgtEl>
                                        <p:attrNameLst>
                                          <p:attrName>ppt_x</p:attrName>
                                        </p:attrNameLst>
                                      </p:cBhvr>
                                      <p:tavLst>
                                        <p:tav tm="0">
                                          <p:val>
                                            <p:strVal val="1+#ppt_w/2"/>
                                          </p:val>
                                        </p:tav>
                                        <p:tav tm="100000">
                                          <p:val>
                                            <p:strVal val="#ppt_x"/>
                                          </p:val>
                                        </p:tav>
                                      </p:tavLst>
                                    </p:anim>
                                    <p:anim calcmode="lin" valueType="num">
                                      <p:cBhvr additive="base">
                                        <p:cTn id="149" dur="500" fill="hold"/>
                                        <p:tgtEl>
                                          <p:spTgt spid="49"/>
                                        </p:tgtEl>
                                        <p:attrNameLst>
                                          <p:attrName>ppt_y</p:attrName>
                                        </p:attrNameLst>
                                      </p:cBhvr>
                                      <p:tavLst>
                                        <p:tav tm="0">
                                          <p:val>
                                            <p:strVal val="#ppt_y"/>
                                          </p:val>
                                        </p:tav>
                                        <p:tav tm="100000">
                                          <p:val>
                                            <p:strVal val="#ppt_y"/>
                                          </p:val>
                                        </p:tav>
                                      </p:tavLst>
                                    </p:anim>
                                  </p:childTnLst>
                                </p:cTn>
                              </p:par>
                              <p:par>
                                <p:cTn id="150" presetID="2" presetClass="entr" presetSubtype="2" fill="hold" grpId="0" nodeType="withEffect">
                                  <p:stCondLst>
                                    <p:cond delay="0"/>
                                  </p:stCondLst>
                                  <p:childTnLst>
                                    <p:set>
                                      <p:cBhvr>
                                        <p:cTn id="151" dur="1" fill="hold">
                                          <p:stCondLst>
                                            <p:cond delay="0"/>
                                          </p:stCondLst>
                                        </p:cTn>
                                        <p:tgtEl>
                                          <p:spTgt spid="50"/>
                                        </p:tgtEl>
                                        <p:attrNameLst>
                                          <p:attrName>style.visibility</p:attrName>
                                        </p:attrNameLst>
                                      </p:cBhvr>
                                      <p:to>
                                        <p:strVal val="visible"/>
                                      </p:to>
                                    </p:set>
                                    <p:anim calcmode="lin" valueType="num">
                                      <p:cBhvr additive="base">
                                        <p:cTn id="152" dur="500" fill="hold"/>
                                        <p:tgtEl>
                                          <p:spTgt spid="50"/>
                                        </p:tgtEl>
                                        <p:attrNameLst>
                                          <p:attrName>ppt_x</p:attrName>
                                        </p:attrNameLst>
                                      </p:cBhvr>
                                      <p:tavLst>
                                        <p:tav tm="0">
                                          <p:val>
                                            <p:strVal val="1+#ppt_w/2"/>
                                          </p:val>
                                        </p:tav>
                                        <p:tav tm="100000">
                                          <p:val>
                                            <p:strVal val="#ppt_x"/>
                                          </p:val>
                                        </p:tav>
                                      </p:tavLst>
                                    </p:anim>
                                    <p:anim calcmode="lin" valueType="num">
                                      <p:cBhvr additive="base">
                                        <p:cTn id="153" dur="500" fill="hold"/>
                                        <p:tgtEl>
                                          <p:spTgt spid="50"/>
                                        </p:tgtEl>
                                        <p:attrNameLst>
                                          <p:attrName>ppt_y</p:attrName>
                                        </p:attrNameLst>
                                      </p:cBhvr>
                                      <p:tavLst>
                                        <p:tav tm="0">
                                          <p:val>
                                            <p:strVal val="#ppt_y"/>
                                          </p:val>
                                        </p:tav>
                                        <p:tav tm="100000">
                                          <p:val>
                                            <p:strVal val="#ppt_y"/>
                                          </p:val>
                                        </p:tav>
                                      </p:tavLst>
                                    </p:anim>
                                  </p:childTnLst>
                                </p:cTn>
                              </p:par>
                              <p:par>
                                <p:cTn id="154" presetID="2" presetClass="entr" presetSubtype="2" fill="hold" grpId="0" nodeType="withEffect">
                                  <p:stCondLst>
                                    <p:cond delay="0"/>
                                  </p:stCondLst>
                                  <p:childTnLst>
                                    <p:set>
                                      <p:cBhvr>
                                        <p:cTn id="155" dur="1" fill="hold">
                                          <p:stCondLst>
                                            <p:cond delay="0"/>
                                          </p:stCondLst>
                                        </p:cTn>
                                        <p:tgtEl>
                                          <p:spTgt spid="51"/>
                                        </p:tgtEl>
                                        <p:attrNameLst>
                                          <p:attrName>style.visibility</p:attrName>
                                        </p:attrNameLst>
                                      </p:cBhvr>
                                      <p:to>
                                        <p:strVal val="visible"/>
                                      </p:to>
                                    </p:set>
                                    <p:anim calcmode="lin" valueType="num">
                                      <p:cBhvr additive="base">
                                        <p:cTn id="156" dur="500" fill="hold"/>
                                        <p:tgtEl>
                                          <p:spTgt spid="51"/>
                                        </p:tgtEl>
                                        <p:attrNameLst>
                                          <p:attrName>ppt_x</p:attrName>
                                        </p:attrNameLst>
                                      </p:cBhvr>
                                      <p:tavLst>
                                        <p:tav tm="0">
                                          <p:val>
                                            <p:strVal val="1+#ppt_w/2"/>
                                          </p:val>
                                        </p:tav>
                                        <p:tav tm="100000">
                                          <p:val>
                                            <p:strVal val="#ppt_x"/>
                                          </p:val>
                                        </p:tav>
                                      </p:tavLst>
                                    </p:anim>
                                    <p:anim calcmode="lin" valueType="num">
                                      <p:cBhvr additive="base">
                                        <p:cTn id="157" dur="500" fill="hold"/>
                                        <p:tgtEl>
                                          <p:spTgt spid="51"/>
                                        </p:tgtEl>
                                        <p:attrNameLst>
                                          <p:attrName>ppt_y</p:attrName>
                                        </p:attrNameLst>
                                      </p:cBhvr>
                                      <p:tavLst>
                                        <p:tav tm="0">
                                          <p:val>
                                            <p:strVal val="#ppt_y"/>
                                          </p:val>
                                        </p:tav>
                                        <p:tav tm="100000">
                                          <p:val>
                                            <p:strVal val="#ppt_y"/>
                                          </p:val>
                                        </p:tav>
                                      </p:tavLst>
                                    </p:anim>
                                  </p:childTnLst>
                                </p:cTn>
                              </p:par>
                              <p:par>
                                <p:cTn id="158" presetID="2" presetClass="entr" presetSubtype="2" fill="hold" grpId="0" nodeType="withEffect">
                                  <p:stCondLst>
                                    <p:cond delay="0"/>
                                  </p:stCondLst>
                                  <p:childTnLst>
                                    <p:set>
                                      <p:cBhvr>
                                        <p:cTn id="159" dur="1" fill="hold">
                                          <p:stCondLst>
                                            <p:cond delay="0"/>
                                          </p:stCondLst>
                                        </p:cTn>
                                        <p:tgtEl>
                                          <p:spTgt spid="52"/>
                                        </p:tgtEl>
                                        <p:attrNameLst>
                                          <p:attrName>style.visibility</p:attrName>
                                        </p:attrNameLst>
                                      </p:cBhvr>
                                      <p:to>
                                        <p:strVal val="visible"/>
                                      </p:to>
                                    </p:set>
                                    <p:anim calcmode="lin" valueType="num">
                                      <p:cBhvr additive="base">
                                        <p:cTn id="160" dur="500" fill="hold"/>
                                        <p:tgtEl>
                                          <p:spTgt spid="52"/>
                                        </p:tgtEl>
                                        <p:attrNameLst>
                                          <p:attrName>ppt_x</p:attrName>
                                        </p:attrNameLst>
                                      </p:cBhvr>
                                      <p:tavLst>
                                        <p:tav tm="0">
                                          <p:val>
                                            <p:strVal val="1+#ppt_w/2"/>
                                          </p:val>
                                        </p:tav>
                                        <p:tav tm="100000">
                                          <p:val>
                                            <p:strVal val="#ppt_x"/>
                                          </p:val>
                                        </p:tav>
                                      </p:tavLst>
                                    </p:anim>
                                    <p:anim calcmode="lin" valueType="num">
                                      <p:cBhvr additive="base">
                                        <p:cTn id="161" dur="500" fill="hold"/>
                                        <p:tgtEl>
                                          <p:spTgt spid="52"/>
                                        </p:tgtEl>
                                        <p:attrNameLst>
                                          <p:attrName>ppt_y</p:attrName>
                                        </p:attrNameLst>
                                      </p:cBhvr>
                                      <p:tavLst>
                                        <p:tav tm="0">
                                          <p:val>
                                            <p:strVal val="#ppt_y"/>
                                          </p:val>
                                        </p:tav>
                                        <p:tav tm="100000">
                                          <p:val>
                                            <p:strVal val="#ppt_y"/>
                                          </p:val>
                                        </p:tav>
                                      </p:tavLst>
                                    </p:anim>
                                  </p:childTnLst>
                                </p:cTn>
                              </p:par>
                              <p:par>
                                <p:cTn id="162" presetID="2" presetClass="entr" presetSubtype="2" fill="hold" grpId="0" nodeType="withEffect">
                                  <p:stCondLst>
                                    <p:cond delay="0"/>
                                  </p:stCondLst>
                                  <p:childTnLst>
                                    <p:set>
                                      <p:cBhvr>
                                        <p:cTn id="163" dur="1" fill="hold">
                                          <p:stCondLst>
                                            <p:cond delay="0"/>
                                          </p:stCondLst>
                                        </p:cTn>
                                        <p:tgtEl>
                                          <p:spTgt spid="53"/>
                                        </p:tgtEl>
                                        <p:attrNameLst>
                                          <p:attrName>style.visibility</p:attrName>
                                        </p:attrNameLst>
                                      </p:cBhvr>
                                      <p:to>
                                        <p:strVal val="visible"/>
                                      </p:to>
                                    </p:set>
                                    <p:anim calcmode="lin" valueType="num">
                                      <p:cBhvr additive="base">
                                        <p:cTn id="164" dur="500" fill="hold"/>
                                        <p:tgtEl>
                                          <p:spTgt spid="53"/>
                                        </p:tgtEl>
                                        <p:attrNameLst>
                                          <p:attrName>ppt_x</p:attrName>
                                        </p:attrNameLst>
                                      </p:cBhvr>
                                      <p:tavLst>
                                        <p:tav tm="0">
                                          <p:val>
                                            <p:strVal val="1+#ppt_w/2"/>
                                          </p:val>
                                        </p:tav>
                                        <p:tav tm="100000">
                                          <p:val>
                                            <p:strVal val="#ppt_x"/>
                                          </p:val>
                                        </p:tav>
                                      </p:tavLst>
                                    </p:anim>
                                    <p:anim calcmode="lin" valueType="num">
                                      <p:cBhvr additive="base">
                                        <p:cTn id="165" dur="500" fill="hold"/>
                                        <p:tgtEl>
                                          <p:spTgt spid="53"/>
                                        </p:tgtEl>
                                        <p:attrNameLst>
                                          <p:attrName>ppt_y</p:attrName>
                                        </p:attrNameLst>
                                      </p:cBhvr>
                                      <p:tavLst>
                                        <p:tav tm="0">
                                          <p:val>
                                            <p:strVal val="#ppt_y"/>
                                          </p:val>
                                        </p:tav>
                                        <p:tav tm="100000">
                                          <p:val>
                                            <p:strVal val="#ppt_y"/>
                                          </p:val>
                                        </p:tav>
                                      </p:tavLst>
                                    </p:anim>
                                  </p:childTnLst>
                                </p:cTn>
                              </p:par>
                            </p:childTnLst>
                          </p:cTn>
                        </p:par>
                        <p:par>
                          <p:cTn id="166" fill="hold">
                            <p:stCondLst>
                              <p:cond delay="1500"/>
                            </p:stCondLst>
                            <p:childTnLst>
                              <p:par>
                                <p:cTn id="167" presetID="22" presetClass="entr" presetSubtype="8" fill="hold" grpId="0" nodeType="afterEffect">
                                  <p:stCondLst>
                                    <p:cond delay="0"/>
                                  </p:stCondLst>
                                  <p:childTnLst>
                                    <p:set>
                                      <p:cBhvr>
                                        <p:cTn id="168" dur="1" fill="hold">
                                          <p:stCondLst>
                                            <p:cond delay="0"/>
                                          </p:stCondLst>
                                        </p:cTn>
                                        <p:tgtEl>
                                          <p:spTgt spid="75"/>
                                        </p:tgtEl>
                                        <p:attrNameLst>
                                          <p:attrName>style.visibility</p:attrName>
                                        </p:attrNameLst>
                                      </p:cBhvr>
                                      <p:to>
                                        <p:strVal val="visible"/>
                                      </p:to>
                                    </p:set>
                                    <p:animEffect transition="in" filter="wipe(left)">
                                      <p:cBhvr>
                                        <p:cTn id="169" dur="500"/>
                                        <p:tgtEl>
                                          <p:spTgt spid="75"/>
                                        </p:tgtEl>
                                      </p:cBhvr>
                                    </p:animEffect>
                                  </p:childTnLst>
                                </p:cTn>
                              </p:par>
                            </p:childTnLst>
                          </p:cTn>
                        </p:par>
                        <p:par>
                          <p:cTn id="170" fill="hold">
                            <p:stCondLst>
                              <p:cond delay="2000"/>
                            </p:stCondLst>
                            <p:childTnLst>
                              <p:par>
                                <p:cTn id="171" presetID="10" presetClass="entr" presetSubtype="0" fill="hold" grpId="0" nodeType="afterEffect">
                                  <p:stCondLst>
                                    <p:cond delay="0"/>
                                  </p:stCondLst>
                                  <p:childTnLst>
                                    <p:set>
                                      <p:cBhvr>
                                        <p:cTn id="172" dur="1" fill="hold">
                                          <p:stCondLst>
                                            <p:cond delay="0"/>
                                          </p:stCondLst>
                                        </p:cTn>
                                        <p:tgtEl>
                                          <p:spTgt spid="76"/>
                                        </p:tgtEl>
                                        <p:attrNameLst>
                                          <p:attrName>style.visibility</p:attrName>
                                        </p:attrNameLst>
                                      </p:cBhvr>
                                      <p:to>
                                        <p:strVal val="visible"/>
                                      </p:to>
                                    </p:set>
                                    <p:animEffect transition="in" filter="fade">
                                      <p:cBhvr>
                                        <p:cTn id="17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3" grpId="0" animBg="1"/>
      <p:bldP spid="14" grpId="0" animBg="1"/>
      <p:bldP spid="15" grpId="0" animBg="1"/>
      <p:bldP spid="16"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720002" y="5113192"/>
            <a:ext cx="10800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98592" y="3814003"/>
            <a:ext cx="10798083"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09838" y="1394559"/>
            <a:ext cx="10798083"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696675" y="2605218"/>
            <a:ext cx="10800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9"/>
          <p:cNvSpPr txBox="1"/>
          <p:nvPr/>
        </p:nvSpPr>
        <p:spPr>
          <a:xfrm>
            <a:off x="1026579" y="1641451"/>
            <a:ext cx="5253663" cy="58477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3200" dirty="0">
                <a:solidFill>
                  <a:schemeClr val="bg1"/>
                </a:solidFill>
                <a:latin typeface="+mn-ea"/>
              </a:rPr>
              <a:t>文献</a:t>
            </a:r>
            <a:r>
              <a:rPr lang="en-US" altLang="zh-TW" sz="3200" dirty="0">
                <a:solidFill>
                  <a:schemeClr val="bg1"/>
                </a:solidFill>
                <a:latin typeface="+mn-ea"/>
              </a:rPr>
              <a:t>_</a:t>
            </a:r>
            <a:r>
              <a:rPr lang="zh-CN" altLang="en-US" sz="3200" dirty="0">
                <a:solidFill>
                  <a:schemeClr val="bg1"/>
                </a:solidFill>
                <a:latin typeface="+mn-ea"/>
              </a:rPr>
              <a:t>新文科</a:t>
            </a:r>
            <a:endParaRPr lang="en-US" sz="3200" dirty="0">
              <a:solidFill>
                <a:schemeClr val="bg1"/>
              </a:solidFill>
              <a:latin typeface="+mn-ea"/>
            </a:endParaRPr>
          </a:p>
        </p:txBody>
      </p:sp>
      <p:sp>
        <p:nvSpPr>
          <p:cNvPr id="14" name="TextBox 19"/>
          <p:cNvSpPr txBox="1"/>
          <p:nvPr/>
        </p:nvSpPr>
        <p:spPr>
          <a:xfrm>
            <a:off x="1026579" y="2859745"/>
            <a:ext cx="5253663" cy="58477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3200" dirty="0">
                <a:solidFill>
                  <a:schemeClr val="tx1">
                    <a:lumMod val="95000"/>
                    <a:lumOff val="5000"/>
                  </a:schemeClr>
                </a:solidFill>
                <a:latin typeface="+mn-ea"/>
              </a:rPr>
              <a:t>文献</a:t>
            </a:r>
            <a:r>
              <a:rPr lang="en-US" altLang="zh-TW" sz="3200" dirty="0">
                <a:solidFill>
                  <a:schemeClr val="tx1">
                    <a:lumMod val="95000"/>
                    <a:lumOff val="5000"/>
                  </a:schemeClr>
                </a:solidFill>
                <a:latin typeface="+mn-ea"/>
              </a:rPr>
              <a:t>_</a:t>
            </a:r>
            <a:r>
              <a:rPr lang="zh-TW" altLang="en-US" sz="3200" dirty="0">
                <a:solidFill>
                  <a:schemeClr val="tx1">
                    <a:lumMod val="95000"/>
                    <a:lumOff val="5000"/>
                  </a:schemeClr>
                </a:solidFill>
                <a:latin typeface="+mn-ea"/>
              </a:rPr>
              <a:t>新工科</a:t>
            </a:r>
            <a:endParaRPr lang="en-US" sz="3200" dirty="0">
              <a:solidFill>
                <a:schemeClr val="tx1">
                  <a:lumMod val="95000"/>
                  <a:lumOff val="5000"/>
                </a:schemeClr>
              </a:solidFill>
              <a:latin typeface="+mn-ea"/>
            </a:endParaRPr>
          </a:p>
        </p:txBody>
      </p:sp>
      <p:sp>
        <p:nvSpPr>
          <p:cNvPr id="15" name="TextBox 19"/>
          <p:cNvSpPr txBox="1"/>
          <p:nvPr/>
        </p:nvSpPr>
        <p:spPr>
          <a:xfrm>
            <a:off x="1026579" y="4062337"/>
            <a:ext cx="539472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a:solidFill>
                  <a:schemeClr val="bg1"/>
                </a:solidFill>
                <a:latin typeface="+mn-ea"/>
              </a:defRPr>
            </a:lvl1pPr>
          </a:lstStyle>
          <a:p>
            <a:pPr algn="l"/>
            <a:r>
              <a:rPr lang="zh-CN" altLang="en-US" sz="3200" dirty="0"/>
              <a:t>文献</a:t>
            </a:r>
            <a:r>
              <a:rPr lang="en-US" altLang="zh-TW" sz="3200" dirty="0"/>
              <a:t>_</a:t>
            </a:r>
            <a:r>
              <a:rPr lang="zh-TW" altLang="en-US" sz="3200" dirty="0"/>
              <a:t>新农科</a:t>
            </a:r>
            <a:endParaRPr lang="en-US" sz="3200" dirty="0"/>
          </a:p>
        </p:txBody>
      </p:sp>
      <p:sp>
        <p:nvSpPr>
          <p:cNvPr id="16" name="TextBox 19"/>
          <p:cNvSpPr txBox="1"/>
          <p:nvPr/>
        </p:nvSpPr>
        <p:spPr>
          <a:xfrm>
            <a:off x="1037141" y="5361526"/>
            <a:ext cx="5384160"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1700">
                <a:solidFill>
                  <a:schemeClr val="tx1">
                    <a:lumMod val="95000"/>
                    <a:lumOff val="5000"/>
                  </a:schemeClr>
                </a:solidFill>
                <a:latin typeface="+mn-ea"/>
              </a:defRPr>
            </a:lvl1pPr>
          </a:lstStyle>
          <a:p>
            <a:pPr algn="l"/>
            <a:r>
              <a:rPr lang="zh-CN" altLang="en-US" sz="3200" dirty="0"/>
              <a:t>文献</a:t>
            </a:r>
            <a:r>
              <a:rPr lang="en-US" altLang="zh-TW" sz="3200" dirty="0"/>
              <a:t>_</a:t>
            </a:r>
            <a:r>
              <a:rPr lang="zh-TW" altLang="en-US" sz="3200" dirty="0"/>
              <a:t>新医科</a:t>
            </a:r>
            <a:endParaRPr lang="en-US" sz="3200" dirty="0"/>
          </a:p>
        </p:txBody>
      </p:sp>
      <p:sp>
        <p:nvSpPr>
          <p:cNvPr id="17" name="任意多边形 16"/>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391195" y="-1"/>
            <a:ext cx="1417774" cy="723901"/>
            <a:chOff x="-391195" y="-1"/>
            <a:chExt cx="1697596" cy="866775"/>
          </a:xfrm>
        </p:grpSpPr>
        <p:sp>
          <p:nvSpPr>
            <p:cNvPr id="19" name="任意多边形 1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9" name="直接连接符 28"/>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文本框 30"/>
          <p:cNvSpPr txBox="1"/>
          <p:nvPr/>
        </p:nvSpPr>
        <p:spPr>
          <a:xfrm>
            <a:off x="1032863" y="679557"/>
            <a:ext cx="2236510" cy="584775"/>
          </a:xfrm>
          <a:prstGeom prst="rect">
            <a:avLst/>
          </a:prstGeom>
          <a:noFill/>
        </p:spPr>
        <p:txBody>
          <a:bodyPr wrap="none" rtlCol="0">
            <a:spAutoFit/>
            <a:scene3d>
              <a:camera prst="orthographicFront"/>
              <a:lightRig rig="threePt" dir="t"/>
            </a:scene3d>
            <a:sp3d contourW="12700"/>
          </a:bodyPr>
          <a:lstStyle/>
          <a:p>
            <a:pPr algn="ctr"/>
            <a:r>
              <a:rPr lang="zh-TW" altLang="en-US" sz="3200" b="1" dirty="0">
                <a:solidFill>
                  <a:schemeClr val="tx2"/>
                </a:solidFill>
                <a:latin typeface="Century Gothic" panose="020B0502020202020204" pitchFamily="34" charset="0"/>
                <a:ea typeface="+mj-ea"/>
              </a:rPr>
              <a:t>数据库简介</a:t>
            </a:r>
            <a:endParaRPr lang="en-US" altLang="zh-CN" sz="3200" b="1" dirty="0">
              <a:solidFill>
                <a:schemeClr val="tx2"/>
              </a:solidFill>
              <a:latin typeface="Century Gothic" panose="020B0502020202020204" pitchFamily="34" charset="0"/>
              <a:ea typeface="+mj-ea"/>
            </a:endParaRPr>
          </a:p>
        </p:txBody>
      </p:sp>
      <p:sp>
        <p:nvSpPr>
          <p:cNvPr id="35" name="文字方塊 34"/>
          <p:cNvSpPr txBox="1"/>
          <p:nvPr/>
        </p:nvSpPr>
        <p:spPr>
          <a:xfrm>
            <a:off x="6350770" y="1522244"/>
            <a:ext cx="4892159" cy="830997"/>
          </a:xfrm>
          <a:prstGeom prst="rect">
            <a:avLst/>
          </a:prstGeom>
          <a:noFill/>
        </p:spPr>
        <p:txBody>
          <a:bodyPr wrap="square" rtlCol="0">
            <a:spAutoFit/>
          </a:bodyPr>
          <a:lstStyle/>
          <a:p>
            <a:pPr algn="r"/>
            <a:r>
              <a:rPr kumimoji="1" lang="zh-TW" altLang="en-US" sz="2400" dirty="0">
                <a:solidFill>
                  <a:schemeClr val="bg1"/>
                </a:solidFill>
              </a:rPr>
              <a:t>人文学院版 </a:t>
            </a:r>
            <a:r>
              <a:rPr kumimoji="1" lang="en-US" altLang="zh-TW" sz="2400" dirty="0">
                <a:solidFill>
                  <a:schemeClr val="bg1"/>
                </a:solidFill>
              </a:rPr>
              <a:t>/</a:t>
            </a:r>
            <a:r>
              <a:rPr kumimoji="1" lang="zh-TW" altLang="en-US" sz="2400" dirty="0">
                <a:solidFill>
                  <a:schemeClr val="bg1"/>
                </a:solidFill>
              </a:rPr>
              <a:t> </a:t>
            </a:r>
            <a:r>
              <a:rPr kumimoji="1" lang="zh-CN" altLang="en-US" sz="2400" dirty="0">
                <a:solidFill>
                  <a:schemeClr val="bg1"/>
                </a:solidFill>
              </a:rPr>
              <a:t>涵盖</a:t>
            </a:r>
            <a:r>
              <a:rPr kumimoji="1" lang="zh-TW" altLang="en-US" sz="2400" dirty="0">
                <a:solidFill>
                  <a:schemeClr val="bg1"/>
                </a:solidFill>
              </a:rPr>
              <a:t> </a:t>
            </a:r>
            <a:r>
              <a:rPr kumimoji="1" lang="zh-CN" altLang="en-US" sz="2400" dirty="0">
                <a:solidFill>
                  <a:schemeClr val="bg1"/>
                </a:solidFill>
              </a:rPr>
              <a:t>人文学</a:t>
            </a:r>
            <a:r>
              <a:rPr kumimoji="1" lang="zh-TW" altLang="en-US" sz="2400" dirty="0">
                <a:solidFill>
                  <a:schemeClr val="bg1"/>
                </a:solidFill>
              </a:rPr>
              <a:t> </a:t>
            </a:r>
            <a:r>
              <a:rPr kumimoji="1" lang="zh-CN" altLang="en-US" sz="2400" dirty="0">
                <a:solidFill>
                  <a:schemeClr val="bg1"/>
                </a:solidFill>
              </a:rPr>
              <a:t>领域</a:t>
            </a:r>
            <a:endParaRPr kumimoji="1" lang="en-US" altLang="zh-CN" sz="2400" dirty="0">
              <a:solidFill>
                <a:schemeClr val="bg1"/>
              </a:solidFill>
            </a:endParaRPr>
          </a:p>
          <a:p>
            <a:pPr algn="r"/>
            <a:r>
              <a:rPr kumimoji="1" lang="zh-CN" altLang="en-US" sz="2400" dirty="0">
                <a:solidFill>
                  <a:schemeClr val="bg1"/>
                </a:solidFill>
              </a:rPr>
              <a:t>社会科学版</a:t>
            </a:r>
            <a:r>
              <a:rPr kumimoji="1" lang="zh-TW" altLang="en-US" sz="2400" dirty="0">
                <a:solidFill>
                  <a:schemeClr val="bg1"/>
                </a:solidFill>
              </a:rPr>
              <a:t> </a:t>
            </a:r>
            <a:r>
              <a:rPr kumimoji="1" lang="en-US" altLang="zh-TW" sz="2400" dirty="0">
                <a:solidFill>
                  <a:schemeClr val="bg1"/>
                </a:solidFill>
              </a:rPr>
              <a:t>/</a:t>
            </a:r>
            <a:r>
              <a:rPr kumimoji="1" lang="zh-TW" altLang="en-US" sz="2400" dirty="0">
                <a:solidFill>
                  <a:schemeClr val="bg1"/>
                </a:solidFill>
              </a:rPr>
              <a:t> </a:t>
            </a:r>
            <a:r>
              <a:rPr kumimoji="1" lang="zh-CN" altLang="en-US" sz="2400" dirty="0">
                <a:solidFill>
                  <a:schemeClr val="bg1"/>
                </a:solidFill>
              </a:rPr>
              <a:t>涵盖</a:t>
            </a:r>
            <a:r>
              <a:rPr kumimoji="1" lang="zh-TW" altLang="en-US" sz="2400" dirty="0">
                <a:solidFill>
                  <a:schemeClr val="bg1"/>
                </a:solidFill>
              </a:rPr>
              <a:t> </a:t>
            </a:r>
            <a:r>
              <a:rPr kumimoji="1" lang="zh-CN" altLang="en-US" sz="2400" dirty="0">
                <a:solidFill>
                  <a:schemeClr val="bg1"/>
                </a:solidFill>
              </a:rPr>
              <a:t>社会科学</a:t>
            </a:r>
            <a:r>
              <a:rPr kumimoji="1" lang="zh-TW" altLang="en-US" sz="2400" dirty="0">
                <a:solidFill>
                  <a:schemeClr val="bg1"/>
                </a:solidFill>
              </a:rPr>
              <a:t> </a:t>
            </a:r>
            <a:r>
              <a:rPr kumimoji="1" lang="zh-CN" altLang="en-US" sz="2400" dirty="0">
                <a:solidFill>
                  <a:schemeClr val="bg1"/>
                </a:solidFill>
              </a:rPr>
              <a:t>领域</a:t>
            </a:r>
            <a:endParaRPr kumimoji="1" lang="zh-CN" altLang="en-US" sz="2400" dirty="0">
              <a:solidFill>
                <a:schemeClr val="bg1"/>
              </a:solidFill>
            </a:endParaRPr>
          </a:p>
        </p:txBody>
      </p:sp>
      <p:sp>
        <p:nvSpPr>
          <p:cNvPr id="36" name="文字方塊 35"/>
          <p:cNvSpPr txBox="1"/>
          <p:nvPr/>
        </p:nvSpPr>
        <p:spPr>
          <a:xfrm>
            <a:off x="6280241" y="2913448"/>
            <a:ext cx="5033218" cy="461665"/>
          </a:xfrm>
          <a:prstGeom prst="rect">
            <a:avLst/>
          </a:prstGeom>
          <a:noFill/>
        </p:spPr>
        <p:txBody>
          <a:bodyPr wrap="square" rtlCol="0">
            <a:spAutoFit/>
          </a:bodyPr>
          <a:lstStyle/>
          <a:p>
            <a:pPr algn="r"/>
            <a:r>
              <a:rPr lang="zh-CN" altLang="en-US" sz="2400" dirty="0">
                <a:solidFill>
                  <a:schemeClr val="tx1">
                    <a:lumMod val="95000"/>
                    <a:lumOff val="5000"/>
                  </a:schemeClr>
                </a:solidFill>
                <a:latin typeface="+mn-ea"/>
              </a:rPr>
              <a:t>涵盖 基础与应用科学、工程学 领域</a:t>
            </a:r>
            <a:endParaRPr lang="zh-TW" altLang="en-US" sz="2400" dirty="0">
              <a:solidFill>
                <a:schemeClr val="tx1">
                  <a:lumMod val="95000"/>
                  <a:lumOff val="5000"/>
                </a:schemeClr>
              </a:solidFill>
              <a:latin typeface="+mn-ea"/>
            </a:endParaRPr>
          </a:p>
        </p:txBody>
      </p:sp>
      <p:sp>
        <p:nvSpPr>
          <p:cNvPr id="37" name="文字方塊 36"/>
          <p:cNvSpPr txBox="1"/>
          <p:nvPr/>
        </p:nvSpPr>
        <p:spPr>
          <a:xfrm>
            <a:off x="6421301" y="4123170"/>
            <a:ext cx="4892158" cy="461665"/>
          </a:xfrm>
          <a:prstGeom prst="rect">
            <a:avLst/>
          </a:prstGeom>
          <a:noFill/>
        </p:spPr>
        <p:txBody>
          <a:bodyPr wrap="square" rtlCol="0">
            <a:spAutoFit/>
          </a:bodyPr>
          <a:lstStyle/>
          <a:p>
            <a:pPr algn="r"/>
            <a:r>
              <a:rPr kumimoji="1" lang="zh-TW" altLang="en-US" sz="2400" dirty="0">
                <a:solidFill>
                  <a:schemeClr val="bg1"/>
                </a:solidFill>
              </a:rPr>
              <a:t>涵盖 </a:t>
            </a:r>
            <a:r>
              <a:rPr kumimoji="1" lang="zh-CN" altLang="en-US" sz="2400" dirty="0">
                <a:solidFill>
                  <a:schemeClr val="bg1"/>
                </a:solidFill>
              </a:rPr>
              <a:t>生物农学 领域</a:t>
            </a:r>
            <a:endParaRPr kumimoji="1" lang="zh-CN" altLang="en-US" sz="2400" dirty="0">
              <a:solidFill>
                <a:schemeClr val="bg1"/>
              </a:solidFill>
            </a:endParaRPr>
          </a:p>
        </p:txBody>
      </p:sp>
      <p:sp>
        <p:nvSpPr>
          <p:cNvPr id="38" name="文字方塊 37"/>
          <p:cNvSpPr txBox="1"/>
          <p:nvPr/>
        </p:nvSpPr>
        <p:spPr>
          <a:xfrm>
            <a:off x="6421300" y="5422359"/>
            <a:ext cx="4892159" cy="461665"/>
          </a:xfrm>
          <a:prstGeom prst="rect">
            <a:avLst/>
          </a:prstGeom>
          <a:noFill/>
        </p:spPr>
        <p:txBody>
          <a:bodyPr wrap="square" rtlCol="0">
            <a:spAutoFit/>
          </a:bodyPr>
          <a:lstStyle/>
          <a:p>
            <a:pPr algn="r"/>
            <a:r>
              <a:rPr lang="zh-CN" altLang="en-US" sz="2400" dirty="0">
                <a:solidFill>
                  <a:schemeClr val="tx1">
                    <a:lumMod val="95000"/>
                    <a:lumOff val="5000"/>
                  </a:schemeClr>
                </a:solidFill>
                <a:latin typeface="+mn-ea"/>
              </a:rPr>
              <a:t>涵盖 医药卫生</a:t>
            </a:r>
            <a:r>
              <a:rPr lang="zh-TW" altLang="en-US" sz="2400" dirty="0">
                <a:solidFill>
                  <a:schemeClr val="tx1">
                    <a:lumMod val="95000"/>
                    <a:lumOff val="5000"/>
                  </a:schemeClr>
                </a:solidFill>
                <a:latin typeface="+mn-ea"/>
              </a:rPr>
              <a:t> </a:t>
            </a:r>
            <a:r>
              <a:rPr lang="zh-CN" altLang="en-US" sz="2400" dirty="0">
                <a:solidFill>
                  <a:schemeClr val="tx1">
                    <a:lumMod val="95000"/>
                    <a:lumOff val="5000"/>
                  </a:schemeClr>
                </a:solidFill>
                <a:latin typeface="+mn-ea"/>
              </a:rPr>
              <a:t>领域</a:t>
            </a:r>
            <a:endParaRPr lang="zh-CN" altLang="en-US" sz="2400" dirty="0">
              <a:solidFill>
                <a:schemeClr val="tx1">
                  <a:lumMod val="95000"/>
                  <a:lumOff val="5000"/>
                </a:schemeClr>
              </a:solidFill>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5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0-#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decel="5000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1000" fill="hold"/>
                                        <p:tgtEl>
                                          <p:spTgt spid="35"/>
                                        </p:tgtEl>
                                        <p:attrNameLst>
                                          <p:attrName>ppt_x</p:attrName>
                                        </p:attrNameLst>
                                      </p:cBhvr>
                                      <p:tavLst>
                                        <p:tav tm="0">
                                          <p:val>
                                            <p:strVal val="0-#ppt_w/2"/>
                                          </p:val>
                                        </p:tav>
                                        <p:tav tm="100000">
                                          <p:val>
                                            <p:strVal val="#ppt_x"/>
                                          </p:val>
                                        </p:tav>
                                      </p:tavLst>
                                    </p:anim>
                                    <p:anim calcmode="lin" valueType="num">
                                      <p:cBhvr additive="base">
                                        <p:cTn id="16" dur="10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decel="50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decel="5000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1+#ppt_w/2"/>
                                          </p:val>
                                        </p:tav>
                                        <p:tav tm="100000">
                                          <p:val>
                                            <p:strVal val="#ppt_x"/>
                                          </p:val>
                                        </p:tav>
                                      </p:tavLst>
                                    </p:anim>
                                    <p:anim calcmode="lin" valueType="num">
                                      <p:cBhvr additive="base">
                                        <p:cTn id="24" dur="10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2" decel="5000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1+#ppt_w/2"/>
                                          </p:val>
                                        </p:tav>
                                        <p:tav tm="100000">
                                          <p:val>
                                            <p:strVal val="#ppt_x"/>
                                          </p:val>
                                        </p:tav>
                                      </p:tavLst>
                                    </p:anim>
                                    <p:anim calcmode="lin" valueType="num">
                                      <p:cBhvr additive="base">
                                        <p:cTn id="28" dur="1000" fill="hold"/>
                                        <p:tgtEl>
                                          <p:spTgt spid="36"/>
                                        </p:tgtEl>
                                        <p:attrNameLst>
                                          <p:attrName>ppt_y</p:attrName>
                                        </p:attrNameLst>
                                      </p:cBhvr>
                                      <p:tavLst>
                                        <p:tav tm="0">
                                          <p:val>
                                            <p:strVal val="#ppt_y"/>
                                          </p:val>
                                        </p:tav>
                                        <p:tav tm="100000">
                                          <p:val>
                                            <p:strVal val="#ppt_y"/>
                                          </p:val>
                                        </p:tav>
                                      </p:tavLst>
                                    </p:anim>
                                  </p:childTnLst>
                                </p:cTn>
                              </p:par>
                              <p:par>
                                <p:cTn id="29" presetID="2" presetClass="entr" presetSubtype="8" decel="5000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1000" fill="hold"/>
                                        <p:tgtEl>
                                          <p:spTgt spid="33"/>
                                        </p:tgtEl>
                                        <p:attrNameLst>
                                          <p:attrName>ppt_x</p:attrName>
                                        </p:attrNameLst>
                                      </p:cBhvr>
                                      <p:tavLst>
                                        <p:tav tm="0">
                                          <p:val>
                                            <p:strVal val="0-#ppt_w/2"/>
                                          </p:val>
                                        </p:tav>
                                        <p:tav tm="100000">
                                          <p:val>
                                            <p:strVal val="#ppt_x"/>
                                          </p:val>
                                        </p:tav>
                                      </p:tavLst>
                                    </p:anim>
                                    <p:anim calcmode="lin" valueType="num">
                                      <p:cBhvr additive="base">
                                        <p:cTn id="32" dur="1000" fill="hold"/>
                                        <p:tgtEl>
                                          <p:spTgt spid="33"/>
                                        </p:tgtEl>
                                        <p:attrNameLst>
                                          <p:attrName>ppt_y</p:attrName>
                                        </p:attrNameLst>
                                      </p:cBhvr>
                                      <p:tavLst>
                                        <p:tav tm="0">
                                          <p:val>
                                            <p:strVal val="#ppt_y"/>
                                          </p:val>
                                        </p:tav>
                                        <p:tav tm="100000">
                                          <p:val>
                                            <p:strVal val="#ppt_y"/>
                                          </p:val>
                                        </p:tav>
                                      </p:tavLst>
                                    </p:anim>
                                  </p:childTnLst>
                                </p:cTn>
                              </p:par>
                              <p:par>
                                <p:cTn id="33" presetID="2" presetClass="entr" presetSubtype="8" decel="5000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0-#ppt_w/2"/>
                                          </p:val>
                                        </p:tav>
                                        <p:tav tm="100000">
                                          <p:val>
                                            <p:strVal val="#ppt_x"/>
                                          </p:val>
                                        </p:tav>
                                      </p:tavLst>
                                    </p:anim>
                                    <p:anim calcmode="lin" valueType="num">
                                      <p:cBhvr additive="base">
                                        <p:cTn id="36" dur="10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decel="5000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1000" fill="hold"/>
                                        <p:tgtEl>
                                          <p:spTgt spid="37"/>
                                        </p:tgtEl>
                                        <p:attrNameLst>
                                          <p:attrName>ppt_x</p:attrName>
                                        </p:attrNameLst>
                                      </p:cBhvr>
                                      <p:tavLst>
                                        <p:tav tm="0">
                                          <p:val>
                                            <p:strVal val="0-#ppt_w/2"/>
                                          </p:val>
                                        </p:tav>
                                        <p:tav tm="100000">
                                          <p:val>
                                            <p:strVal val="#ppt_x"/>
                                          </p:val>
                                        </p:tav>
                                      </p:tavLst>
                                    </p:anim>
                                    <p:anim calcmode="lin" valueType="num">
                                      <p:cBhvr additive="base">
                                        <p:cTn id="40" dur="1000" fill="hold"/>
                                        <p:tgtEl>
                                          <p:spTgt spid="37"/>
                                        </p:tgtEl>
                                        <p:attrNameLst>
                                          <p:attrName>ppt_y</p:attrName>
                                        </p:attrNameLst>
                                      </p:cBhvr>
                                      <p:tavLst>
                                        <p:tav tm="0">
                                          <p:val>
                                            <p:strVal val="#ppt_y"/>
                                          </p:val>
                                        </p:tav>
                                        <p:tav tm="100000">
                                          <p:val>
                                            <p:strVal val="#ppt_y"/>
                                          </p:val>
                                        </p:tav>
                                      </p:tavLst>
                                    </p:anim>
                                  </p:childTnLst>
                                </p:cTn>
                              </p:par>
                              <p:par>
                                <p:cTn id="41" presetID="2" presetClass="entr" presetSubtype="2" decel="5000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1+#ppt_w/2"/>
                                          </p:val>
                                        </p:tav>
                                        <p:tav tm="100000">
                                          <p:val>
                                            <p:strVal val="#ppt_x"/>
                                          </p:val>
                                        </p:tav>
                                      </p:tavLst>
                                    </p:anim>
                                    <p:anim calcmode="lin" valueType="num">
                                      <p:cBhvr additive="base">
                                        <p:cTn id="44" dur="1000" fill="hold"/>
                                        <p:tgtEl>
                                          <p:spTgt spid="34"/>
                                        </p:tgtEl>
                                        <p:attrNameLst>
                                          <p:attrName>ppt_y</p:attrName>
                                        </p:attrNameLst>
                                      </p:cBhvr>
                                      <p:tavLst>
                                        <p:tav tm="0">
                                          <p:val>
                                            <p:strVal val="#ppt_y"/>
                                          </p:val>
                                        </p:tav>
                                        <p:tav tm="100000">
                                          <p:val>
                                            <p:strVal val="#ppt_y"/>
                                          </p:val>
                                        </p:tav>
                                      </p:tavLst>
                                    </p:anim>
                                  </p:childTnLst>
                                </p:cTn>
                              </p:par>
                              <p:par>
                                <p:cTn id="45" presetID="2" presetClass="entr" presetSubtype="2" decel="5000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1000" fill="hold"/>
                                        <p:tgtEl>
                                          <p:spTgt spid="16"/>
                                        </p:tgtEl>
                                        <p:attrNameLst>
                                          <p:attrName>ppt_x</p:attrName>
                                        </p:attrNameLst>
                                      </p:cBhvr>
                                      <p:tavLst>
                                        <p:tav tm="0">
                                          <p:val>
                                            <p:strVal val="1+#ppt_w/2"/>
                                          </p:val>
                                        </p:tav>
                                        <p:tav tm="100000">
                                          <p:val>
                                            <p:strVal val="#ppt_x"/>
                                          </p:val>
                                        </p:tav>
                                      </p:tavLst>
                                    </p:anim>
                                    <p:anim calcmode="lin" valueType="num">
                                      <p:cBhvr additive="base">
                                        <p:cTn id="48" dur="1000" fill="hold"/>
                                        <p:tgtEl>
                                          <p:spTgt spid="16"/>
                                        </p:tgtEl>
                                        <p:attrNameLst>
                                          <p:attrName>ppt_y</p:attrName>
                                        </p:attrNameLst>
                                      </p:cBhvr>
                                      <p:tavLst>
                                        <p:tav tm="0">
                                          <p:val>
                                            <p:strVal val="#ppt_y"/>
                                          </p:val>
                                        </p:tav>
                                        <p:tav tm="100000">
                                          <p:val>
                                            <p:strVal val="#ppt_y"/>
                                          </p:val>
                                        </p:tav>
                                      </p:tavLst>
                                    </p:anim>
                                  </p:childTnLst>
                                </p:cTn>
                              </p:par>
                              <p:par>
                                <p:cTn id="49" presetID="2" presetClass="entr" presetSubtype="2" decel="5000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1000" fill="hold"/>
                                        <p:tgtEl>
                                          <p:spTgt spid="38"/>
                                        </p:tgtEl>
                                        <p:attrNameLst>
                                          <p:attrName>ppt_x</p:attrName>
                                        </p:attrNameLst>
                                      </p:cBhvr>
                                      <p:tavLst>
                                        <p:tav tm="0">
                                          <p:val>
                                            <p:strVal val="1+#ppt_w/2"/>
                                          </p:val>
                                        </p:tav>
                                        <p:tav tm="100000">
                                          <p:val>
                                            <p:strVal val="#ppt_x"/>
                                          </p:val>
                                        </p:tav>
                                      </p:tavLst>
                                    </p:anim>
                                    <p:anim calcmode="lin" valueType="num">
                                      <p:cBhvr additive="base">
                                        <p:cTn id="52" dur="1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9" grpId="0" animBg="1"/>
      <p:bldP spid="10" grpId="0" animBg="1"/>
      <p:bldP spid="13" grpId="0"/>
      <p:bldP spid="14" grpId="0"/>
      <p:bldP spid="15" grpId="0"/>
      <p:bldP spid="16"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a:grpSpLocks noChangeAspect="1"/>
          </p:cNvGrpSpPr>
          <p:nvPr/>
        </p:nvGrpSpPr>
        <p:grpSpPr>
          <a:xfrm>
            <a:off x="4627622" y="2178128"/>
            <a:ext cx="2924100" cy="3240000"/>
            <a:chOff x="4669152" y="2204864"/>
            <a:chExt cx="2853697" cy="3161994"/>
          </a:xfrm>
        </p:grpSpPr>
        <p:sp>
          <p:nvSpPr>
            <p:cNvPr id="28" name="矩形: 剪去单角 444"/>
            <p:cNvSpPr/>
            <p:nvPr/>
          </p:nvSpPr>
          <p:spPr>
            <a:xfrm>
              <a:off x="4669152" y="2204864"/>
              <a:ext cx="2853695" cy="3161994"/>
            </a:xfrm>
            <a:prstGeom prst="snip1Rect">
              <a:avLst>
                <a:gd name="adj" fmla="val 29383"/>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0" name="矩形 29"/>
            <p:cNvSpPr/>
            <p:nvPr/>
          </p:nvSpPr>
          <p:spPr>
            <a:xfrm>
              <a:off x="4669153" y="5243677"/>
              <a:ext cx="2853695" cy="123181"/>
            </a:xfrm>
            <a:prstGeom prst="rect">
              <a:avLst/>
            </a:prstGeom>
            <a:solidFill>
              <a:schemeClr val="accent1"/>
            </a:solidFill>
            <a:ln w="3175">
              <a:noFill/>
              <a:prstDash val="solid"/>
              <a:round/>
            </a:ln>
            <a:effectLst/>
          </p:spPr>
          <p:txBody>
            <a:bodyPr anchor="ctr"/>
            <a:lstStyle/>
            <a:p>
              <a:pPr algn="ctr"/>
            </a:p>
          </p:txBody>
        </p:sp>
        <p:sp>
          <p:nvSpPr>
            <p:cNvPr id="31" name="任意多边形: 形状 445"/>
            <p:cNvSpPr/>
            <p:nvPr/>
          </p:nvSpPr>
          <p:spPr bwMode="auto">
            <a:xfrm>
              <a:off x="6802874" y="2204864"/>
              <a:ext cx="719975" cy="719975"/>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1"/>
            </a:solidFill>
            <a:ln w="3175">
              <a:noFill/>
              <a:prstDash val="solid"/>
              <a:round/>
            </a:ln>
            <a:effectLst/>
          </p:spPr>
          <p:txBody>
            <a:bodyPr vert="horz" wrap="square" lIns="121920" tIns="60960" rIns="121920" bIns="60960" anchor="t" anchorCtr="0" compatLnSpc="1">
              <a:normAutofit/>
            </a:bodyPr>
            <a:lstStyle/>
            <a:p>
              <a:pPr lvl="0" algn="r"/>
              <a:r>
                <a:rPr lang="en-US" altLang="zh-CN" sz="2000" b="1" dirty="0">
                  <a:solidFill>
                    <a:schemeClr val="bg1"/>
                  </a:solidFill>
                </a:rPr>
                <a:t>2</a:t>
              </a:r>
              <a:endParaRPr lang="en-US" altLang="zh-CN" sz="2000" b="1" dirty="0">
                <a:solidFill>
                  <a:schemeClr val="bg1"/>
                </a:solidFill>
              </a:endParaRPr>
            </a:p>
          </p:txBody>
        </p:sp>
      </p:grpSp>
      <p:grpSp>
        <p:nvGrpSpPr>
          <p:cNvPr id="57" name="组合 56"/>
          <p:cNvGrpSpPr>
            <a:grpSpLocks noChangeAspect="1"/>
          </p:cNvGrpSpPr>
          <p:nvPr/>
        </p:nvGrpSpPr>
        <p:grpSpPr>
          <a:xfrm>
            <a:off x="1557893" y="2178128"/>
            <a:ext cx="2924100" cy="3240000"/>
            <a:chOff x="1703943" y="2324178"/>
            <a:chExt cx="2644657" cy="2930370"/>
          </a:xfrm>
        </p:grpSpPr>
        <p:sp>
          <p:nvSpPr>
            <p:cNvPr id="25" name="矩形: 剪去单角 437"/>
            <p:cNvSpPr/>
            <p:nvPr/>
          </p:nvSpPr>
          <p:spPr>
            <a:xfrm>
              <a:off x="1703943" y="2324178"/>
              <a:ext cx="2644655" cy="2930370"/>
            </a:xfrm>
            <a:prstGeom prst="snip1Rect">
              <a:avLst>
                <a:gd name="adj" fmla="val 29383"/>
              </a:avLst>
            </a:prstGeom>
            <a:solidFill>
              <a:schemeClr val="bg1"/>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6" name="矩形 25"/>
            <p:cNvSpPr/>
            <p:nvPr/>
          </p:nvSpPr>
          <p:spPr>
            <a:xfrm>
              <a:off x="1703944" y="5140390"/>
              <a:ext cx="2644655" cy="114158"/>
            </a:xfrm>
            <a:prstGeom prst="rect">
              <a:avLst/>
            </a:prstGeom>
            <a:solidFill>
              <a:schemeClr val="tx1">
                <a:lumMod val="60000"/>
                <a:lumOff val="40000"/>
              </a:schemeClr>
            </a:solidFill>
            <a:ln w="3175">
              <a:noFill/>
              <a:prstDash val="solid"/>
              <a:round/>
            </a:ln>
            <a:effectLst/>
          </p:spPr>
          <p:txBody>
            <a:bodyPr anchor="ctr"/>
            <a:lstStyle/>
            <a:p>
              <a:pPr algn="ctr"/>
            </a:p>
          </p:txBody>
        </p:sp>
        <p:sp>
          <p:nvSpPr>
            <p:cNvPr id="27" name="任意多边形: 形状 438"/>
            <p:cNvSpPr/>
            <p:nvPr/>
          </p:nvSpPr>
          <p:spPr bwMode="auto">
            <a:xfrm>
              <a:off x="3681365" y="2324178"/>
              <a:ext cx="667235" cy="667235"/>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tx1">
                <a:lumMod val="60000"/>
                <a:lumOff val="40000"/>
              </a:schemeClr>
            </a:solidFill>
            <a:ln w="3175">
              <a:noFill/>
              <a:prstDash val="solid"/>
              <a:round/>
            </a:ln>
            <a:effectLst/>
          </p:spPr>
          <p:txBody>
            <a:bodyPr vert="horz" wrap="square" lIns="121920" tIns="60960" rIns="121920" bIns="60960" anchor="t" anchorCtr="0" compatLnSpc="1">
              <a:normAutofit/>
            </a:bodyPr>
            <a:lstStyle/>
            <a:p>
              <a:pPr lvl="0" algn="r"/>
              <a:r>
                <a:rPr lang="en-US" altLang="ko-KR" sz="2000" b="1" dirty="0">
                  <a:solidFill>
                    <a:schemeClr val="bg1"/>
                  </a:solidFill>
                </a:rPr>
                <a:t>1</a:t>
              </a:r>
              <a:endParaRPr lang="en-US" altLang="ko-KR" sz="2000" b="1" dirty="0">
                <a:solidFill>
                  <a:schemeClr val="bg1"/>
                </a:solidFill>
              </a:endParaRPr>
            </a:p>
          </p:txBody>
        </p:sp>
      </p:grpSp>
      <p:grpSp>
        <p:nvGrpSpPr>
          <p:cNvPr id="8" name="组合 7"/>
          <p:cNvGrpSpPr>
            <a:grpSpLocks noChangeAspect="1"/>
          </p:cNvGrpSpPr>
          <p:nvPr/>
        </p:nvGrpSpPr>
        <p:grpSpPr>
          <a:xfrm>
            <a:off x="7697352" y="2178128"/>
            <a:ext cx="2924100" cy="3240000"/>
            <a:chOff x="247577" y="3140968"/>
            <a:chExt cx="2501994" cy="2772295"/>
          </a:xfrm>
        </p:grpSpPr>
        <p:sp>
          <p:nvSpPr>
            <p:cNvPr id="15" name="矩形: 剪去单角 455"/>
            <p:cNvSpPr/>
            <p:nvPr/>
          </p:nvSpPr>
          <p:spPr>
            <a:xfrm>
              <a:off x="247577" y="3140968"/>
              <a:ext cx="2501992" cy="2772295"/>
            </a:xfrm>
            <a:prstGeom prst="snip1Rect">
              <a:avLst>
                <a:gd name="adj" fmla="val 29383"/>
              </a:avLst>
            </a:prstGeom>
            <a:solidFill>
              <a:schemeClr val="bg1"/>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2">
                    <a:lumMod val="75000"/>
                  </a:schemeClr>
                </a:solidFill>
              </a:endParaRPr>
            </a:p>
          </p:txBody>
        </p:sp>
        <p:sp>
          <p:nvSpPr>
            <p:cNvPr id="16" name="矩形 15"/>
            <p:cNvSpPr/>
            <p:nvPr/>
          </p:nvSpPr>
          <p:spPr>
            <a:xfrm>
              <a:off x="247578" y="5805263"/>
              <a:ext cx="2501992" cy="108000"/>
            </a:xfrm>
            <a:prstGeom prst="rect">
              <a:avLst/>
            </a:prstGeom>
            <a:solidFill>
              <a:schemeClr val="tx1">
                <a:lumMod val="60000"/>
                <a:lumOff val="40000"/>
              </a:schemeClr>
            </a:solidFill>
            <a:ln w="3175">
              <a:noFill/>
              <a:prstDash val="solid"/>
              <a:round/>
            </a:ln>
            <a:effectLst/>
          </p:spPr>
          <p:txBody>
            <a:bodyPr anchor="ctr"/>
            <a:lstStyle/>
            <a:p>
              <a:pPr algn="ctr"/>
              <a:endParaRPr>
                <a:solidFill>
                  <a:schemeClr val="tx2">
                    <a:lumMod val="75000"/>
                  </a:schemeClr>
                </a:solidFill>
              </a:endParaRPr>
            </a:p>
          </p:txBody>
        </p:sp>
        <p:sp>
          <p:nvSpPr>
            <p:cNvPr id="17" name="任意多边形: 形状 456"/>
            <p:cNvSpPr/>
            <p:nvPr/>
          </p:nvSpPr>
          <p:spPr bwMode="auto">
            <a:xfrm>
              <a:off x="2118329" y="3140968"/>
              <a:ext cx="631242" cy="631242"/>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tx1">
                <a:lumMod val="60000"/>
                <a:lumOff val="40000"/>
              </a:schemeClr>
            </a:solidFill>
            <a:ln w="3175">
              <a:noFill/>
              <a:prstDash val="solid"/>
              <a:round/>
            </a:ln>
            <a:effectLst/>
          </p:spPr>
          <p:txBody>
            <a:bodyPr vert="horz" wrap="square" lIns="121920" tIns="60960" rIns="121920" bIns="60960" anchor="t" anchorCtr="0" compatLnSpc="1">
              <a:normAutofit/>
            </a:bodyPr>
            <a:lstStyle/>
            <a:p>
              <a:pPr lvl="0" algn="r"/>
              <a:r>
                <a:rPr lang="en-US" altLang="ko-KR" sz="2000" b="1" dirty="0">
                  <a:solidFill>
                    <a:schemeClr val="bg1"/>
                  </a:solidFill>
                </a:rPr>
                <a:t>3</a:t>
              </a:r>
              <a:endParaRPr lang="en-US" altLang="ko-KR" sz="2000" b="1" dirty="0">
                <a:solidFill>
                  <a:schemeClr val="bg1"/>
                </a:solidFill>
              </a:endParaRPr>
            </a:p>
          </p:txBody>
        </p:sp>
      </p:grpSp>
      <p:grpSp>
        <p:nvGrpSpPr>
          <p:cNvPr id="48" name="组合 47"/>
          <p:cNvGrpSpPr>
            <a:grpSpLocks noChangeAspect="1"/>
          </p:cNvGrpSpPr>
          <p:nvPr/>
        </p:nvGrpSpPr>
        <p:grpSpPr>
          <a:xfrm>
            <a:off x="1638256" y="2558012"/>
            <a:ext cx="2902673" cy="2287313"/>
            <a:chOff x="870997" y="3325195"/>
            <a:chExt cx="1837637" cy="1448075"/>
          </a:xfrm>
        </p:grpSpPr>
        <p:sp>
          <p:nvSpPr>
            <p:cNvPr id="49" name="矩形 48"/>
            <p:cNvSpPr/>
            <p:nvPr/>
          </p:nvSpPr>
          <p:spPr>
            <a:xfrm>
              <a:off x="870997" y="3873062"/>
              <a:ext cx="1768866" cy="900208"/>
            </a:xfrm>
            <a:prstGeom prst="rect">
              <a:avLst/>
            </a:prstGeom>
          </p:spPr>
          <p:txBody>
            <a:bodyPr wrap="square">
              <a:spAutoFit/>
            </a:bodyPr>
            <a:lstStyle/>
            <a:p>
              <a:pPr>
                <a:lnSpc>
                  <a:spcPct val="120000"/>
                </a:lnSpc>
              </a:pPr>
              <a:r>
                <a:rPr lang="zh-CN" altLang="en-US" dirty="0">
                  <a:solidFill>
                    <a:schemeClr val="tx2">
                      <a:lumMod val="75000"/>
                    </a:schemeClr>
                  </a:solidFill>
                  <a:latin typeface="Century Gothic" panose="020B0502020202020204" pitchFamily="34" charset="0"/>
                </a:rPr>
                <a:t>完整期刊文章与学位论文资源，可为学校充实电子资源馆藏，提升图书馆馆藏资源全面性与完整性。</a:t>
              </a:r>
              <a:endParaRPr lang="en-US" altLang="zh-CN" dirty="0">
                <a:solidFill>
                  <a:schemeClr val="tx2">
                    <a:lumMod val="75000"/>
                  </a:schemeClr>
                </a:solidFill>
                <a:latin typeface="Century Gothic" panose="020B0502020202020204" pitchFamily="34" charset="0"/>
              </a:endParaRPr>
            </a:p>
          </p:txBody>
        </p:sp>
        <p:sp>
          <p:nvSpPr>
            <p:cNvPr id="50" name="矩形 49"/>
            <p:cNvSpPr/>
            <p:nvPr/>
          </p:nvSpPr>
          <p:spPr>
            <a:xfrm>
              <a:off x="874713" y="3325195"/>
              <a:ext cx="1833921" cy="385804"/>
            </a:xfrm>
            <a:prstGeom prst="rect">
              <a:avLst/>
            </a:prstGeom>
          </p:spPr>
          <p:txBody>
            <a:bodyPr wrap="square">
              <a:spAutoFit/>
            </a:bodyPr>
            <a:lstStyle/>
            <a:p>
              <a:pPr algn="just">
                <a:lnSpc>
                  <a:spcPct val="120000"/>
                </a:lnSpc>
              </a:pPr>
              <a:r>
                <a:rPr lang="zh-CN" altLang="en-US" sz="2800" b="1" dirty="0">
                  <a:solidFill>
                    <a:schemeClr val="tx2">
                      <a:lumMod val="75000"/>
                    </a:schemeClr>
                  </a:solidFill>
                </a:rPr>
                <a:t>协助完整典藏</a:t>
              </a:r>
              <a:endParaRPr lang="zh-CN" altLang="en-US" sz="2800" b="1" dirty="0">
                <a:solidFill>
                  <a:schemeClr val="tx2">
                    <a:lumMod val="75000"/>
                  </a:schemeClr>
                </a:solidFill>
              </a:endParaRPr>
            </a:p>
          </p:txBody>
        </p:sp>
      </p:grpSp>
      <p:grpSp>
        <p:nvGrpSpPr>
          <p:cNvPr id="51" name="组合 50"/>
          <p:cNvGrpSpPr>
            <a:grpSpLocks noChangeAspect="1"/>
          </p:cNvGrpSpPr>
          <p:nvPr/>
        </p:nvGrpSpPr>
        <p:grpSpPr>
          <a:xfrm>
            <a:off x="4690232" y="2558011"/>
            <a:ext cx="3374515" cy="1957097"/>
            <a:chOff x="857458" y="3321739"/>
            <a:chExt cx="1833921" cy="1063600"/>
          </a:xfrm>
        </p:grpSpPr>
        <p:sp>
          <p:nvSpPr>
            <p:cNvPr id="52" name="矩形 51"/>
            <p:cNvSpPr/>
            <p:nvPr/>
          </p:nvSpPr>
          <p:spPr>
            <a:xfrm>
              <a:off x="879478" y="3793226"/>
              <a:ext cx="1511531" cy="592113"/>
            </a:xfrm>
            <a:prstGeom prst="rect">
              <a:avLst/>
            </a:prstGeom>
          </p:spPr>
          <p:txBody>
            <a:bodyPr wrap="square">
              <a:spAutoFit/>
            </a:bodyPr>
            <a:lstStyle/>
            <a:p>
              <a:pPr>
                <a:lnSpc>
                  <a:spcPct val="120000"/>
                </a:lnSpc>
              </a:pPr>
              <a:r>
                <a:rPr lang="zh-CN" altLang="en-US" dirty="0">
                  <a:solidFill>
                    <a:schemeClr val="tx2">
                      <a:lumMod val="75000"/>
                    </a:schemeClr>
                  </a:solidFill>
                  <a:latin typeface="Century Gothic" panose="020B0502020202020204" pitchFamily="34" charset="0"/>
                </a:rPr>
                <a:t>可与图书馆馆员协同提供学校教师和研究者之研究需求，助力学校科研需求。</a:t>
              </a:r>
              <a:endParaRPr lang="en-US" altLang="zh-CN" dirty="0">
                <a:solidFill>
                  <a:schemeClr val="tx2">
                    <a:lumMod val="75000"/>
                  </a:schemeClr>
                </a:solidFill>
                <a:latin typeface="Century Gothic" panose="020B0502020202020204" pitchFamily="34" charset="0"/>
              </a:endParaRPr>
            </a:p>
          </p:txBody>
        </p:sp>
        <p:sp>
          <p:nvSpPr>
            <p:cNvPr id="53" name="矩形 52"/>
            <p:cNvSpPr/>
            <p:nvPr/>
          </p:nvSpPr>
          <p:spPr>
            <a:xfrm>
              <a:off x="857458" y="3321739"/>
              <a:ext cx="1833921" cy="331182"/>
            </a:xfrm>
            <a:prstGeom prst="rect">
              <a:avLst/>
            </a:prstGeom>
          </p:spPr>
          <p:txBody>
            <a:bodyPr wrap="square">
              <a:spAutoFit/>
            </a:bodyPr>
            <a:lstStyle/>
            <a:p>
              <a:pPr algn="just">
                <a:lnSpc>
                  <a:spcPct val="120000"/>
                </a:lnSpc>
              </a:pPr>
              <a:r>
                <a:rPr lang="zh-CN" altLang="en-US" sz="2800" b="1" dirty="0">
                  <a:solidFill>
                    <a:schemeClr val="tx2">
                      <a:lumMod val="75000"/>
                    </a:schemeClr>
                  </a:solidFill>
                </a:rPr>
                <a:t>助力科研发展</a:t>
              </a:r>
              <a:endParaRPr lang="zh-CN" altLang="en-US" sz="2800" b="1" dirty="0">
                <a:solidFill>
                  <a:schemeClr val="tx2">
                    <a:lumMod val="75000"/>
                  </a:schemeClr>
                </a:solidFill>
              </a:endParaRPr>
            </a:p>
          </p:txBody>
        </p:sp>
      </p:grpSp>
      <p:grpSp>
        <p:nvGrpSpPr>
          <p:cNvPr id="54" name="组合 53"/>
          <p:cNvGrpSpPr>
            <a:grpSpLocks noChangeAspect="1"/>
          </p:cNvGrpSpPr>
          <p:nvPr/>
        </p:nvGrpSpPr>
        <p:grpSpPr>
          <a:xfrm>
            <a:off x="7766050" y="2551665"/>
            <a:ext cx="3424149" cy="2297004"/>
            <a:chOff x="670746" y="3197870"/>
            <a:chExt cx="1855515" cy="1244736"/>
          </a:xfrm>
        </p:grpSpPr>
        <p:sp>
          <p:nvSpPr>
            <p:cNvPr id="55" name="矩形 54"/>
            <p:cNvSpPr/>
            <p:nvPr/>
          </p:nvSpPr>
          <p:spPr>
            <a:xfrm>
              <a:off x="670746" y="3672070"/>
              <a:ext cx="1514043" cy="770536"/>
            </a:xfrm>
            <a:prstGeom prst="rect">
              <a:avLst/>
            </a:prstGeom>
          </p:spPr>
          <p:txBody>
            <a:bodyPr wrap="square">
              <a:spAutoFit/>
            </a:bodyPr>
            <a:lstStyle/>
            <a:p>
              <a:pPr>
                <a:lnSpc>
                  <a:spcPct val="120000"/>
                </a:lnSpc>
              </a:pPr>
              <a:r>
                <a:rPr lang="zh-CN" altLang="en-US" dirty="0">
                  <a:latin typeface="Century Gothic" panose="020B0502020202020204" pitchFamily="34" charset="0"/>
                </a:rPr>
                <a:t>收录多种台湾</a:t>
              </a:r>
              <a:r>
                <a:rPr lang="zh-TW" altLang="en-US" dirty="0">
                  <a:latin typeface="Century Gothic" panose="020B0502020202020204" pitchFamily="34" charset="0"/>
                </a:rPr>
                <a:t>与华语地区</a:t>
              </a:r>
              <a:r>
                <a:rPr lang="zh-CN" altLang="en-US" dirty="0">
                  <a:latin typeface="Century Gothic" panose="020B0502020202020204" pitchFamily="34" charset="0"/>
                </a:rPr>
                <a:t>重要的核心期刊，可作为需投稿文章时的投稿选项之一。</a:t>
              </a:r>
              <a:endParaRPr lang="en-US" altLang="zh-CN" dirty="0">
                <a:latin typeface="Century Gothic" panose="020B0502020202020204" pitchFamily="34" charset="0"/>
              </a:endParaRPr>
            </a:p>
          </p:txBody>
        </p:sp>
        <p:sp>
          <p:nvSpPr>
            <p:cNvPr id="56" name="矩形 55"/>
            <p:cNvSpPr/>
            <p:nvPr/>
          </p:nvSpPr>
          <p:spPr>
            <a:xfrm>
              <a:off x="692340" y="3197870"/>
              <a:ext cx="1833921" cy="306116"/>
            </a:xfrm>
            <a:prstGeom prst="rect">
              <a:avLst/>
            </a:prstGeom>
          </p:spPr>
          <p:txBody>
            <a:bodyPr wrap="square">
              <a:spAutoFit/>
            </a:bodyPr>
            <a:lstStyle/>
            <a:p>
              <a:pPr algn="just">
                <a:lnSpc>
                  <a:spcPct val="120000"/>
                </a:lnSpc>
              </a:pPr>
              <a:r>
                <a:rPr lang="zh-CN" altLang="en-US" sz="2800" b="1" dirty="0"/>
                <a:t>提供投稿参考</a:t>
              </a:r>
              <a:endParaRPr lang="zh-CN" altLang="en-US" sz="2800" b="1" dirty="0"/>
            </a:p>
          </p:txBody>
        </p:sp>
      </p:grpSp>
      <p:sp>
        <p:nvSpPr>
          <p:cNvPr id="23" name="任意多边形 2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91195" y="-1"/>
            <a:ext cx="1417774" cy="723901"/>
            <a:chOff x="-391195" y="-1"/>
            <a:chExt cx="1697596" cy="866775"/>
          </a:xfrm>
        </p:grpSpPr>
        <p:sp>
          <p:nvSpPr>
            <p:cNvPr id="29" name="任意多边形 2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7" name="直接连接符 36"/>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文本框 30"/>
          <p:cNvSpPr txBox="1"/>
          <p:nvPr/>
        </p:nvSpPr>
        <p:spPr>
          <a:xfrm>
            <a:off x="1032863" y="679557"/>
            <a:ext cx="2236510" cy="584775"/>
          </a:xfrm>
          <a:prstGeom prst="rect">
            <a:avLst/>
          </a:prstGeom>
          <a:noFill/>
        </p:spPr>
        <p:txBody>
          <a:bodyPr wrap="none" rtlCol="0">
            <a:spAutoFit/>
            <a:scene3d>
              <a:camera prst="orthographicFront"/>
              <a:lightRig rig="threePt" dir="t"/>
            </a:scene3d>
            <a:sp3d contourW="12700"/>
          </a:bodyPr>
          <a:lstStyle/>
          <a:p>
            <a:pPr algn="ctr"/>
            <a:r>
              <a:rPr lang="zh-TW" altLang="en-US" sz="3200" b="1" dirty="0">
                <a:solidFill>
                  <a:schemeClr val="tx2"/>
                </a:solidFill>
                <a:latin typeface="Century Gothic" panose="020B0502020202020204" pitchFamily="34" charset="0"/>
                <a:ea typeface="+mj-ea"/>
              </a:rPr>
              <a:t>数据库简介</a:t>
            </a:r>
            <a:endParaRPr lang="en-US" altLang="zh-CN" sz="3200" b="1" dirty="0">
              <a:solidFill>
                <a:schemeClr val="tx2"/>
              </a:solidFill>
              <a:latin typeface="Century Gothic" panose="020B0502020202020204" pitchFamily="34" charset="0"/>
              <a:ea typeface="+mj-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14" presetClass="entr" presetSubtype="10"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randombar(horizontal)">
                                      <p:cBhvr>
                                        <p:cTn id="25" dur="500"/>
                                        <p:tgtEl>
                                          <p:spTgt spid="48"/>
                                        </p:tgtEl>
                                      </p:cBhvr>
                                    </p:animEffect>
                                  </p:childTnLst>
                                </p:cTn>
                              </p:par>
                            </p:childTnLst>
                          </p:cTn>
                        </p:par>
                        <p:par>
                          <p:cTn id="26" fill="hold">
                            <p:stCondLst>
                              <p:cond delay="2000"/>
                            </p:stCondLst>
                            <p:childTnLst>
                              <p:par>
                                <p:cTn id="27" presetID="14" presetClass="entr" presetSubtype="10"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randombar(horizontal)">
                                      <p:cBhvr>
                                        <p:cTn id="29" dur="500"/>
                                        <p:tgtEl>
                                          <p:spTgt spid="51"/>
                                        </p:tgtEl>
                                      </p:cBhvr>
                                    </p:animEffect>
                                  </p:childTnLst>
                                </p:cTn>
                              </p:par>
                            </p:childTnLst>
                          </p:cTn>
                        </p:par>
                        <p:par>
                          <p:cTn id="30" fill="hold">
                            <p:stCondLst>
                              <p:cond delay="2500"/>
                            </p:stCondLst>
                            <p:childTnLst>
                              <p:par>
                                <p:cTn id="31" presetID="14" presetClass="entr" presetSubtype="10" fill="hold"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randombar(horizontal)">
                                      <p:cBhvr>
                                        <p:cTn id="3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253"/>
            <a:ext cx="12192000" cy="2820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58659"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135701"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812743"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248978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16682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1032523" y="1739505"/>
            <a:ext cx="2194349" cy="3582188"/>
          </a:xfrm>
          <a:custGeom>
            <a:avLst/>
            <a:gdLst>
              <a:gd name="connsiteX0" fmla="*/ 895550 w 2194349"/>
              <a:gd name="connsiteY0" fmla="*/ 0 h 3582188"/>
              <a:gd name="connsiteX1" fmla="*/ 1288446 w 2194349"/>
              <a:gd name="connsiteY1" fmla="*/ 0 h 3582188"/>
              <a:gd name="connsiteX2" fmla="*/ 1380209 w 2194349"/>
              <a:gd name="connsiteY2" fmla="*/ 0 h 3582188"/>
              <a:gd name="connsiteX3" fmla="*/ 1709690 w 2194349"/>
              <a:gd name="connsiteY3" fmla="*/ 0 h 3582188"/>
              <a:gd name="connsiteX4" fmla="*/ 1773105 w 2194349"/>
              <a:gd name="connsiteY4" fmla="*/ 0 h 3582188"/>
              <a:gd name="connsiteX5" fmla="*/ 2194349 w 2194349"/>
              <a:gd name="connsiteY5" fmla="*/ 0 h 3582188"/>
              <a:gd name="connsiteX6" fmla="*/ 1298799 w 2194349"/>
              <a:gd name="connsiteY6" fmla="*/ 3582188 h 3582188"/>
              <a:gd name="connsiteX7" fmla="*/ 877555 w 2194349"/>
              <a:gd name="connsiteY7" fmla="*/ 3582188 h 3582188"/>
              <a:gd name="connsiteX8" fmla="*/ 814140 w 2194349"/>
              <a:gd name="connsiteY8" fmla="*/ 3582188 h 3582188"/>
              <a:gd name="connsiteX9" fmla="*/ 484659 w 2194349"/>
              <a:gd name="connsiteY9" fmla="*/ 3582188 h 3582188"/>
              <a:gd name="connsiteX10" fmla="*/ 392896 w 2194349"/>
              <a:gd name="connsiteY10" fmla="*/ 3582188 h 3582188"/>
              <a:gd name="connsiteX11" fmla="*/ 0 w 2194349"/>
              <a:gd name="connsiteY11" fmla="*/ 3582188 h 35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4349" h="3582188">
                <a:moveTo>
                  <a:pt x="895550" y="0"/>
                </a:moveTo>
                <a:lnTo>
                  <a:pt x="1288446" y="0"/>
                </a:lnTo>
                <a:lnTo>
                  <a:pt x="1380209" y="0"/>
                </a:lnTo>
                <a:lnTo>
                  <a:pt x="1709690" y="0"/>
                </a:lnTo>
                <a:lnTo>
                  <a:pt x="1773105" y="0"/>
                </a:lnTo>
                <a:lnTo>
                  <a:pt x="2194349" y="0"/>
                </a:lnTo>
                <a:lnTo>
                  <a:pt x="1298799" y="3582188"/>
                </a:lnTo>
                <a:lnTo>
                  <a:pt x="877555" y="3582188"/>
                </a:lnTo>
                <a:lnTo>
                  <a:pt x="814140" y="3582188"/>
                </a:lnTo>
                <a:lnTo>
                  <a:pt x="484659" y="3582188"/>
                </a:lnTo>
                <a:lnTo>
                  <a:pt x="392896"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0" y="5759957"/>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6068699"/>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6377441"/>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a:off x="11549555"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14379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13263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112148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111032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109916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108800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107684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106568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105452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1043370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032212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021053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009895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998736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987578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976419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965261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954102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942944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931785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92062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90946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89831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715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87599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86483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85367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4251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83135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6355834" y="2765942"/>
            <a:ext cx="0" cy="14303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4929506" y="2718991"/>
            <a:ext cx="1154483" cy="1600438"/>
          </a:xfrm>
          <a:prstGeom prst="rect">
            <a:avLst/>
          </a:prstGeom>
          <a:noFill/>
        </p:spPr>
        <p:txBody>
          <a:bodyPr wrap="none" rtlCol="0">
            <a:spAutoFit/>
            <a:scene3d>
              <a:camera prst="orthographicFront"/>
              <a:lightRig rig="threePt" dir="t"/>
            </a:scene3d>
            <a:sp3d contourW="12700"/>
          </a:bodyPr>
          <a:lstStyle/>
          <a:p>
            <a:pPr algn="ctr"/>
            <a:r>
              <a:rPr lang="en-US" altLang="zh-CN" sz="3200" dirty="0">
                <a:solidFill>
                  <a:schemeClr val="bg1"/>
                </a:solidFill>
                <a:latin typeface="Century Gothic" panose="020B0502020202020204" pitchFamily="34" charset="0"/>
                <a:cs typeface="经典综艺体简" panose="02010609000101010101" pitchFamily="49" charset="-122"/>
              </a:rPr>
              <a:t>PART</a:t>
            </a:r>
            <a:endParaRPr lang="en-US" altLang="zh-CN" sz="3200" dirty="0">
              <a:solidFill>
                <a:schemeClr val="bg1"/>
              </a:solidFill>
              <a:latin typeface="Century Gothic" panose="020B0502020202020204" pitchFamily="34" charset="0"/>
              <a:cs typeface="经典综艺体简" panose="02010609000101010101" pitchFamily="49" charset="-122"/>
            </a:endParaRPr>
          </a:p>
          <a:p>
            <a:pPr algn="ctr"/>
            <a:r>
              <a:rPr lang="en-US" altLang="zh-CN" sz="6600" b="1" dirty="0">
                <a:solidFill>
                  <a:schemeClr val="bg1"/>
                </a:solidFill>
                <a:latin typeface="Century Gothic" panose="020B0502020202020204" pitchFamily="34" charset="0"/>
                <a:cs typeface="经典综艺体简" panose="02010609000101010101" pitchFamily="49" charset="-122"/>
              </a:rPr>
              <a:t>02</a:t>
            </a:r>
            <a:endParaRPr lang="zh-CN" altLang="en-US" sz="6600" b="1" dirty="0">
              <a:solidFill>
                <a:schemeClr val="bg1"/>
              </a:solidFill>
              <a:latin typeface="Century Gothic" panose="020B0502020202020204" pitchFamily="34" charset="0"/>
              <a:cs typeface="经典综艺体简" panose="02010609000101010101" pitchFamily="49" charset="-122"/>
            </a:endParaRPr>
          </a:p>
        </p:txBody>
      </p:sp>
      <p:sp>
        <p:nvSpPr>
          <p:cNvPr id="53" name="文本框 52"/>
          <p:cNvSpPr txBox="1"/>
          <p:nvPr/>
        </p:nvSpPr>
        <p:spPr>
          <a:xfrm>
            <a:off x="6575223" y="3165267"/>
            <a:ext cx="3262432" cy="707886"/>
          </a:xfrm>
          <a:prstGeom prst="rect">
            <a:avLst/>
          </a:prstGeom>
          <a:noFill/>
        </p:spPr>
        <p:txBody>
          <a:bodyPr wrap="none" rtlCol="0">
            <a:spAutoFit/>
            <a:scene3d>
              <a:camera prst="orthographicFront"/>
              <a:lightRig rig="threePt" dir="t"/>
            </a:scene3d>
            <a:sp3d contourW="12700"/>
          </a:bodyPr>
          <a:lstStyle/>
          <a:p>
            <a:pPr defTabSz="914400">
              <a:defRPr/>
            </a:pPr>
            <a:r>
              <a:rPr lang="zh-CN" altLang="en-US" sz="4000" b="1" dirty="0">
                <a:solidFill>
                  <a:schemeClr val="bg1"/>
                </a:solidFill>
                <a:latin typeface="+mj-ea"/>
                <a:cs typeface="经典综艺体简" panose="02010609000101010101" pitchFamily="49" charset="-122"/>
              </a:rPr>
              <a:t>产品内容概览</a:t>
            </a:r>
            <a:endParaRPr lang="en-US" altLang="zh-CN" sz="4000" b="1" dirty="0">
              <a:solidFill>
                <a:schemeClr val="bg1"/>
              </a:solidFill>
              <a:latin typeface="+mj-ea"/>
              <a:cs typeface="经典综艺体简" panose="02010609000101010101" pitchFamily="49"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up)">
                                      <p:cBhvr>
                                        <p:cTn id="13" dur="500"/>
                                        <p:tgtEl>
                                          <p:spTgt spid="51"/>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1+#ppt_w/2"/>
                                          </p:val>
                                        </p:tav>
                                        <p:tav tm="100000">
                                          <p:val>
                                            <p:strVal val="#ppt_x"/>
                                          </p:val>
                                        </p:tav>
                                      </p:tavLst>
                                    </p:anim>
                                    <p:anim calcmode="lin" valueType="num">
                                      <p:cBhvr additive="base">
                                        <p:cTn id="18"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tags/tag1.xml><?xml version="1.0" encoding="utf-8"?>
<p:tagLst xmlns:p="http://schemas.openxmlformats.org/presentationml/2006/main">
  <p:tag name="PA" val="v4.1.1"/>
</p:tagLst>
</file>

<file path=ppt/tags/tag10.xml><?xml version="1.0" encoding="utf-8"?>
<p:tagLst xmlns:p="http://schemas.openxmlformats.org/presentationml/2006/main">
  <p:tag name="PA" val="v4.1.1"/>
</p:tagLst>
</file>

<file path=ppt/tags/tag11.xml><?xml version="1.0" encoding="utf-8"?>
<p:tagLst xmlns:p="http://schemas.openxmlformats.org/presentationml/2006/main">
  <p:tag name="ISLIDE.DIAGRAM" val="15460583-7c05-4017-b01f-850aff9cea29"/>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ISLIDE.DIAGRAM" val="ae5d697d-b0bc-485e-9a47-cfb1bd4d2c7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ISLIDE.DIAGRAM" val="ae5d697d-b0bc-485e-9a47-cfb1bd4d2c7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ISLIDE.DIAGRAM" val="ae5d697d-b0bc-485e-9a47-cfb1bd4d2c71"/>
</p:tagLst>
</file>

<file path=ppt/tags/tag18.xml><?xml version="1.0" encoding="utf-8"?>
<p:tagLst xmlns:p="http://schemas.openxmlformats.org/presentationml/2006/main">
  <p:tag name="ISPRING_PRESENTATION_TITLE" val="PowerPoint 演示文稿"/>
</p:tagLst>
</file>

<file path=ppt/tags/tag2.xml><?xml version="1.0" encoding="utf-8"?>
<p:tagLst xmlns:p="http://schemas.openxmlformats.org/presentationml/2006/main">
  <p:tag name="PA" val="v4.1.1"/>
</p:tagLst>
</file>

<file path=ppt/tags/tag3.xml><?xml version="1.0" encoding="utf-8"?>
<p:tagLst xmlns:p="http://schemas.openxmlformats.org/presentationml/2006/main">
  <p:tag name="PA" val="v4.1.1"/>
</p:tagLst>
</file>

<file path=ppt/tags/tag4.xml><?xml version="1.0" encoding="utf-8"?>
<p:tagLst xmlns:p="http://schemas.openxmlformats.org/presentationml/2006/main">
  <p:tag name="PA" val="v4.1.1"/>
</p:tagLst>
</file>

<file path=ppt/tags/tag5.xml><?xml version="1.0" encoding="utf-8"?>
<p:tagLst xmlns:p="http://schemas.openxmlformats.org/presentationml/2006/main">
  <p:tag name="PA" val="v4.1.1"/>
</p:tagLst>
</file>

<file path=ppt/tags/tag6.xml><?xml version="1.0" encoding="utf-8"?>
<p:tagLst xmlns:p="http://schemas.openxmlformats.org/presentationml/2006/main">
  <p:tag name="PA" val="v4.1.1"/>
</p:tagLst>
</file>

<file path=ppt/tags/tag7.xml><?xml version="1.0" encoding="utf-8"?>
<p:tagLst xmlns:p="http://schemas.openxmlformats.org/presentationml/2006/main">
  <p:tag name="PA" val="v4.1.1"/>
</p:tagLst>
</file>

<file path=ppt/tags/tag8.xml><?xml version="1.0" encoding="utf-8"?>
<p:tagLst xmlns:p="http://schemas.openxmlformats.org/presentationml/2006/main">
  <p:tag name="PA" val="v4.1.1"/>
</p:tagLst>
</file>

<file path=ppt/tags/tag9.xml><?xml version="1.0" encoding="utf-8"?>
<p:tagLst xmlns:p="http://schemas.openxmlformats.org/presentationml/2006/main">
  <p:tag name="PA" val="v4.1.1"/>
</p:tagLst>
</file>

<file path=ppt/theme/theme1.xml><?xml version="1.0" encoding="utf-8"?>
<a:theme xmlns:a="http://schemas.openxmlformats.org/drawingml/2006/main" name="包图主题2">
  <a:themeElements>
    <a:clrScheme name="自定义 384">
      <a:dk1>
        <a:sysClr val="windowText" lastClr="000000"/>
      </a:dk1>
      <a:lt1>
        <a:sysClr val="window" lastClr="FFFFFF"/>
      </a:lt1>
      <a:dk2>
        <a:srgbClr val="44546A"/>
      </a:dk2>
      <a:lt2>
        <a:srgbClr val="E7E6E6"/>
      </a:lt2>
      <a:accent1>
        <a:srgbClr val="FFC200"/>
      </a:accent1>
      <a:accent2>
        <a:srgbClr val="323F4F"/>
      </a:accent2>
      <a:accent3>
        <a:srgbClr val="FFC200"/>
      </a:accent3>
      <a:accent4>
        <a:srgbClr val="323F4F"/>
      </a:accent4>
      <a:accent5>
        <a:srgbClr val="FFC200"/>
      </a:accent5>
      <a:accent6>
        <a:srgbClr val="323F4F"/>
      </a:accent6>
      <a:hlink>
        <a:srgbClr val="FFC200"/>
      </a:hlink>
      <a:folHlink>
        <a:srgbClr val="FFFFF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6897</Words>
  <Application>WPS 演示</Application>
  <PresentationFormat>寬螢幕</PresentationFormat>
  <Paragraphs>1108</Paragraphs>
  <Slides>64</Slides>
  <Notes>63</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64</vt:i4>
      </vt:variant>
    </vt:vector>
  </HeadingPairs>
  <TitlesOfParts>
    <vt:vector size="84" baseType="lpstr">
      <vt:lpstr>Arial</vt:lpstr>
      <vt:lpstr>宋体</vt:lpstr>
      <vt:lpstr>Wingdings</vt:lpstr>
      <vt:lpstr>微软雅黑</vt:lpstr>
      <vt:lpstr>经典综艺体简</vt:lpstr>
      <vt:lpstr>Century Gothic</vt:lpstr>
      <vt:lpstr>Adobe 黑体 Std R</vt:lpstr>
      <vt:lpstr>EngraversGothic BT</vt:lpstr>
      <vt:lpstr>Segoe Print</vt:lpstr>
      <vt:lpstr>等线</vt:lpstr>
      <vt:lpstr>Calibri</vt:lpstr>
      <vt:lpstr>黑体</vt:lpstr>
      <vt:lpstr>Arial Unicode MS</vt:lpstr>
      <vt:lpstr>等线</vt:lpstr>
      <vt:lpstr>Microsoft JhengHei</vt:lpstr>
      <vt:lpstr>Times New Roman</vt:lpstr>
      <vt:lpstr>Open Sans Light</vt:lpstr>
      <vt:lpstr>Adobe 宋体 Std L</vt:lpstr>
      <vt:lpstr>楷体</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峥嵘岁月</cp:lastModifiedBy>
  <cp:revision>522</cp:revision>
  <dcterms:created xsi:type="dcterms:W3CDTF">2017-08-18T03:02:00Z</dcterms:created>
  <dcterms:modified xsi:type="dcterms:W3CDTF">2022-03-09T07:47:19Z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E8939D5CB5F44D31B6BE1A9E7FD0122F</vt:lpwstr>
  </property>
</Properties>
</file>