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handoutMasterIdLst>
    <p:handoutMasterId r:id="rId17"/>
  </p:handoutMasterIdLst>
  <p:sldIdLst>
    <p:sldId id="256" r:id="rId2"/>
    <p:sldId id="257" r:id="rId3"/>
    <p:sldId id="270" r:id="rId4"/>
    <p:sldId id="258" r:id="rId5"/>
    <p:sldId id="259" r:id="rId6"/>
    <p:sldId id="26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smtClean="0"/>
              <a:t>北京百智享科技有限公司</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E6A82F-5A01-4937-AF7A-F01E747B24C2}" type="datetimeFigureOut">
              <a:rPr lang="zh-CN" altLang="en-US" smtClean="0"/>
              <a:t>2021-03-25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9201D8-36D3-40CA-A709-67DCDCE11902}" type="slidenum">
              <a:rPr lang="zh-CN" altLang="en-US" smtClean="0"/>
              <a:t>‹#›</a:t>
            </a:fld>
            <a:endParaRPr lang="zh-CN" altLang="en-US"/>
          </a:p>
        </p:txBody>
      </p:sp>
    </p:spTree>
    <p:extLst>
      <p:ext uri="{BB962C8B-B14F-4D97-AF65-F5344CB8AC3E}">
        <p14:creationId xmlns:p14="http://schemas.microsoft.com/office/powerpoint/2010/main" val="29381663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smtClean="0"/>
              <a:t>北京百智享科技有限公司</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CD72B-062F-42C6-95CA-A9CBFF808375}" type="datetimeFigureOut">
              <a:rPr lang="zh-CN" altLang="en-US" smtClean="0"/>
              <a:t>2021-03-25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B4BE5-5674-4084-9DA7-618AEF205A15}" type="slidenum">
              <a:rPr lang="zh-CN" altLang="en-US" smtClean="0"/>
              <a:t>‹#›</a:t>
            </a:fld>
            <a:endParaRPr lang="zh-CN" altLang="en-US"/>
          </a:p>
        </p:txBody>
      </p:sp>
    </p:spTree>
    <p:extLst>
      <p:ext uri="{BB962C8B-B14F-4D97-AF65-F5344CB8AC3E}">
        <p14:creationId xmlns:p14="http://schemas.microsoft.com/office/powerpoint/2010/main" val="239768802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0B4BE5-5674-4084-9DA7-618AEF205A15}" type="slidenum">
              <a:rPr lang="zh-CN" altLang="en-US" smtClean="0"/>
              <a:t>1</a:t>
            </a:fld>
            <a:endParaRPr lang="zh-CN" altLang="en-US"/>
          </a:p>
        </p:txBody>
      </p:sp>
      <p:sp>
        <p:nvSpPr>
          <p:cNvPr id="5" name="页眉占位符 4"/>
          <p:cNvSpPr>
            <a:spLocks noGrp="1"/>
          </p:cNvSpPr>
          <p:nvPr>
            <p:ph type="hdr" sz="quarter" idx="11"/>
          </p:nvPr>
        </p:nvSpPr>
        <p:spPr/>
        <p:txBody>
          <a:bodyPr/>
          <a:lstStyle/>
          <a:p>
            <a:r>
              <a:rPr lang="zh-CN" altLang="en-US" smtClean="0"/>
              <a:t>北京百智享科技有限公司</a:t>
            </a:r>
            <a:endParaRPr lang="zh-CN" altLang="en-US"/>
          </a:p>
        </p:txBody>
      </p:sp>
    </p:spTree>
    <p:extLst>
      <p:ext uri="{BB962C8B-B14F-4D97-AF65-F5344CB8AC3E}">
        <p14:creationId xmlns:p14="http://schemas.microsoft.com/office/powerpoint/2010/main" val="419795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340033A-1AFF-449E-8A90-8BD10B8D1B3E}" type="datetime1">
              <a:rPr lang="zh-CN" altLang="en-US" smtClean="0"/>
              <a:t>2021-03-25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340893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F17EEAE-F25A-4E7B-BAC5-7B3DC0C1E838}" type="datetime1">
              <a:rPr lang="zh-CN" altLang="en-US" smtClean="0"/>
              <a:t>2021-03-25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47325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D3A6430-3694-4DAA-84EB-7CB7F2344AF7}" type="datetime1">
              <a:rPr lang="zh-CN" altLang="en-US" smtClean="0"/>
              <a:t>2021-03-25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E379A7-466B-43DE-ACD9-623195EBFBD2}"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8809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61A8A725-6746-43E9-94F9-6170438252CB}" type="datetime1">
              <a:rPr lang="zh-CN" altLang="en-US" smtClean="0"/>
              <a:t>2021-03-25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200659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4D835454-A481-4D03-A905-DBF97C9257D2}" type="datetime1">
              <a:rPr lang="zh-CN" altLang="en-US" smtClean="0"/>
              <a:t>2021-03-25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E379A7-466B-43DE-ACD9-623195EBFBD2}"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687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A23372CB-521F-4FBA-AE26-F0D9A9D6A5FB}" type="datetime1">
              <a:rPr lang="zh-CN" altLang="en-US" smtClean="0"/>
              <a:t>2021-03-25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112617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AD6E653-7D77-4B8C-844C-54D2FA66A72B}" type="datetime1">
              <a:rPr lang="zh-CN" altLang="en-US" smtClean="0"/>
              <a:t>2021-03-25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353041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835D4CE-92F6-4C0D-B369-C8AAADD84761}" type="datetime1">
              <a:rPr lang="zh-CN" altLang="en-US" smtClean="0"/>
              <a:t>2021-03-25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400844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C34B134-2898-4BCB-8F86-2BD5B388B4A8}" type="datetime1">
              <a:rPr lang="zh-CN" altLang="en-US" smtClean="0"/>
              <a:t>2021-03-25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168064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1317B63-9711-4536-92FA-21FD6E67983A}" type="datetime1">
              <a:rPr lang="zh-CN" altLang="en-US" smtClean="0"/>
              <a:t>2021-03-25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398673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87E1C9B-89E7-4DAA-90C8-3A99F4D0F7BB}" type="datetime1">
              <a:rPr lang="zh-CN" altLang="en-US" smtClean="0"/>
              <a:t>2021-03-25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45163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73BAA5A-30ED-4965-AAA4-564651566785}" type="datetime1">
              <a:rPr lang="zh-CN" altLang="en-US" smtClean="0"/>
              <a:t>2021-03-25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66826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5A2FCBE-B2B4-4A9C-B3BC-92CF927D83E2}" type="datetime1">
              <a:rPr lang="zh-CN" altLang="en-US" smtClean="0"/>
              <a:t>2021-03-25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419862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31C07-EA0D-412E-9A4C-064BA11D0340}" type="datetime1">
              <a:rPr lang="zh-CN" altLang="en-US" smtClean="0"/>
              <a:t>2021-03-25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96659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48610C7-F3C6-4ACA-8697-B910A44E3C7C}" type="datetime1">
              <a:rPr lang="zh-CN" altLang="en-US" smtClean="0"/>
              <a:t>2021-03-25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401797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4EEEF56-341F-42D1-A170-9589D1DA347B}" type="datetime1">
              <a:rPr lang="zh-CN" altLang="en-US" smtClean="0"/>
              <a:t>2021-03-25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115612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E8C7D6-AC9F-4972-BA70-897EAC008913}" type="datetime1">
              <a:rPr lang="zh-CN" altLang="en-US" smtClean="0"/>
              <a:t>2021-03-25</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FE379A7-466B-43DE-ACD9-623195EBFBD2}" type="slidenum">
              <a:rPr lang="zh-CN" altLang="en-US" smtClean="0"/>
              <a:t>‹#›</a:t>
            </a:fld>
            <a:endParaRPr lang="zh-CN" altLang="en-US"/>
          </a:p>
        </p:txBody>
      </p:sp>
    </p:spTree>
    <p:extLst>
      <p:ext uri="{BB962C8B-B14F-4D97-AF65-F5344CB8AC3E}">
        <p14:creationId xmlns:p14="http://schemas.microsoft.com/office/powerpoint/2010/main" val="4064497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knowledgeatshare.cn/"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nowledgeatshare.cn/K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79177" y="1400269"/>
            <a:ext cx="10130118" cy="2387600"/>
          </a:xfrm>
        </p:spPr>
        <p:txBody>
          <a:bodyPr/>
          <a:lstStyle/>
          <a:p>
            <a:pPr algn="ctr"/>
            <a:r>
              <a:rPr lang="zh-CN" altLang="en-US" dirty="0" smtClean="0"/>
              <a:t>中国财经教育资源共享平台操作手册</a:t>
            </a:r>
            <a:endParaRPr lang="zh-CN" altLang="en-US" dirty="0"/>
          </a:p>
        </p:txBody>
      </p:sp>
      <p:sp>
        <p:nvSpPr>
          <p:cNvPr id="3" name="副标题 2"/>
          <p:cNvSpPr>
            <a:spLocks noGrp="1"/>
          </p:cNvSpPr>
          <p:nvPr>
            <p:ph type="subTitle" idx="1"/>
          </p:nvPr>
        </p:nvSpPr>
        <p:spPr>
          <a:xfrm>
            <a:off x="2490601" y="4427756"/>
            <a:ext cx="8915399" cy="1126283"/>
          </a:xfrm>
        </p:spPr>
        <p:txBody>
          <a:bodyPr/>
          <a:lstStyle/>
          <a:p>
            <a:pPr algn="r"/>
            <a:r>
              <a:rPr lang="en-US" altLang="zh-CN" dirty="0" smtClean="0"/>
              <a:t>——</a:t>
            </a:r>
            <a:r>
              <a:rPr lang="zh-CN" altLang="en-US" dirty="0" smtClean="0"/>
              <a:t>北京百智享科技有限公司</a:t>
            </a:r>
            <a:endParaRPr lang="zh-CN" altLang="en-US" dirty="0"/>
          </a:p>
        </p:txBody>
      </p:sp>
    </p:spTree>
    <p:extLst>
      <p:ext uri="{BB962C8B-B14F-4D97-AF65-F5344CB8AC3E}">
        <p14:creationId xmlns:p14="http://schemas.microsoft.com/office/powerpoint/2010/main" val="3585848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2925" y="624110"/>
            <a:ext cx="8911687" cy="577161"/>
          </a:xfrm>
        </p:spPr>
        <p:txBody>
          <a:bodyPr>
            <a:normAutofit/>
          </a:bodyPr>
          <a:lstStyle/>
          <a:p>
            <a:r>
              <a:rPr lang="en-US" altLang="zh-CN" sz="2400" b="1" dirty="0"/>
              <a:t>1</a:t>
            </a:r>
            <a:r>
              <a:rPr lang="zh-CN" altLang="en-US" sz="2400" b="1" dirty="0"/>
              <a:t>、使用方法：</a:t>
            </a:r>
          </a:p>
        </p:txBody>
      </p:sp>
      <p:sp>
        <p:nvSpPr>
          <p:cNvPr id="3" name="内容占位符 2"/>
          <p:cNvSpPr>
            <a:spLocks noGrp="1"/>
          </p:cNvSpPr>
          <p:nvPr>
            <p:ph idx="1"/>
          </p:nvPr>
        </p:nvSpPr>
        <p:spPr>
          <a:xfrm>
            <a:off x="1837765" y="1513242"/>
            <a:ext cx="9670560" cy="3777622"/>
          </a:xfrm>
        </p:spPr>
        <p:txBody>
          <a:bodyPr/>
          <a:lstStyle/>
          <a:p>
            <a:pPr marL="0" indent="0">
              <a:buNone/>
            </a:pPr>
            <a:r>
              <a:rPr lang="en-US" altLang="zh-CN" dirty="0" smtClean="0"/>
              <a:t>	</a:t>
            </a:r>
            <a:r>
              <a:rPr lang="zh-CN" altLang="en-US" dirty="0" smtClean="0"/>
              <a:t>特色</a:t>
            </a:r>
            <a:r>
              <a:rPr lang="zh-CN" altLang="en-US" dirty="0"/>
              <a:t>馆藏形式分为数据库（电子版）和实体库（纸质版）两种，例如选择数据库</a:t>
            </a:r>
            <a:r>
              <a:rPr lang="en-US" altLang="zh-CN" dirty="0"/>
              <a:t>——</a:t>
            </a:r>
            <a:r>
              <a:rPr lang="zh-CN" altLang="en-US" dirty="0"/>
              <a:t>诺贝尔经济学奖文献馆数据库</a:t>
            </a:r>
            <a:r>
              <a:rPr lang="en-US" altLang="zh-CN" dirty="0"/>
              <a:t>——</a:t>
            </a:r>
            <a:r>
              <a:rPr lang="zh-CN" altLang="en-US" dirty="0"/>
              <a:t>进入数据库的简介并点击“馆藏地或数据库</a:t>
            </a:r>
            <a:r>
              <a:rPr lang="en-US" altLang="zh-CN" dirty="0"/>
              <a:t>URL</a:t>
            </a:r>
            <a:r>
              <a:rPr lang="zh-CN" altLang="en-US" dirty="0" smtClean="0"/>
              <a:t>”</a:t>
            </a:r>
            <a:r>
              <a:rPr lang="zh-CN" altLang="en-US" dirty="0"/>
              <a:t>进去数据库主页。关于实体库，点进去后会介绍该库所在位置，用户可以联系相关院校图书馆或者直接联系财经联盟（</a:t>
            </a:r>
            <a:r>
              <a:rPr lang="en-US" altLang="zh-CN" dirty="0"/>
              <a:t>010-88191669/88191600</a:t>
            </a:r>
            <a:r>
              <a:rPr lang="zh-CN" altLang="en-US" dirty="0"/>
              <a:t>）进行咨询</a:t>
            </a:r>
            <a:r>
              <a:rPr lang="zh-CN" altLang="en-US" dirty="0" smtClean="0"/>
              <a:t>。</a:t>
            </a:r>
            <a:endParaRPr lang="en-US" altLang="zh-CN" dirty="0" smtClean="0"/>
          </a:p>
          <a:p>
            <a:endParaRPr lang="zh-CN" altLang="en-US" dirty="0"/>
          </a:p>
        </p:txBody>
      </p:sp>
      <p:pic>
        <p:nvPicPr>
          <p:cNvPr id="6" name="图片 5" descr="1557020823(1)"/>
          <p:cNvPicPr/>
          <p:nvPr/>
        </p:nvPicPr>
        <p:blipFill>
          <a:blip r:embed="rId2"/>
          <a:stretch>
            <a:fillRect/>
          </a:stretch>
        </p:blipFill>
        <p:spPr>
          <a:xfrm>
            <a:off x="8325773" y="3885685"/>
            <a:ext cx="3615215" cy="2053581"/>
          </a:xfrm>
          <a:prstGeom prst="rect">
            <a:avLst/>
          </a:prstGeom>
        </p:spPr>
      </p:pic>
      <p:sp>
        <p:nvSpPr>
          <p:cNvPr id="7" name="文本框 6"/>
          <p:cNvSpPr txBox="1"/>
          <p:nvPr/>
        </p:nvSpPr>
        <p:spPr>
          <a:xfrm>
            <a:off x="2391988" y="3441558"/>
            <a:ext cx="877163" cy="369332"/>
          </a:xfrm>
          <a:prstGeom prst="rect">
            <a:avLst/>
          </a:prstGeom>
          <a:noFill/>
        </p:spPr>
        <p:txBody>
          <a:bodyPr wrap="none" rtlCol="0">
            <a:spAutoFit/>
          </a:bodyPr>
          <a:lstStyle/>
          <a:p>
            <a:r>
              <a:rPr lang="zh-CN" altLang="en-US" b="1" dirty="0" smtClean="0">
                <a:solidFill>
                  <a:srgbClr val="FF0000"/>
                </a:solidFill>
                <a:latin typeface="黑体" panose="02010609060101010101" pitchFamily="49" charset="-122"/>
                <a:ea typeface="黑体" panose="02010609060101010101" pitchFamily="49" charset="-122"/>
              </a:rPr>
              <a:t>第一步</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8" name="文本框 7"/>
          <p:cNvSpPr txBox="1"/>
          <p:nvPr/>
        </p:nvSpPr>
        <p:spPr>
          <a:xfrm>
            <a:off x="9694798" y="3402053"/>
            <a:ext cx="877163" cy="369332"/>
          </a:xfrm>
          <a:prstGeom prst="rect">
            <a:avLst/>
          </a:prstGeom>
          <a:noFill/>
        </p:spPr>
        <p:txBody>
          <a:bodyPr wrap="none" rtlCol="0">
            <a:spAutoFit/>
          </a:bodyPr>
          <a:lstStyle/>
          <a:p>
            <a:r>
              <a:rPr lang="zh-CN" altLang="en-US" b="1" dirty="0" smtClean="0">
                <a:solidFill>
                  <a:srgbClr val="FF0000"/>
                </a:solidFill>
                <a:latin typeface="黑体" panose="02010609060101010101" pitchFamily="49" charset="-122"/>
                <a:ea typeface="黑体" panose="02010609060101010101" pitchFamily="49" charset="-122"/>
              </a:rPr>
              <a:t>第三步</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9" name="文本框 8"/>
          <p:cNvSpPr txBox="1"/>
          <p:nvPr/>
        </p:nvSpPr>
        <p:spPr>
          <a:xfrm>
            <a:off x="5921332" y="3441558"/>
            <a:ext cx="877163" cy="369332"/>
          </a:xfrm>
          <a:prstGeom prst="rect">
            <a:avLst/>
          </a:prstGeom>
          <a:noFill/>
        </p:spPr>
        <p:txBody>
          <a:bodyPr wrap="none" rtlCol="0">
            <a:spAutoFit/>
          </a:bodyPr>
          <a:lstStyle/>
          <a:p>
            <a:r>
              <a:rPr lang="zh-CN" altLang="en-US" b="1" dirty="0" smtClean="0">
                <a:solidFill>
                  <a:srgbClr val="FF0000"/>
                </a:solidFill>
                <a:latin typeface="黑体" panose="02010609060101010101" pitchFamily="49" charset="-122"/>
                <a:ea typeface="黑体" panose="02010609060101010101" pitchFamily="49" charset="-122"/>
              </a:rPr>
              <a:t>第二步</a:t>
            </a:r>
            <a:endParaRPr lang="zh-CN" altLang="en-US" b="1"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837" y="4016840"/>
            <a:ext cx="2723218" cy="1864615"/>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27" y="4101292"/>
            <a:ext cx="2971755" cy="1695709"/>
          </a:xfrm>
          <a:prstGeom prst="rect">
            <a:avLst/>
          </a:prstGeom>
        </p:spPr>
      </p:pic>
    </p:spTree>
    <p:extLst>
      <p:ext uri="{BB962C8B-B14F-4D97-AF65-F5344CB8AC3E}">
        <p14:creationId xmlns:p14="http://schemas.microsoft.com/office/powerpoint/2010/main" val="1098676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dirty="0" smtClean="0"/>
              <a:t>、</a:t>
            </a:r>
            <a:r>
              <a:rPr lang="zh-CN" altLang="en-US" dirty="0"/>
              <a:t>机构知识库</a:t>
            </a:r>
          </a:p>
        </p:txBody>
      </p:sp>
      <p:sp>
        <p:nvSpPr>
          <p:cNvPr id="3" name="内容占位符 2"/>
          <p:cNvSpPr>
            <a:spLocks noGrp="1"/>
          </p:cNvSpPr>
          <p:nvPr>
            <p:ph idx="1"/>
          </p:nvPr>
        </p:nvSpPr>
        <p:spPr>
          <a:xfrm>
            <a:off x="2167871" y="2115670"/>
            <a:ext cx="5344553" cy="3777622"/>
          </a:xfrm>
        </p:spPr>
        <p:txBody>
          <a:bodyPr/>
          <a:lstStyle/>
          <a:p>
            <a:pPr marL="0" indent="0">
              <a:buNone/>
            </a:pPr>
            <a:r>
              <a:rPr lang="en-US" altLang="zh-CN" sz="1400" dirty="0" smtClean="0"/>
              <a:t>	</a:t>
            </a:r>
            <a:r>
              <a:rPr lang="zh-CN" altLang="en-US" sz="1400" dirty="0" smtClean="0"/>
              <a:t>联盟</a:t>
            </a:r>
            <a:r>
              <a:rPr lang="zh-CN" altLang="en-US" sz="1400" dirty="0"/>
              <a:t>机构知识库以知识管理与学术交流为目标，收集、组织、管理、保存、传播高校教职工的学术研究成果，全面展示高校学术科研水平，实现知识传播与共享。目前共收录财经院校</a:t>
            </a:r>
            <a:r>
              <a:rPr lang="en-US" altLang="zh-CN" sz="1400" dirty="0"/>
              <a:t>18</a:t>
            </a:r>
            <a:r>
              <a:rPr lang="zh-CN" altLang="en-US" sz="1400" dirty="0"/>
              <a:t>个博士学位授予单位近</a:t>
            </a:r>
            <a:r>
              <a:rPr lang="en-US" altLang="zh-CN" sz="1400" dirty="0"/>
              <a:t>1700</a:t>
            </a:r>
            <a:r>
              <a:rPr lang="zh-CN" altLang="en-US" sz="1400" dirty="0"/>
              <a:t>名博导及博导成果</a:t>
            </a:r>
            <a:r>
              <a:rPr lang="zh-CN" altLang="en-US" sz="1400" dirty="0" smtClean="0"/>
              <a:t>。</a:t>
            </a:r>
            <a:endParaRPr lang="en-US" altLang="zh-CN" sz="1400" dirty="0" smtClean="0"/>
          </a:p>
          <a:p>
            <a:r>
              <a:rPr lang="zh-CN" altLang="en-US" sz="1400" dirty="0"/>
              <a:t>（</a:t>
            </a:r>
            <a:r>
              <a:rPr lang="en-US" altLang="zh-CN" sz="1400" dirty="0"/>
              <a:t>1</a:t>
            </a:r>
            <a:r>
              <a:rPr lang="zh-CN" altLang="en-US" sz="1400" dirty="0"/>
              <a:t>）与学位论文库对接，反映导师指导学位论文情况；</a:t>
            </a:r>
          </a:p>
          <a:p>
            <a:r>
              <a:rPr lang="zh-CN" altLang="en-US" sz="1400" dirty="0"/>
              <a:t>（</a:t>
            </a:r>
            <a:r>
              <a:rPr lang="en-US" altLang="zh-CN" sz="1400" dirty="0"/>
              <a:t>2</a:t>
            </a:r>
            <a:r>
              <a:rPr lang="zh-CN" altLang="en-US" sz="1400" dirty="0"/>
              <a:t>）对文章进行了学科归类，反映研究的重点学科；</a:t>
            </a:r>
          </a:p>
          <a:p>
            <a:r>
              <a:rPr lang="zh-CN" altLang="en-US" sz="1400" dirty="0"/>
              <a:t>（</a:t>
            </a:r>
            <a:r>
              <a:rPr lang="en-US" altLang="zh-CN" sz="1400" dirty="0"/>
              <a:t>3</a:t>
            </a:r>
            <a:r>
              <a:rPr lang="zh-CN" altLang="en-US" sz="1400" dirty="0"/>
              <a:t>）对期刊进行分类，反映核心期刊论文发表情况。</a:t>
            </a:r>
          </a:p>
          <a:p>
            <a:pPr marL="0" indent="0">
              <a:buNone/>
            </a:pPr>
            <a:r>
              <a:rPr lang="en-US" altLang="zh-CN" sz="1400" dirty="0" smtClean="0"/>
              <a:t>	</a:t>
            </a:r>
            <a:r>
              <a:rPr lang="zh-CN" altLang="en-US" sz="1400" dirty="0" smtClean="0"/>
              <a:t>机构</a:t>
            </a:r>
            <a:r>
              <a:rPr lang="zh-CN" altLang="en-US" sz="1400" dirty="0"/>
              <a:t>知识库作为支撑大学学术研究的基础设施，收集并保存大学教师和科研人员的学术与智力成果；为大学教师，科研人员和学生的学术研究和学术交流提供系列服务</a:t>
            </a:r>
            <a:r>
              <a:rPr lang="en-US" altLang="zh-CN" sz="1400" dirty="0"/>
              <a:t>, </a:t>
            </a:r>
            <a:r>
              <a:rPr lang="zh-CN" altLang="en-US" sz="1400" dirty="0"/>
              <a:t>包括存档，管理，发布，检索和开放共享。</a:t>
            </a:r>
          </a:p>
          <a:p>
            <a:endParaRPr lang="zh-CN" altLang="en-US" dirty="0"/>
          </a:p>
        </p:txBody>
      </p:sp>
      <p:pic>
        <p:nvPicPr>
          <p:cNvPr id="4" name="图片 3" descr="IMG_256"/>
          <p:cNvPicPr/>
          <p:nvPr/>
        </p:nvPicPr>
        <p:blipFill>
          <a:blip r:embed="rId2"/>
          <a:stretch>
            <a:fillRect/>
          </a:stretch>
        </p:blipFill>
        <p:spPr>
          <a:xfrm>
            <a:off x="7628964" y="2115670"/>
            <a:ext cx="4323416" cy="2958278"/>
          </a:xfrm>
          <a:prstGeom prst="rect">
            <a:avLst/>
          </a:prstGeom>
          <a:noFill/>
          <a:ln w="9525">
            <a:noFill/>
          </a:ln>
        </p:spPr>
      </p:pic>
    </p:spTree>
    <p:extLst>
      <p:ext uri="{BB962C8B-B14F-4D97-AF65-F5344CB8AC3E}">
        <p14:creationId xmlns:p14="http://schemas.microsoft.com/office/powerpoint/2010/main" val="305273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a:t>
            </a:r>
            <a:r>
              <a:rPr lang="zh-CN" altLang="en-US" dirty="0" smtClean="0"/>
              <a:t>、</a:t>
            </a:r>
            <a:r>
              <a:rPr lang="zh-CN" altLang="en-US" dirty="0"/>
              <a:t>商业数据库</a:t>
            </a:r>
          </a:p>
        </p:txBody>
      </p:sp>
      <p:sp>
        <p:nvSpPr>
          <p:cNvPr id="3" name="内容占位符 2"/>
          <p:cNvSpPr>
            <a:spLocks noGrp="1"/>
          </p:cNvSpPr>
          <p:nvPr>
            <p:ph idx="1"/>
          </p:nvPr>
        </p:nvSpPr>
        <p:spPr>
          <a:xfrm>
            <a:off x="2132012" y="2052916"/>
            <a:ext cx="3605400" cy="3998259"/>
          </a:xfrm>
        </p:spPr>
        <p:txBody>
          <a:bodyPr>
            <a:noAutofit/>
          </a:bodyPr>
          <a:lstStyle/>
          <a:p>
            <a:pPr marL="0" indent="0">
              <a:buNone/>
            </a:pPr>
            <a:r>
              <a:rPr lang="en-US" altLang="zh-CN" sz="1400" dirty="0" smtClean="0"/>
              <a:t>	</a:t>
            </a:r>
            <a:r>
              <a:rPr lang="zh-CN" altLang="en-US" sz="1400" dirty="0" smtClean="0"/>
              <a:t>商业</a:t>
            </a:r>
            <a:r>
              <a:rPr lang="zh-CN" altLang="en-US" sz="1400" dirty="0"/>
              <a:t>数据库联合目录管理系统项目是在充分调研联盟成员机构商业数据库建设现状的基础上，通过制定元数据著录规范，客观著录，达成商业数据库资源共知共享的愿景。制定和完善商业数据库联合目录元数据著录规范，通过数据采集，建成联盟商业数据库联合目录，共知联盟成员机构商业数据库的保障现状；在规范元数据著录的基础上，从不同数据维度分析联盟商业数据库的情况，为联盟资源的共建共享、合作共享提供数据分析支撑。注册使用方式同论文库类似</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378" y="2052916"/>
            <a:ext cx="5249234" cy="2781968"/>
          </a:xfrm>
          <a:prstGeom prst="rect">
            <a:avLst/>
          </a:prstGeom>
        </p:spPr>
      </p:pic>
    </p:spTree>
    <p:extLst>
      <p:ext uri="{BB962C8B-B14F-4D97-AF65-F5344CB8AC3E}">
        <p14:creationId xmlns:p14="http://schemas.microsoft.com/office/powerpoint/2010/main" val="2803157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a:t>
            </a:r>
            <a:r>
              <a:rPr lang="zh-CN" altLang="en-US" dirty="0" smtClean="0"/>
              <a:t>、</a:t>
            </a:r>
            <a:r>
              <a:rPr lang="zh-CN" altLang="en-US" dirty="0"/>
              <a:t>财经博导库以及外文期刊库均正在建设中</a:t>
            </a:r>
          </a:p>
        </p:txBody>
      </p:sp>
    </p:spTree>
    <p:extLst>
      <p:ext uri="{BB962C8B-B14F-4D97-AF65-F5344CB8AC3E}">
        <p14:creationId xmlns:p14="http://schemas.microsoft.com/office/powerpoint/2010/main" val="333134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2383025" y="1560285"/>
            <a:ext cx="8915400" cy="2724845"/>
          </a:xfrm>
        </p:spPr>
        <p:txBody>
          <a:bodyPr>
            <a:normAutofit fontScale="90000"/>
          </a:bodyPr>
          <a:lstStyle/>
          <a:p>
            <a:r>
              <a:rPr lang="zh-CN" altLang="en-US" dirty="0" smtClean="0"/>
              <a:t>电话咨询：</a:t>
            </a:r>
            <a:r>
              <a:rPr lang="en-US" altLang="zh-CN" dirty="0" smtClean="0"/>
              <a:t/>
            </a:r>
            <a:br>
              <a:rPr lang="en-US" altLang="zh-CN" dirty="0" smtClean="0"/>
            </a:br>
            <a:r>
              <a:rPr lang="zh-CN" altLang="en-US" dirty="0" smtClean="0"/>
              <a:t>宋红旗 </a:t>
            </a:r>
            <a:r>
              <a:rPr lang="en-US" altLang="zh-CN" dirty="0" smtClean="0"/>
              <a:t>13552233202</a:t>
            </a:r>
            <a:r>
              <a:rPr lang="zh-CN" altLang="en-US" dirty="0" smtClean="0"/>
              <a:t>（同微信）</a:t>
            </a:r>
            <a:r>
              <a:rPr lang="en-US" altLang="zh-CN" dirty="0" smtClean="0"/>
              <a:t/>
            </a:r>
            <a:br>
              <a:rPr lang="en-US" altLang="zh-CN" dirty="0" smtClean="0"/>
            </a:br>
            <a:r>
              <a:rPr lang="en-US" altLang="zh-CN" dirty="0" smtClean="0"/>
              <a:t>QQ</a:t>
            </a:r>
            <a:r>
              <a:rPr lang="zh-CN" altLang="en-US" dirty="0" smtClean="0"/>
              <a:t>咨询：</a:t>
            </a:r>
            <a:r>
              <a:rPr lang="en-US" altLang="zh-CN" dirty="0" smtClean="0"/>
              <a:t/>
            </a:r>
            <a:br>
              <a:rPr lang="en-US" altLang="zh-CN" dirty="0" smtClean="0"/>
            </a:br>
            <a:r>
              <a:rPr lang="en-US" altLang="zh-CN" dirty="0" smtClean="0"/>
              <a:t>824105084</a:t>
            </a:r>
            <a:endParaRPr lang="zh-CN" altLang="en-US" dirty="0"/>
          </a:p>
        </p:txBody>
      </p:sp>
      <p:sp>
        <p:nvSpPr>
          <p:cNvPr id="10" name="文本占位符 9"/>
          <p:cNvSpPr>
            <a:spLocks noGrp="1"/>
          </p:cNvSpPr>
          <p:nvPr>
            <p:ph type="body" sz="half" idx="2"/>
          </p:nvPr>
        </p:nvSpPr>
        <p:spPr/>
        <p:txBody>
          <a:bodyPr/>
          <a:lstStyle/>
          <a:p>
            <a:r>
              <a:rPr lang="en-US" altLang="zh-CN" dirty="0" smtClean="0"/>
              <a:t>														</a:t>
            </a:r>
            <a:r>
              <a:rPr lang="zh-CN" altLang="en-US" dirty="0" smtClean="0"/>
              <a:t>北京百智享科技有限公司</a:t>
            </a:r>
            <a:endParaRPr lang="zh-CN" altLang="en-US" dirty="0"/>
          </a:p>
        </p:txBody>
      </p:sp>
    </p:spTree>
    <p:extLst>
      <p:ext uri="{BB962C8B-B14F-4D97-AF65-F5344CB8AC3E}">
        <p14:creationId xmlns:p14="http://schemas.microsoft.com/office/powerpoint/2010/main" val="294091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资源板块目录</a:t>
            </a:r>
            <a:endParaRPr lang="zh-CN" altLang="en-US" dirty="0"/>
          </a:p>
        </p:txBody>
      </p:sp>
      <p:sp>
        <p:nvSpPr>
          <p:cNvPr id="3" name="内容占位符 2"/>
          <p:cNvSpPr>
            <a:spLocks noGrp="1"/>
          </p:cNvSpPr>
          <p:nvPr>
            <p:ph idx="1"/>
          </p:nvPr>
        </p:nvSpPr>
        <p:spPr/>
        <p:txBody>
          <a:bodyPr/>
          <a:lstStyle/>
          <a:p>
            <a:r>
              <a:rPr lang="zh-CN" altLang="en-US" dirty="0" smtClean="0"/>
              <a:t>一、平台简介</a:t>
            </a:r>
            <a:endParaRPr lang="en-US" altLang="zh-CN" dirty="0" smtClean="0"/>
          </a:p>
          <a:p>
            <a:r>
              <a:rPr lang="zh-CN" altLang="en-US" dirty="0" smtClean="0"/>
              <a:t>二、</a:t>
            </a:r>
            <a:r>
              <a:rPr lang="zh-CN" altLang="en-US" dirty="0"/>
              <a:t>学位论</a:t>
            </a:r>
            <a:r>
              <a:rPr lang="zh-CN" altLang="en-US" dirty="0" smtClean="0"/>
              <a:t>文库</a:t>
            </a:r>
            <a:endParaRPr lang="en-US" altLang="zh-CN" dirty="0" smtClean="0"/>
          </a:p>
          <a:p>
            <a:pPr marL="0" indent="0">
              <a:buNone/>
            </a:pPr>
            <a:r>
              <a:rPr lang="en-US" altLang="zh-CN" dirty="0" smtClean="0"/>
              <a:t>	1</a:t>
            </a:r>
            <a:r>
              <a:rPr lang="zh-CN" altLang="en-US" dirty="0"/>
              <a:t>、普通用户如何注册并下载论文		</a:t>
            </a:r>
            <a:endParaRPr lang="en-US" altLang="zh-CN" dirty="0"/>
          </a:p>
          <a:p>
            <a:r>
              <a:rPr lang="zh-CN" altLang="en-US" dirty="0" smtClean="0"/>
              <a:t>三、</a:t>
            </a:r>
            <a:r>
              <a:rPr lang="zh-CN" altLang="en-US" dirty="0"/>
              <a:t>特色资源库	</a:t>
            </a:r>
            <a:endParaRPr lang="en-US" altLang="zh-CN" dirty="0"/>
          </a:p>
          <a:p>
            <a:pPr marL="0" indent="0">
              <a:buNone/>
            </a:pPr>
            <a:r>
              <a:rPr lang="en-US" altLang="zh-CN" dirty="0" smtClean="0"/>
              <a:t>	1</a:t>
            </a:r>
            <a:r>
              <a:rPr lang="zh-CN" altLang="en-US" dirty="0"/>
              <a:t>、 使用</a:t>
            </a:r>
            <a:r>
              <a:rPr lang="zh-CN" altLang="en-US" dirty="0" smtClean="0"/>
              <a:t>方法</a:t>
            </a:r>
            <a:r>
              <a:rPr lang="zh-CN" altLang="en-US" dirty="0"/>
              <a:t>	</a:t>
            </a:r>
            <a:endParaRPr lang="en-US" altLang="zh-CN" dirty="0"/>
          </a:p>
          <a:p>
            <a:r>
              <a:rPr lang="zh-CN" altLang="en-US" dirty="0"/>
              <a:t>四</a:t>
            </a:r>
            <a:r>
              <a:rPr lang="zh-CN" altLang="en-US" dirty="0" smtClean="0"/>
              <a:t>、</a:t>
            </a:r>
            <a:r>
              <a:rPr lang="zh-CN" altLang="en-US" dirty="0"/>
              <a:t>机构知识库	</a:t>
            </a:r>
            <a:endParaRPr lang="en-US" altLang="zh-CN" dirty="0"/>
          </a:p>
          <a:p>
            <a:r>
              <a:rPr lang="zh-CN" altLang="en-US" dirty="0"/>
              <a:t>五</a:t>
            </a:r>
            <a:r>
              <a:rPr lang="zh-CN" altLang="en-US" dirty="0" smtClean="0"/>
              <a:t>、</a:t>
            </a:r>
            <a:r>
              <a:rPr lang="zh-CN" altLang="en-US" dirty="0"/>
              <a:t>商业数据库	</a:t>
            </a:r>
            <a:endParaRPr lang="en-US" altLang="zh-CN" dirty="0"/>
          </a:p>
          <a:p>
            <a:r>
              <a:rPr lang="zh-CN" altLang="en-US" dirty="0"/>
              <a:t>六</a:t>
            </a:r>
            <a:r>
              <a:rPr lang="zh-CN" altLang="en-US" dirty="0" smtClean="0"/>
              <a:t>、</a:t>
            </a:r>
            <a:r>
              <a:rPr lang="zh-CN" altLang="en-US" dirty="0"/>
              <a:t>财经博导库以及外文期刊库均正在建设中	</a:t>
            </a:r>
            <a:endParaRPr lang="en-US" altLang="zh-CN" dirty="0"/>
          </a:p>
        </p:txBody>
      </p:sp>
    </p:spTree>
    <p:extLst>
      <p:ext uri="{BB962C8B-B14F-4D97-AF65-F5344CB8AC3E}">
        <p14:creationId xmlns:p14="http://schemas.microsoft.com/office/powerpoint/2010/main" val="2320649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一、平台</a:t>
            </a:r>
            <a:r>
              <a:rPr lang="zh-CN" altLang="en-US" dirty="0" smtClean="0"/>
              <a:t>简介</a:t>
            </a:r>
            <a:r>
              <a:rPr lang="en-US" altLang="zh-CN" dirty="0" smtClean="0"/>
              <a:t>-</a:t>
            </a:r>
            <a:r>
              <a:rPr lang="zh-CN" altLang="en-US" dirty="0" smtClean="0"/>
              <a:t>进入途径</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359" y="1398493"/>
            <a:ext cx="4708094" cy="3299011"/>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028" y="3675529"/>
            <a:ext cx="5400638" cy="3014941"/>
          </a:xfrm>
          <a:prstGeom prst="rect">
            <a:avLst/>
          </a:prstGeom>
        </p:spPr>
      </p:pic>
      <p:sp>
        <p:nvSpPr>
          <p:cNvPr id="6" name="文本框 5"/>
          <p:cNvSpPr txBox="1"/>
          <p:nvPr/>
        </p:nvSpPr>
        <p:spPr>
          <a:xfrm>
            <a:off x="6415160" y="1905000"/>
            <a:ext cx="5198859" cy="369332"/>
          </a:xfrm>
          <a:prstGeom prst="rect">
            <a:avLst/>
          </a:prstGeom>
          <a:noFill/>
        </p:spPr>
        <p:txBody>
          <a:bodyPr wrap="none" rtlCol="0">
            <a:spAutoFit/>
          </a:bodyPr>
          <a:lstStyle/>
          <a:p>
            <a:r>
              <a:rPr lang="zh-CN" altLang="en-US" b="1" dirty="0" smtClean="0"/>
              <a:t>图书馆网站首页：</a:t>
            </a:r>
            <a:r>
              <a:rPr lang="en-US" altLang="zh-CN" b="1" dirty="0"/>
              <a:t>http://www.lib.aufe.edu.cn/</a:t>
            </a:r>
            <a:endParaRPr lang="zh-CN" altLang="en-US" b="1" dirty="0"/>
          </a:p>
        </p:txBody>
      </p:sp>
      <p:sp>
        <p:nvSpPr>
          <p:cNvPr id="7" name="文本框 6"/>
          <p:cNvSpPr txBox="1"/>
          <p:nvPr/>
        </p:nvSpPr>
        <p:spPr>
          <a:xfrm>
            <a:off x="777760" y="5471887"/>
            <a:ext cx="6143028" cy="369332"/>
          </a:xfrm>
          <a:prstGeom prst="rect">
            <a:avLst/>
          </a:prstGeom>
          <a:noFill/>
        </p:spPr>
        <p:txBody>
          <a:bodyPr wrap="none" rtlCol="0">
            <a:spAutoFit/>
          </a:bodyPr>
          <a:lstStyle/>
          <a:p>
            <a:r>
              <a:rPr lang="zh-CN" altLang="en-US" b="1" dirty="0" smtClean="0"/>
              <a:t>首页</a:t>
            </a:r>
            <a:r>
              <a:rPr lang="en-US" altLang="zh-CN" b="1" dirty="0" smtClean="0"/>
              <a:t>-</a:t>
            </a:r>
            <a:r>
              <a:rPr lang="zh-CN" altLang="en-US" b="1" dirty="0" smtClean="0"/>
              <a:t>数字资源</a:t>
            </a:r>
            <a:r>
              <a:rPr lang="en-US" altLang="zh-CN" b="1" dirty="0" smtClean="0"/>
              <a:t>-</a:t>
            </a:r>
            <a:r>
              <a:rPr lang="zh-CN" altLang="en-US" b="1" dirty="0" smtClean="0"/>
              <a:t>中文数据库</a:t>
            </a:r>
            <a:r>
              <a:rPr lang="en-US" altLang="zh-CN" b="1" dirty="0" smtClean="0"/>
              <a:t>-28.</a:t>
            </a:r>
            <a:r>
              <a:rPr lang="zh-CN" altLang="en-US" b="1" dirty="0" smtClean="0"/>
              <a:t>中国财经教育资源共享平台</a:t>
            </a:r>
            <a:endParaRPr lang="zh-CN" altLang="en-US" b="1" dirty="0"/>
          </a:p>
        </p:txBody>
      </p:sp>
    </p:spTree>
    <p:extLst>
      <p:ext uri="{BB962C8B-B14F-4D97-AF65-F5344CB8AC3E}">
        <p14:creationId xmlns:p14="http://schemas.microsoft.com/office/powerpoint/2010/main" val="274630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一、平台简介</a:t>
            </a:r>
            <a:endParaRPr lang="zh-CN" altLang="en-US" dirty="0"/>
          </a:p>
        </p:txBody>
      </p:sp>
      <p:sp>
        <p:nvSpPr>
          <p:cNvPr id="6" name="内容占位符 5"/>
          <p:cNvSpPr>
            <a:spLocks noGrp="1"/>
          </p:cNvSpPr>
          <p:nvPr>
            <p:ph sz="quarter" idx="4"/>
          </p:nvPr>
        </p:nvSpPr>
        <p:spPr>
          <a:xfrm>
            <a:off x="2205318" y="1748118"/>
            <a:ext cx="4656596" cy="4501303"/>
          </a:xfrm>
        </p:spPr>
        <p:txBody>
          <a:bodyPr>
            <a:normAutofit/>
          </a:bodyPr>
          <a:lstStyle/>
          <a:p>
            <a:pPr marL="0" indent="0">
              <a:buNone/>
            </a:pPr>
            <a:r>
              <a:rPr lang="en-US" altLang="zh-CN" sz="1400" dirty="0" smtClean="0"/>
              <a:t>	</a:t>
            </a:r>
            <a:r>
              <a:rPr lang="zh-CN" altLang="en-US" sz="1400" dirty="0" smtClean="0"/>
              <a:t>中国</a:t>
            </a:r>
            <a:r>
              <a:rPr lang="zh-CN" altLang="en-US" sz="1400" dirty="0"/>
              <a:t>财经教育资源共享平台（以下简称“平台”）是中国财经教育资源联盟建设的主要成果</a:t>
            </a:r>
            <a:r>
              <a:rPr lang="zh-CN" altLang="en-US" sz="1400" dirty="0" smtClean="0"/>
              <a:t>。</a:t>
            </a:r>
            <a:endParaRPr lang="en-US" altLang="zh-CN" sz="1400" dirty="0" smtClean="0"/>
          </a:p>
          <a:p>
            <a:pPr marL="0" indent="0">
              <a:buNone/>
            </a:pPr>
            <a:r>
              <a:rPr lang="en-US" altLang="zh-CN" sz="1400" dirty="0" smtClean="0"/>
              <a:t>	</a:t>
            </a:r>
            <a:r>
              <a:rPr lang="zh-CN" altLang="en-US" sz="1400" dirty="0" smtClean="0"/>
              <a:t>联盟</a:t>
            </a:r>
            <a:r>
              <a:rPr lang="zh-CN" altLang="en-US" sz="1400" dirty="0"/>
              <a:t>由</a:t>
            </a:r>
            <a:r>
              <a:rPr lang="en-US" altLang="zh-CN" sz="1400" dirty="0"/>
              <a:t>40</a:t>
            </a:r>
            <a:r>
              <a:rPr lang="zh-CN" altLang="en-US" sz="1400" dirty="0"/>
              <a:t>家财经高校图书馆和</a:t>
            </a:r>
            <a:r>
              <a:rPr lang="en-US" altLang="zh-CN" sz="1400" dirty="0"/>
              <a:t>1</a:t>
            </a:r>
            <a:r>
              <a:rPr lang="zh-CN" altLang="en-US" sz="1400" dirty="0"/>
              <a:t>家平台运维单位北京百智享科技有限公司发起成立，截止目前（</a:t>
            </a:r>
            <a:r>
              <a:rPr lang="en-US" altLang="zh-CN" sz="1400" dirty="0"/>
              <a:t>2019</a:t>
            </a:r>
            <a:r>
              <a:rPr lang="zh-CN" altLang="en-US" sz="1400" dirty="0"/>
              <a:t>年</a:t>
            </a:r>
            <a:r>
              <a:rPr lang="en-US" altLang="zh-CN" sz="1400" dirty="0"/>
              <a:t>12</a:t>
            </a:r>
            <a:r>
              <a:rPr lang="zh-CN" altLang="en-US" sz="1400" dirty="0"/>
              <a:t>月）新加入联盟的成员包括四川大学、重庆大学及广州大学等综合类高校、宁波财经学院、郑州商学院、郑州升达经贸管理学院等民办类高校以及中国法律信息资源联盟等组织。该平台在联盟的领导下，将逐步实现财经高校特色资源、学位论文等资源的共建共享</a:t>
            </a:r>
            <a:r>
              <a:rPr lang="zh-CN" altLang="en-US" sz="1400" dirty="0" smtClean="0"/>
              <a:t>。</a:t>
            </a:r>
            <a:endParaRPr lang="en-US" altLang="zh-CN" sz="1400" dirty="0" smtClean="0"/>
          </a:p>
          <a:p>
            <a:pPr marL="0" indent="0">
              <a:buNone/>
            </a:pPr>
            <a:r>
              <a:rPr lang="zh-CN" altLang="en-US" sz="1400" dirty="0" smtClean="0"/>
              <a:t>平台首页：</a:t>
            </a:r>
            <a:endParaRPr lang="en-US" altLang="zh-CN" sz="1400" dirty="0" smtClean="0"/>
          </a:p>
          <a:p>
            <a:pPr marL="0" indent="0">
              <a:buNone/>
            </a:pPr>
            <a:r>
              <a:rPr lang="en-US" altLang="zh-CN" sz="1400" dirty="0" smtClean="0">
                <a:hlinkClick r:id="rId2"/>
              </a:rPr>
              <a:t>http</a:t>
            </a:r>
            <a:r>
              <a:rPr lang="en-US" altLang="zh-CN" sz="1400" dirty="0">
                <a:hlinkClick r:id="rId2"/>
              </a:rPr>
              <a:t>://www.knowledgeatshare.cn</a:t>
            </a:r>
            <a:r>
              <a:rPr lang="en-US" altLang="zh-CN" sz="1400" dirty="0" smtClean="0">
                <a:hlinkClick r:id="rId2"/>
              </a:rPr>
              <a:t>/</a:t>
            </a:r>
            <a:endParaRPr lang="en-US" altLang="zh-CN" sz="1400" dirty="0" smtClean="0"/>
          </a:p>
          <a:p>
            <a:pPr marL="0" indent="0">
              <a:buNone/>
            </a:pPr>
            <a:r>
              <a:rPr lang="zh-CN" altLang="en-US" sz="1400" dirty="0" smtClean="0"/>
              <a:t>（</a:t>
            </a:r>
            <a:r>
              <a:rPr lang="zh-CN" altLang="en-US" sz="1400" dirty="0"/>
              <a:t>主要资源板块如右图</a:t>
            </a:r>
            <a:r>
              <a:rPr lang="zh-CN" altLang="en-US" sz="1400" dirty="0" smtClean="0"/>
              <a:t>）</a:t>
            </a:r>
            <a:endParaRPr lang="en-US" altLang="zh-CN" sz="1400" dirty="0"/>
          </a:p>
        </p:txBody>
      </p:sp>
      <p:pic>
        <p:nvPicPr>
          <p:cNvPr id="7" name="内容占位符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61913" y="1904999"/>
            <a:ext cx="5117197" cy="3285565"/>
          </a:xfrm>
        </p:spPr>
      </p:pic>
    </p:spTree>
    <p:extLst>
      <p:ext uri="{BB962C8B-B14F-4D97-AF65-F5344CB8AC3E}">
        <p14:creationId xmlns:p14="http://schemas.microsoft.com/office/powerpoint/2010/main" val="3903001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a:t>
            </a:r>
            <a:r>
              <a:rPr lang="zh-CN" altLang="en-US" dirty="0" smtClean="0"/>
              <a:t>、</a:t>
            </a:r>
            <a:r>
              <a:rPr lang="zh-CN" altLang="en-US" dirty="0"/>
              <a:t>学位论文库</a:t>
            </a:r>
          </a:p>
        </p:txBody>
      </p:sp>
      <p:sp>
        <p:nvSpPr>
          <p:cNvPr id="3" name="内容占位符 2"/>
          <p:cNvSpPr>
            <a:spLocks noGrp="1"/>
          </p:cNvSpPr>
          <p:nvPr>
            <p:ph idx="1"/>
          </p:nvPr>
        </p:nvSpPr>
        <p:spPr/>
        <p:txBody>
          <a:bodyPr/>
          <a:lstStyle/>
          <a:p>
            <a:pPr marL="0" indent="0">
              <a:buNone/>
            </a:pPr>
            <a:r>
              <a:rPr lang="en-US" altLang="zh-CN" dirty="0" smtClean="0"/>
              <a:t>	《</a:t>
            </a:r>
            <a:r>
              <a:rPr lang="zh-CN" altLang="en-US" dirty="0"/>
              <a:t>学位论文库</a:t>
            </a:r>
            <a:r>
              <a:rPr lang="en-US" altLang="zh-CN" dirty="0"/>
              <a:t>》</a:t>
            </a:r>
            <a:r>
              <a:rPr lang="zh-CN" altLang="en-US" dirty="0"/>
              <a:t>包括对外经贸大学、中央财经大学、北京工商大学、天津财经大学、河北经贸大学、内蒙古财经大学、东北财经大学、哈尔滨商业大学、山东财经大学、上海财经大学、浙江财经大学、中南财经政法大学、西南财经大学、重庆工商大学、贵州财经大学、云南财经大学、兰州财经大学等</a:t>
            </a:r>
            <a:r>
              <a:rPr lang="zh-CN" altLang="en-US" dirty="0" smtClean="0"/>
              <a:t>约</a:t>
            </a:r>
            <a:r>
              <a:rPr lang="en-US" altLang="zh-CN" dirty="0" smtClean="0"/>
              <a:t>40</a:t>
            </a:r>
            <a:r>
              <a:rPr lang="zh-CN" altLang="en-US" dirty="0" smtClean="0"/>
              <a:t>余家</a:t>
            </a:r>
            <a:r>
              <a:rPr lang="zh-CN" altLang="en-US" dirty="0"/>
              <a:t>国内大学的硕博论文，目前收录</a:t>
            </a:r>
            <a:r>
              <a:rPr lang="zh-CN" altLang="en-US" dirty="0" smtClean="0"/>
              <a:t>论文共计约</a:t>
            </a:r>
            <a:r>
              <a:rPr lang="en-US" altLang="zh-CN" dirty="0" smtClean="0"/>
              <a:t>19</a:t>
            </a:r>
            <a:r>
              <a:rPr lang="zh-CN" altLang="en-US" dirty="0" smtClean="0"/>
              <a:t>万</a:t>
            </a:r>
            <a:r>
              <a:rPr lang="zh-CN" altLang="en-US" dirty="0"/>
              <a:t>篇，后期仍在继续上传中</a:t>
            </a:r>
            <a:r>
              <a:rPr lang="zh-CN" altLang="en-US" dirty="0" smtClean="0"/>
              <a:t>。该</a:t>
            </a:r>
            <a:r>
              <a:rPr lang="zh-CN" altLang="en-US" dirty="0"/>
              <a:t>论文库实现了对论文的浏览、统计、管理、检索功能。目前，基于该论文平台正在建立财经类机构知识库联盟！</a:t>
            </a:r>
            <a:r>
              <a:rPr lang="en-US" altLang="zh-CN" dirty="0"/>
              <a:t>《</a:t>
            </a:r>
            <a:r>
              <a:rPr lang="zh-CN" altLang="en-US" dirty="0"/>
              <a:t>学位论文库</a:t>
            </a:r>
            <a:r>
              <a:rPr lang="en-US" altLang="zh-CN" dirty="0"/>
              <a:t>》</a:t>
            </a:r>
            <a:r>
              <a:rPr lang="zh-CN" altLang="en-US" dirty="0" smtClean="0"/>
              <a:t>需要用户用邮箱注册</a:t>
            </a:r>
            <a:r>
              <a:rPr lang="zh-CN" altLang="en-US" dirty="0"/>
              <a:t>才能浏览全文和下载学位论文。</a:t>
            </a:r>
          </a:p>
        </p:txBody>
      </p:sp>
    </p:spTree>
    <p:extLst>
      <p:ext uri="{BB962C8B-B14F-4D97-AF65-F5344CB8AC3E}">
        <p14:creationId xmlns:p14="http://schemas.microsoft.com/office/powerpoint/2010/main" val="78630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、普通用户如何注册并下载论文</a:t>
            </a:r>
          </a:p>
        </p:txBody>
      </p:sp>
      <p:sp>
        <p:nvSpPr>
          <p:cNvPr id="3" name="内容占位符 2"/>
          <p:cNvSpPr>
            <a:spLocks noGrp="1"/>
          </p:cNvSpPr>
          <p:nvPr>
            <p:ph idx="1"/>
          </p:nvPr>
        </p:nvSpPr>
        <p:spPr>
          <a:xfrm>
            <a:off x="2239645" y="1495226"/>
            <a:ext cx="8915400" cy="5362773"/>
          </a:xfrm>
        </p:spPr>
        <p:txBody>
          <a:bodyPr/>
          <a:lstStyle/>
          <a:p>
            <a:r>
              <a:rPr lang="zh-CN" altLang="en-US" sz="2400" b="1" dirty="0"/>
              <a:t>（</a:t>
            </a:r>
            <a:r>
              <a:rPr lang="en-US" altLang="zh-CN" sz="2400" b="1" dirty="0"/>
              <a:t>1</a:t>
            </a:r>
            <a:r>
              <a:rPr lang="zh-CN" altLang="en-US" sz="2400" b="1" dirty="0"/>
              <a:t>）用户注册</a:t>
            </a:r>
          </a:p>
          <a:p>
            <a:pPr marL="0" indent="0">
              <a:buNone/>
            </a:pPr>
            <a:r>
              <a:rPr lang="en-US" altLang="zh-CN" sz="1400" dirty="0" smtClean="0"/>
              <a:t>	</a:t>
            </a:r>
            <a:r>
              <a:rPr lang="zh-CN" altLang="en-US" sz="1400" dirty="0" smtClean="0"/>
              <a:t>点击</a:t>
            </a:r>
            <a:r>
              <a:rPr lang="zh-CN" altLang="en-US" sz="1400" dirty="0"/>
              <a:t>中国财经教育资源共享平台栏目上的“学位论文”库进入论文库首页或者直接登录学位论文库网址（网址为：</a:t>
            </a:r>
            <a:r>
              <a:rPr lang="en-US" altLang="zh-CN" sz="1400" dirty="0">
                <a:hlinkClick r:id="rId2"/>
              </a:rPr>
              <a:t>http://www.knowledgeatshare.cn/KS/</a:t>
            </a:r>
            <a:r>
              <a:rPr lang="zh-CN" altLang="en-US" sz="1400" dirty="0"/>
              <a:t>）。点击右上角“请登录”，然后点击“没有账号？点击注册”，填写邮箱后点击注册，系统提示注册邮箱查收邮件，打开邮箱点击链接，激活账号，填写相关注册信息后，注册完成，即可浏览全文和下载学位论文。邮箱注册</a:t>
            </a:r>
            <a:r>
              <a:rPr lang="en-US" altLang="zh-CN" sz="1400" dirty="0"/>
              <a:t>,</a:t>
            </a:r>
            <a:r>
              <a:rPr lang="zh-CN" altLang="en-US" sz="1400" dirty="0"/>
              <a:t>等待后台审核</a:t>
            </a:r>
            <a:r>
              <a:rPr lang="zh-CN" altLang="en-US" sz="1400" dirty="0" smtClean="0"/>
              <a:t>后即可正常使用。</a:t>
            </a: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a:p>
          <a:p>
            <a:pPr marL="0" indent="0">
              <a:buNone/>
            </a:pPr>
            <a:r>
              <a:rPr lang="en-US" altLang="zh-CN" sz="1400" dirty="0" smtClean="0"/>
              <a:t>	</a:t>
            </a:r>
            <a:r>
              <a:rPr lang="zh-CN" altLang="en-US" sz="1400" b="1" dirty="0" smtClean="0">
                <a:solidFill>
                  <a:srgbClr val="FF0000"/>
                </a:solidFill>
              </a:rPr>
              <a:t>第三步    </a:t>
            </a:r>
            <a:r>
              <a:rPr lang="zh-CN" altLang="en-US" sz="1400" dirty="0" smtClean="0"/>
              <a:t>填写邮箱点击注册。</a:t>
            </a:r>
            <a:endParaRPr lang="zh-CN" altLang="en-US" sz="1400" dirty="0"/>
          </a:p>
          <a:p>
            <a:pPr marL="0" indent="0">
              <a:buNone/>
            </a:pPr>
            <a:r>
              <a:rPr lang="en-US" altLang="zh-CN" sz="1400" dirty="0" smtClean="0"/>
              <a:t>	</a:t>
            </a:r>
            <a:r>
              <a:rPr lang="zh-CN" altLang="en-US" sz="1400" b="1" dirty="0" smtClean="0">
                <a:solidFill>
                  <a:srgbClr val="FF0000"/>
                </a:solidFill>
              </a:rPr>
              <a:t>第四步    </a:t>
            </a:r>
            <a:r>
              <a:rPr lang="zh-CN" altLang="en-US" sz="1400" dirty="0" smtClean="0"/>
              <a:t>注册</a:t>
            </a:r>
            <a:r>
              <a:rPr lang="zh-CN" altLang="en-US" sz="1400" dirty="0"/>
              <a:t>完成后请到邮箱里根据提示点击链接填写信息完成注册</a:t>
            </a:r>
          </a:p>
          <a:p>
            <a:pPr marL="0" indent="0">
              <a:buNone/>
            </a:pPr>
            <a:endParaRPr lang="en-US" altLang="zh-CN" sz="1400" dirty="0" smtClean="0"/>
          </a:p>
          <a:p>
            <a:pPr marL="0" indent="0">
              <a:buNone/>
            </a:pPr>
            <a:endParaRPr lang="zh-CN" altLang="en-US" sz="1400" dirty="0"/>
          </a:p>
          <a:p>
            <a:endParaRPr lang="zh-CN" altLang="en-US"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25" y="3009199"/>
            <a:ext cx="4270616" cy="1957366"/>
          </a:xfrm>
          <a:prstGeom prst="rect">
            <a:avLst/>
          </a:prstGeom>
        </p:spPr>
      </p:pic>
      <p:sp>
        <p:nvSpPr>
          <p:cNvPr id="6" name="文本框 5"/>
          <p:cNvSpPr txBox="1"/>
          <p:nvPr/>
        </p:nvSpPr>
        <p:spPr>
          <a:xfrm>
            <a:off x="3042350" y="3009199"/>
            <a:ext cx="1201271" cy="461665"/>
          </a:xfrm>
          <a:prstGeom prst="rect">
            <a:avLst/>
          </a:prstGeom>
          <a:noFill/>
        </p:spPr>
        <p:txBody>
          <a:bodyPr wrap="square" rtlCol="0">
            <a:spAutoFit/>
          </a:bodyPr>
          <a:lstStyle/>
          <a:p>
            <a:r>
              <a:rPr lang="zh-CN" altLang="en-US" sz="2400" b="1" dirty="0" smtClean="0">
                <a:solidFill>
                  <a:srgbClr val="FF0000"/>
                </a:solidFill>
                <a:latin typeface="黑体" panose="02010609060101010101" pitchFamily="49" charset="-122"/>
                <a:ea typeface="黑体" panose="02010609060101010101" pitchFamily="49" charset="-122"/>
              </a:rPr>
              <a:t>第一步</a:t>
            </a:r>
            <a:endParaRPr lang="zh-CN" altLang="en-US" sz="2400" b="1" dirty="0">
              <a:solidFill>
                <a:srgbClr val="FF0000"/>
              </a:solidFill>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6484" y="3038795"/>
            <a:ext cx="3992418" cy="1875413"/>
          </a:xfrm>
          <a:prstGeom prst="rect">
            <a:avLst/>
          </a:prstGeom>
        </p:spPr>
      </p:pic>
      <p:sp>
        <p:nvSpPr>
          <p:cNvPr id="7" name="文本框 6"/>
          <p:cNvSpPr txBox="1"/>
          <p:nvPr/>
        </p:nvSpPr>
        <p:spPr>
          <a:xfrm>
            <a:off x="8501380" y="3745670"/>
            <a:ext cx="1201271" cy="461665"/>
          </a:xfrm>
          <a:prstGeom prst="rect">
            <a:avLst/>
          </a:prstGeom>
          <a:noFill/>
        </p:spPr>
        <p:txBody>
          <a:bodyPr wrap="square" rtlCol="0">
            <a:spAutoFit/>
          </a:bodyPr>
          <a:lstStyle/>
          <a:p>
            <a:r>
              <a:rPr lang="zh-CN" altLang="en-US" sz="2400" b="1" dirty="0" smtClean="0">
                <a:solidFill>
                  <a:srgbClr val="FF0000"/>
                </a:solidFill>
                <a:latin typeface="黑体" panose="02010609060101010101" pitchFamily="49" charset="-122"/>
                <a:ea typeface="黑体" panose="02010609060101010101" pitchFamily="49" charset="-122"/>
              </a:rPr>
              <a:t>第二步</a:t>
            </a:r>
            <a:endParaRPr lang="zh-CN" altLang="en-US" sz="2400" b="1" dirty="0">
              <a:solidFill>
                <a:srgbClr val="FF0000"/>
              </a:solidFill>
              <a:latin typeface="黑体" panose="02010609060101010101" pitchFamily="49" charset="-122"/>
              <a:ea typeface="黑体" panose="02010609060101010101" pitchFamily="49" charset="-122"/>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11" y="5017322"/>
            <a:ext cx="1778303" cy="1536004"/>
          </a:xfrm>
          <a:prstGeom prst="rect">
            <a:avLst/>
          </a:prstGeom>
        </p:spPr>
      </p:pic>
    </p:spTree>
    <p:extLst>
      <p:ext uri="{BB962C8B-B14F-4D97-AF65-F5344CB8AC3E}">
        <p14:creationId xmlns:p14="http://schemas.microsoft.com/office/powerpoint/2010/main" val="3930936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0909" y="720954"/>
            <a:ext cx="8911687" cy="641002"/>
          </a:xfrm>
        </p:spPr>
        <p:txBody>
          <a:bodyPr>
            <a:normAutofit/>
          </a:bodyPr>
          <a:lstStyle/>
          <a:p>
            <a:r>
              <a:rPr lang="zh-CN" altLang="en-US" sz="2400" b="1" dirty="0"/>
              <a:t>（</a:t>
            </a:r>
            <a:r>
              <a:rPr lang="en-US" altLang="zh-CN" sz="2400" b="1" dirty="0"/>
              <a:t>2</a:t>
            </a:r>
            <a:r>
              <a:rPr lang="zh-CN" altLang="en-US" sz="2400" b="1" dirty="0"/>
              <a:t>）如何浏览并下载论文（两种方法）</a:t>
            </a:r>
          </a:p>
        </p:txBody>
      </p:sp>
      <p:sp>
        <p:nvSpPr>
          <p:cNvPr id="4" name="文本占位符 3"/>
          <p:cNvSpPr>
            <a:spLocks noGrp="1"/>
          </p:cNvSpPr>
          <p:nvPr>
            <p:ph type="body" idx="1"/>
          </p:nvPr>
        </p:nvSpPr>
        <p:spPr>
          <a:xfrm>
            <a:off x="2986798" y="1305875"/>
            <a:ext cx="3678038" cy="435650"/>
          </a:xfrm>
        </p:spPr>
        <p:txBody>
          <a:bodyPr/>
          <a:lstStyle/>
          <a:p>
            <a:r>
              <a:rPr lang="zh-CN" altLang="en-US" dirty="0" smtClean="0"/>
              <a:t>方法一</a:t>
            </a:r>
            <a:endParaRPr lang="zh-CN" altLang="en-US" dirty="0"/>
          </a:p>
        </p:txBody>
      </p:sp>
      <p:sp>
        <p:nvSpPr>
          <p:cNvPr id="5" name="内容占位符 4"/>
          <p:cNvSpPr>
            <a:spLocks noGrp="1"/>
          </p:cNvSpPr>
          <p:nvPr>
            <p:ph sz="half" idx="2"/>
          </p:nvPr>
        </p:nvSpPr>
        <p:spPr>
          <a:xfrm>
            <a:off x="2573003" y="1741525"/>
            <a:ext cx="4342893" cy="3850348"/>
          </a:xfrm>
        </p:spPr>
        <p:txBody>
          <a:bodyPr/>
          <a:lstStyle/>
          <a:p>
            <a:r>
              <a:rPr lang="en-US" altLang="zh-CN" sz="1400" dirty="0"/>
              <a:t>A</a:t>
            </a:r>
            <a:r>
              <a:rPr lang="zh-CN" altLang="en-US" sz="1400" dirty="0"/>
              <a:t>、直接</a:t>
            </a:r>
            <a:r>
              <a:rPr lang="zh-CN" altLang="en-US" sz="1400" dirty="0" smtClean="0"/>
              <a:t>在输入框输入</a:t>
            </a:r>
            <a:r>
              <a:rPr lang="zh-CN" altLang="en-US" sz="1400" dirty="0"/>
              <a:t>想要查询的关键词，例如</a:t>
            </a:r>
            <a:r>
              <a:rPr lang="zh-CN" altLang="en-US" sz="1400" dirty="0" smtClean="0"/>
              <a:t>“财经”</a:t>
            </a:r>
            <a:endParaRPr lang="en-US" altLang="zh-CN" sz="1400" dirty="0" smtClean="0"/>
          </a:p>
          <a:p>
            <a:endParaRPr lang="en-US" altLang="zh-CN" dirty="0"/>
          </a:p>
          <a:p>
            <a:endParaRPr lang="en-US" altLang="zh-CN" dirty="0" smtClean="0"/>
          </a:p>
          <a:p>
            <a:endParaRPr lang="en-US" altLang="zh-CN" dirty="0"/>
          </a:p>
          <a:p>
            <a:pPr marL="0" indent="0">
              <a:buNone/>
            </a:pPr>
            <a:endParaRPr lang="en-US" altLang="zh-CN" dirty="0" smtClean="0"/>
          </a:p>
          <a:p>
            <a:r>
              <a:rPr lang="en-US" altLang="zh-CN" sz="1400" dirty="0"/>
              <a:t>B</a:t>
            </a:r>
            <a:r>
              <a:rPr lang="zh-CN" altLang="en-US" sz="1400" dirty="0"/>
              <a:t>、可以通过筛选器精细化自己的选择，例如查询“包含”有“消费品”的论文。还可以通过新增筛选器不断精细化所需要的文献。</a:t>
            </a:r>
            <a:endParaRPr lang="en-US" altLang="zh-CN" sz="1400" dirty="0"/>
          </a:p>
          <a:p>
            <a:endParaRPr lang="zh-CN" altLang="en-US" dirty="0"/>
          </a:p>
        </p:txBody>
      </p:sp>
      <p:sp>
        <p:nvSpPr>
          <p:cNvPr id="7" name="内容占位符 6"/>
          <p:cNvSpPr>
            <a:spLocks noGrp="1"/>
          </p:cNvSpPr>
          <p:nvPr>
            <p:ph sz="quarter" idx="4"/>
          </p:nvPr>
        </p:nvSpPr>
        <p:spPr>
          <a:xfrm>
            <a:off x="7093922" y="1743139"/>
            <a:ext cx="4338674" cy="3847120"/>
          </a:xfrm>
        </p:spPr>
        <p:txBody>
          <a:bodyPr/>
          <a:lstStyle/>
          <a:p>
            <a:r>
              <a:rPr lang="en-US" altLang="zh-CN" sz="1400" dirty="0"/>
              <a:t>C</a:t>
            </a:r>
            <a:r>
              <a:rPr lang="zh-CN" altLang="en-US" sz="1400" dirty="0"/>
              <a:t>、点击自己想要浏览的论文</a:t>
            </a:r>
            <a:r>
              <a:rPr lang="zh-CN" altLang="en-US" sz="1400" dirty="0" smtClean="0"/>
              <a:t>。</a:t>
            </a:r>
            <a:endParaRPr lang="en-US" altLang="zh-CN" sz="1400"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sz="1400" dirty="0"/>
              <a:t>D</a:t>
            </a:r>
            <a:r>
              <a:rPr lang="zh-CN" altLang="zh-CN" sz="1400" dirty="0"/>
              <a:t>、选择查看原文。（部分论文没有原文只能查看摘要等信息</a:t>
            </a:r>
            <a:r>
              <a:rPr lang="zh-CN" altLang="zh-CN" sz="1400" dirty="0" smtClean="0"/>
              <a:t>）</a:t>
            </a:r>
            <a:endParaRPr lang="en-US" altLang="zh-CN" sz="1400" dirty="0" smtClean="0"/>
          </a:p>
          <a:p>
            <a:endParaRPr lang="zh-CN" altLang="en-US" dirty="0"/>
          </a:p>
        </p:txBody>
      </p:sp>
      <p:pic>
        <p:nvPicPr>
          <p:cNvPr id="10" name="图片 9" descr="1557019921(1)"/>
          <p:cNvPicPr/>
          <p:nvPr/>
        </p:nvPicPr>
        <p:blipFill>
          <a:blip r:embed="rId2"/>
          <a:stretch>
            <a:fillRect/>
          </a:stretch>
        </p:blipFill>
        <p:spPr>
          <a:xfrm>
            <a:off x="7300654" y="2118977"/>
            <a:ext cx="3815486" cy="1810104"/>
          </a:xfrm>
          <a:prstGeom prst="rect">
            <a:avLst/>
          </a:prstGeom>
        </p:spPr>
      </p:pic>
      <p:pic>
        <p:nvPicPr>
          <p:cNvPr id="11" name="图片 10" descr="1557019966(1)"/>
          <p:cNvPicPr/>
          <p:nvPr/>
        </p:nvPicPr>
        <p:blipFill>
          <a:blip r:embed="rId3"/>
          <a:stretch>
            <a:fillRect/>
          </a:stretch>
        </p:blipFill>
        <p:spPr>
          <a:xfrm>
            <a:off x="7300654" y="4626158"/>
            <a:ext cx="4025860" cy="1286977"/>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985" y="2190365"/>
            <a:ext cx="3303560" cy="1738716"/>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1985" y="4628697"/>
            <a:ext cx="3303560" cy="1702577"/>
          </a:xfrm>
          <a:prstGeom prst="rect">
            <a:avLst/>
          </a:prstGeom>
        </p:spPr>
      </p:pic>
    </p:spTree>
    <p:extLst>
      <p:ext uri="{BB962C8B-B14F-4D97-AF65-F5344CB8AC3E}">
        <p14:creationId xmlns:p14="http://schemas.microsoft.com/office/powerpoint/2010/main" val="2253284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a:xfrm>
            <a:off x="2867656" y="1328130"/>
            <a:ext cx="3992732" cy="576262"/>
          </a:xfrm>
        </p:spPr>
        <p:txBody>
          <a:bodyPr/>
          <a:lstStyle/>
          <a:p>
            <a:r>
              <a:rPr lang="zh-CN" altLang="en-US" dirty="0" smtClean="0"/>
              <a:t>方法二</a:t>
            </a:r>
            <a:endParaRPr lang="zh-CN" altLang="en-US" dirty="0"/>
          </a:p>
        </p:txBody>
      </p:sp>
      <p:sp>
        <p:nvSpPr>
          <p:cNvPr id="5" name="内容占位符 4"/>
          <p:cNvSpPr>
            <a:spLocks noGrp="1"/>
          </p:cNvSpPr>
          <p:nvPr>
            <p:ph sz="half" idx="2"/>
          </p:nvPr>
        </p:nvSpPr>
        <p:spPr>
          <a:xfrm>
            <a:off x="2589212" y="1904392"/>
            <a:ext cx="4342893" cy="3998634"/>
          </a:xfrm>
        </p:spPr>
        <p:txBody>
          <a:bodyPr/>
          <a:lstStyle/>
          <a:p>
            <a:r>
              <a:rPr lang="en-US" altLang="zh-CN" sz="1400" dirty="0"/>
              <a:t>A</a:t>
            </a:r>
            <a:r>
              <a:rPr lang="zh-CN" altLang="en-US" sz="1400" dirty="0"/>
              <a:t>、点击浏览选择与</a:t>
            </a:r>
            <a:r>
              <a:rPr lang="zh-CN" altLang="en-US" sz="1400" dirty="0" smtClean="0"/>
              <a:t>自己想要查询的方式或者直接点击院校</a:t>
            </a:r>
            <a:endParaRPr lang="en-US" altLang="zh-CN" sz="1400" dirty="0" smtClean="0"/>
          </a:p>
          <a:p>
            <a:endParaRPr lang="en-US" altLang="zh-CN" dirty="0"/>
          </a:p>
          <a:p>
            <a:endParaRPr lang="en-US" altLang="zh-CN" dirty="0" smtClean="0"/>
          </a:p>
          <a:p>
            <a:endParaRPr lang="en-US" altLang="zh-CN" dirty="0"/>
          </a:p>
          <a:p>
            <a:endParaRPr lang="en-US" altLang="zh-CN" dirty="0" smtClean="0"/>
          </a:p>
          <a:p>
            <a:endParaRPr lang="en-US" altLang="zh-CN" dirty="0"/>
          </a:p>
          <a:p>
            <a:pPr marL="0" indent="0">
              <a:buNone/>
            </a:pPr>
            <a:endParaRPr lang="en-US" altLang="zh-CN" sz="1400" dirty="0"/>
          </a:p>
          <a:p>
            <a:r>
              <a:rPr lang="en-US" altLang="zh-CN" sz="1400" dirty="0"/>
              <a:t>B</a:t>
            </a:r>
            <a:r>
              <a:rPr lang="zh-CN" altLang="zh-CN" sz="1400" dirty="0"/>
              <a:t>、用户根据自己的需求喜好选择大学并点击</a:t>
            </a:r>
            <a:r>
              <a:rPr lang="zh-CN" altLang="zh-CN" sz="1400" dirty="0" smtClean="0"/>
              <a:t>进去</a:t>
            </a:r>
            <a:endParaRPr lang="zh-CN" altLang="zh-CN" sz="1400" dirty="0"/>
          </a:p>
        </p:txBody>
      </p:sp>
      <p:sp>
        <p:nvSpPr>
          <p:cNvPr id="7" name="内容占位符 6"/>
          <p:cNvSpPr>
            <a:spLocks noGrp="1"/>
          </p:cNvSpPr>
          <p:nvPr>
            <p:ph sz="quarter" idx="4"/>
          </p:nvPr>
        </p:nvSpPr>
        <p:spPr>
          <a:xfrm>
            <a:off x="7166957" y="1904392"/>
            <a:ext cx="4338674" cy="3995406"/>
          </a:xfrm>
        </p:spPr>
        <p:txBody>
          <a:bodyPr/>
          <a:lstStyle/>
          <a:p>
            <a:r>
              <a:rPr lang="en-US" altLang="zh-CN" sz="1400" dirty="0"/>
              <a:t>C</a:t>
            </a:r>
            <a:r>
              <a:rPr lang="zh-CN" altLang="zh-CN" sz="1400" dirty="0"/>
              <a:t>、选择您所喜好的专业</a:t>
            </a:r>
            <a:r>
              <a:rPr lang="zh-CN" altLang="zh-CN" sz="1400" dirty="0" smtClean="0"/>
              <a:t>院校</a:t>
            </a:r>
            <a:endParaRPr lang="en-US" altLang="zh-CN" sz="1400" dirty="0" smtClean="0"/>
          </a:p>
          <a:p>
            <a:endParaRPr lang="en-US" altLang="zh-CN" sz="1400" dirty="0" smtClean="0"/>
          </a:p>
          <a:p>
            <a:endParaRPr lang="en-US" altLang="zh-CN" sz="1400" dirty="0"/>
          </a:p>
          <a:p>
            <a:pPr marL="0" indent="0">
              <a:buNone/>
            </a:pPr>
            <a:endParaRPr lang="en-US" altLang="zh-CN" sz="1400" dirty="0"/>
          </a:p>
          <a:p>
            <a:r>
              <a:rPr lang="en-US" altLang="zh-CN" sz="1400" dirty="0"/>
              <a:t>D</a:t>
            </a:r>
            <a:r>
              <a:rPr lang="zh-CN" altLang="zh-CN" sz="1400" dirty="0"/>
              <a:t>、选择您喜好的</a:t>
            </a:r>
            <a:r>
              <a:rPr lang="zh-CN" altLang="zh-CN" sz="1400" dirty="0" smtClean="0"/>
              <a:t>论文</a:t>
            </a:r>
            <a:endParaRPr lang="en-US" altLang="zh-CN" sz="1400" dirty="0" smtClean="0"/>
          </a:p>
          <a:p>
            <a:endParaRPr lang="en-US" altLang="zh-CN" sz="1400" dirty="0"/>
          </a:p>
          <a:p>
            <a:endParaRPr lang="en-US" altLang="zh-CN" sz="1400" dirty="0" smtClean="0"/>
          </a:p>
          <a:p>
            <a:endParaRPr lang="en-US" altLang="zh-CN" sz="1400" dirty="0"/>
          </a:p>
          <a:p>
            <a:endParaRPr lang="en-US" altLang="zh-CN" sz="1400" dirty="0" smtClean="0"/>
          </a:p>
          <a:p>
            <a:r>
              <a:rPr lang="en-US" altLang="zh-CN" sz="1400" dirty="0"/>
              <a:t>E</a:t>
            </a:r>
            <a:r>
              <a:rPr lang="zh-CN" altLang="zh-CN" sz="1400" dirty="0"/>
              <a:t>、点击浏览</a:t>
            </a:r>
            <a:r>
              <a:rPr lang="en-US" altLang="zh-CN" sz="1400" dirty="0"/>
              <a:t>/</a:t>
            </a:r>
            <a:r>
              <a:rPr lang="zh-CN" altLang="zh-CN" sz="1400" dirty="0"/>
              <a:t>打开并下载论文</a:t>
            </a:r>
            <a:endParaRPr lang="en-US" altLang="zh-CN" sz="1400" dirty="0" smtClean="0"/>
          </a:p>
          <a:p>
            <a:endParaRPr lang="zh-CN" altLang="zh-CN" dirty="0"/>
          </a:p>
          <a:p>
            <a:endParaRPr lang="zh-CN" altLang="en-US" dirty="0"/>
          </a:p>
        </p:txBody>
      </p:sp>
      <p:pic>
        <p:nvPicPr>
          <p:cNvPr id="14" name="图片 13" descr="微信截图_20180412144946"/>
          <p:cNvPicPr/>
          <p:nvPr/>
        </p:nvPicPr>
        <p:blipFill>
          <a:blip r:embed="rId2"/>
          <a:stretch>
            <a:fillRect/>
          </a:stretch>
        </p:blipFill>
        <p:spPr>
          <a:xfrm>
            <a:off x="7249075" y="5305515"/>
            <a:ext cx="3967299" cy="1449915"/>
          </a:xfrm>
          <a:prstGeom prst="rect">
            <a:avLst/>
          </a:prstGeom>
        </p:spPr>
      </p:pic>
      <p:sp>
        <p:nvSpPr>
          <p:cNvPr id="17" name="标题 1"/>
          <p:cNvSpPr txBox="1">
            <a:spLocks/>
          </p:cNvSpPr>
          <p:nvPr/>
        </p:nvSpPr>
        <p:spPr>
          <a:xfrm>
            <a:off x="2520909" y="720954"/>
            <a:ext cx="8911687" cy="6410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sz="2400" b="1" dirty="0" smtClean="0"/>
              <a:t>（</a:t>
            </a:r>
            <a:r>
              <a:rPr lang="en-US" altLang="zh-CN" sz="2400" b="1" dirty="0" smtClean="0"/>
              <a:t>2</a:t>
            </a:r>
            <a:r>
              <a:rPr lang="zh-CN" altLang="en-US" sz="2400" b="1" dirty="0" smtClean="0"/>
              <a:t>）如何浏览并下载论文（两种方法）</a:t>
            </a:r>
            <a:endParaRPr lang="zh-CN" altLang="en-US" sz="2400" b="1"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793" y="2446828"/>
            <a:ext cx="2869294" cy="211421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656" y="5305515"/>
            <a:ext cx="3083715" cy="144991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9075" y="2167507"/>
            <a:ext cx="3762639" cy="1092569"/>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9074" y="3629419"/>
            <a:ext cx="3762639" cy="1306753"/>
          </a:xfrm>
          <a:prstGeom prst="rect">
            <a:avLst/>
          </a:prstGeom>
        </p:spPr>
      </p:pic>
    </p:spTree>
    <p:extLst>
      <p:ext uri="{BB962C8B-B14F-4D97-AF65-F5344CB8AC3E}">
        <p14:creationId xmlns:p14="http://schemas.microsoft.com/office/powerpoint/2010/main" val="172295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zh-CN" altLang="en-US" dirty="0" smtClean="0"/>
              <a:t>、</a:t>
            </a:r>
            <a:r>
              <a:rPr lang="zh-CN" altLang="en-US" dirty="0"/>
              <a:t>特色资源库</a:t>
            </a:r>
          </a:p>
        </p:txBody>
      </p:sp>
      <p:sp>
        <p:nvSpPr>
          <p:cNvPr id="3" name="内容占位符 2"/>
          <p:cNvSpPr>
            <a:spLocks noGrp="1"/>
          </p:cNvSpPr>
          <p:nvPr>
            <p:ph idx="1"/>
          </p:nvPr>
        </p:nvSpPr>
        <p:spPr/>
        <p:txBody>
          <a:bodyPr/>
          <a:lstStyle/>
          <a:p>
            <a:pPr marL="0" indent="0">
              <a:buNone/>
            </a:pPr>
            <a:r>
              <a:rPr lang="en-US" altLang="zh-CN" dirty="0" smtClean="0"/>
              <a:t>	《</a:t>
            </a:r>
            <a:r>
              <a:rPr lang="zh-CN" altLang="en-US" dirty="0"/>
              <a:t>特色资源库</a:t>
            </a:r>
            <a:r>
              <a:rPr lang="en-US" altLang="zh-CN" dirty="0"/>
              <a:t>》</a:t>
            </a:r>
            <a:r>
              <a:rPr lang="zh-CN" altLang="en-US" dirty="0"/>
              <a:t>是各财经图书馆提供的自建特色资源。目前</a:t>
            </a:r>
            <a:r>
              <a:rPr lang="zh-CN" altLang="en-US" dirty="0" smtClean="0"/>
              <a:t>有各高校图书馆</a:t>
            </a:r>
            <a:r>
              <a:rPr lang="zh-CN" altLang="en-US" dirty="0"/>
              <a:t>提供</a:t>
            </a:r>
            <a:r>
              <a:rPr lang="zh-CN" altLang="en-US" dirty="0" smtClean="0"/>
              <a:t>了多个</a:t>
            </a:r>
            <a:r>
              <a:rPr lang="zh-CN" altLang="en-US" dirty="0"/>
              <a:t>特色</a:t>
            </a:r>
            <a:r>
              <a:rPr lang="zh-CN" altLang="en-US" dirty="0" smtClean="0"/>
              <a:t>资源。</a:t>
            </a:r>
            <a:r>
              <a:rPr lang="zh-CN" altLang="en-US" dirty="0"/>
              <a:t>包括</a:t>
            </a:r>
            <a:r>
              <a:rPr lang="en-US" altLang="zh-CN" dirty="0"/>
              <a:t>《</a:t>
            </a:r>
            <a:r>
              <a:rPr lang="zh-CN" altLang="en-US" dirty="0"/>
              <a:t>上海财经大学图书馆的</a:t>
            </a:r>
            <a:r>
              <a:rPr lang="en-US" altLang="zh-CN" dirty="0"/>
              <a:t>500</a:t>
            </a:r>
            <a:r>
              <a:rPr lang="zh-CN" altLang="en-US" dirty="0"/>
              <a:t>强企业文献资料</a:t>
            </a:r>
            <a:r>
              <a:rPr lang="en-US" altLang="zh-CN" dirty="0"/>
              <a:t>》</a:t>
            </a:r>
            <a:r>
              <a:rPr lang="zh-CN" altLang="en-US" dirty="0"/>
              <a:t>、</a:t>
            </a:r>
            <a:r>
              <a:rPr lang="en-US" altLang="zh-CN" dirty="0"/>
              <a:t>《</a:t>
            </a:r>
            <a:r>
              <a:rPr lang="zh-CN" altLang="en-US" dirty="0"/>
              <a:t>浙江财经大学的诺贝尔经济学奖文献信息数据库</a:t>
            </a:r>
            <a:r>
              <a:rPr lang="en-US" altLang="zh-CN" dirty="0"/>
              <a:t>》</a:t>
            </a:r>
            <a:r>
              <a:rPr lang="zh-CN" altLang="en-US" dirty="0"/>
              <a:t>、</a:t>
            </a:r>
            <a:r>
              <a:rPr lang="en-US" altLang="zh-CN" dirty="0"/>
              <a:t>《</a:t>
            </a:r>
            <a:r>
              <a:rPr lang="zh-CN" altLang="en-US" dirty="0"/>
              <a:t>对外经贸大学的海关资料库</a:t>
            </a:r>
            <a:r>
              <a:rPr lang="en-US" altLang="zh-CN" dirty="0"/>
              <a:t>》</a:t>
            </a:r>
            <a:r>
              <a:rPr lang="zh-CN" altLang="en-US" dirty="0"/>
              <a:t>、</a:t>
            </a:r>
            <a:r>
              <a:rPr lang="en-US" altLang="zh-CN" dirty="0"/>
              <a:t>《</a:t>
            </a:r>
            <a:r>
              <a:rPr lang="zh-CN" altLang="en-US" dirty="0"/>
              <a:t>南京审计大学图书馆的宏观经济信息审计特色数据库</a:t>
            </a:r>
            <a:r>
              <a:rPr lang="en-US" altLang="zh-CN" dirty="0"/>
              <a:t>》</a:t>
            </a:r>
            <a:r>
              <a:rPr lang="zh-CN" altLang="en-US" dirty="0"/>
              <a:t>、</a:t>
            </a:r>
            <a:r>
              <a:rPr lang="en-US" altLang="zh-CN" dirty="0"/>
              <a:t>《</a:t>
            </a:r>
            <a:r>
              <a:rPr lang="zh-CN" altLang="en-US" dirty="0"/>
              <a:t>天津财经大学图书馆中国钱币研究与鉴赏数据库</a:t>
            </a:r>
            <a:r>
              <a:rPr lang="en-US" altLang="zh-CN" dirty="0"/>
              <a:t>》</a:t>
            </a:r>
            <a:r>
              <a:rPr lang="zh-CN" altLang="en-US" dirty="0"/>
              <a:t>、</a:t>
            </a:r>
            <a:r>
              <a:rPr lang="en-US" altLang="zh-CN" dirty="0"/>
              <a:t>《</a:t>
            </a:r>
            <a:r>
              <a:rPr lang="zh-CN" altLang="en-US" dirty="0"/>
              <a:t>哈尔滨商业大学图书馆的东北革命和抗日根据地货币图片库</a:t>
            </a:r>
            <a:r>
              <a:rPr lang="en-US" altLang="zh-CN" dirty="0"/>
              <a:t>》</a:t>
            </a:r>
            <a:r>
              <a:rPr lang="zh-CN" altLang="en-US" dirty="0"/>
              <a:t>等。</a:t>
            </a:r>
          </a:p>
        </p:txBody>
      </p:sp>
    </p:spTree>
    <p:extLst>
      <p:ext uri="{BB962C8B-B14F-4D97-AF65-F5344CB8AC3E}">
        <p14:creationId xmlns:p14="http://schemas.microsoft.com/office/powerpoint/2010/main" val="3322968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178</TotalTime>
  <Words>279</Words>
  <Application>Microsoft Office PowerPoint</Application>
  <PresentationFormat>宽屏</PresentationFormat>
  <Paragraphs>93</Paragraphs>
  <Slides>14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黑体</vt:lpstr>
      <vt:lpstr>宋体</vt:lpstr>
      <vt:lpstr>幼圆</vt:lpstr>
      <vt:lpstr>Arial</vt:lpstr>
      <vt:lpstr>Calibri</vt:lpstr>
      <vt:lpstr>Century Gothic</vt:lpstr>
      <vt:lpstr>Wingdings 3</vt:lpstr>
      <vt:lpstr>丝状</vt:lpstr>
      <vt:lpstr>中国财经教育资源共享平台操作手册</vt:lpstr>
      <vt:lpstr>资源板块目录</vt:lpstr>
      <vt:lpstr>一、平台简介-进入途径</vt:lpstr>
      <vt:lpstr>一、平台简介</vt:lpstr>
      <vt:lpstr>二、学位论文库</vt:lpstr>
      <vt:lpstr>1、普通用户如何注册并下载论文</vt:lpstr>
      <vt:lpstr>（2）如何浏览并下载论文（两种方法）</vt:lpstr>
      <vt:lpstr>PowerPoint 演示文稿</vt:lpstr>
      <vt:lpstr>三、特色资源库</vt:lpstr>
      <vt:lpstr>1、使用方法：</vt:lpstr>
      <vt:lpstr>四、机构知识库</vt:lpstr>
      <vt:lpstr>五、商业数据库</vt:lpstr>
      <vt:lpstr>六、财经博导库以及外文期刊库均正在建设中</vt:lpstr>
      <vt:lpstr>电话咨询： 宋红旗 13552233202（同微信） QQ咨询： 824105084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中国财经·政法教育资源共享平台操作手册</dc:title>
  <dc:creator>bzxsale003</dc:creator>
  <cp:lastModifiedBy>bzxsale003</cp:lastModifiedBy>
  <cp:revision>16</cp:revision>
  <dcterms:created xsi:type="dcterms:W3CDTF">2020-02-05T12:24:06Z</dcterms:created>
  <dcterms:modified xsi:type="dcterms:W3CDTF">2021-03-25T07:25:31Z</dcterms:modified>
</cp:coreProperties>
</file>