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4" r:id="rId2"/>
    <p:sldId id="259" r:id="rId3"/>
    <p:sldId id="277" r:id="rId4"/>
    <p:sldId id="412" r:id="rId5"/>
    <p:sldId id="273" r:id="rId6"/>
    <p:sldId id="258" r:id="rId7"/>
    <p:sldId id="428" r:id="rId8"/>
    <p:sldId id="429" r:id="rId9"/>
    <p:sldId id="432" r:id="rId10"/>
    <p:sldId id="440" r:id="rId11"/>
    <p:sldId id="430" r:id="rId12"/>
    <p:sldId id="431" r:id="rId13"/>
    <p:sldId id="434" r:id="rId14"/>
    <p:sldId id="439" r:id="rId15"/>
    <p:sldId id="433" r:id="rId16"/>
    <p:sldId id="435" r:id="rId17"/>
    <p:sldId id="436" r:id="rId18"/>
    <p:sldId id="437" r:id="rId19"/>
    <p:sldId id="427"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48A0"/>
    <a:srgbClr val="6330A4"/>
    <a:srgbClr val="60199D"/>
    <a:srgbClr val="A181D5"/>
    <a:srgbClr val="0B3A87"/>
    <a:srgbClr val="0F4EB5"/>
    <a:srgbClr val="0D46A3"/>
    <a:srgbClr val="0C3F91"/>
    <a:srgbClr val="D4C2EE"/>
    <a:srgbClr val="0151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18" autoAdjust="0"/>
    <p:restoredTop sz="94243" autoAdjust="0"/>
  </p:normalViewPr>
  <p:slideViewPr>
    <p:cSldViewPr snapToGrid="0">
      <p:cViewPr varScale="1">
        <p:scale>
          <a:sx n="78" d="100"/>
          <a:sy n="78" d="100"/>
        </p:scale>
        <p:origin x="461"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04361E-E135-4673-A722-32D75FC715EA}" type="datetimeFigureOut">
              <a:rPr lang="zh-CN" altLang="en-US" smtClean="0"/>
              <a:t>2020/11/6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948F4-9618-4EA4-A20F-E16082128B39}" type="slidenum">
              <a:rPr lang="zh-CN" altLang="en-US" smtClean="0"/>
              <a:t>‹#›</a:t>
            </a:fld>
            <a:endParaRPr lang="zh-CN" altLang="en-US"/>
          </a:p>
        </p:txBody>
      </p:sp>
    </p:spTree>
    <p:extLst>
      <p:ext uri="{BB962C8B-B14F-4D97-AF65-F5344CB8AC3E}">
        <p14:creationId xmlns:p14="http://schemas.microsoft.com/office/powerpoint/2010/main" val="3621061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B7948F4-9618-4EA4-A20F-E16082128B39}" type="slidenum">
              <a:rPr lang="zh-CN" altLang="en-US" smtClean="0"/>
              <a:t>1</a:t>
            </a:fld>
            <a:endParaRPr lang="zh-CN" altLang="en-US"/>
          </a:p>
        </p:txBody>
      </p:sp>
    </p:spTree>
    <p:extLst>
      <p:ext uri="{BB962C8B-B14F-4D97-AF65-F5344CB8AC3E}">
        <p14:creationId xmlns:p14="http://schemas.microsoft.com/office/powerpoint/2010/main" val="148431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B7948F4-9618-4EA4-A20F-E16082128B39}" type="slidenum">
              <a:rPr lang="zh-CN" altLang="en-US" smtClean="0"/>
              <a:t>19</a:t>
            </a:fld>
            <a:endParaRPr lang="zh-CN" altLang="en-US"/>
          </a:p>
        </p:txBody>
      </p:sp>
    </p:spTree>
    <p:extLst>
      <p:ext uri="{BB962C8B-B14F-4D97-AF65-F5344CB8AC3E}">
        <p14:creationId xmlns:p14="http://schemas.microsoft.com/office/powerpoint/2010/main" val="3827203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8" name="任意多边形: 形状 37">
            <a:extLst>
              <a:ext uri="{FF2B5EF4-FFF2-40B4-BE49-F238E27FC236}">
                <a16:creationId xmlns:a16="http://schemas.microsoft.com/office/drawing/2014/main" id="{D5CC2777-A7B9-424A-8284-6A0C4EE75874}"/>
              </a:ext>
            </a:extLst>
          </p:cNvPr>
          <p:cNvSpPr/>
          <p:nvPr userDrawn="1"/>
        </p:nvSpPr>
        <p:spPr>
          <a:xfrm>
            <a:off x="10894219" y="4883943"/>
            <a:ext cx="1307304" cy="1981200"/>
          </a:xfrm>
          <a:custGeom>
            <a:avLst/>
            <a:gdLst>
              <a:gd name="connsiteX0" fmla="*/ 916904 w 1078851"/>
              <a:gd name="connsiteY0" fmla="*/ 0 h 1981200"/>
              <a:gd name="connsiteX1" fmla="*/ 1078851 w 1078851"/>
              <a:gd name="connsiteY1" fmla="*/ 0 h 1981200"/>
              <a:gd name="connsiteX2" fmla="*/ 1078851 w 1078851"/>
              <a:gd name="connsiteY2" fmla="*/ 1981200 h 1981200"/>
              <a:gd name="connsiteX3" fmla="*/ 0 w 1078851"/>
              <a:gd name="connsiteY3" fmla="*/ 1981200 h 1981200"/>
              <a:gd name="connsiteX4" fmla="*/ 0 w 1078851"/>
              <a:gd name="connsiteY4" fmla="*/ 1786675 h 1981200"/>
              <a:gd name="connsiteX5" fmla="*/ 49455 w 1078851"/>
              <a:gd name="connsiteY5" fmla="*/ 1779128 h 1981200"/>
              <a:gd name="connsiteX6" fmla="*/ 916904 w 1078851"/>
              <a:gd name="connsiteY6" fmla="*/ 714804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851" h="1981200">
                <a:moveTo>
                  <a:pt x="916904" y="0"/>
                </a:moveTo>
                <a:lnTo>
                  <a:pt x="1078851" y="0"/>
                </a:lnTo>
                <a:lnTo>
                  <a:pt x="1078851" y="1981200"/>
                </a:lnTo>
                <a:lnTo>
                  <a:pt x="0" y="1981200"/>
                </a:lnTo>
                <a:lnTo>
                  <a:pt x="0" y="1786675"/>
                </a:lnTo>
                <a:lnTo>
                  <a:pt x="49455" y="1779128"/>
                </a:lnTo>
                <a:cubicBezTo>
                  <a:pt x="544507" y="1677825"/>
                  <a:pt x="916904" y="1239803"/>
                  <a:pt x="916904" y="714804"/>
                </a:cubicBezTo>
                <a:close/>
              </a:path>
            </a:pathLst>
          </a:custGeom>
          <a:solidFill>
            <a:srgbClr val="4D439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矩形 6">
            <a:extLst>
              <a:ext uri="{FF2B5EF4-FFF2-40B4-BE49-F238E27FC236}">
                <a16:creationId xmlns:a16="http://schemas.microsoft.com/office/drawing/2014/main" id="{B406C8E1-8EF1-45E6-9B08-2263B1A6012A}"/>
              </a:ext>
            </a:extLst>
          </p:cNvPr>
          <p:cNvSpPr/>
          <p:nvPr userDrawn="1"/>
        </p:nvSpPr>
        <p:spPr>
          <a:xfrm>
            <a:off x="1121569" y="1"/>
            <a:ext cx="4974432" cy="215999"/>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2DC387C3-D693-4F67-9DF3-6987EA4D4711}"/>
              </a:ext>
            </a:extLst>
          </p:cNvPr>
          <p:cNvSpPr/>
          <p:nvPr userDrawn="1"/>
        </p:nvSpPr>
        <p:spPr>
          <a:xfrm>
            <a:off x="6096000" y="0"/>
            <a:ext cx="2249129" cy="216000"/>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6FBFB300-EE9C-4226-82B6-247FA0EB8400}"/>
              </a:ext>
            </a:extLst>
          </p:cNvPr>
          <p:cNvSpPr/>
          <p:nvPr userDrawn="1"/>
        </p:nvSpPr>
        <p:spPr>
          <a:xfrm>
            <a:off x="8345129" y="1"/>
            <a:ext cx="3846871" cy="216000"/>
          </a:xfrm>
          <a:prstGeom prst="rect">
            <a:avLst/>
          </a:prstGeom>
          <a:solidFill>
            <a:srgbClr val="5E1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平行四边形 11">
            <a:extLst>
              <a:ext uri="{FF2B5EF4-FFF2-40B4-BE49-F238E27FC236}">
                <a16:creationId xmlns:a16="http://schemas.microsoft.com/office/drawing/2014/main" id="{BFE4D998-2B33-46F4-A50F-8D48A398FB79}"/>
              </a:ext>
            </a:extLst>
          </p:cNvPr>
          <p:cNvSpPr/>
          <p:nvPr userDrawn="1"/>
        </p:nvSpPr>
        <p:spPr>
          <a:xfrm rot="5400000">
            <a:off x="-734028" y="3606010"/>
            <a:ext cx="1627562" cy="216000"/>
          </a:xfrm>
          <a:custGeom>
            <a:avLst/>
            <a:gdLst>
              <a:gd name="connsiteX0" fmla="*/ 0 w 1343025"/>
              <a:gd name="connsiteY0" fmla="*/ 180000 h 180000"/>
              <a:gd name="connsiteX1" fmla="*/ 45000 w 1343025"/>
              <a:gd name="connsiteY1" fmla="*/ 0 h 180000"/>
              <a:gd name="connsiteX2" fmla="*/ 1343025 w 1343025"/>
              <a:gd name="connsiteY2" fmla="*/ 0 h 180000"/>
              <a:gd name="connsiteX3" fmla="*/ 1298025 w 1343025"/>
              <a:gd name="connsiteY3" fmla="*/ 180000 h 180000"/>
              <a:gd name="connsiteX4" fmla="*/ 0 w 1343025"/>
              <a:gd name="connsiteY4" fmla="*/ 180000 h 180000"/>
              <a:gd name="connsiteX0" fmla="*/ 59775 w 1402800"/>
              <a:gd name="connsiteY0" fmla="*/ 180000 h 180000"/>
              <a:gd name="connsiteX1" fmla="*/ 0 w 1402800"/>
              <a:gd name="connsiteY1" fmla="*/ 2 h 180000"/>
              <a:gd name="connsiteX2" fmla="*/ 1402800 w 1402800"/>
              <a:gd name="connsiteY2" fmla="*/ 0 h 180000"/>
              <a:gd name="connsiteX3" fmla="*/ 1357800 w 1402800"/>
              <a:gd name="connsiteY3" fmla="*/ 180000 h 180000"/>
              <a:gd name="connsiteX4" fmla="*/ 59775 w 1402800"/>
              <a:gd name="connsiteY4" fmla="*/ 180000 h 180000"/>
              <a:gd name="connsiteX0" fmla="*/ 59775 w 1357800"/>
              <a:gd name="connsiteY0" fmla="*/ 180000 h 180000"/>
              <a:gd name="connsiteX1" fmla="*/ 0 w 1357800"/>
              <a:gd name="connsiteY1" fmla="*/ 2 h 180000"/>
              <a:gd name="connsiteX2" fmla="*/ 1283738 w 1357800"/>
              <a:gd name="connsiteY2" fmla="*/ 0 h 180000"/>
              <a:gd name="connsiteX3" fmla="*/ 1357800 w 1357800"/>
              <a:gd name="connsiteY3" fmla="*/ 180000 h 180000"/>
              <a:gd name="connsiteX4" fmla="*/ 59775 w 1357800"/>
              <a:gd name="connsiteY4" fmla="*/ 180000 h 180000"/>
              <a:gd name="connsiteX0" fmla="*/ 155025 w 1453050"/>
              <a:gd name="connsiteY0" fmla="*/ 183173 h 183173"/>
              <a:gd name="connsiteX1" fmla="*/ 0 w 1453050"/>
              <a:gd name="connsiteY1" fmla="*/ 0 h 183173"/>
              <a:gd name="connsiteX2" fmla="*/ 1378988 w 1453050"/>
              <a:gd name="connsiteY2" fmla="*/ 3173 h 183173"/>
              <a:gd name="connsiteX3" fmla="*/ 1453050 w 1453050"/>
              <a:gd name="connsiteY3" fmla="*/ 183173 h 183173"/>
              <a:gd name="connsiteX4" fmla="*/ 155025 w 1453050"/>
              <a:gd name="connsiteY4" fmla="*/ 183173 h 183173"/>
              <a:gd name="connsiteX0" fmla="*/ 155025 w 1554650"/>
              <a:gd name="connsiteY0" fmla="*/ 183173 h 183173"/>
              <a:gd name="connsiteX1" fmla="*/ 0 w 1554650"/>
              <a:gd name="connsiteY1" fmla="*/ 0 h 183173"/>
              <a:gd name="connsiteX2" fmla="*/ 1378988 w 1554650"/>
              <a:gd name="connsiteY2" fmla="*/ 3173 h 183173"/>
              <a:gd name="connsiteX3" fmla="*/ 1554650 w 1554650"/>
              <a:gd name="connsiteY3" fmla="*/ 183173 h 183173"/>
              <a:gd name="connsiteX4" fmla="*/ 155025 w 1554650"/>
              <a:gd name="connsiteY4" fmla="*/ 183173 h 183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650" h="183173">
                <a:moveTo>
                  <a:pt x="155025" y="183173"/>
                </a:moveTo>
                <a:lnTo>
                  <a:pt x="0" y="0"/>
                </a:lnTo>
                <a:lnTo>
                  <a:pt x="1378988" y="3173"/>
                </a:lnTo>
                <a:lnTo>
                  <a:pt x="1554650" y="183173"/>
                </a:lnTo>
                <a:lnTo>
                  <a:pt x="155025" y="183173"/>
                </a:lnTo>
                <a:close/>
              </a:path>
            </a:pathLst>
          </a:custGeom>
          <a:solidFill>
            <a:srgbClr val="5E1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13">
            <a:extLst>
              <a:ext uri="{FF2B5EF4-FFF2-40B4-BE49-F238E27FC236}">
                <a16:creationId xmlns:a16="http://schemas.microsoft.com/office/drawing/2014/main" id="{CF3D47F4-FE20-45D7-BF20-CA0F7AD00D38}"/>
              </a:ext>
            </a:extLst>
          </p:cNvPr>
          <p:cNvSpPr/>
          <p:nvPr userDrawn="1"/>
        </p:nvSpPr>
        <p:spPr>
          <a:xfrm>
            <a:off x="0" y="6656568"/>
            <a:ext cx="3846871" cy="216000"/>
          </a:xfrm>
          <a:prstGeom prst="rect">
            <a:avLst/>
          </a:prstGeom>
          <a:solidFill>
            <a:srgbClr val="5E1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a:extLst>
              <a:ext uri="{FF2B5EF4-FFF2-40B4-BE49-F238E27FC236}">
                <a16:creationId xmlns:a16="http://schemas.microsoft.com/office/drawing/2014/main" id="{C8CB44BE-7EC2-4A3C-B2C8-E9999423566B}"/>
              </a:ext>
            </a:extLst>
          </p:cNvPr>
          <p:cNvSpPr/>
          <p:nvPr userDrawn="1"/>
        </p:nvSpPr>
        <p:spPr>
          <a:xfrm>
            <a:off x="3846871" y="6656567"/>
            <a:ext cx="2249129" cy="216000"/>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a:extLst>
              <a:ext uri="{FF2B5EF4-FFF2-40B4-BE49-F238E27FC236}">
                <a16:creationId xmlns:a16="http://schemas.microsoft.com/office/drawing/2014/main" id="{E00EEF87-74D0-4CAF-8E25-8F8FF0636586}"/>
              </a:ext>
            </a:extLst>
          </p:cNvPr>
          <p:cNvSpPr/>
          <p:nvPr userDrawn="1"/>
        </p:nvSpPr>
        <p:spPr>
          <a:xfrm>
            <a:off x="6096000" y="6655722"/>
            <a:ext cx="6096000" cy="216000"/>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平行四边形 11">
            <a:extLst>
              <a:ext uri="{FF2B5EF4-FFF2-40B4-BE49-F238E27FC236}">
                <a16:creationId xmlns:a16="http://schemas.microsoft.com/office/drawing/2014/main" id="{D33E7616-9236-4842-B294-C72A137A4C92}"/>
              </a:ext>
            </a:extLst>
          </p:cNvPr>
          <p:cNvSpPr/>
          <p:nvPr userDrawn="1"/>
        </p:nvSpPr>
        <p:spPr>
          <a:xfrm rot="5400000">
            <a:off x="11291651" y="2869903"/>
            <a:ext cx="1627562" cy="216000"/>
          </a:xfrm>
          <a:custGeom>
            <a:avLst/>
            <a:gdLst>
              <a:gd name="connsiteX0" fmla="*/ 0 w 1343025"/>
              <a:gd name="connsiteY0" fmla="*/ 180000 h 180000"/>
              <a:gd name="connsiteX1" fmla="*/ 45000 w 1343025"/>
              <a:gd name="connsiteY1" fmla="*/ 0 h 180000"/>
              <a:gd name="connsiteX2" fmla="*/ 1343025 w 1343025"/>
              <a:gd name="connsiteY2" fmla="*/ 0 h 180000"/>
              <a:gd name="connsiteX3" fmla="*/ 1298025 w 1343025"/>
              <a:gd name="connsiteY3" fmla="*/ 180000 h 180000"/>
              <a:gd name="connsiteX4" fmla="*/ 0 w 1343025"/>
              <a:gd name="connsiteY4" fmla="*/ 180000 h 180000"/>
              <a:gd name="connsiteX0" fmla="*/ 59775 w 1402800"/>
              <a:gd name="connsiteY0" fmla="*/ 180000 h 180000"/>
              <a:gd name="connsiteX1" fmla="*/ 0 w 1402800"/>
              <a:gd name="connsiteY1" fmla="*/ 2 h 180000"/>
              <a:gd name="connsiteX2" fmla="*/ 1402800 w 1402800"/>
              <a:gd name="connsiteY2" fmla="*/ 0 h 180000"/>
              <a:gd name="connsiteX3" fmla="*/ 1357800 w 1402800"/>
              <a:gd name="connsiteY3" fmla="*/ 180000 h 180000"/>
              <a:gd name="connsiteX4" fmla="*/ 59775 w 1402800"/>
              <a:gd name="connsiteY4" fmla="*/ 180000 h 180000"/>
              <a:gd name="connsiteX0" fmla="*/ 59775 w 1357800"/>
              <a:gd name="connsiteY0" fmla="*/ 180000 h 180000"/>
              <a:gd name="connsiteX1" fmla="*/ 0 w 1357800"/>
              <a:gd name="connsiteY1" fmla="*/ 2 h 180000"/>
              <a:gd name="connsiteX2" fmla="*/ 1283738 w 1357800"/>
              <a:gd name="connsiteY2" fmla="*/ 0 h 180000"/>
              <a:gd name="connsiteX3" fmla="*/ 1357800 w 1357800"/>
              <a:gd name="connsiteY3" fmla="*/ 180000 h 180000"/>
              <a:gd name="connsiteX4" fmla="*/ 59775 w 1357800"/>
              <a:gd name="connsiteY4" fmla="*/ 180000 h 180000"/>
              <a:gd name="connsiteX0" fmla="*/ 155025 w 1453050"/>
              <a:gd name="connsiteY0" fmla="*/ 183173 h 183173"/>
              <a:gd name="connsiteX1" fmla="*/ 0 w 1453050"/>
              <a:gd name="connsiteY1" fmla="*/ 0 h 183173"/>
              <a:gd name="connsiteX2" fmla="*/ 1378988 w 1453050"/>
              <a:gd name="connsiteY2" fmla="*/ 3173 h 183173"/>
              <a:gd name="connsiteX3" fmla="*/ 1453050 w 1453050"/>
              <a:gd name="connsiteY3" fmla="*/ 183173 h 183173"/>
              <a:gd name="connsiteX4" fmla="*/ 155025 w 1453050"/>
              <a:gd name="connsiteY4" fmla="*/ 183173 h 183173"/>
              <a:gd name="connsiteX0" fmla="*/ 155025 w 1554650"/>
              <a:gd name="connsiteY0" fmla="*/ 183173 h 183173"/>
              <a:gd name="connsiteX1" fmla="*/ 0 w 1554650"/>
              <a:gd name="connsiteY1" fmla="*/ 0 h 183173"/>
              <a:gd name="connsiteX2" fmla="*/ 1378988 w 1554650"/>
              <a:gd name="connsiteY2" fmla="*/ 3173 h 183173"/>
              <a:gd name="connsiteX3" fmla="*/ 1554650 w 1554650"/>
              <a:gd name="connsiteY3" fmla="*/ 183173 h 183173"/>
              <a:gd name="connsiteX4" fmla="*/ 155025 w 1554650"/>
              <a:gd name="connsiteY4" fmla="*/ 183173 h 183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650" h="183173">
                <a:moveTo>
                  <a:pt x="155025" y="183173"/>
                </a:moveTo>
                <a:lnTo>
                  <a:pt x="0" y="0"/>
                </a:lnTo>
                <a:lnTo>
                  <a:pt x="1378988" y="3173"/>
                </a:lnTo>
                <a:lnTo>
                  <a:pt x="1554650" y="183173"/>
                </a:lnTo>
                <a:lnTo>
                  <a:pt x="155025" y="183173"/>
                </a:lnTo>
                <a:close/>
              </a:path>
            </a:pathLst>
          </a:custGeom>
          <a:solidFill>
            <a:srgbClr val="5E1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平行四边形 11">
            <a:extLst>
              <a:ext uri="{FF2B5EF4-FFF2-40B4-BE49-F238E27FC236}">
                <a16:creationId xmlns:a16="http://schemas.microsoft.com/office/drawing/2014/main" id="{B858F9C7-2CD4-477E-8D7B-9B6009665323}"/>
              </a:ext>
            </a:extLst>
          </p:cNvPr>
          <p:cNvSpPr/>
          <p:nvPr userDrawn="1"/>
        </p:nvSpPr>
        <p:spPr>
          <a:xfrm rot="5400000">
            <a:off x="11291651" y="4308944"/>
            <a:ext cx="1627562" cy="216000"/>
          </a:xfrm>
          <a:custGeom>
            <a:avLst/>
            <a:gdLst>
              <a:gd name="connsiteX0" fmla="*/ 0 w 1343025"/>
              <a:gd name="connsiteY0" fmla="*/ 180000 h 180000"/>
              <a:gd name="connsiteX1" fmla="*/ 45000 w 1343025"/>
              <a:gd name="connsiteY1" fmla="*/ 0 h 180000"/>
              <a:gd name="connsiteX2" fmla="*/ 1343025 w 1343025"/>
              <a:gd name="connsiteY2" fmla="*/ 0 h 180000"/>
              <a:gd name="connsiteX3" fmla="*/ 1298025 w 1343025"/>
              <a:gd name="connsiteY3" fmla="*/ 180000 h 180000"/>
              <a:gd name="connsiteX4" fmla="*/ 0 w 1343025"/>
              <a:gd name="connsiteY4" fmla="*/ 180000 h 180000"/>
              <a:gd name="connsiteX0" fmla="*/ 59775 w 1402800"/>
              <a:gd name="connsiteY0" fmla="*/ 180000 h 180000"/>
              <a:gd name="connsiteX1" fmla="*/ 0 w 1402800"/>
              <a:gd name="connsiteY1" fmla="*/ 2 h 180000"/>
              <a:gd name="connsiteX2" fmla="*/ 1402800 w 1402800"/>
              <a:gd name="connsiteY2" fmla="*/ 0 h 180000"/>
              <a:gd name="connsiteX3" fmla="*/ 1357800 w 1402800"/>
              <a:gd name="connsiteY3" fmla="*/ 180000 h 180000"/>
              <a:gd name="connsiteX4" fmla="*/ 59775 w 1402800"/>
              <a:gd name="connsiteY4" fmla="*/ 180000 h 180000"/>
              <a:gd name="connsiteX0" fmla="*/ 59775 w 1357800"/>
              <a:gd name="connsiteY0" fmla="*/ 180000 h 180000"/>
              <a:gd name="connsiteX1" fmla="*/ 0 w 1357800"/>
              <a:gd name="connsiteY1" fmla="*/ 2 h 180000"/>
              <a:gd name="connsiteX2" fmla="*/ 1283738 w 1357800"/>
              <a:gd name="connsiteY2" fmla="*/ 0 h 180000"/>
              <a:gd name="connsiteX3" fmla="*/ 1357800 w 1357800"/>
              <a:gd name="connsiteY3" fmla="*/ 180000 h 180000"/>
              <a:gd name="connsiteX4" fmla="*/ 59775 w 1357800"/>
              <a:gd name="connsiteY4" fmla="*/ 180000 h 180000"/>
              <a:gd name="connsiteX0" fmla="*/ 155025 w 1453050"/>
              <a:gd name="connsiteY0" fmla="*/ 183173 h 183173"/>
              <a:gd name="connsiteX1" fmla="*/ 0 w 1453050"/>
              <a:gd name="connsiteY1" fmla="*/ 0 h 183173"/>
              <a:gd name="connsiteX2" fmla="*/ 1378988 w 1453050"/>
              <a:gd name="connsiteY2" fmla="*/ 3173 h 183173"/>
              <a:gd name="connsiteX3" fmla="*/ 1453050 w 1453050"/>
              <a:gd name="connsiteY3" fmla="*/ 183173 h 183173"/>
              <a:gd name="connsiteX4" fmla="*/ 155025 w 1453050"/>
              <a:gd name="connsiteY4" fmla="*/ 183173 h 183173"/>
              <a:gd name="connsiteX0" fmla="*/ 155025 w 1554650"/>
              <a:gd name="connsiteY0" fmla="*/ 183173 h 183173"/>
              <a:gd name="connsiteX1" fmla="*/ 0 w 1554650"/>
              <a:gd name="connsiteY1" fmla="*/ 0 h 183173"/>
              <a:gd name="connsiteX2" fmla="*/ 1378988 w 1554650"/>
              <a:gd name="connsiteY2" fmla="*/ 3173 h 183173"/>
              <a:gd name="connsiteX3" fmla="*/ 1554650 w 1554650"/>
              <a:gd name="connsiteY3" fmla="*/ 183173 h 183173"/>
              <a:gd name="connsiteX4" fmla="*/ 155025 w 1554650"/>
              <a:gd name="connsiteY4" fmla="*/ 183173 h 183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650" h="183173">
                <a:moveTo>
                  <a:pt x="155025" y="183173"/>
                </a:moveTo>
                <a:lnTo>
                  <a:pt x="0" y="0"/>
                </a:lnTo>
                <a:lnTo>
                  <a:pt x="1378988" y="3173"/>
                </a:lnTo>
                <a:lnTo>
                  <a:pt x="1554650" y="183173"/>
                </a:lnTo>
                <a:lnTo>
                  <a:pt x="155025" y="183173"/>
                </a:lnTo>
                <a:close/>
              </a:path>
            </a:pathLst>
          </a:cu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任意多边形: 形状 35">
            <a:extLst>
              <a:ext uri="{FF2B5EF4-FFF2-40B4-BE49-F238E27FC236}">
                <a16:creationId xmlns:a16="http://schemas.microsoft.com/office/drawing/2014/main" id="{D9E18F16-206A-40B8-970F-F059B23ED9BF}"/>
              </a:ext>
            </a:extLst>
          </p:cNvPr>
          <p:cNvSpPr/>
          <p:nvPr userDrawn="1"/>
        </p:nvSpPr>
        <p:spPr>
          <a:xfrm>
            <a:off x="-35864" y="-281"/>
            <a:ext cx="1212201" cy="2257707"/>
          </a:xfrm>
          <a:custGeom>
            <a:avLst/>
            <a:gdLst>
              <a:gd name="connsiteX0" fmla="*/ 0 w 1078851"/>
              <a:gd name="connsiteY0" fmla="*/ 0 h 1981200"/>
              <a:gd name="connsiteX1" fmla="*/ 1078851 w 1078851"/>
              <a:gd name="connsiteY1" fmla="*/ 0 h 1981200"/>
              <a:gd name="connsiteX2" fmla="*/ 1078851 w 1078851"/>
              <a:gd name="connsiteY2" fmla="*/ 176635 h 1981200"/>
              <a:gd name="connsiteX3" fmla="*/ 1065553 w 1078851"/>
              <a:gd name="connsiteY3" fmla="*/ 178665 h 1981200"/>
              <a:gd name="connsiteX4" fmla="*/ 198104 w 1078851"/>
              <a:gd name="connsiteY4" fmla="*/ 1242988 h 1981200"/>
              <a:gd name="connsiteX5" fmla="*/ 198104 w 1078851"/>
              <a:gd name="connsiteY5" fmla="*/ 1981200 h 1981200"/>
              <a:gd name="connsiteX6" fmla="*/ 0 w 1078851"/>
              <a:gd name="connsiteY6" fmla="*/ 19812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851" h="1981200">
                <a:moveTo>
                  <a:pt x="0" y="0"/>
                </a:moveTo>
                <a:lnTo>
                  <a:pt x="1078851" y="0"/>
                </a:lnTo>
                <a:lnTo>
                  <a:pt x="1078851" y="176635"/>
                </a:lnTo>
                <a:lnTo>
                  <a:pt x="1065553" y="178665"/>
                </a:lnTo>
                <a:cubicBezTo>
                  <a:pt x="570501" y="279967"/>
                  <a:pt x="198104" y="717989"/>
                  <a:pt x="198104" y="1242988"/>
                </a:cubicBezTo>
                <a:lnTo>
                  <a:pt x="198104" y="1981200"/>
                </a:lnTo>
                <a:lnTo>
                  <a:pt x="0" y="1981200"/>
                </a:lnTo>
                <a:close/>
              </a:path>
            </a:pathLst>
          </a:cu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3" name="平行四边形 11">
            <a:extLst>
              <a:ext uri="{FF2B5EF4-FFF2-40B4-BE49-F238E27FC236}">
                <a16:creationId xmlns:a16="http://schemas.microsoft.com/office/drawing/2014/main" id="{640BB009-6A4C-4B65-B59E-9C0ED35FB43E}"/>
              </a:ext>
            </a:extLst>
          </p:cNvPr>
          <p:cNvSpPr/>
          <p:nvPr userDrawn="1"/>
        </p:nvSpPr>
        <p:spPr>
          <a:xfrm rot="5400000">
            <a:off x="-734028" y="2168135"/>
            <a:ext cx="1627562" cy="216000"/>
          </a:xfrm>
          <a:custGeom>
            <a:avLst/>
            <a:gdLst>
              <a:gd name="connsiteX0" fmla="*/ 0 w 1343025"/>
              <a:gd name="connsiteY0" fmla="*/ 180000 h 180000"/>
              <a:gd name="connsiteX1" fmla="*/ 45000 w 1343025"/>
              <a:gd name="connsiteY1" fmla="*/ 0 h 180000"/>
              <a:gd name="connsiteX2" fmla="*/ 1343025 w 1343025"/>
              <a:gd name="connsiteY2" fmla="*/ 0 h 180000"/>
              <a:gd name="connsiteX3" fmla="*/ 1298025 w 1343025"/>
              <a:gd name="connsiteY3" fmla="*/ 180000 h 180000"/>
              <a:gd name="connsiteX4" fmla="*/ 0 w 1343025"/>
              <a:gd name="connsiteY4" fmla="*/ 180000 h 180000"/>
              <a:gd name="connsiteX0" fmla="*/ 59775 w 1402800"/>
              <a:gd name="connsiteY0" fmla="*/ 180000 h 180000"/>
              <a:gd name="connsiteX1" fmla="*/ 0 w 1402800"/>
              <a:gd name="connsiteY1" fmla="*/ 2 h 180000"/>
              <a:gd name="connsiteX2" fmla="*/ 1402800 w 1402800"/>
              <a:gd name="connsiteY2" fmla="*/ 0 h 180000"/>
              <a:gd name="connsiteX3" fmla="*/ 1357800 w 1402800"/>
              <a:gd name="connsiteY3" fmla="*/ 180000 h 180000"/>
              <a:gd name="connsiteX4" fmla="*/ 59775 w 1402800"/>
              <a:gd name="connsiteY4" fmla="*/ 180000 h 180000"/>
              <a:gd name="connsiteX0" fmla="*/ 59775 w 1357800"/>
              <a:gd name="connsiteY0" fmla="*/ 180000 h 180000"/>
              <a:gd name="connsiteX1" fmla="*/ 0 w 1357800"/>
              <a:gd name="connsiteY1" fmla="*/ 2 h 180000"/>
              <a:gd name="connsiteX2" fmla="*/ 1283738 w 1357800"/>
              <a:gd name="connsiteY2" fmla="*/ 0 h 180000"/>
              <a:gd name="connsiteX3" fmla="*/ 1357800 w 1357800"/>
              <a:gd name="connsiteY3" fmla="*/ 180000 h 180000"/>
              <a:gd name="connsiteX4" fmla="*/ 59775 w 1357800"/>
              <a:gd name="connsiteY4" fmla="*/ 180000 h 180000"/>
              <a:gd name="connsiteX0" fmla="*/ 155025 w 1453050"/>
              <a:gd name="connsiteY0" fmla="*/ 183173 h 183173"/>
              <a:gd name="connsiteX1" fmla="*/ 0 w 1453050"/>
              <a:gd name="connsiteY1" fmla="*/ 0 h 183173"/>
              <a:gd name="connsiteX2" fmla="*/ 1378988 w 1453050"/>
              <a:gd name="connsiteY2" fmla="*/ 3173 h 183173"/>
              <a:gd name="connsiteX3" fmla="*/ 1453050 w 1453050"/>
              <a:gd name="connsiteY3" fmla="*/ 183173 h 183173"/>
              <a:gd name="connsiteX4" fmla="*/ 155025 w 1453050"/>
              <a:gd name="connsiteY4" fmla="*/ 183173 h 183173"/>
              <a:gd name="connsiteX0" fmla="*/ 155025 w 1554650"/>
              <a:gd name="connsiteY0" fmla="*/ 183173 h 183173"/>
              <a:gd name="connsiteX1" fmla="*/ 0 w 1554650"/>
              <a:gd name="connsiteY1" fmla="*/ 0 h 183173"/>
              <a:gd name="connsiteX2" fmla="*/ 1378988 w 1554650"/>
              <a:gd name="connsiteY2" fmla="*/ 3173 h 183173"/>
              <a:gd name="connsiteX3" fmla="*/ 1554650 w 1554650"/>
              <a:gd name="connsiteY3" fmla="*/ 183173 h 183173"/>
              <a:gd name="connsiteX4" fmla="*/ 155025 w 1554650"/>
              <a:gd name="connsiteY4" fmla="*/ 183173 h 183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650" h="183173">
                <a:moveTo>
                  <a:pt x="155025" y="183173"/>
                </a:moveTo>
                <a:lnTo>
                  <a:pt x="0" y="0"/>
                </a:lnTo>
                <a:lnTo>
                  <a:pt x="1378988" y="3173"/>
                </a:lnTo>
                <a:lnTo>
                  <a:pt x="1554650" y="183173"/>
                </a:lnTo>
                <a:lnTo>
                  <a:pt x="155025" y="183173"/>
                </a:lnTo>
                <a:close/>
              </a:path>
            </a:pathLst>
          </a:cu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055277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4965FF-EFD9-4A40-9A65-07FEC4C9EA9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83546C-9179-43E9-A5A1-061746DA213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BF2E6F-F31B-41BA-AA7E-312D43636D12}"/>
              </a:ext>
            </a:extLst>
          </p:cNvPr>
          <p:cNvSpPr>
            <a:spLocks noGrp="1"/>
          </p:cNvSpPr>
          <p:nvPr>
            <p:ph type="dt" sz="half" idx="10"/>
          </p:nvPr>
        </p:nvSpPr>
        <p:spPr/>
        <p:txBody>
          <a:bodyPr/>
          <a:lstStyle/>
          <a:p>
            <a:fld id="{BDFC0658-E643-4E6B-AEDA-425DE63D88D1}" type="datetimeFigureOut">
              <a:rPr lang="zh-CN" altLang="en-US" smtClean="0"/>
              <a:t>2020/11/6</a:t>
            </a:fld>
            <a:endParaRPr lang="zh-CN" altLang="en-US"/>
          </a:p>
        </p:txBody>
      </p:sp>
      <p:sp>
        <p:nvSpPr>
          <p:cNvPr id="5" name="页脚占位符 4">
            <a:extLst>
              <a:ext uri="{FF2B5EF4-FFF2-40B4-BE49-F238E27FC236}">
                <a16:creationId xmlns:a16="http://schemas.microsoft.com/office/drawing/2014/main" id="{9AD7AA5D-EBB7-4C00-B117-139D9858641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81D44A-77A4-4CC2-9A63-6FE48DCF1883}"/>
              </a:ext>
            </a:extLst>
          </p:cNvPr>
          <p:cNvSpPr>
            <a:spLocks noGrp="1"/>
          </p:cNvSpPr>
          <p:nvPr>
            <p:ph type="sldNum" sz="quarter" idx="12"/>
          </p:nvPr>
        </p:nvSpPr>
        <p:spPr/>
        <p:txBody>
          <a:bodyPr/>
          <a:lstStyle/>
          <a:p>
            <a:fld id="{B3058F96-ECB6-402E-988E-ACAF3AAA6CD6}" type="slidenum">
              <a:rPr lang="zh-CN" altLang="en-US" smtClean="0"/>
              <a:t>‹#›</a:t>
            </a:fld>
            <a:endParaRPr lang="zh-CN" altLang="en-US"/>
          </a:p>
        </p:txBody>
      </p:sp>
    </p:spTree>
    <p:extLst>
      <p:ext uri="{BB962C8B-B14F-4D97-AF65-F5344CB8AC3E}">
        <p14:creationId xmlns:p14="http://schemas.microsoft.com/office/powerpoint/2010/main" val="2173274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27E644B-1F80-4873-BA1D-86AA349018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A577368-AF2F-46D5-8237-1C1908607AE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2FE508-2248-4496-96AA-03247127AE27}"/>
              </a:ext>
            </a:extLst>
          </p:cNvPr>
          <p:cNvSpPr>
            <a:spLocks noGrp="1"/>
          </p:cNvSpPr>
          <p:nvPr>
            <p:ph type="dt" sz="half" idx="10"/>
          </p:nvPr>
        </p:nvSpPr>
        <p:spPr/>
        <p:txBody>
          <a:bodyPr/>
          <a:lstStyle/>
          <a:p>
            <a:fld id="{BDFC0658-E643-4E6B-AEDA-425DE63D88D1}" type="datetimeFigureOut">
              <a:rPr lang="zh-CN" altLang="en-US" smtClean="0"/>
              <a:t>2020/11/6</a:t>
            </a:fld>
            <a:endParaRPr lang="zh-CN" altLang="en-US"/>
          </a:p>
        </p:txBody>
      </p:sp>
      <p:sp>
        <p:nvSpPr>
          <p:cNvPr id="5" name="页脚占位符 4">
            <a:extLst>
              <a:ext uri="{FF2B5EF4-FFF2-40B4-BE49-F238E27FC236}">
                <a16:creationId xmlns:a16="http://schemas.microsoft.com/office/drawing/2014/main" id="{DA33D2F5-6BD6-4059-B777-DB0B6F89B6C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C845AB1-B26D-4C9D-BB66-B98A59DE0035}"/>
              </a:ext>
            </a:extLst>
          </p:cNvPr>
          <p:cNvSpPr>
            <a:spLocks noGrp="1"/>
          </p:cNvSpPr>
          <p:nvPr>
            <p:ph type="sldNum" sz="quarter" idx="12"/>
          </p:nvPr>
        </p:nvSpPr>
        <p:spPr/>
        <p:txBody>
          <a:bodyPr/>
          <a:lstStyle/>
          <a:p>
            <a:fld id="{B3058F96-ECB6-402E-988E-ACAF3AAA6CD6}" type="slidenum">
              <a:rPr lang="zh-CN" altLang="en-US" smtClean="0"/>
              <a:t>‹#›</a:t>
            </a:fld>
            <a:endParaRPr lang="zh-CN" altLang="en-US"/>
          </a:p>
        </p:txBody>
      </p:sp>
    </p:spTree>
    <p:extLst>
      <p:ext uri="{BB962C8B-B14F-4D97-AF65-F5344CB8AC3E}">
        <p14:creationId xmlns:p14="http://schemas.microsoft.com/office/powerpoint/2010/main" val="3360008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69FDF15-ACDA-4C87-87DF-F1F4463C0F50}"/>
              </a:ext>
            </a:extLst>
          </p:cNvPr>
          <p:cNvGrpSpPr/>
          <p:nvPr userDrawn="1"/>
        </p:nvGrpSpPr>
        <p:grpSpPr>
          <a:xfrm>
            <a:off x="-5875" y="-352048"/>
            <a:ext cx="12280162" cy="1356309"/>
            <a:chOff x="-5875" y="-352048"/>
            <a:chExt cx="12280162" cy="1356309"/>
          </a:xfrm>
        </p:grpSpPr>
        <p:sp>
          <p:nvSpPr>
            <p:cNvPr id="10" name="直角三角形 9">
              <a:extLst>
                <a:ext uri="{FF2B5EF4-FFF2-40B4-BE49-F238E27FC236}">
                  <a16:creationId xmlns:a16="http://schemas.microsoft.com/office/drawing/2014/main" id="{4E335508-7D5C-4264-BCB5-1A33DFBABA89}"/>
                </a:ext>
              </a:extLst>
            </p:cNvPr>
            <p:cNvSpPr/>
            <p:nvPr userDrawn="1"/>
          </p:nvSpPr>
          <p:spPr>
            <a:xfrm>
              <a:off x="386198" y="404813"/>
              <a:ext cx="578287" cy="599448"/>
            </a:xfrm>
            <a:prstGeom prst="rtTriangle">
              <a:avLst/>
            </a:prstGeom>
            <a:solidFill>
              <a:srgbClr val="5E1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a:extLst>
                <a:ext uri="{FF2B5EF4-FFF2-40B4-BE49-F238E27FC236}">
                  <a16:creationId xmlns:a16="http://schemas.microsoft.com/office/drawing/2014/main" id="{D54F33E1-D533-4FEF-A135-02B02534F958}"/>
                </a:ext>
              </a:extLst>
            </p:cNvPr>
            <p:cNvSpPr/>
            <p:nvPr userDrawn="1"/>
          </p:nvSpPr>
          <p:spPr>
            <a:xfrm>
              <a:off x="2369186" y="-19047"/>
              <a:ext cx="9865569" cy="468000"/>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等腰三角形 11">
              <a:extLst>
                <a:ext uri="{FF2B5EF4-FFF2-40B4-BE49-F238E27FC236}">
                  <a16:creationId xmlns:a16="http://schemas.microsoft.com/office/drawing/2014/main" id="{0E0AE8CF-22E7-4570-ADEE-81EF480021CA}"/>
                </a:ext>
              </a:extLst>
            </p:cNvPr>
            <p:cNvSpPr/>
            <p:nvPr userDrawn="1"/>
          </p:nvSpPr>
          <p:spPr>
            <a:xfrm rot="1372945">
              <a:off x="1872742" y="-352048"/>
              <a:ext cx="671548" cy="697899"/>
            </a:xfrm>
            <a:custGeom>
              <a:avLst/>
              <a:gdLst>
                <a:gd name="connsiteX0" fmla="*/ 0 w 697307"/>
                <a:gd name="connsiteY0" fmla="*/ 650719 h 650719"/>
                <a:gd name="connsiteX1" fmla="*/ 348654 w 697307"/>
                <a:gd name="connsiteY1" fmla="*/ 0 h 650719"/>
                <a:gd name="connsiteX2" fmla="*/ 697307 w 697307"/>
                <a:gd name="connsiteY2" fmla="*/ 650719 h 650719"/>
                <a:gd name="connsiteX3" fmla="*/ 0 w 697307"/>
                <a:gd name="connsiteY3" fmla="*/ 650719 h 650719"/>
                <a:gd name="connsiteX0" fmla="*/ 0 w 697307"/>
                <a:gd name="connsiteY0" fmla="*/ 674309 h 674309"/>
                <a:gd name="connsiteX1" fmla="*/ 380052 w 697307"/>
                <a:gd name="connsiteY1" fmla="*/ 0 h 674309"/>
                <a:gd name="connsiteX2" fmla="*/ 697307 w 697307"/>
                <a:gd name="connsiteY2" fmla="*/ 674309 h 674309"/>
                <a:gd name="connsiteX3" fmla="*/ 0 w 697307"/>
                <a:gd name="connsiteY3" fmla="*/ 674309 h 674309"/>
                <a:gd name="connsiteX0" fmla="*/ 0 w 697307"/>
                <a:gd name="connsiteY0" fmla="*/ 697899 h 697899"/>
                <a:gd name="connsiteX1" fmla="*/ 411451 w 697307"/>
                <a:gd name="connsiteY1" fmla="*/ 0 h 697899"/>
                <a:gd name="connsiteX2" fmla="*/ 697307 w 697307"/>
                <a:gd name="connsiteY2" fmla="*/ 697899 h 697899"/>
                <a:gd name="connsiteX3" fmla="*/ 0 w 697307"/>
                <a:gd name="connsiteY3" fmla="*/ 697899 h 697899"/>
                <a:gd name="connsiteX0" fmla="*/ 0 w 671548"/>
                <a:gd name="connsiteY0" fmla="*/ 562963 h 697899"/>
                <a:gd name="connsiteX1" fmla="*/ 385692 w 671548"/>
                <a:gd name="connsiteY1" fmla="*/ 0 h 697899"/>
                <a:gd name="connsiteX2" fmla="*/ 671548 w 671548"/>
                <a:gd name="connsiteY2" fmla="*/ 697899 h 697899"/>
                <a:gd name="connsiteX3" fmla="*/ 0 w 671548"/>
                <a:gd name="connsiteY3" fmla="*/ 562963 h 697899"/>
              </a:gdLst>
              <a:ahLst/>
              <a:cxnLst>
                <a:cxn ang="0">
                  <a:pos x="connsiteX0" y="connsiteY0"/>
                </a:cxn>
                <a:cxn ang="0">
                  <a:pos x="connsiteX1" y="connsiteY1"/>
                </a:cxn>
                <a:cxn ang="0">
                  <a:pos x="connsiteX2" y="connsiteY2"/>
                </a:cxn>
                <a:cxn ang="0">
                  <a:pos x="connsiteX3" y="connsiteY3"/>
                </a:cxn>
              </a:cxnLst>
              <a:rect l="l" t="t" r="r" b="b"/>
              <a:pathLst>
                <a:path w="671548" h="697899">
                  <a:moveTo>
                    <a:pt x="0" y="562963"/>
                  </a:moveTo>
                  <a:lnTo>
                    <a:pt x="385692" y="0"/>
                  </a:lnTo>
                  <a:lnTo>
                    <a:pt x="671548" y="697899"/>
                  </a:lnTo>
                  <a:lnTo>
                    <a:pt x="0" y="562963"/>
                  </a:lnTo>
                  <a:close/>
                </a:path>
              </a:pathLst>
            </a:cu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F2159F0-BBF8-453F-814D-F15BB7A398F0}"/>
                </a:ext>
              </a:extLst>
            </p:cNvPr>
            <p:cNvSpPr/>
            <p:nvPr userDrawn="1"/>
          </p:nvSpPr>
          <p:spPr>
            <a:xfrm>
              <a:off x="2355053" y="586052"/>
              <a:ext cx="9919234" cy="45719"/>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78DC68EC-9D65-4A51-B671-B5C2FD129E3A}"/>
                </a:ext>
              </a:extLst>
            </p:cNvPr>
            <p:cNvSpPr/>
            <p:nvPr userDrawn="1"/>
          </p:nvSpPr>
          <p:spPr>
            <a:xfrm rot="2070869" flipV="1">
              <a:off x="1715624" y="389323"/>
              <a:ext cx="715423" cy="45719"/>
            </a:xfrm>
            <a:custGeom>
              <a:avLst/>
              <a:gdLst>
                <a:gd name="connsiteX0" fmla="*/ 0 w 711498"/>
                <a:gd name="connsiteY0" fmla="*/ 0 h 45719"/>
                <a:gd name="connsiteX1" fmla="*/ 711498 w 711498"/>
                <a:gd name="connsiteY1" fmla="*/ 0 h 45719"/>
                <a:gd name="connsiteX2" fmla="*/ 711498 w 711498"/>
                <a:gd name="connsiteY2" fmla="*/ 45719 h 45719"/>
                <a:gd name="connsiteX3" fmla="*/ 0 w 711498"/>
                <a:gd name="connsiteY3" fmla="*/ 45719 h 45719"/>
                <a:gd name="connsiteX4" fmla="*/ 0 w 711498"/>
                <a:gd name="connsiteY4" fmla="*/ 0 h 45719"/>
                <a:gd name="connsiteX0" fmla="*/ 0 w 715423"/>
                <a:gd name="connsiteY0" fmla="*/ 0 h 45719"/>
                <a:gd name="connsiteX1" fmla="*/ 715423 w 715423"/>
                <a:gd name="connsiteY1" fmla="*/ 2699 h 45719"/>
                <a:gd name="connsiteX2" fmla="*/ 711498 w 715423"/>
                <a:gd name="connsiteY2" fmla="*/ 45719 h 45719"/>
                <a:gd name="connsiteX3" fmla="*/ 0 w 715423"/>
                <a:gd name="connsiteY3" fmla="*/ 45719 h 45719"/>
                <a:gd name="connsiteX4" fmla="*/ 0 w 715423"/>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423" h="45719">
                  <a:moveTo>
                    <a:pt x="0" y="0"/>
                  </a:moveTo>
                  <a:lnTo>
                    <a:pt x="715423" y="2699"/>
                  </a:lnTo>
                  <a:lnTo>
                    <a:pt x="711498" y="45719"/>
                  </a:lnTo>
                  <a:lnTo>
                    <a:pt x="0" y="45719"/>
                  </a:lnTo>
                  <a:lnTo>
                    <a:pt x="0" y="0"/>
                  </a:lnTo>
                  <a:close/>
                </a:path>
              </a:pathLst>
            </a:cu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a:extLst>
                <a:ext uri="{FF2B5EF4-FFF2-40B4-BE49-F238E27FC236}">
                  <a16:creationId xmlns:a16="http://schemas.microsoft.com/office/drawing/2014/main" id="{F57A63F7-7071-4A71-B101-DCD3BB937542}"/>
                </a:ext>
              </a:extLst>
            </p:cNvPr>
            <p:cNvSpPr/>
            <p:nvPr userDrawn="1"/>
          </p:nvSpPr>
          <p:spPr>
            <a:xfrm rot="5400000">
              <a:off x="418976" y="0"/>
              <a:ext cx="468000" cy="468000"/>
            </a:xfrm>
            <a:prstGeom prst="rtTriangle">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7">
              <a:extLst>
                <a:ext uri="{FF2B5EF4-FFF2-40B4-BE49-F238E27FC236}">
                  <a16:creationId xmlns:a16="http://schemas.microsoft.com/office/drawing/2014/main" id="{70A38D00-B41C-4ED0-98E0-3A123212F06E}"/>
                </a:ext>
              </a:extLst>
            </p:cNvPr>
            <p:cNvSpPr/>
            <p:nvPr userDrawn="1"/>
          </p:nvSpPr>
          <p:spPr>
            <a:xfrm rot="18963610">
              <a:off x="441683" y="-253281"/>
              <a:ext cx="1675040" cy="792000"/>
            </a:xfrm>
            <a:custGeom>
              <a:avLst/>
              <a:gdLst>
                <a:gd name="connsiteX0" fmla="*/ 0 w 2146869"/>
                <a:gd name="connsiteY0" fmla="*/ 0 h 1005863"/>
                <a:gd name="connsiteX1" fmla="*/ 2146869 w 2146869"/>
                <a:gd name="connsiteY1" fmla="*/ 0 h 1005863"/>
                <a:gd name="connsiteX2" fmla="*/ 2146869 w 2146869"/>
                <a:gd name="connsiteY2" fmla="*/ 1005863 h 1005863"/>
                <a:gd name="connsiteX3" fmla="*/ 0 w 2146869"/>
                <a:gd name="connsiteY3" fmla="*/ 1005863 h 1005863"/>
                <a:gd name="connsiteX4" fmla="*/ 0 w 2146869"/>
                <a:gd name="connsiteY4" fmla="*/ 0 h 1005863"/>
                <a:gd name="connsiteX0" fmla="*/ 0 w 2153794"/>
                <a:gd name="connsiteY0" fmla="*/ 0 h 1012403"/>
                <a:gd name="connsiteX1" fmla="*/ 2153794 w 2153794"/>
                <a:gd name="connsiteY1" fmla="*/ 6540 h 1012403"/>
                <a:gd name="connsiteX2" fmla="*/ 2153794 w 2153794"/>
                <a:gd name="connsiteY2" fmla="*/ 1012403 h 1012403"/>
                <a:gd name="connsiteX3" fmla="*/ 6925 w 2153794"/>
                <a:gd name="connsiteY3" fmla="*/ 1012403 h 1012403"/>
                <a:gd name="connsiteX4" fmla="*/ 0 w 2153794"/>
                <a:gd name="connsiteY4" fmla="*/ 0 h 1012403"/>
                <a:gd name="connsiteX0" fmla="*/ 0 w 2180339"/>
                <a:gd name="connsiteY0" fmla="*/ 7694 h 1005863"/>
                <a:gd name="connsiteX1" fmla="*/ 2180339 w 2180339"/>
                <a:gd name="connsiteY1" fmla="*/ 0 h 1005863"/>
                <a:gd name="connsiteX2" fmla="*/ 2180339 w 2180339"/>
                <a:gd name="connsiteY2" fmla="*/ 1005863 h 1005863"/>
                <a:gd name="connsiteX3" fmla="*/ 33470 w 2180339"/>
                <a:gd name="connsiteY3" fmla="*/ 1005863 h 1005863"/>
                <a:gd name="connsiteX4" fmla="*/ 0 w 2180339"/>
                <a:gd name="connsiteY4" fmla="*/ 7694 h 1005863"/>
                <a:gd name="connsiteX0" fmla="*/ -1 w 2173871"/>
                <a:gd name="connsiteY0" fmla="*/ 5514 h 1005863"/>
                <a:gd name="connsiteX1" fmla="*/ 2173871 w 2173871"/>
                <a:gd name="connsiteY1" fmla="*/ 0 h 1005863"/>
                <a:gd name="connsiteX2" fmla="*/ 2173871 w 2173871"/>
                <a:gd name="connsiteY2" fmla="*/ 1005863 h 1005863"/>
                <a:gd name="connsiteX3" fmla="*/ 27002 w 2173871"/>
                <a:gd name="connsiteY3" fmla="*/ 1005863 h 1005863"/>
                <a:gd name="connsiteX4" fmla="*/ -1 w 2173871"/>
                <a:gd name="connsiteY4" fmla="*/ 5514 h 1005863"/>
                <a:gd name="connsiteX0" fmla="*/ 1 w 2165114"/>
                <a:gd name="connsiteY0" fmla="*/ 9492 h 1005863"/>
                <a:gd name="connsiteX1" fmla="*/ 2165114 w 2165114"/>
                <a:gd name="connsiteY1" fmla="*/ 0 h 1005863"/>
                <a:gd name="connsiteX2" fmla="*/ 2165114 w 2165114"/>
                <a:gd name="connsiteY2" fmla="*/ 1005863 h 1005863"/>
                <a:gd name="connsiteX3" fmla="*/ 18245 w 2165114"/>
                <a:gd name="connsiteY3" fmla="*/ 1005863 h 1005863"/>
                <a:gd name="connsiteX4" fmla="*/ 1 w 2165114"/>
                <a:gd name="connsiteY4" fmla="*/ 9492 h 1005863"/>
                <a:gd name="connsiteX0" fmla="*/ 0 w 2158484"/>
                <a:gd name="connsiteY0" fmla="*/ 15572 h 1005863"/>
                <a:gd name="connsiteX1" fmla="*/ 2158484 w 2158484"/>
                <a:gd name="connsiteY1" fmla="*/ 0 h 1005863"/>
                <a:gd name="connsiteX2" fmla="*/ 2158484 w 2158484"/>
                <a:gd name="connsiteY2" fmla="*/ 1005863 h 1005863"/>
                <a:gd name="connsiteX3" fmla="*/ 11615 w 2158484"/>
                <a:gd name="connsiteY3" fmla="*/ 1005863 h 1005863"/>
                <a:gd name="connsiteX4" fmla="*/ 0 w 2158484"/>
                <a:gd name="connsiteY4" fmla="*/ 15572 h 1005863"/>
                <a:gd name="connsiteX0" fmla="*/ 0 w 2158484"/>
                <a:gd name="connsiteY0" fmla="*/ 15572 h 1005863"/>
                <a:gd name="connsiteX1" fmla="*/ 2158484 w 2158484"/>
                <a:gd name="connsiteY1" fmla="*/ 0 h 1005863"/>
                <a:gd name="connsiteX2" fmla="*/ 2158484 w 2158484"/>
                <a:gd name="connsiteY2" fmla="*/ 1005863 h 1005863"/>
                <a:gd name="connsiteX3" fmla="*/ 2776 w 2158484"/>
                <a:gd name="connsiteY3" fmla="*/ 997468 h 1005863"/>
                <a:gd name="connsiteX4" fmla="*/ 0 w 2158484"/>
                <a:gd name="connsiteY4" fmla="*/ 15572 h 1005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484" h="1005863">
                  <a:moveTo>
                    <a:pt x="0" y="15572"/>
                  </a:moveTo>
                  <a:lnTo>
                    <a:pt x="2158484" y="0"/>
                  </a:lnTo>
                  <a:lnTo>
                    <a:pt x="2158484" y="1005863"/>
                  </a:lnTo>
                  <a:lnTo>
                    <a:pt x="2776" y="997468"/>
                  </a:lnTo>
                  <a:cubicBezTo>
                    <a:pt x="468" y="660000"/>
                    <a:pt x="2308" y="353040"/>
                    <a:pt x="0" y="15572"/>
                  </a:cubicBezTo>
                  <a:close/>
                </a:path>
              </a:pathLst>
            </a:custGeom>
            <a:solidFill>
              <a:srgbClr val="5E1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265113" algn="l"/>
                </a:tabLst>
              </a:pPr>
              <a:endParaRPr lang="zh-CN" altLang="en-US" dirty="0"/>
            </a:p>
          </p:txBody>
        </p:sp>
        <p:sp>
          <p:nvSpPr>
            <p:cNvPr id="15" name="矩形 14">
              <a:extLst>
                <a:ext uri="{FF2B5EF4-FFF2-40B4-BE49-F238E27FC236}">
                  <a16:creationId xmlns:a16="http://schemas.microsoft.com/office/drawing/2014/main" id="{4526F65B-A2B1-4183-858F-B617B778C56C}"/>
                </a:ext>
              </a:extLst>
            </p:cNvPr>
            <p:cNvSpPr/>
            <p:nvPr userDrawn="1"/>
          </p:nvSpPr>
          <p:spPr>
            <a:xfrm>
              <a:off x="-4763" y="1"/>
              <a:ext cx="422787" cy="468000"/>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矩形 17">
              <a:extLst>
                <a:ext uri="{FF2B5EF4-FFF2-40B4-BE49-F238E27FC236}">
                  <a16:creationId xmlns:a16="http://schemas.microsoft.com/office/drawing/2014/main" id="{F7780370-2387-44F1-BC1B-2579E11271A0}"/>
                </a:ext>
              </a:extLst>
            </p:cNvPr>
            <p:cNvSpPr/>
            <p:nvPr userDrawn="1"/>
          </p:nvSpPr>
          <p:spPr>
            <a:xfrm>
              <a:off x="-5875" y="428261"/>
              <a:ext cx="546264" cy="576000"/>
            </a:xfrm>
            <a:prstGeom prst="rect">
              <a:avLst/>
            </a:prstGeom>
            <a:solidFill>
              <a:srgbClr val="5E1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317755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45B0FCD-E823-448D-AD89-B3D49FC2D2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8"/>
          <a:stretch/>
        </p:blipFill>
        <p:spPr>
          <a:xfrm>
            <a:off x="0" y="0"/>
            <a:ext cx="12192000" cy="6858000"/>
          </a:xfrm>
          <a:prstGeom prst="rect">
            <a:avLst/>
          </a:prstGeom>
        </p:spPr>
      </p:pic>
    </p:spTree>
    <p:extLst>
      <p:ext uri="{BB962C8B-B14F-4D97-AF65-F5344CB8AC3E}">
        <p14:creationId xmlns:p14="http://schemas.microsoft.com/office/powerpoint/2010/main" val="3165675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ED27ED-121E-4438-B41B-EB914E21E3E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9258D32-79C8-4FB8-AB68-7E4A5D89A06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C22CB41-EB84-4D7E-B1A8-16C07F5DCE1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8167722-1C38-4000-A51D-43512F965F76}"/>
              </a:ext>
            </a:extLst>
          </p:cNvPr>
          <p:cNvSpPr>
            <a:spLocks noGrp="1"/>
          </p:cNvSpPr>
          <p:nvPr>
            <p:ph type="dt" sz="half" idx="10"/>
          </p:nvPr>
        </p:nvSpPr>
        <p:spPr/>
        <p:txBody>
          <a:bodyPr/>
          <a:lstStyle/>
          <a:p>
            <a:fld id="{BDFC0658-E643-4E6B-AEDA-425DE63D88D1}" type="datetimeFigureOut">
              <a:rPr lang="zh-CN" altLang="en-US" smtClean="0"/>
              <a:t>2020/11/6</a:t>
            </a:fld>
            <a:endParaRPr lang="zh-CN" altLang="en-US"/>
          </a:p>
        </p:txBody>
      </p:sp>
      <p:sp>
        <p:nvSpPr>
          <p:cNvPr id="6" name="页脚占位符 5">
            <a:extLst>
              <a:ext uri="{FF2B5EF4-FFF2-40B4-BE49-F238E27FC236}">
                <a16:creationId xmlns:a16="http://schemas.microsoft.com/office/drawing/2014/main" id="{04C11FC3-98C7-4769-A35D-A6D9B8F3777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998110-E4F4-4D06-9AB0-2926FCF80630}"/>
              </a:ext>
            </a:extLst>
          </p:cNvPr>
          <p:cNvSpPr>
            <a:spLocks noGrp="1"/>
          </p:cNvSpPr>
          <p:nvPr>
            <p:ph type="sldNum" sz="quarter" idx="12"/>
          </p:nvPr>
        </p:nvSpPr>
        <p:spPr/>
        <p:txBody>
          <a:bodyPr/>
          <a:lstStyle/>
          <a:p>
            <a:fld id="{B3058F96-ECB6-402E-988E-ACAF3AAA6CD6}" type="slidenum">
              <a:rPr lang="zh-CN" altLang="en-US" smtClean="0"/>
              <a:t>‹#›</a:t>
            </a:fld>
            <a:endParaRPr lang="zh-CN" altLang="en-US"/>
          </a:p>
        </p:txBody>
      </p:sp>
    </p:spTree>
    <p:extLst>
      <p:ext uri="{BB962C8B-B14F-4D97-AF65-F5344CB8AC3E}">
        <p14:creationId xmlns:p14="http://schemas.microsoft.com/office/powerpoint/2010/main" val="3252411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CDA72E-DC47-4B01-88E8-D43FF5BA6B0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DFE6C47-B725-4E1F-A2DA-DC6E3AB91A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C7DD26C-00C8-4DA3-A1D3-C78B709283B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14D4882-3A55-4B8F-B5DB-37EDFCB3F4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8677E1-C4C0-47AF-AA2B-A9D52E4F93B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D4D7ACF-391A-44F3-BB68-6A64D47E1FC1}"/>
              </a:ext>
            </a:extLst>
          </p:cNvPr>
          <p:cNvSpPr>
            <a:spLocks noGrp="1"/>
          </p:cNvSpPr>
          <p:nvPr>
            <p:ph type="dt" sz="half" idx="10"/>
          </p:nvPr>
        </p:nvSpPr>
        <p:spPr/>
        <p:txBody>
          <a:bodyPr/>
          <a:lstStyle/>
          <a:p>
            <a:fld id="{BDFC0658-E643-4E6B-AEDA-425DE63D88D1}" type="datetimeFigureOut">
              <a:rPr lang="zh-CN" altLang="en-US" smtClean="0"/>
              <a:t>2020/11/6</a:t>
            </a:fld>
            <a:endParaRPr lang="zh-CN" altLang="en-US"/>
          </a:p>
        </p:txBody>
      </p:sp>
      <p:sp>
        <p:nvSpPr>
          <p:cNvPr id="8" name="页脚占位符 7">
            <a:extLst>
              <a:ext uri="{FF2B5EF4-FFF2-40B4-BE49-F238E27FC236}">
                <a16:creationId xmlns:a16="http://schemas.microsoft.com/office/drawing/2014/main" id="{036721FD-05EF-4744-B500-C00C5D0E889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A58FAF6-8CEC-4C9C-88AE-AE4800EF1185}"/>
              </a:ext>
            </a:extLst>
          </p:cNvPr>
          <p:cNvSpPr>
            <a:spLocks noGrp="1"/>
          </p:cNvSpPr>
          <p:nvPr>
            <p:ph type="sldNum" sz="quarter" idx="12"/>
          </p:nvPr>
        </p:nvSpPr>
        <p:spPr/>
        <p:txBody>
          <a:bodyPr/>
          <a:lstStyle/>
          <a:p>
            <a:fld id="{B3058F96-ECB6-402E-988E-ACAF3AAA6CD6}" type="slidenum">
              <a:rPr lang="zh-CN" altLang="en-US" smtClean="0"/>
              <a:t>‹#›</a:t>
            </a:fld>
            <a:endParaRPr lang="zh-CN" altLang="en-US"/>
          </a:p>
        </p:txBody>
      </p:sp>
    </p:spTree>
    <p:extLst>
      <p:ext uri="{BB962C8B-B14F-4D97-AF65-F5344CB8AC3E}">
        <p14:creationId xmlns:p14="http://schemas.microsoft.com/office/powerpoint/2010/main" val="825395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69E606-0288-412F-A902-2B94BE24A8F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5FEE2A9-4C46-4276-AF82-2913AABD51ED}"/>
              </a:ext>
            </a:extLst>
          </p:cNvPr>
          <p:cNvSpPr>
            <a:spLocks noGrp="1"/>
          </p:cNvSpPr>
          <p:nvPr>
            <p:ph type="dt" sz="half" idx="10"/>
          </p:nvPr>
        </p:nvSpPr>
        <p:spPr/>
        <p:txBody>
          <a:bodyPr/>
          <a:lstStyle/>
          <a:p>
            <a:fld id="{BDFC0658-E643-4E6B-AEDA-425DE63D88D1}" type="datetimeFigureOut">
              <a:rPr lang="zh-CN" altLang="en-US" smtClean="0"/>
              <a:t>2020/11/6</a:t>
            </a:fld>
            <a:endParaRPr lang="zh-CN" altLang="en-US"/>
          </a:p>
        </p:txBody>
      </p:sp>
      <p:sp>
        <p:nvSpPr>
          <p:cNvPr id="4" name="页脚占位符 3">
            <a:extLst>
              <a:ext uri="{FF2B5EF4-FFF2-40B4-BE49-F238E27FC236}">
                <a16:creationId xmlns:a16="http://schemas.microsoft.com/office/drawing/2014/main" id="{9214FCA5-5A5B-4801-9DDE-54B6C36A1EF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17A8AEC-99F3-4A13-A644-7BBBEDE578D9}"/>
              </a:ext>
            </a:extLst>
          </p:cNvPr>
          <p:cNvSpPr>
            <a:spLocks noGrp="1"/>
          </p:cNvSpPr>
          <p:nvPr>
            <p:ph type="sldNum" sz="quarter" idx="12"/>
          </p:nvPr>
        </p:nvSpPr>
        <p:spPr/>
        <p:txBody>
          <a:bodyPr/>
          <a:lstStyle/>
          <a:p>
            <a:fld id="{B3058F96-ECB6-402E-988E-ACAF3AAA6CD6}" type="slidenum">
              <a:rPr lang="zh-CN" altLang="en-US" smtClean="0"/>
              <a:t>‹#›</a:t>
            </a:fld>
            <a:endParaRPr lang="zh-CN" altLang="en-US"/>
          </a:p>
        </p:txBody>
      </p:sp>
    </p:spTree>
    <p:extLst>
      <p:ext uri="{BB962C8B-B14F-4D97-AF65-F5344CB8AC3E}">
        <p14:creationId xmlns:p14="http://schemas.microsoft.com/office/powerpoint/2010/main" val="3256404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F59B629-A373-41FF-A513-1A0884D1B5A8}"/>
              </a:ext>
            </a:extLst>
          </p:cNvPr>
          <p:cNvSpPr>
            <a:spLocks noGrp="1"/>
          </p:cNvSpPr>
          <p:nvPr>
            <p:ph type="dt" sz="half" idx="10"/>
          </p:nvPr>
        </p:nvSpPr>
        <p:spPr/>
        <p:txBody>
          <a:bodyPr/>
          <a:lstStyle/>
          <a:p>
            <a:fld id="{BDFC0658-E643-4E6B-AEDA-425DE63D88D1}" type="datetimeFigureOut">
              <a:rPr lang="zh-CN" altLang="en-US" smtClean="0"/>
              <a:t>2020/11/6</a:t>
            </a:fld>
            <a:endParaRPr lang="zh-CN" altLang="en-US"/>
          </a:p>
        </p:txBody>
      </p:sp>
      <p:sp>
        <p:nvSpPr>
          <p:cNvPr id="3" name="页脚占位符 2">
            <a:extLst>
              <a:ext uri="{FF2B5EF4-FFF2-40B4-BE49-F238E27FC236}">
                <a16:creationId xmlns:a16="http://schemas.microsoft.com/office/drawing/2014/main" id="{B3A8F9E7-C56A-4C28-B6B5-5B0BC2ED3E5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1DD531C-052F-4F71-A797-0D086B8159AD}"/>
              </a:ext>
            </a:extLst>
          </p:cNvPr>
          <p:cNvSpPr>
            <a:spLocks noGrp="1"/>
          </p:cNvSpPr>
          <p:nvPr>
            <p:ph type="sldNum" sz="quarter" idx="12"/>
          </p:nvPr>
        </p:nvSpPr>
        <p:spPr/>
        <p:txBody>
          <a:bodyPr/>
          <a:lstStyle/>
          <a:p>
            <a:fld id="{B3058F96-ECB6-402E-988E-ACAF3AAA6CD6}" type="slidenum">
              <a:rPr lang="zh-CN" altLang="en-US" smtClean="0"/>
              <a:t>‹#›</a:t>
            </a:fld>
            <a:endParaRPr lang="zh-CN" altLang="en-US"/>
          </a:p>
        </p:txBody>
      </p:sp>
    </p:spTree>
    <p:extLst>
      <p:ext uri="{BB962C8B-B14F-4D97-AF65-F5344CB8AC3E}">
        <p14:creationId xmlns:p14="http://schemas.microsoft.com/office/powerpoint/2010/main" val="2929944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45611C-EBA3-4D97-8B68-6D1E460EF07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FB626FB-894A-4A20-B32C-F2B0EE15A4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85FAC4-5A4C-4009-9D57-FF31D0BA8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46BC251-85CE-4DB5-A910-45213FEC821B}"/>
              </a:ext>
            </a:extLst>
          </p:cNvPr>
          <p:cNvSpPr>
            <a:spLocks noGrp="1"/>
          </p:cNvSpPr>
          <p:nvPr>
            <p:ph type="dt" sz="half" idx="10"/>
          </p:nvPr>
        </p:nvSpPr>
        <p:spPr/>
        <p:txBody>
          <a:bodyPr/>
          <a:lstStyle/>
          <a:p>
            <a:fld id="{BDFC0658-E643-4E6B-AEDA-425DE63D88D1}" type="datetimeFigureOut">
              <a:rPr lang="zh-CN" altLang="en-US" smtClean="0"/>
              <a:t>2020/11/6</a:t>
            </a:fld>
            <a:endParaRPr lang="zh-CN" altLang="en-US"/>
          </a:p>
        </p:txBody>
      </p:sp>
      <p:sp>
        <p:nvSpPr>
          <p:cNvPr id="6" name="页脚占位符 5">
            <a:extLst>
              <a:ext uri="{FF2B5EF4-FFF2-40B4-BE49-F238E27FC236}">
                <a16:creationId xmlns:a16="http://schemas.microsoft.com/office/drawing/2014/main" id="{080F709A-48D8-44DE-9B93-B39B40E783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AD926D9-0C6F-4F47-9BF5-6FB8BFD81090}"/>
              </a:ext>
            </a:extLst>
          </p:cNvPr>
          <p:cNvSpPr>
            <a:spLocks noGrp="1"/>
          </p:cNvSpPr>
          <p:nvPr>
            <p:ph type="sldNum" sz="quarter" idx="12"/>
          </p:nvPr>
        </p:nvSpPr>
        <p:spPr/>
        <p:txBody>
          <a:bodyPr/>
          <a:lstStyle/>
          <a:p>
            <a:fld id="{B3058F96-ECB6-402E-988E-ACAF3AAA6CD6}" type="slidenum">
              <a:rPr lang="zh-CN" altLang="en-US" smtClean="0"/>
              <a:t>‹#›</a:t>
            </a:fld>
            <a:endParaRPr lang="zh-CN" altLang="en-US"/>
          </a:p>
        </p:txBody>
      </p:sp>
    </p:spTree>
    <p:extLst>
      <p:ext uri="{BB962C8B-B14F-4D97-AF65-F5344CB8AC3E}">
        <p14:creationId xmlns:p14="http://schemas.microsoft.com/office/powerpoint/2010/main" val="786048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7997A9-62AE-4DA0-AAF1-B633175899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7C946EB-F919-49AD-9FD7-ADC944700E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F3B934C-2F6C-4478-956D-F8ABB2DB3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6332BAE-1A48-4189-B702-C798FFE22E2D}"/>
              </a:ext>
            </a:extLst>
          </p:cNvPr>
          <p:cNvSpPr>
            <a:spLocks noGrp="1"/>
          </p:cNvSpPr>
          <p:nvPr>
            <p:ph type="dt" sz="half" idx="10"/>
          </p:nvPr>
        </p:nvSpPr>
        <p:spPr/>
        <p:txBody>
          <a:bodyPr/>
          <a:lstStyle/>
          <a:p>
            <a:fld id="{BDFC0658-E643-4E6B-AEDA-425DE63D88D1}" type="datetimeFigureOut">
              <a:rPr lang="zh-CN" altLang="en-US" smtClean="0"/>
              <a:t>2020/11/6</a:t>
            </a:fld>
            <a:endParaRPr lang="zh-CN" altLang="en-US"/>
          </a:p>
        </p:txBody>
      </p:sp>
      <p:sp>
        <p:nvSpPr>
          <p:cNvPr id="6" name="页脚占位符 5">
            <a:extLst>
              <a:ext uri="{FF2B5EF4-FFF2-40B4-BE49-F238E27FC236}">
                <a16:creationId xmlns:a16="http://schemas.microsoft.com/office/drawing/2014/main" id="{F5C111CB-DA01-4396-AD7E-516E62E73C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0DE251-C177-4E0B-B6EF-AE5776CDCE8A}"/>
              </a:ext>
            </a:extLst>
          </p:cNvPr>
          <p:cNvSpPr>
            <a:spLocks noGrp="1"/>
          </p:cNvSpPr>
          <p:nvPr>
            <p:ph type="sldNum" sz="quarter" idx="12"/>
          </p:nvPr>
        </p:nvSpPr>
        <p:spPr/>
        <p:txBody>
          <a:bodyPr/>
          <a:lstStyle/>
          <a:p>
            <a:fld id="{B3058F96-ECB6-402E-988E-ACAF3AAA6CD6}" type="slidenum">
              <a:rPr lang="zh-CN" altLang="en-US" smtClean="0"/>
              <a:t>‹#›</a:t>
            </a:fld>
            <a:endParaRPr lang="zh-CN" altLang="en-US"/>
          </a:p>
        </p:txBody>
      </p:sp>
    </p:spTree>
    <p:extLst>
      <p:ext uri="{BB962C8B-B14F-4D97-AF65-F5344CB8AC3E}">
        <p14:creationId xmlns:p14="http://schemas.microsoft.com/office/powerpoint/2010/main" val="375411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F0608A4-32EC-4B3A-9126-35938E4F0F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7A27117-0038-4B83-947D-A520155A1E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A087E6-CADD-41BE-BB0B-1BF41FF636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C0658-E643-4E6B-AEDA-425DE63D88D1}" type="datetimeFigureOut">
              <a:rPr lang="zh-CN" altLang="en-US" smtClean="0"/>
              <a:t>2020/11/6</a:t>
            </a:fld>
            <a:endParaRPr lang="zh-CN" altLang="en-US"/>
          </a:p>
        </p:txBody>
      </p:sp>
      <p:sp>
        <p:nvSpPr>
          <p:cNvPr id="5" name="页脚占位符 4">
            <a:extLst>
              <a:ext uri="{FF2B5EF4-FFF2-40B4-BE49-F238E27FC236}">
                <a16:creationId xmlns:a16="http://schemas.microsoft.com/office/drawing/2014/main" id="{7D65F678-6316-4C6D-BFA5-FF378FDE3D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16E60A0-7E06-4683-A85C-35E4AD1451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58F96-ECB6-402E-988E-ACAF3AAA6CD6}" type="slidenum">
              <a:rPr lang="zh-CN" altLang="en-US" smtClean="0"/>
              <a:t>‹#›</a:t>
            </a:fld>
            <a:endParaRPr lang="zh-CN" altLang="en-US"/>
          </a:p>
        </p:txBody>
      </p:sp>
    </p:spTree>
    <p:extLst>
      <p:ext uri="{BB962C8B-B14F-4D97-AF65-F5344CB8AC3E}">
        <p14:creationId xmlns:p14="http://schemas.microsoft.com/office/powerpoint/2010/main" val="4018848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1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www.htcases.com.cn/"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a:extLst>
              <a:ext uri="{FF2B5EF4-FFF2-40B4-BE49-F238E27FC236}">
                <a16:creationId xmlns:a16="http://schemas.microsoft.com/office/drawing/2014/main" id="{1BD68DF1-9498-412B-9134-E2F04339B4C6}"/>
              </a:ext>
            </a:extLst>
          </p:cNvPr>
          <p:cNvPicPr>
            <a:picLocks noChangeAspect="1"/>
          </p:cNvPicPr>
          <p:nvPr/>
        </p:nvPicPr>
        <p:blipFill rotWithShape="1">
          <a:blip r:embed="rId3">
            <a:extLst>
              <a:ext uri="{28A0092B-C50C-407E-A947-70E740481C1C}">
                <a14:useLocalDpi xmlns:a14="http://schemas.microsoft.com/office/drawing/2010/main" val="0"/>
              </a:ext>
            </a:extLst>
          </a:blip>
          <a:srcRect r="422" b="9959"/>
          <a:stretch/>
        </p:blipFill>
        <p:spPr>
          <a:xfrm flipH="1">
            <a:off x="0" y="1"/>
            <a:ext cx="12192000" cy="6890202"/>
          </a:xfrm>
          <a:prstGeom prst="rect">
            <a:avLst/>
          </a:prstGeom>
        </p:spPr>
      </p:pic>
      <p:sp>
        <p:nvSpPr>
          <p:cNvPr id="75" name="矩形 74">
            <a:extLst>
              <a:ext uri="{FF2B5EF4-FFF2-40B4-BE49-F238E27FC236}">
                <a16:creationId xmlns:a16="http://schemas.microsoft.com/office/drawing/2014/main" id="{533B6B40-50D0-4552-87FE-55E34B45A155}"/>
              </a:ext>
            </a:extLst>
          </p:cNvPr>
          <p:cNvSpPr/>
          <p:nvPr/>
        </p:nvSpPr>
        <p:spPr>
          <a:xfrm>
            <a:off x="-138113" y="-13151"/>
            <a:ext cx="12330113" cy="6890201"/>
          </a:xfrm>
          <a:prstGeom prst="rect">
            <a:avLst/>
          </a:prstGeom>
          <a:gradFill flip="none" rotWithShape="1">
            <a:gsLst>
              <a:gs pos="0">
                <a:schemeClr val="bg1">
                  <a:alpha val="33000"/>
                  <a:lumMod val="57000"/>
                </a:schemeClr>
              </a:gs>
              <a:gs pos="59000">
                <a:srgbClr val="220A35">
                  <a:lumMod val="52000"/>
                  <a:alpha val="66000"/>
                </a:srgbClr>
              </a:gs>
              <a:gs pos="28000">
                <a:srgbClr val="491673">
                  <a:alpha val="44000"/>
                  <a:lumMod val="50000"/>
                </a:srgbClr>
              </a:gs>
              <a:gs pos="100000">
                <a:srgbClr val="280C40">
                  <a:lumMod val="74000"/>
                  <a:alpha val="79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 name="文本框 82">
            <a:extLst>
              <a:ext uri="{FF2B5EF4-FFF2-40B4-BE49-F238E27FC236}">
                <a16:creationId xmlns:a16="http://schemas.microsoft.com/office/drawing/2014/main" id="{54632E7A-3E7C-4228-9622-1306B245BE2B}"/>
              </a:ext>
            </a:extLst>
          </p:cNvPr>
          <p:cNvSpPr txBox="1"/>
          <p:nvPr/>
        </p:nvSpPr>
        <p:spPr>
          <a:xfrm>
            <a:off x="976756" y="2753840"/>
            <a:ext cx="7138544" cy="1107996"/>
          </a:xfrm>
          <a:prstGeom prst="rect">
            <a:avLst/>
          </a:prstGeom>
          <a:noFill/>
        </p:spPr>
        <p:txBody>
          <a:bodyPr wrap="square" rtlCol="0">
            <a:spAutoFit/>
          </a:bodyPr>
          <a:lstStyle/>
          <a:p>
            <a:pPr algn="dist"/>
            <a:r>
              <a:rPr lang="zh-CN" altLang="en-US" sz="6600" b="1" dirty="0">
                <a:solidFill>
                  <a:schemeClr val="bg1"/>
                </a:solidFill>
                <a:latin typeface="微软雅黑" panose="020B0503020204020204" pitchFamily="34" charset="-122"/>
                <a:ea typeface="微软雅黑" panose="020B0503020204020204" pitchFamily="34" charset="-122"/>
              </a:rPr>
              <a:t>全球案例发现系统</a:t>
            </a:r>
          </a:p>
        </p:txBody>
      </p:sp>
      <p:pic>
        <p:nvPicPr>
          <p:cNvPr id="84" name="图片 83">
            <a:extLst>
              <a:ext uri="{FF2B5EF4-FFF2-40B4-BE49-F238E27FC236}">
                <a16:creationId xmlns:a16="http://schemas.microsoft.com/office/drawing/2014/main" id="{B4B99969-D21F-4EB7-A8F1-55D3544E843D}"/>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26" t="-4970" b="-1"/>
          <a:stretch/>
        </p:blipFill>
        <p:spPr>
          <a:xfrm>
            <a:off x="3067272" y="664831"/>
            <a:ext cx="1976870" cy="414315"/>
          </a:xfrm>
          <a:prstGeom prst="rect">
            <a:avLst/>
          </a:prstGeom>
          <a:effectLst/>
        </p:spPr>
      </p:pic>
      <p:sp>
        <p:nvSpPr>
          <p:cNvPr id="85" name="文本框 84">
            <a:extLst>
              <a:ext uri="{FF2B5EF4-FFF2-40B4-BE49-F238E27FC236}">
                <a16:creationId xmlns:a16="http://schemas.microsoft.com/office/drawing/2014/main" id="{2F2E5C2F-243A-4C11-978E-88F38751C618}"/>
              </a:ext>
            </a:extLst>
          </p:cNvPr>
          <p:cNvSpPr txBox="1"/>
          <p:nvPr/>
        </p:nvSpPr>
        <p:spPr>
          <a:xfrm>
            <a:off x="1133782" y="4524977"/>
            <a:ext cx="2970571" cy="458908"/>
          </a:xfrm>
          <a:prstGeom prst="rect">
            <a:avLst/>
          </a:prstGeom>
          <a:noFill/>
        </p:spPr>
        <p:txBody>
          <a:bodyPr wrap="square" rtlCol="0">
            <a:spAutoFit/>
            <a:scene3d>
              <a:camera prst="orthographicFront"/>
              <a:lightRig rig="soft" dir="t">
                <a:rot lat="0" lon="0" rev="15600000"/>
              </a:lightRig>
            </a:scene3d>
            <a:sp3d prstMaterial="softEdge"/>
          </a:bodyPr>
          <a:lstStyle/>
          <a:p>
            <a:pPr algn="dist">
              <a:lnSpc>
                <a:spcPct val="150000"/>
              </a:lnSpc>
            </a:pPr>
            <a:r>
              <a:rPr lang="zh-CN" altLang="en-US" dirty="0">
                <a:ln/>
                <a:solidFill>
                  <a:schemeClr val="bg1"/>
                </a:solidFill>
                <a:latin typeface="微软雅黑" panose="020B0503020204020204" pitchFamily="34" charset="-122"/>
                <a:ea typeface="微软雅黑" panose="020B0503020204020204" pitchFamily="34" charset="-122"/>
              </a:rPr>
              <a:t>北京华图新天科技有限公司</a:t>
            </a:r>
          </a:p>
        </p:txBody>
      </p:sp>
      <p:sp>
        <p:nvSpPr>
          <p:cNvPr id="86" name="矩形: 圆角 85">
            <a:extLst>
              <a:ext uri="{FF2B5EF4-FFF2-40B4-BE49-F238E27FC236}">
                <a16:creationId xmlns:a16="http://schemas.microsoft.com/office/drawing/2014/main" id="{99FF8F59-8B5A-4743-98C2-13782FC5321C}"/>
              </a:ext>
            </a:extLst>
          </p:cNvPr>
          <p:cNvSpPr/>
          <p:nvPr/>
        </p:nvSpPr>
        <p:spPr>
          <a:xfrm>
            <a:off x="1123950" y="4557794"/>
            <a:ext cx="2970570" cy="473666"/>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a:extLst>
              <a:ext uri="{FF2B5EF4-FFF2-40B4-BE49-F238E27FC236}">
                <a16:creationId xmlns:a16="http://schemas.microsoft.com/office/drawing/2014/main" id="{C27985F4-AEE7-4067-8830-733BFFA86429}"/>
              </a:ext>
            </a:extLst>
          </p:cNvPr>
          <p:cNvSpPr/>
          <p:nvPr/>
        </p:nvSpPr>
        <p:spPr>
          <a:xfrm>
            <a:off x="995806" y="2057882"/>
            <a:ext cx="3921000" cy="743986"/>
          </a:xfrm>
          <a:prstGeom prst="rect">
            <a:avLst/>
          </a:prstGeom>
        </p:spPr>
        <p:txBody>
          <a:bodyPr wrap="square">
            <a:spAutoFit/>
          </a:bodyPr>
          <a:lstStyle/>
          <a:p>
            <a:pPr algn="dist">
              <a:lnSpc>
                <a:spcPct val="150000"/>
              </a:lnSpc>
            </a:pPr>
            <a:r>
              <a:rPr lang="zh-CN" altLang="en-US" sz="2400" dirty="0">
                <a:ln/>
                <a:solidFill>
                  <a:schemeClr val="bg1"/>
                </a:solidFill>
                <a:latin typeface="微软雅黑" panose="020B0503020204020204" pitchFamily="34" charset="-122"/>
                <a:ea typeface="微软雅黑" panose="020B0503020204020204" pitchFamily="34" charset="-122"/>
              </a:rPr>
              <a:t>大型</a:t>
            </a:r>
            <a:r>
              <a:rPr lang="zh-CN" altLang="en-US" sz="3200" dirty="0">
                <a:ln/>
                <a:solidFill>
                  <a:schemeClr val="bg1"/>
                </a:solidFill>
                <a:latin typeface="微软雅黑" panose="020B0503020204020204" pitchFamily="34" charset="-122"/>
                <a:ea typeface="微软雅黑" panose="020B0503020204020204" pitchFamily="34" charset="-122"/>
              </a:rPr>
              <a:t>案例</a:t>
            </a:r>
            <a:r>
              <a:rPr lang="zh-CN" altLang="en-US" sz="2400" dirty="0">
                <a:ln/>
                <a:solidFill>
                  <a:schemeClr val="bg1"/>
                </a:solidFill>
                <a:latin typeface="微软雅黑" panose="020B0503020204020204" pitchFamily="34" charset="-122"/>
                <a:ea typeface="微软雅黑" panose="020B0503020204020204" pitchFamily="34" charset="-122"/>
              </a:rPr>
              <a:t>文献数据库集群</a:t>
            </a:r>
            <a:endParaRPr lang="en-US" altLang="zh-CN" sz="2400" dirty="0">
              <a:ln/>
              <a:solidFill>
                <a:schemeClr val="bg1"/>
              </a:solidFill>
              <a:latin typeface="微软雅黑" panose="020B0503020204020204" pitchFamily="34" charset="-122"/>
              <a:ea typeface="微软雅黑" panose="020B0503020204020204" pitchFamily="34" charset="-122"/>
            </a:endParaRPr>
          </a:p>
        </p:txBody>
      </p:sp>
      <p:pic>
        <p:nvPicPr>
          <p:cNvPr id="88" name="图片 87">
            <a:extLst>
              <a:ext uri="{FF2B5EF4-FFF2-40B4-BE49-F238E27FC236}">
                <a16:creationId xmlns:a16="http://schemas.microsoft.com/office/drawing/2014/main" id="{C882644E-A6BD-4B7F-B802-E030BD45EC1C}"/>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76756" y="613753"/>
            <a:ext cx="1758777" cy="526628"/>
          </a:xfrm>
          <a:prstGeom prst="rect">
            <a:avLst/>
          </a:prstGeom>
        </p:spPr>
      </p:pic>
      <p:sp>
        <p:nvSpPr>
          <p:cNvPr id="89" name="矩形 88">
            <a:extLst>
              <a:ext uri="{FF2B5EF4-FFF2-40B4-BE49-F238E27FC236}">
                <a16:creationId xmlns:a16="http://schemas.microsoft.com/office/drawing/2014/main" id="{AEC06343-B12F-475C-A4F8-442B77DC0BDB}"/>
              </a:ext>
            </a:extLst>
          </p:cNvPr>
          <p:cNvSpPr/>
          <p:nvPr/>
        </p:nvSpPr>
        <p:spPr>
          <a:xfrm>
            <a:off x="2818763" y="664831"/>
            <a:ext cx="45719" cy="5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72084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3F4E8AB4-1639-4F4A-ACEB-587F5CF92BF2}"/>
              </a:ext>
            </a:extLst>
          </p:cNvPr>
          <p:cNvPicPr>
            <a:picLocks noChangeAspect="1"/>
          </p:cNvPicPr>
          <p:nvPr/>
        </p:nvPicPr>
        <p:blipFill rotWithShape="1">
          <a:blip r:embed="rId2">
            <a:extLst>
              <a:ext uri="{28A0092B-C50C-407E-A947-70E740481C1C}">
                <a14:useLocalDpi xmlns:a14="http://schemas.microsoft.com/office/drawing/2010/main" val="0"/>
              </a:ext>
            </a:extLst>
          </a:blip>
          <a:srcRect t="28999" r="547" b="15928"/>
          <a:stretch/>
        </p:blipFill>
        <p:spPr>
          <a:xfrm rot="10800000" flipH="1">
            <a:off x="-12000" y="-1469"/>
            <a:ext cx="12204000" cy="1373069"/>
          </a:xfrm>
          <a:prstGeom prst="rect">
            <a:avLst/>
          </a:prstGeom>
        </p:spPr>
      </p:pic>
      <p:sp>
        <p:nvSpPr>
          <p:cNvPr id="27" name="Text Box 3">
            <a:extLst>
              <a:ext uri="{FF2B5EF4-FFF2-40B4-BE49-F238E27FC236}">
                <a16:creationId xmlns:a16="http://schemas.microsoft.com/office/drawing/2014/main" id="{426DEA3E-BFDB-43B0-A06C-EE0756719C4E}"/>
              </a:ext>
            </a:extLst>
          </p:cNvPr>
          <p:cNvSpPr txBox="1">
            <a:spLocks noChangeArrowheads="1"/>
          </p:cNvSpPr>
          <p:nvPr/>
        </p:nvSpPr>
        <p:spPr bwMode="auto">
          <a:xfrm>
            <a:off x="167430" y="436274"/>
            <a:ext cx="3192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800" b="1" dirty="0">
                <a:solidFill>
                  <a:schemeClr val="bg1"/>
                </a:solidFill>
                <a:latin typeface="微软雅黑" panose="020B0503020204020204" pitchFamily="34" charset="-122"/>
                <a:ea typeface="微软雅黑" panose="020B0503020204020204" pitchFamily="34" charset="-122"/>
              </a:rPr>
              <a:t>全球案例发现系统</a:t>
            </a:r>
            <a:endParaRPr lang="zh-CN" altLang="zh-CN" sz="2800" b="1" dirty="0">
              <a:solidFill>
                <a:schemeClr val="bg1"/>
              </a:solidFill>
              <a:ea typeface="微软雅黑" panose="020B0503020204020204" pitchFamily="34" charset="-122"/>
            </a:endParaRPr>
          </a:p>
        </p:txBody>
      </p:sp>
      <p:sp>
        <p:nvSpPr>
          <p:cNvPr id="28" name="Line 4">
            <a:extLst>
              <a:ext uri="{FF2B5EF4-FFF2-40B4-BE49-F238E27FC236}">
                <a16:creationId xmlns:a16="http://schemas.microsoft.com/office/drawing/2014/main" id="{EA8F728E-C786-4B95-A6A3-A634B9DBCCF8}"/>
              </a:ext>
            </a:extLst>
          </p:cNvPr>
          <p:cNvSpPr>
            <a:spLocks noChangeShapeType="1"/>
          </p:cNvSpPr>
          <p:nvPr/>
        </p:nvSpPr>
        <p:spPr bwMode="auto">
          <a:xfrm>
            <a:off x="638175" y="1089426"/>
            <a:ext cx="22510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29" name="矩形 28">
            <a:extLst>
              <a:ext uri="{FF2B5EF4-FFF2-40B4-BE49-F238E27FC236}">
                <a16:creationId xmlns:a16="http://schemas.microsoft.com/office/drawing/2014/main" id="{EB70FC0B-0084-47D8-A81E-2AD9B0B46F9E}"/>
              </a:ext>
            </a:extLst>
          </p:cNvPr>
          <p:cNvSpPr/>
          <p:nvPr/>
        </p:nvSpPr>
        <p:spPr>
          <a:xfrm>
            <a:off x="9288462" y="2271"/>
            <a:ext cx="226800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C6BD94EF-6707-4C04-BCFA-84596359F3FE}"/>
              </a:ext>
            </a:extLst>
          </p:cNvPr>
          <p:cNvSpPr/>
          <p:nvPr/>
        </p:nvSpPr>
        <p:spPr>
          <a:xfrm flipV="1">
            <a:off x="9288462" y="578271"/>
            <a:ext cx="2268000" cy="216000"/>
          </a:xfrm>
          <a:prstGeom prst="triangle">
            <a:avLst>
              <a:gd name="adj" fmla="val 519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30">
            <a:extLst>
              <a:ext uri="{FF2B5EF4-FFF2-40B4-BE49-F238E27FC236}">
                <a16:creationId xmlns:a16="http://schemas.microsoft.com/office/drawing/2014/main" id="{1A042D25-9949-424E-8148-DB51DF78B249}"/>
              </a:ext>
            </a:extLst>
          </p:cNvPr>
          <p:cNvPicPr>
            <a:picLocks noChangeAspect="1"/>
          </p:cNvPicPr>
          <p:nvPr/>
        </p:nvPicPr>
        <p:blipFill rotWithShape="1">
          <a:blip r:embed="rId3">
            <a:extLst>
              <a:ext uri="{28A0092B-C50C-407E-A947-70E740481C1C}">
                <a14:useLocalDpi xmlns:a14="http://schemas.microsoft.com/office/drawing/2010/main" val="0"/>
              </a:ext>
            </a:extLst>
          </a:blip>
          <a:srcRect l="-426" t="-4970" b="-1"/>
          <a:stretch/>
        </p:blipFill>
        <p:spPr>
          <a:xfrm>
            <a:off x="9432655" y="93713"/>
            <a:ext cx="1889482" cy="396000"/>
          </a:xfrm>
          <a:prstGeom prst="rect">
            <a:avLst/>
          </a:prstGeom>
        </p:spPr>
      </p:pic>
      <p:sp>
        <p:nvSpPr>
          <p:cNvPr id="2" name="Rectangle 3">
            <a:extLst>
              <a:ext uri="{FF2B5EF4-FFF2-40B4-BE49-F238E27FC236}">
                <a16:creationId xmlns:a16="http://schemas.microsoft.com/office/drawing/2014/main" id="{ABCF3884-1E62-450A-9184-B6615343D7B7}"/>
              </a:ext>
            </a:extLst>
          </p:cNvPr>
          <p:cNvSpPr>
            <a:spLocks noChangeArrowheads="1"/>
          </p:cNvSpPr>
          <p:nvPr/>
        </p:nvSpPr>
        <p:spPr bwMode="auto">
          <a:xfrm>
            <a:off x="8565207" y="4640855"/>
            <a:ext cx="3275471" cy="1208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048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1pPr>
            <a:lvl2pPr marL="4572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2pPr>
            <a:lvl3pPr marL="9144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3pPr>
            <a:lvl4pPr marL="13716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4pPr>
            <a:lvl5pPr marL="18288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5pPr>
            <a:lvl6pPr marL="22860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6pPr>
            <a:lvl7pPr marL="27432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7pPr>
            <a:lvl8pPr marL="32004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8pPr>
            <a:lvl9pPr marL="36576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9pPr>
          </a:lstStyle>
          <a:p>
            <a:pPr marR="0" lvl="0" indent="0" algn="l" defTabSz="914400" rtl="0" eaLnBrk="0" fontAlgn="base" latinLnBrk="0" hangingPunct="0">
              <a:lnSpc>
                <a:spcPct val="150000"/>
              </a:lnSpc>
              <a:spcBef>
                <a:spcPct val="0"/>
              </a:spcBef>
              <a:spcAft>
                <a:spcPct val="0"/>
              </a:spcAft>
              <a:buClrTx/>
              <a:buSzTx/>
              <a:buFontTx/>
              <a:buNone/>
              <a:tabLst>
                <a:tab pos="4572000" algn="l"/>
              </a:tabLst>
            </a:pPr>
            <a:r>
              <a:rPr kumimoji="0" lang="zh-CN" altLang="en-US"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案例浏览方式：</a:t>
            </a:r>
            <a:endParaRPr kumimoji="0" lang="en-US" altLang="zh-CN"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endParaRPr>
          </a:p>
          <a:p>
            <a:pPr marL="285750" indent="-285750" eaLnBrk="0" hangingPunct="0">
              <a:lnSpc>
                <a:spcPct val="150000"/>
              </a:lnSpc>
              <a:buFont typeface="Arial" panose="020B0604020202020204" pitchFamily="34" charset="0"/>
              <a:buChar char="•"/>
            </a:pPr>
            <a:r>
              <a:rPr lang="zh-CN" altLang="en-US" sz="1600" kern="100" dirty="0">
                <a:effectLst/>
                <a:latin typeface="+mn-ea"/>
                <a:ea typeface="+mn-ea"/>
                <a:cs typeface="Times New Roman" panose="02020603050405020304" pitchFamily="18" charset="0"/>
              </a:rPr>
              <a:t>学科分类：</a:t>
            </a:r>
            <a:r>
              <a:rPr lang="zh-CN" altLang="en-US" sz="1600" kern="100" dirty="0">
                <a:latin typeface="等线" panose="02010600030101010101" pitchFamily="2" charset="-122"/>
                <a:ea typeface="等线" panose="02010600030101010101" pitchFamily="2" charset="-122"/>
                <a:cs typeface="Times New Roman" panose="02020603050405020304" pitchFamily="18" charset="0"/>
              </a:rPr>
              <a:t>根据学科分类查找各学科下的案例文献资源</a:t>
            </a:r>
            <a:r>
              <a:rPr kumimoji="0" lang="zh-CN" altLang="en-US" sz="16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a:t>
            </a:r>
          </a:p>
        </p:txBody>
      </p:sp>
      <p:grpSp>
        <p:nvGrpSpPr>
          <p:cNvPr id="21" name="组合 20">
            <a:extLst>
              <a:ext uri="{FF2B5EF4-FFF2-40B4-BE49-F238E27FC236}">
                <a16:creationId xmlns:a16="http://schemas.microsoft.com/office/drawing/2014/main" id="{BB692461-7B63-403F-936F-BC2257F3AF77}"/>
              </a:ext>
            </a:extLst>
          </p:cNvPr>
          <p:cNvGrpSpPr/>
          <p:nvPr/>
        </p:nvGrpSpPr>
        <p:grpSpPr>
          <a:xfrm>
            <a:off x="644908" y="2437447"/>
            <a:ext cx="672074" cy="576064"/>
            <a:chOff x="467544" y="1275606"/>
            <a:chExt cx="504056" cy="432048"/>
          </a:xfrm>
        </p:grpSpPr>
        <p:cxnSp>
          <p:nvCxnSpPr>
            <p:cNvPr id="22" name="直接连接符 21">
              <a:extLst>
                <a:ext uri="{FF2B5EF4-FFF2-40B4-BE49-F238E27FC236}">
                  <a16:creationId xmlns:a16="http://schemas.microsoft.com/office/drawing/2014/main" id="{620D95CD-4F21-4F91-A318-24754BD4101A}"/>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C05CEBD3-636E-4588-B8FD-7CBE9F927AA2}"/>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grpSp>
        <p:nvGrpSpPr>
          <p:cNvPr id="24" name="组合 23">
            <a:extLst>
              <a:ext uri="{FF2B5EF4-FFF2-40B4-BE49-F238E27FC236}">
                <a16:creationId xmlns:a16="http://schemas.microsoft.com/office/drawing/2014/main" id="{8EA592F1-3127-4781-985F-099CC565D34E}"/>
              </a:ext>
            </a:extLst>
          </p:cNvPr>
          <p:cNvGrpSpPr/>
          <p:nvPr/>
        </p:nvGrpSpPr>
        <p:grpSpPr>
          <a:xfrm rot="10800000">
            <a:off x="1316983" y="5044258"/>
            <a:ext cx="672074" cy="576064"/>
            <a:chOff x="467544" y="1275606"/>
            <a:chExt cx="504056" cy="432048"/>
          </a:xfrm>
        </p:grpSpPr>
        <p:cxnSp>
          <p:nvCxnSpPr>
            <p:cNvPr id="25" name="直接连接符 24">
              <a:extLst>
                <a:ext uri="{FF2B5EF4-FFF2-40B4-BE49-F238E27FC236}">
                  <a16:creationId xmlns:a16="http://schemas.microsoft.com/office/drawing/2014/main" id="{3AABC61E-75A2-4762-9987-1907AFD982EB}"/>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13710FA3-6F61-43F4-8531-DAAD5271CF2E}"/>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sp>
        <p:nvSpPr>
          <p:cNvPr id="32" name="TextBox 80">
            <a:extLst>
              <a:ext uri="{FF2B5EF4-FFF2-40B4-BE49-F238E27FC236}">
                <a16:creationId xmlns:a16="http://schemas.microsoft.com/office/drawing/2014/main" id="{864C3704-CA98-4C1C-BDB0-5A6AF77772F7}"/>
              </a:ext>
            </a:extLst>
          </p:cNvPr>
          <p:cNvSpPr txBox="1"/>
          <p:nvPr/>
        </p:nvSpPr>
        <p:spPr>
          <a:xfrm>
            <a:off x="776358" y="2567563"/>
            <a:ext cx="1290901" cy="3030893"/>
          </a:xfrm>
          <a:prstGeom prst="rect">
            <a:avLst/>
          </a:prstGeom>
          <a:noFill/>
          <a:ln>
            <a:noFill/>
          </a:ln>
        </p:spPr>
        <p:txBody>
          <a:bodyPr wrap="square" lIns="121917" tIns="60958" rIns="121917" bIns="60958" numCol="2" rtlCol="0">
            <a:spAutoFit/>
          </a:bodyPr>
          <a:lstStyle/>
          <a:p>
            <a:r>
              <a:rPr lang="zh-CN" altLang="en-US" sz="2700" dirty="0">
                <a:solidFill>
                  <a:schemeClr val="tx1">
                    <a:lumMod val="85000"/>
                    <a:lumOff val="15000"/>
                  </a:schemeClr>
                </a:solidFill>
                <a:latin typeface="等线" panose="02010600030101010101" pitchFamily="2" charset="-122"/>
                <a:ea typeface="等线" panose="02010600030101010101" pitchFamily="2" charset="-122"/>
              </a:rPr>
              <a:t>全球案例发现系统</a:t>
            </a:r>
            <a:r>
              <a:rPr lang="zh-CN" altLang="en-US" sz="2700" dirty="0">
                <a:solidFill>
                  <a:srgbClr val="5248A0"/>
                </a:solidFill>
                <a:latin typeface="等线" panose="02010600030101010101" pitchFamily="2" charset="-122"/>
                <a:ea typeface="等线" panose="02010600030101010101" pitchFamily="2" charset="-122"/>
              </a:rPr>
              <a:t>使用流程</a:t>
            </a:r>
            <a:endParaRPr lang="zh-CN" altLang="en-US" sz="2700" b="1" dirty="0">
              <a:solidFill>
                <a:srgbClr val="5248A0"/>
              </a:solidFill>
              <a:latin typeface="等线" panose="02010600030101010101" pitchFamily="2" charset="-122"/>
              <a:ea typeface="等线" panose="02010600030101010101" pitchFamily="2" charset="-122"/>
            </a:endParaRPr>
          </a:p>
        </p:txBody>
      </p:sp>
      <p:pic>
        <p:nvPicPr>
          <p:cNvPr id="5" name="图片 4">
            <a:extLst>
              <a:ext uri="{FF2B5EF4-FFF2-40B4-BE49-F238E27FC236}">
                <a16:creationId xmlns:a16="http://schemas.microsoft.com/office/drawing/2014/main" id="{C3D345E8-5D1C-41BA-8CD6-25AC45DBBCA8}"/>
              </a:ext>
            </a:extLst>
          </p:cNvPr>
          <p:cNvPicPr>
            <a:picLocks noChangeAspect="1"/>
          </p:cNvPicPr>
          <p:nvPr/>
        </p:nvPicPr>
        <p:blipFill rotWithShape="1">
          <a:blip r:embed="rId4"/>
          <a:srcRect l="4043" r="5946"/>
          <a:stretch/>
        </p:blipFill>
        <p:spPr>
          <a:xfrm>
            <a:off x="2364195" y="2316177"/>
            <a:ext cx="6053474" cy="3533663"/>
          </a:xfrm>
          <a:prstGeom prst="rect">
            <a:avLst/>
          </a:prstGeom>
          <a:ln>
            <a:solidFill>
              <a:schemeClr val="accent1"/>
            </a:solidFill>
          </a:ln>
        </p:spPr>
      </p:pic>
      <p:sp>
        <p:nvSpPr>
          <p:cNvPr id="6" name="圆角矩形 37">
            <a:extLst>
              <a:ext uri="{FF2B5EF4-FFF2-40B4-BE49-F238E27FC236}">
                <a16:creationId xmlns:a16="http://schemas.microsoft.com/office/drawing/2014/main" id="{ED996C4C-1A2D-46B9-A071-B4F5CF45DB54}"/>
              </a:ext>
            </a:extLst>
          </p:cNvPr>
          <p:cNvSpPr/>
          <p:nvPr/>
        </p:nvSpPr>
        <p:spPr>
          <a:xfrm>
            <a:off x="3007235" y="3084957"/>
            <a:ext cx="4121152" cy="101771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Tree>
    <p:extLst>
      <p:ext uri="{BB962C8B-B14F-4D97-AF65-F5344CB8AC3E}">
        <p14:creationId xmlns:p14="http://schemas.microsoft.com/office/powerpoint/2010/main" val="579847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3F4E8AB4-1639-4F4A-ACEB-587F5CF92BF2}"/>
              </a:ext>
            </a:extLst>
          </p:cNvPr>
          <p:cNvPicPr>
            <a:picLocks noChangeAspect="1"/>
          </p:cNvPicPr>
          <p:nvPr/>
        </p:nvPicPr>
        <p:blipFill rotWithShape="1">
          <a:blip r:embed="rId2">
            <a:extLst>
              <a:ext uri="{28A0092B-C50C-407E-A947-70E740481C1C}">
                <a14:useLocalDpi xmlns:a14="http://schemas.microsoft.com/office/drawing/2010/main" val="0"/>
              </a:ext>
            </a:extLst>
          </a:blip>
          <a:srcRect t="28999" r="547" b="15928"/>
          <a:stretch/>
        </p:blipFill>
        <p:spPr>
          <a:xfrm rot="10800000" flipH="1">
            <a:off x="-12000" y="-1469"/>
            <a:ext cx="12204000" cy="1373069"/>
          </a:xfrm>
          <a:prstGeom prst="rect">
            <a:avLst/>
          </a:prstGeom>
        </p:spPr>
      </p:pic>
      <p:sp>
        <p:nvSpPr>
          <p:cNvPr id="27" name="Text Box 3">
            <a:extLst>
              <a:ext uri="{FF2B5EF4-FFF2-40B4-BE49-F238E27FC236}">
                <a16:creationId xmlns:a16="http://schemas.microsoft.com/office/drawing/2014/main" id="{426DEA3E-BFDB-43B0-A06C-EE0756719C4E}"/>
              </a:ext>
            </a:extLst>
          </p:cNvPr>
          <p:cNvSpPr txBox="1">
            <a:spLocks noChangeArrowheads="1"/>
          </p:cNvSpPr>
          <p:nvPr/>
        </p:nvSpPr>
        <p:spPr bwMode="auto">
          <a:xfrm>
            <a:off x="167430" y="436274"/>
            <a:ext cx="3192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800" b="1" dirty="0">
                <a:solidFill>
                  <a:schemeClr val="bg1"/>
                </a:solidFill>
                <a:latin typeface="微软雅黑" panose="020B0503020204020204" pitchFamily="34" charset="-122"/>
                <a:ea typeface="微软雅黑" panose="020B0503020204020204" pitchFamily="34" charset="-122"/>
              </a:rPr>
              <a:t>全球案例发现系统</a:t>
            </a:r>
            <a:endParaRPr lang="zh-CN" altLang="zh-CN" sz="2800" b="1" dirty="0">
              <a:solidFill>
                <a:schemeClr val="bg1"/>
              </a:solidFill>
              <a:ea typeface="微软雅黑" panose="020B0503020204020204" pitchFamily="34" charset="-122"/>
            </a:endParaRPr>
          </a:p>
        </p:txBody>
      </p:sp>
      <p:sp>
        <p:nvSpPr>
          <p:cNvPr id="28" name="Line 4">
            <a:extLst>
              <a:ext uri="{FF2B5EF4-FFF2-40B4-BE49-F238E27FC236}">
                <a16:creationId xmlns:a16="http://schemas.microsoft.com/office/drawing/2014/main" id="{EA8F728E-C786-4B95-A6A3-A634B9DBCCF8}"/>
              </a:ext>
            </a:extLst>
          </p:cNvPr>
          <p:cNvSpPr>
            <a:spLocks noChangeShapeType="1"/>
          </p:cNvSpPr>
          <p:nvPr/>
        </p:nvSpPr>
        <p:spPr bwMode="auto">
          <a:xfrm>
            <a:off x="638175" y="1089426"/>
            <a:ext cx="22510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29" name="矩形 28">
            <a:extLst>
              <a:ext uri="{FF2B5EF4-FFF2-40B4-BE49-F238E27FC236}">
                <a16:creationId xmlns:a16="http://schemas.microsoft.com/office/drawing/2014/main" id="{EB70FC0B-0084-47D8-A81E-2AD9B0B46F9E}"/>
              </a:ext>
            </a:extLst>
          </p:cNvPr>
          <p:cNvSpPr/>
          <p:nvPr/>
        </p:nvSpPr>
        <p:spPr>
          <a:xfrm>
            <a:off x="9288462" y="2271"/>
            <a:ext cx="226800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C6BD94EF-6707-4C04-BCFA-84596359F3FE}"/>
              </a:ext>
            </a:extLst>
          </p:cNvPr>
          <p:cNvSpPr/>
          <p:nvPr/>
        </p:nvSpPr>
        <p:spPr>
          <a:xfrm flipV="1">
            <a:off x="9288462" y="578271"/>
            <a:ext cx="2268000" cy="216000"/>
          </a:xfrm>
          <a:prstGeom prst="triangle">
            <a:avLst>
              <a:gd name="adj" fmla="val 519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30">
            <a:extLst>
              <a:ext uri="{FF2B5EF4-FFF2-40B4-BE49-F238E27FC236}">
                <a16:creationId xmlns:a16="http://schemas.microsoft.com/office/drawing/2014/main" id="{1A042D25-9949-424E-8148-DB51DF78B249}"/>
              </a:ext>
            </a:extLst>
          </p:cNvPr>
          <p:cNvPicPr>
            <a:picLocks noChangeAspect="1"/>
          </p:cNvPicPr>
          <p:nvPr/>
        </p:nvPicPr>
        <p:blipFill rotWithShape="1">
          <a:blip r:embed="rId3">
            <a:extLst>
              <a:ext uri="{28A0092B-C50C-407E-A947-70E740481C1C}">
                <a14:useLocalDpi xmlns:a14="http://schemas.microsoft.com/office/drawing/2010/main" val="0"/>
              </a:ext>
            </a:extLst>
          </a:blip>
          <a:srcRect l="-426" t="-4970" b="-1"/>
          <a:stretch/>
        </p:blipFill>
        <p:spPr>
          <a:xfrm>
            <a:off x="9432655" y="93713"/>
            <a:ext cx="1889482" cy="396000"/>
          </a:xfrm>
          <a:prstGeom prst="rect">
            <a:avLst/>
          </a:prstGeom>
        </p:spPr>
      </p:pic>
      <p:sp>
        <p:nvSpPr>
          <p:cNvPr id="2" name="Rectangle 3">
            <a:extLst>
              <a:ext uri="{FF2B5EF4-FFF2-40B4-BE49-F238E27FC236}">
                <a16:creationId xmlns:a16="http://schemas.microsoft.com/office/drawing/2014/main" id="{B7C31883-0712-4BF7-99B9-FE2CA5611E5F}"/>
              </a:ext>
            </a:extLst>
          </p:cNvPr>
          <p:cNvSpPr>
            <a:spLocks noChangeArrowheads="1"/>
          </p:cNvSpPr>
          <p:nvPr/>
        </p:nvSpPr>
        <p:spPr bwMode="auto">
          <a:xfrm>
            <a:off x="8685110" y="3973998"/>
            <a:ext cx="2871352" cy="194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048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1pPr>
            <a:lvl2pPr marL="4572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2pPr>
            <a:lvl3pPr marL="9144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3pPr>
            <a:lvl4pPr marL="13716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4pPr>
            <a:lvl5pPr marL="18288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5pPr>
            <a:lvl6pPr marL="22860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6pPr>
            <a:lvl7pPr marL="27432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7pPr>
            <a:lvl8pPr marL="32004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8pPr>
            <a:lvl9pPr marL="36576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9pPr>
          </a:lstStyle>
          <a:p>
            <a:pPr marR="0" lvl="0" indent="0" algn="l" defTabSz="914400" rtl="0" eaLnBrk="0" fontAlgn="base" latinLnBrk="0" hangingPunct="0">
              <a:lnSpc>
                <a:spcPct val="150000"/>
              </a:lnSpc>
              <a:spcBef>
                <a:spcPct val="0"/>
              </a:spcBef>
              <a:spcAft>
                <a:spcPct val="0"/>
              </a:spcAft>
              <a:buClrTx/>
              <a:buSzTx/>
              <a:buFontTx/>
              <a:buNone/>
              <a:tabLst>
                <a:tab pos="4572000" algn="l"/>
              </a:tabLst>
            </a:pPr>
            <a:r>
              <a:rPr kumimoji="0" lang="zh-CN" altLang="en-US"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案例浏览方式：</a:t>
            </a:r>
            <a:endParaRPr kumimoji="0" lang="en-US" altLang="zh-CN"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tab pos="4572000" algn="l"/>
              </a:tabLst>
            </a:pPr>
            <a:r>
              <a:rPr kumimoji="0" lang="zh-CN" altLang="en-US" sz="16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最新案例</a:t>
            </a:r>
            <a:r>
              <a:rPr kumimoji="0" lang="en-US" altLang="zh-CN" sz="16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a:t>
            </a:r>
            <a:r>
              <a:rPr kumimoji="0" lang="zh-CN" altLang="en-US" sz="16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热门案例</a:t>
            </a:r>
          </a:p>
          <a:p>
            <a:pPr marR="0" lvl="0" indent="0" algn="l" defTabSz="914400" rtl="0" eaLnBrk="0" fontAlgn="base" latinLnBrk="0" hangingPunct="0">
              <a:lnSpc>
                <a:spcPct val="150000"/>
              </a:lnSpc>
              <a:spcBef>
                <a:spcPct val="0"/>
              </a:spcBef>
              <a:spcAft>
                <a:spcPct val="0"/>
              </a:spcAft>
              <a:buClrTx/>
              <a:buSzTx/>
              <a:buFontTx/>
              <a:buNone/>
              <a:tabLst>
                <a:tab pos="4572000" algn="l"/>
              </a:tabLst>
            </a:pPr>
            <a:r>
              <a:rPr kumimoji="0" lang="zh-CN" altLang="en-US" sz="16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通过“最新案例”、“热门案例”两个区域快速查找到数据库内最新及最受关注的案例资源。</a:t>
            </a:r>
          </a:p>
        </p:txBody>
      </p:sp>
      <p:pic>
        <p:nvPicPr>
          <p:cNvPr id="17" name="图片 16">
            <a:extLst>
              <a:ext uri="{FF2B5EF4-FFF2-40B4-BE49-F238E27FC236}">
                <a16:creationId xmlns:a16="http://schemas.microsoft.com/office/drawing/2014/main" id="{9372D56F-3210-42EF-B377-DC5820114BC3}"/>
              </a:ext>
            </a:extLst>
          </p:cNvPr>
          <p:cNvPicPr/>
          <p:nvPr/>
        </p:nvPicPr>
        <p:blipFill rotWithShape="1">
          <a:blip r:embed="rId4" cstate="print">
            <a:extLst>
              <a:ext uri="{28A0092B-C50C-407E-A947-70E740481C1C}">
                <a14:useLocalDpi xmlns:a14="http://schemas.microsoft.com/office/drawing/2010/main" val="0"/>
              </a:ext>
            </a:extLst>
          </a:blip>
          <a:srcRect r="746"/>
          <a:stretch/>
        </p:blipFill>
        <p:spPr bwMode="auto">
          <a:xfrm>
            <a:off x="2661132" y="1965493"/>
            <a:ext cx="5574030" cy="4017010"/>
          </a:xfrm>
          <a:prstGeom prst="rect">
            <a:avLst/>
          </a:prstGeom>
          <a:noFill/>
          <a:ln w="9525" cap="flat" cmpd="sng" algn="ctr">
            <a:solidFill>
              <a:srgbClr val="4F81BD"/>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8" name="圆角矩形 37">
            <a:extLst>
              <a:ext uri="{FF2B5EF4-FFF2-40B4-BE49-F238E27FC236}">
                <a16:creationId xmlns:a16="http://schemas.microsoft.com/office/drawing/2014/main" id="{687AF441-1E44-4945-99D9-A7867AE317BF}"/>
              </a:ext>
            </a:extLst>
          </p:cNvPr>
          <p:cNvSpPr/>
          <p:nvPr/>
        </p:nvSpPr>
        <p:spPr>
          <a:xfrm>
            <a:off x="3359994" y="4325174"/>
            <a:ext cx="1363980" cy="762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9" name="圆角矩形 37">
            <a:extLst>
              <a:ext uri="{FF2B5EF4-FFF2-40B4-BE49-F238E27FC236}">
                <a16:creationId xmlns:a16="http://schemas.microsoft.com/office/drawing/2014/main" id="{5915374B-9A23-4E7B-A375-875F0E6035D0}"/>
              </a:ext>
            </a:extLst>
          </p:cNvPr>
          <p:cNvSpPr/>
          <p:nvPr/>
        </p:nvSpPr>
        <p:spPr>
          <a:xfrm>
            <a:off x="4726020" y="4325174"/>
            <a:ext cx="1363980" cy="762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grpSp>
        <p:nvGrpSpPr>
          <p:cNvPr id="21" name="组合 20">
            <a:extLst>
              <a:ext uri="{FF2B5EF4-FFF2-40B4-BE49-F238E27FC236}">
                <a16:creationId xmlns:a16="http://schemas.microsoft.com/office/drawing/2014/main" id="{6722597A-D3D0-4597-9969-93123DE0E2F7}"/>
              </a:ext>
            </a:extLst>
          </p:cNvPr>
          <p:cNvGrpSpPr/>
          <p:nvPr/>
        </p:nvGrpSpPr>
        <p:grpSpPr>
          <a:xfrm>
            <a:off x="644908" y="2437447"/>
            <a:ext cx="672074" cy="576064"/>
            <a:chOff x="467544" y="1275606"/>
            <a:chExt cx="504056" cy="432048"/>
          </a:xfrm>
        </p:grpSpPr>
        <p:cxnSp>
          <p:nvCxnSpPr>
            <p:cNvPr id="22" name="直接连接符 21">
              <a:extLst>
                <a:ext uri="{FF2B5EF4-FFF2-40B4-BE49-F238E27FC236}">
                  <a16:creationId xmlns:a16="http://schemas.microsoft.com/office/drawing/2014/main" id="{449846FE-4201-4BA9-8953-BD83A5B14167}"/>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96B419FD-6F0F-4024-A8AE-6C119D80ECBE}"/>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grpSp>
        <p:nvGrpSpPr>
          <p:cNvPr id="24" name="组合 23">
            <a:extLst>
              <a:ext uri="{FF2B5EF4-FFF2-40B4-BE49-F238E27FC236}">
                <a16:creationId xmlns:a16="http://schemas.microsoft.com/office/drawing/2014/main" id="{D9A9AD41-D6F6-4E0C-952F-1EBCF0D49F34}"/>
              </a:ext>
            </a:extLst>
          </p:cNvPr>
          <p:cNvGrpSpPr/>
          <p:nvPr/>
        </p:nvGrpSpPr>
        <p:grpSpPr>
          <a:xfrm rot="10800000">
            <a:off x="1316983" y="5044258"/>
            <a:ext cx="672074" cy="576064"/>
            <a:chOff x="467544" y="1275606"/>
            <a:chExt cx="504056" cy="432048"/>
          </a:xfrm>
        </p:grpSpPr>
        <p:cxnSp>
          <p:nvCxnSpPr>
            <p:cNvPr id="25" name="直接连接符 24">
              <a:extLst>
                <a:ext uri="{FF2B5EF4-FFF2-40B4-BE49-F238E27FC236}">
                  <a16:creationId xmlns:a16="http://schemas.microsoft.com/office/drawing/2014/main" id="{3999CE1F-5DA3-4C79-986F-00F9FC623A7E}"/>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158567F2-B8D3-4B7D-83B9-0121DC2D8514}"/>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sp>
        <p:nvSpPr>
          <p:cNvPr id="32" name="TextBox 80">
            <a:extLst>
              <a:ext uri="{FF2B5EF4-FFF2-40B4-BE49-F238E27FC236}">
                <a16:creationId xmlns:a16="http://schemas.microsoft.com/office/drawing/2014/main" id="{91447299-22CD-4699-A874-9B62A1CB35EE}"/>
              </a:ext>
            </a:extLst>
          </p:cNvPr>
          <p:cNvSpPr txBox="1"/>
          <p:nvPr/>
        </p:nvSpPr>
        <p:spPr>
          <a:xfrm>
            <a:off x="776358" y="2567563"/>
            <a:ext cx="1290901" cy="3030893"/>
          </a:xfrm>
          <a:prstGeom prst="rect">
            <a:avLst/>
          </a:prstGeom>
          <a:noFill/>
          <a:ln>
            <a:noFill/>
          </a:ln>
        </p:spPr>
        <p:txBody>
          <a:bodyPr wrap="square" lIns="121917" tIns="60958" rIns="121917" bIns="60958" numCol="2" rtlCol="0">
            <a:spAutoFit/>
          </a:bodyPr>
          <a:lstStyle/>
          <a:p>
            <a:r>
              <a:rPr lang="zh-CN" altLang="en-US" sz="2700" dirty="0">
                <a:solidFill>
                  <a:schemeClr val="tx1">
                    <a:lumMod val="85000"/>
                    <a:lumOff val="15000"/>
                  </a:schemeClr>
                </a:solidFill>
                <a:latin typeface="等线" panose="02010600030101010101" pitchFamily="2" charset="-122"/>
                <a:ea typeface="等线" panose="02010600030101010101" pitchFamily="2" charset="-122"/>
              </a:rPr>
              <a:t>全球案例发现系统</a:t>
            </a:r>
            <a:r>
              <a:rPr lang="zh-CN" altLang="en-US" sz="2700" dirty="0">
                <a:solidFill>
                  <a:srgbClr val="5248A0"/>
                </a:solidFill>
                <a:latin typeface="等线" panose="02010600030101010101" pitchFamily="2" charset="-122"/>
                <a:ea typeface="等线" panose="02010600030101010101" pitchFamily="2" charset="-122"/>
              </a:rPr>
              <a:t>使用流程</a:t>
            </a:r>
            <a:endParaRPr lang="zh-CN" altLang="en-US" sz="2700" b="1" dirty="0">
              <a:solidFill>
                <a:srgbClr val="5248A0"/>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1621273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2624F51-631C-4447-B30E-D1634906187A}"/>
              </a:ext>
            </a:extLst>
          </p:cNvPr>
          <p:cNvPicPr/>
          <p:nvPr/>
        </p:nvPicPr>
        <p:blipFill rotWithShape="1">
          <a:blip r:embed="rId2" cstate="print">
            <a:extLst>
              <a:ext uri="{28A0092B-C50C-407E-A947-70E740481C1C}">
                <a14:useLocalDpi xmlns:a14="http://schemas.microsoft.com/office/drawing/2010/main" val="0"/>
              </a:ext>
            </a:extLst>
          </a:blip>
          <a:srcRect r="746"/>
          <a:stretch/>
        </p:blipFill>
        <p:spPr bwMode="auto">
          <a:xfrm>
            <a:off x="2661132" y="1965493"/>
            <a:ext cx="5574030" cy="4017010"/>
          </a:xfrm>
          <a:prstGeom prst="rect">
            <a:avLst/>
          </a:prstGeom>
          <a:noFill/>
          <a:ln w="9525" cap="flat" cmpd="sng" algn="ctr">
            <a:solidFill>
              <a:srgbClr val="4F81BD"/>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20" name="图片 19">
            <a:extLst>
              <a:ext uri="{FF2B5EF4-FFF2-40B4-BE49-F238E27FC236}">
                <a16:creationId xmlns:a16="http://schemas.microsoft.com/office/drawing/2014/main" id="{3F4E8AB4-1639-4F4A-ACEB-587F5CF92BF2}"/>
              </a:ext>
            </a:extLst>
          </p:cNvPr>
          <p:cNvPicPr>
            <a:picLocks noChangeAspect="1"/>
          </p:cNvPicPr>
          <p:nvPr/>
        </p:nvPicPr>
        <p:blipFill rotWithShape="1">
          <a:blip r:embed="rId3">
            <a:extLst>
              <a:ext uri="{28A0092B-C50C-407E-A947-70E740481C1C}">
                <a14:useLocalDpi xmlns:a14="http://schemas.microsoft.com/office/drawing/2010/main" val="0"/>
              </a:ext>
            </a:extLst>
          </a:blip>
          <a:srcRect t="28999" r="547" b="15928"/>
          <a:stretch/>
        </p:blipFill>
        <p:spPr>
          <a:xfrm rot="10800000" flipH="1">
            <a:off x="-12000" y="-1469"/>
            <a:ext cx="12204000" cy="1373069"/>
          </a:xfrm>
          <a:prstGeom prst="rect">
            <a:avLst/>
          </a:prstGeom>
        </p:spPr>
      </p:pic>
      <p:sp>
        <p:nvSpPr>
          <p:cNvPr id="27" name="Text Box 3">
            <a:extLst>
              <a:ext uri="{FF2B5EF4-FFF2-40B4-BE49-F238E27FC236}">
                <a16:creationId xmlns:a16="http://schemas.microsoft.com/office/drawing/2014/main" id="{426DEA3E-BFDB-43B0-A06C-EE0756719C4E}"/>
              </a:ext>
            </a:extLst>
          </p:cNvPr>
          <p:cNvSpPr txBox="1">
            <a:spLocks noChangeArrowheads="1"/>
          </p:cNvSpPr>
          <p:nvPr/>
        </p:nvSpPr>
        <p:spPr bwMode="auto">
          <a:xfrm>
            <a:off x="167430" y="436274"/>
            <a:ext cx="3192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800" b="1" dirty="0">
                <a:solidFill>
                  <a:schemeClr val="bg1"/>
                </a:solidFill>
                <a:latin typeface="微软雅黑" panose="020B0503020204020204" pitchFamily="34" charset="-122"/>
                <a:ea typeface="微软雅黑" panose="020B0503020204020204" pitchFamily="34" charset="-122"/>
              </a:rPr>
              <a:t>全球案例发现系统</a:t>
            </a:r>
            <a:endParaRPr lang="zh-CN" altLang="zh-CN" sz="2800" b="1" dirty="0">
              <a:solidFill>
                <a:schemeClr val="bg1"/>
              </a:solidFill>
              <a:ea typeface="微软雅黑" panose="020B0503020204020204" pitchFamily="34" charset="-122"/>
            </a:endParaRPr>
          </a:p>
        </p:txBody>
      </p:sp>
      <p:sp>
        <p:nvSpPr>
          <p:cNvPr id="28" name="Line 4">
            <a:extLst>
              <a:ext uri="{FF2B5EF4-FFF2-40B4-BE49-F238E27FC236}">
                <a16:creationId xmlns:a16="http://schemas.microsoft.com/office/drawing/2014/main" id="{EA8F728E-C786-4B95-A6A3-A634B9DBCCF8}"/>
              </a:ext>
            </a:extLst>
          </p:cNvPr>
          <p:cNvSpPr>
            <a:spLocks noChangeShapeType="1"/>
          </p:cNvSpPr>
          <p:nvPr/>
        </p:nvSpPr>
        <p:spPr bwMode="auto">
          <a:xfrm>
            <a:off x="638175" y="1089426"/>
            <a:ext cx="22510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29" name="矩形 28">
            <a:extLst>
              <a:ext uri="{FF2B5EF4-FFF2-40B4-BE49-F238E27FC236}">
                <a16:creationId xmlns:a16="http://schemas.microsoft.com/office/drawing/2014/main" id="{EB70FC0B-0084-47D8-A81E-2AD9B0B46F9E}"/>
              </a:ext>
            </a:extLst>
          </p:cNvPr>
          <p:cNvSpPr/>
          <p:nvPr/>
        </p:nvSpPr>
        <p:spPr>
          <a:xfrm>
            <a:off x="9288462" y="2271"/>
            <a:ext cx="226800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C6BD94EF-6707-4C04-BCFA-84596359F3FE}"/>
              </a:ext>
            </a:extLst>
          </p:cNvPr>
          <p:cNvSpPr/>
          <p:nvPr/>
        </p:nvSpPr>
        <p:spPr>
          <a:xfrm flipV="1">
            <a:off x="9288462" y="578271"/>
            <a:ext cx="2268000" cy="216000"/>
          </a:xfrm>
          <a:prstGeom prst="triangle">
            <a:avLst>
              <a:gd name="adj" fmla="val 519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30">
            <a:extLst>
              <a:ext uri="{FF2B5EF4-FFF2-40B4-BE49-F238E27FC236}">
                <a16:creationId xmlns:a16="http://schemas.microsoft.com/office/drawing/2014/main" id="{1A042D25-9949-424E-8148-DB51DF78B249}"/>
              </a:ext>
            </a:extLst>
          </p:cNvPr>
          <p:cNvPicPr>
            <a:picLocks noChangeAspect="1"/>
          </p:cNvPicPr>
          <p:nvPr/>
        </p:nvPicPr>
        <p:blipFill rotWithShape="1">
          <a:blip r:embed="rId4">
            <a:extLst>
              <a:ext uri="{28A0092B-C50C-407E-A947-70E740481C1C}">
                <a14:useLocalDpi xmlns:a14="http://schemas.microsoft.com/office/drawing/2010/main" val="0"/>
              </a:ext>
            </a:extLst>
          </a:blip>
          <a:srcRect l="-426" t="-4970" b="-1"/>
          <a:stretch/>
        </p:blipFill>
        <p:spPr>
          <a:xfrm>
            <a:off x="9432655" y="93713"/>
            <a:ext cx="1889482" cy="396000"/>
          </a:xfrm>
          <a:prstGeom prst="rect">
            <a:avLst/>
          </a:prstGeom>
        </p:spPr>
      </p:pic>
      <p:sp>
        <p:nvSpPr>
          <p:cNvPr id="2" name="Rectangle 3">
            <a:extLst>
              <a:ext uri="{FF2B5EF4-FFF2-40B4-BE49-F238E27FC236}">
                <a16:creationId xmlns:a16="http://schemas.microsoft.com/office/drawing/2014/main" id="{AF52A186-C796-478B-8B77-DCD2FBD21A21}"/>
              </a:ext>
            </a:extLst>
          </p:cNvPr>
          <p:cNvSpPr>
            <a:spLocks noChangeArrowheads="1"/>
          </p:cNvSpPr>
          <p:nvPr/>
        </p:nvSpPr>
        <p:spPr bwMode="auto">
          <a:xfrm>
            <a:off x="8671210" y="4034854"/>
            <a:ext cx="3063466" cy="194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048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1pPr>
            <a:lvl2pPr marL="4572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2pPr>
            <a:lvl3pPr marL="9144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3pPr>
            <a:lvl4pPr marL="13716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4pPr>
            <a:lvl5pPr marL="18288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5pPr>
            <a:lvl6pPr marL="22860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6pPr>
            <a:lvl7pPr marL="27432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7pPr>
            <a:lvl8pPr marL="32004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8pPr>
            <a:lvl9pPr marL="36576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9pPr>
          </a:lstStyle>
          <a:p>
            <a:pPr marR="0" lvl="0" indent="0" algn="l" defTabSz="914400" rtl="0" eaLnBrk="0" fontAlgn="base" latinLnBrk="0" hangingPunct="0">
              <a:lnSpc>
                <a:spcPct val="150000"/>
              </a:lnSpc>
              <a:spcBef>
                <a:spcPct val="0"/>
              </a:spcBef>
              <a:spcAft>
                <a:spcPct val="0"/>
              </a:spcAft>
              <a:buClrTx/>
              <a:buSzTx/>
              <a:buFontTx/>
              <a:buNone/>
              <a:tabLst>
                <a:tab pos="4572000" algn="l"/>
              </a:tabLst>
            </a:pPr>
            <a:r>
              <a:rPr kumimoji="0" lang="zh-CN" altLang="en-US"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案例浏览方式：</a:t>
            </a:r>
            <a:endParaRPr kumimoji="0" lang="en-US" altLang="zh-CN"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tab pos="4572000" algn="l"/>
              </a:tabLst>
            </a:pPr>
            <a:r>
              <a:rPr kumimoji="0" lang="zh-CN" altLang="en-US" sz="16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简单检索：用户只需输入一个关键词，即可查到该子数据库内所有包含这一关键词的案例及相关文献资料。</a:t>
            </a:r>
          </a:p>
        </p:txBody>
      </p:sp>
      <p:sp>
        <p:nvSpPr>
          <p:cNvPr id="3" name="圆角矩形 37">
            <a:extLst>
              <a:ext uri="{FF2B5EF4-FFF2-40B4-BE49-F238E27FC236}">
                <a16:creationId xmlns:a16="http://schemas.microsoft.com/office/drawing/2014/main" id="{7FA2EC5D-B106-4169-A18F-06EFFCEEF1E4}"/>
              </a:ext>
            </a:extLst>
          </p:cNvPr>
          <p:cNvSpPr/>
          <p:nvPr/>
        </p:nvSpPr>
        <p:spPr>
          <a:xfrm>
            <a:off x="5739400" y="2004045"/>
            <a:ext cx="1556136" cy="24211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grpSp>
        <p:nvGrpSpPr>
          <p:cNvPr id="24" name="组合 23">
            <a:extLst>
              <a:ext uri="{FF2B5EF4-FFF2-40B4-BE49-F238E27FC236}">
                <a16:creationId xmlns:a16="http://schemas.microsoft.com/office/drawing/2014/main" id="{F7A98CE1-73E1-4F70-8220-C8864F63366A}"/>
              </a:ext>
            </a:extLst>
          </p:cNvPr>
          <p:cNvGrpSpPr/>
          <p:nvPr/>
        </p:nvGrpSpPr>
        <p:grpSpPr>
          <a:xfrm>
            <a:off x="644908" y="2437447"/>
            <a:ext cx="672074" cy="576064"/>
            <a:chOff x="467544" y="1275606"/>
            <a:chExt cx="504056" cy="432048"/>
          </a:xfrm>
        </p:grpSpPr>
        <p:cxnSp>
          <p:nvCxnSpPr>
            <p:cNvPr id="25" name="直接连接符 24">
              <a:extLst>
                <a:ext uri="{FF2B5EF4-FFF2-40B4-BE49-F238E27FC236}">
                  <a16:creationId xmlns:a16="http://schemas.microsoft.com/office/drawing/2014/main" id="{5168B8C7-D1B8-4E09-A83E-159619296AEC}"/>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B1E6841E-BBE7-46B3-8F33-EAAB66BF9346}"/>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grpSp>
        <p:nvGrpSpPr>
          <p:cNvPr id="32" name="组合 31">
            <a:extLst>
              <a:ext uri="{FF2B5EF4-FFF2-40B4-BE49-F238E27FC236}">
                <a16:creationId xmlns:a16="http://schemas.microsoft.com/office/drawing/2014/main" id="{CDB536EC-B1C2-4DD1-9DB5-B4F41245DD5B}"/>
              </a:ext>
            </a:extLst>
          </p:cNvPr>
          <p:cNvGrpSpPr/>
          <p:nvPr/>
        </p:nvGrpSpPr>
        <p:grpSpPr>
          <a:xfrm rot="10800000">
            <a:off x="1316983" y="5044258"/>
            <a:ext cx="672074" cy="576064"/>
            <a:chOff x="467544" y="1275606"/>
            <a:chExt cx="504056" cy="432048"/>
          </a:xfrm>
        </p:grpSpPr>
        <p:cxnSp>
          <p:nvCxnSpPr>
            <p:cNvPr id="33" name="直接连接符 32">
              <a:extLst>
                <a:ext uri="{FF2B5EF4-FFF2-40B4-BE49-F238E27FC236}">
                  <a16:creationId xmlns:a16="http://schemas.microsoft.com/office/drawing/2014/main" id="{1FB504E6-8455-4A50-A8F0-EDFAE8350D12}"/>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24579B3B-D71A-4622-86F1-091B4BE0A88E}"/>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sp>
        <p:nvSpPr>
          <p:cNvPr id="35" name="TextBox 80">
            <a:extLst>
              <a:ext uri="{FF2B5EF4-FFF2-40B4-BE49-F238E27FC236}">
                <a16:creationId xmlns:a16="http://schemas.microsoft.com/office/drawing/2014/main" id="{6ABEDB66-70A9-4C69-B9C3-262D34E90DAB}"/>
              </a:ext>
            </a:extLst>
          </p:cNvPr>
          <p:cNvSpPr txBox="1"/>
          <p:nvPr/>
        </p:nvSpPr>
        <p:spPr>
          <a:xfrm>
            <a:off x="776358" y="2567563"/>
            <a:ext cx="1290901" cy="3030893"/>
          </a:xfrm>
          <a:prstGeom prst="rect">
            <a:avLst/>
          </a:prstGeom>
          <a:noFill/>
          <a:ln>
            <a:noFill/>
          </a:ln>
        </p:spPr>
        <p:txBody>
          <a:bodyPr wrap="square" lIns="121917" tIns="60958" rIns="121917" bIns="60958" numCol="2" rtlCol="0">
            <a:spAutoFit/>
          </a:bodyPr>
          <a:lstStyle/>
          <a:p>
            <a:r>
              <a:rPr lang="zh-CN" altLang="en-US" sz="2700" dirty="0">
                <a:solidFill>
                  <a:schemeClr val="tx1">
                    <a:lumMod val="85000"/>
                    <a:lumOff val="15000"/>
                  </a:schemeClr>
                </a:solidFill>
                <a:latin typeface="等线" panose="02010600030101010101" pitchFamily="2" charset="-122"/>
                <a:ea typeface="等线" panose="02010600030101010101" pitchFamily="2" charset="-122"/>
              </a:rPr>
              <a:t>全球案例发现系统</a:t>
            </a:r>
            <a:r>
              <a:rPr lang="zh-CN" altLang="en-US" sz="2700" dirty="0">
                <a:solidFill>
                  <a:srgbClr val="5248A0"/>
                </a:solidFill>
                <a:latin typeface="等线" panose="02010600030101010101" pitchFamily="2" charset="-122"/>
                <a:ea typeface="等线" panose="02010600030101010101" pitchFamily="2" charset="-122"/>
              </a:rPr>
              <a:t>使用流程</a:t>
            </a:r>
            <a:endParaRPr lang="zh-CN" altLang="en-US" sz="2700" b="1" dirty="0">
              <a:solidFill>
                <a:srgbClr val="5248A0"/>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2927100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3F4E8AB4-1639-4F4A-ACEB-587F5CF92BF2}"/>
              </a:ext>
            </a:extLst>
          </p:cNvPr>
          <p:cNvPicPr>
            <a:picLocks noChangeAspect="1"/>
          </p:cNvPicPr>
          <p:nvPr/>
        </p:nvPicPr>
        <p:blipFill rotWithShape="1">
          <a:blip r:embed="rId2">
            <a:extLst>
              <a:ext uri="{28A0092B-C50C-407E-A947-70E740481C1C}">
                <a14:useLocalDpi xmlns:a14="http://schemas.microsoft.com/office/drawing/2010/main" val="0"/>
              </a:ext>
            </a:extLst>
          </a:blip>
          <a:srcRect t="28999" r="547" b="15928"/>
          <a:stretch/>
        </p:blipFill>
        <p:spPr>
          <a:xfrm rot="10800000" flipH="1">
            <a:off x="-12000" y="-1469"/>
            <a:ext cx="12204000" cy="1373069"/>
          </a:xfrm>
          <a:prstGeom prst="rect">
            <a:avLst/>
          </a:prstGeom>
        </p:spPr>
      </p:pic>
      <p:sp>
        <p:nvSpPr>
          <p:cNvPr id="27" name="Text Box 3">
            <a:extLst>
              <a:ext uri="{FF2B5EF4-FFF2-40B4-BE49-F238E27FC236}">
                <a16:creationId xmlns:a16="http://schemas.microsoft.com/office/drawing/2014/main" id="{426DEA3E-BFDB-43B0-A06C-EE0756719C4E}"/>
              </a:ext>
            </a:extLst>
          </p:cNvPr>
          <p:cNvSpPr txBox="1">
            <a:spLocks noChangeArrowheads="1"/>
          </p:cNvSpPr>
          <p:nvPr/>
        </p:nvSpPr>
        <p:spPr bwMode="auto">
          <a:xfrm>
            <a:off x="167430" y="436274"/>
            <a:ext cx="3192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800" b="1" dirty="0">
                <a:solidFill>
                  <a:schemeClr val="bg1"/>
                </a:solidFill>
                <a:latin typeface="微软雅黑" panose="020B0503020204020204" pitchFamily="34" charset="-122"/>
                <a:ea typeface="微软雅黑" panose="020B0503020204020204" pitchFamily="34" charset="-122"/>
              </a:rPr>
              <a:t>全球案例发现系统</a:t>
            </a:r>
            <a:endParaRPr lang="zh-CN" altLang="zh-CN" sz="2800" b="1" dirty="0">
              <a:solidFill>
                <a:schemeClr val="bg1"/>
              </a:solidFill>
              <a:ea typeface="微软雅黑" panose="020B0503020204020204" pitchFamily="34" charset="-122"/>
            </a:endParaRPr>
          </a:p>
        </p:txBody>
      </p:sp>
      <p:sp>
        <p:nvSpPr>
          <p:cNvPr id="28" name="Line 4">
            <a:extLst>
              <a:ext uri="{FF2B5EF4-FFF2-40B4-BE49-F238E27FC236}">
                <a16:creationId xmlns:a16="http://schemas.microsoft.com/office/drawing/2014/main" id="{EA8F728E-C786-4B95-A6A3-A634B9DBCCF8}"/>
              </a:ext>
            </a:extLst>
          </p:cNvPr>
          <p:cNvSpPr>
            <a:spLocks noChangeShapeType="1"/>
          </p:cNvSpPr>
          <p:nvPr/>
        </p:nvSpPr>
        <p:spPr bwMode="auto">
          <a:xfrm>
            <a:off x="638175" y="1089426"/>
            <a:ext cx="22510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29" name="矩形 28">
            <a:extLst>
              <a:ext uri="{FF2B5EF4-FFF2-40B4-BE49-F238E27FC236}">
                <a16:creationId xmlns:a16="http://schemas.microsoft.com/office/drawing/2014/main" id="{EB70FC0B-0084-47D8-A81E-2AD9B0B46F9E}"/>
              </a:ext>
            </a:extLst>
          </p:cNvPr>
          <p:cNvSpPr/>
          <p:nvPr/>
        </p:nvSpPr>
        <p:spPr>
          <a:xfrm>
            <a:off x="9288462" y="2271"/>
            <a:ext cx="226800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C6BD94EF-6707-4C04-BCFA-84596359F3FE}"/>
              </a:ext>
            </a:extLst>
          </p:cNvPr>
          <p:cNvSpPr/>
          <p:nvPr/>
        </p:nvSpPr>
        <p:spPr>
          <a:xfrm flipV="1">
            <a:off x="9288462" y="578271"/>
            <a:ext cx="2268000" cy="216000"/>
          </a:xfrm>
          <a:prstGeom prst="triangle">
            <a:avLst>
              <a:gd name="adj" fmla="val 519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30">
            <a:extLst>
              <a:ext uri="{FF2B5EF4-FFF2-40B4-BE49-F238E27FC236}">
                <a16:creationId xmlns:a16="http://schemas.microsoft.com/office/drawing/2014/main" id="{1A042D25-9949-424E-8148-DB51DF78B249}"/>
              </a:ext>
            </a:extLst>
          </p:cNvPr>
          <p:cNvPicPr>
            <a:picLocks noChangeAspect="1"/>
          </p:cNvPicPr>
          <p:nvPr/>
        </p:nvPicPr>
        <p:blipFill rotWithShape="1">
          <a:blip r:embed="rId3">
            <a:extLst>
              <a:ext uri="{28A0092B-C50C-407E-A947-70E740481C1C}">
                <a14:useLocalDpi xmlns:a14="http://schemas.microsoft.com/office/drawing/2010/main" val="0"/>
              </a:ext>
            </a:extLst>
          </a:blip>
          <a:srcRect l="-426" t="-4970" b="-1"/>
          <a:stretch/>
        </p:blipFill>
        <p:spPr>
          <a:xfrm>
            <a:off x="9432655" y="93713"/>
            <a:ext cx="1889482" cy="396000"/>
          </a:xfrm>
          <a:prstGeom prst="rect">
            <a:avLst/>
          </a:prstGeom>
        </p:spPr>
      </p:pic>
      <p:pic>
        <p:nvPicPr>
          <p:cNvPr id="15" name="图片 14">
            <a:extLst>
              <a:ext uri="{FF2B5EF4-FFF2-40B4-BE49-F238E27FC236}">
                <a16:creationId xmlns:a16="http://schemas.microsoft.com/office/drawing/2014/main" id="{4DE1DC22-D510-4FB1-BBAD-24FFF7855DF0}"/>
              </a:ext>
            </a:extLst>
          </p:cNvPr>
          <p:cNvPicPr/>
          <p:nvPr/>
        </p:nvPicPr>
        <p:blipFill rotWithShape="1">
          <a:blip r:embed="rId4" cstate="print">
            <a:extLst>
              <a:ext uri="{28A0092B-C50C-407E-A947-70E740481C1C}">
                <a14:useLocalDpi xmlns:a14="http://schemas.microsoft.com/office/drawing/2010/main" val="0"/>
              </a:ext>
            </a:extLst>
          </a:blip>
          <a:srcRect r="949"/>
          <a:stretch/>
        </p:blipFill>
        <p:spPr bwMode="auto">
          <a:xfrm>
            <a:off x="2739333" y="1965493"/>
            <a:ext cx="5562600" cy="4017010"/>
          </a:xfrm>
          <a:prstGeom prst="rect">
            <a:avLst/>
          </a:prstGeom>
          <a:noFill/>
          <a:ln>
            <a:solidFill>
              <a:schemeClr val="accent1">
                <a:lumMod val="60000"/>
                <a:lumOff val="40000"/>
              </a:schemeClr>
            </a:solidFill>
          </a:ln>
          <a:extLst>
            <a:ext uri="{53640926-AAD7-44D8-BBD7-CCE9431645EC}">
              <a14:shadowObscured xmlns:a14="http://schemas.microsoft.com/office/drawing/2010/main"/>
            </a:ext>
          </a:extLst>
        </p:spPr>
      </p:pic>
      <p:sp>
        <p:nvSpPr>
          <p:cNvPr id="2" name="Rectangle 3">
            <a:extLst>
              <a:ext uri="{FF2B5EF4-FFF2-40B4-BE49-F238E27FC236}">
                <a16:creationId xmlns:a16="http://schemas.microsoft.com/office/drawing/2014/main" id="{AF52A186-C796-478B-8B77-DCD2FBD21A21}"/>
              </a:ext>
            </a:extLst>
          </p:cNvPr>
          <p:cNvSpPr>
            <a:spLocks noChangeArrowheads="1"/>
          </p:cNvSpPr>
          <p:nvPr/>
        </p:nvSpPr>
        <p:spPr bwMode="auto">
          <a:xfrm>
            <a:off x="8634277" y="3701845"/>
            <a:ext cx="3137332" cy="2316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048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1pPr>
            <a:lvl2pPr marL="4572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2pPr>
            <a:lvl3pPr marL="9144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3pPr>
            <a:lvl4pPr marL="13716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4pPr>
            <a:lvl5pPr marL="18288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5pPr>
            <a:lvl6pPr marL="22860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6pPr>
            <a:lvl7pPr marL="27432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7pPr>
            <a:lvl8pPr marL="32004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8pPr>
            <a:lvl9pPr marL="36576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9pPr>
          </a:lstStyle>
          <a:p>
            <a:pPr marR="0" lvl="0" indent="0" algn="l" defTabSz="914400" rtl="0" eaLnBrk="0" fontAlgn="base" latinLnBrk="0" hangingPunct="0">
              <a:lnSpc>
                <a:spcPct val="150000"/>
              </a:lnSpc>
              <a:spcBef>
                <a:spcPct val="0"/>
              </a:spcBef>
              <a:spcAft>
                <a:spcPct val="0"/>
              </a:spcAft>
              <a:buClrTx/>
              <a:buSzTx/>
              <a:buFontTx/>
              <a:buNone/>
              <a:tabLst>
                <a:tab pos="4572000" algn="l"/>
              </a:tabLst>
            </a:pPr>
            <a:r>
              <a:rPr kumimoji="0" lang="zh-CN" altLang="en-US"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案例浏览方式：</a:t>
            </a:r>
            <a:endParaRPr kumimoji="0" lang="en-US" altLang="zh-CN"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tab pos="4572000" algn="l"/>
              </a:tabLst>
            </a:pPr>
            <a:r>
              <a:rPr kumimoji="0" lang="zh-CN" altLang="en-US" sz="16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高级检索：使用高级检索时，用户可同时限定标题、作者、关键字、摘要和出版日期等多个指标，进而获得更加精确的检索结果。</a:t>
            </a:r>
          </a:p>
        </p:txBody>
      </p:sp>
      <p:sp>
        <p:nvSpPr>
          <p:cNvPr id="3" name="圆角矩形 37">
            <a:extLst>
              <a:ext uri="{FF2B5EF4-FFF2-40B4-BE49-F238E27FC236}">
                <a16:creationId xmlns:a16="http://schemas.microsoft.com/office/drawing/2014/main" id="{7FA2EC5D-B106-4169-A18F-06EFFCEEF1E4}"/>
              </a:ext>
            </a:extLst>
          </p:cNvPr>
          <p:cNvSpPr/>
          <p:nvPr/>
        </p:nvSpPr>
        <p:spPr>
          <a:xfrm>
            <a:off x="5837722" y="1989803"/>
            <a:ext cx="1939593" cy="151048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grpSp>
        <p:nvGrpSpPr>
          <p:cNvPr id="19" name="组合 18">
            <a:extLst>
              <a:ext uri="{FF2B5EF4-FFF2-40B4-BE49-F238E27FC236}">
                <a16:creationId xmlns:a16="http://schemas.microsoft.com/office/drawing/2014/main" id="{5A965531-7B2F-4125-A4BF-C3A522F6D8F7}"/>
              </a:ext>
            </a:extLst>
          </p:cNvPr>
          <p:cNvGrpSpPr/>
          <p:nvPr/>
        </p:nvGrpSpPr>
        <p:grpSpPr>
          <a:xfrm>
            <a:off x="644908" y="2437447"/>
            <a:ext cx="672074" cy="576064"/>
            <a:chOff x="467544" y="1275606"/>
            <a:chExt cx="504056" cy="432048"/>
          </a:xfrm>
        </p:grpSpPr>
        <p:cxnSp>
          <p:nvCxnSpPr>
            <p:cNvPr id="22" name="直接连接符 21">
              <a:extLst>
                <a:ext uri="{FF2B5EF4-FFF2-40B4-BE49-F238E27FC236}">
                  <a16:creationId xmlns:a16="http://schemas.microsoft.com/office/drawing/2014/main" id="{63093A6A-9389-48E5-A0B5-1FD903F2E707}"/>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4B95EA61-ABF3-46FF-8158-120D564342AD}"/>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grpSp>
        <p:nvGrpSpPr>
          <p:cNvPr id="24" name="组合 23">
            <a:extLst>
              <a:ext uri="{FF2B5EF4-FFF2-40B4-BE49-F238E27FC236}">
                <a16:creationId xmlns:a16="http://schemas.microsoft.com/office/drawing/2014/main" id="{4BC29287-D07A-4EE7-AE2E-ADF03B491F58}"/>
              </a:ext>
            </a:extLst>
          </p:cNvPr>
          <p:cNvGrpSpPr/>
          <p:nvPr/>
        </p:nvGrpSpPr>
        <p:grpSpPr>
          <a:xfrm rot="10800000">
            <a:off x="1316983" y="5044258"/>
            <a:ext cx="672074" cy="576064"/>
            <a:chOff x="467544" y="1275606"/>
            <a:chExt cx="504056" cy="432048"/>
          </a:xfrm>
        </p:grpSpPr>
        <p:cxnSp>
          <p:nvCxnSpPr>
            <p:cNvPr id="25" name="直接连接符 24">
              <a:extLst>
                <a:ext uri="{FF2B5EF4-FFF2-40B4-BE49-F238E27FC236}">
                  <a16:creationId xmlns:a16="http://schemas.microsoft.com/office/drawing/2014/main" id="{EC843000-9187-4B78-879F-8474ECD3DC00}"/>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2C0801BF-266A-4EEF-8658-ABE1FE14E630}"/>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sp>
        <p:nvSpPr>
          <p:cNvPr id="32" name="TextBox 80">
            <a:extLst>
              <a:ext uri="{FF2B5EF4-FFF2-40B4-BE49-F238E27FC236}">
                <a16:creationId xmlns:a16="http://schemas.microsoft.com/office/drawing/2014/main" id="{F4DDE4A4-CDD6-44DD-85E8-484745D4C5DA}"/>
              </a:ext>
            </a:extLst>
          </p:cNvPr>
          <p:cNvSpPr txBox="1"/>
          <p:nvPr/>
        </p:nvSpPr>
        <p:spPr>
          <a:xfrm>
            <a:off x="776358" y="2567563"/>
            <a:ext cx="1290901" cy="3030893"/>
          </a:xfrm>
          <a:prstGeom prst="rect">
            <a:avLst/>
          </a:prstGeom>
          <a:noFill/>
          <a:ln>
            <a:noFill/>
          </a:ln>
        </p:spPr>
        <p:txBody>
          <a:bodyPr wrap="square" lIns="121917" tIns="60958" rIns="121917" bIns="60958" numCol="2" rtlCol="0">
            <a:spAutoFit/>
          </a:bodyPr>
          <a:lstStyle/>
          <a:p>
            <a:r>
              <a:rPr lang="zh-CN" altLang="en-US" sz="2700" dirty="0">
                <a:solidFill>
                  <a:schemeClr val="tx1">
                    <a:lumMod val="85000"/>
                    <a:lumOff val="15000"/>
                  </a:schemeClr>
                </a:solidFill>
                <a:latin typeface="等线" panose="02010600030101010101" pitchFamily="2" charset="-122"/>
                <a:ea typeface="等线" panose="02010600030101010101" pitchFamily="2" charset="-122"/>
              </a:rPr>
              <a:t>全球案例发现系统</a:t>
            </a:r>
            <a:r>
              <a:rPr lang="zh-CN" altLang="en-US" sz="2700" dirty="0">
                <a:solidFill>
                  <a:srgbClr val="5248A0"/>
                </a:solidFill>
                <a:latin typeface="等线" panose="02010600030101010101" pitchFamily="2" charset="-122"/>
                <a:ea typeface="等线" panose="02010600030101010101" pitchFamily="2" charset="-122"/>
              </a:rPr>
              <a:t>使用流程</a:t>
            </a:r>
            <a:endParaRPr lang="zh-CN" altLang="en-US" sz="2700" b="1" dirty="0">
              <a:solidFill>
                <a:srgbClr val="5248A0"/>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2690808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3F4E8AB4-1639-4F4A-ACEB-587F5CF92BF2}"/>
              </a:ext>
            </a:extLst>
          </p:cNvPr>
          <p:cNvPicPr>
            <a:picLocks noChangeAspect="1"/>
          </p:cNvPicPr>
          <p:nvPr/>
        </p:nvPicPr>
        <p:blipFill rotWithShape="1">
          <a:blip r:embed="rId2">
            <a:extLst>
              <a:ext uri="{28A0092B-C50C-407E-A947-70E740481C1C}">
                <a14:useLocalDpi xmlns:a14="http://schemas.microsoft.com/office/drawing/2010/main" val="0"/>
              </a:ext>
            </a:extLst>
          </a:blip>
          <a:srcRect t="28999" r="547" b="15928"/>
          <a:stretch/>
        </p:blipFill>
        <p:spPr>
          <a:xfrm rot="10800000" flipH="1">
            <a:off x="-12000" y="-1469"/>
            <a:ext cx="12204000" cy="1373069"/>
          </a:xfrm>
          <a:prstGeom prst="rect">
            <a:avLst/>
          </a:prstGeom>
        </p:spPr>
      </p:pic>
      <p:sp>
        <p:nvSpPr>
          <p:cNvPr id="27" name="Text Box 3">
            <a:extLst>
              <a:ext uri="{FF2B5EF4-FFF2-40B4-BE49-F238E27FC236}">
                <a16:creationId xmlns:a16="http://schemas.microsoft.com/office/drawing/2014/main" id="{426DEA3E-BFDB-43B0-A06C-EE0756719C4E}"/>
              </a:ext>
            </a:extLst>
          </p:cNvPr>
          <p:cNvSpPr txBox="1">
            <a:spLocks noChangeArrowheads="1"/>
          </p:cNvSpPr>
          <p:nvPr/>
        </p:nvSpPr>
        <p:spPr bwMode="auto">
          <a:xfrm>
            <a:off x="167430" y="436274"/>
            <a:ext cx="3192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800" b="1" dirty="0">
                <a:solidFill>
                  <a:schemeClr val="bg1"/>
                </a:solidFill>
                <a:latin typeface="微软雅黑" panose="020B0503020204020204" pitchFamily="34" charset="-122"/>
                <a:ea typeface="微软雅黑" panose="020B0503020204020204" pitchFamily="34" charset="-122"/>
              </a:rPr>
              <a:t>全球案例发现系统</a:t>
            </a:r>
            <a:endParaRPr lang="zh-CN" altLang="zh-CN" sz="2800" b="1" dirty="0">
              <a:solidFill>
                <a:schemeClr val="bg1"/>
              </a:solidFill>
              <a:ea typeface="微软雅黑" panose="020B0503020204020204" pitchFamily="34" charset="-122"/>
            </a:endParaRPr>
          </a:p>
        </p:txBody>
      </p:sp>
      <p:sp>
        <p:nvSpPr>
          <p:cNvPr id="28" name="Line 4">
            <a:extLst>
              <a:ext uri="{FF2B5EF4-FFF2-40B4-BE49-F238E27FC236}">
                <a16:creationId xmlns:a16="http://schemas.microsoft.com/office/drawing/2014/main" id="{EA8F728E-C786-4B95-A6A3-A634B9DBCCF8}"/>
              </a:ext>
            </a:extLst>
          </p:cNvPr>
          <p:cNvSpPr>
            <a:spLocks noChangeShapeType="1"/>
          </p:cNvSpPr>
          <p:nvPr/>
        </p:nvSpPr>
        <p:spPr bwMode="auto">
          <a:xfrm>
            <a:off x="638175" y="1089426"/>
            <a:ext cx="22510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29" name="矩形 28">
            <a:extLst>
              <a:ext uri="{FF2B5EF4-FFF2-40B4-BE49-F238E27FC236}">
                <a16:creationId xmlns:a16="http://schemas.microsoft.com/office/drawing/2014/main" id="{EB70FC0B-0084-47D8-A81E-2AD9B0B46F9E}"/>
              </a:ext>
            </a:extLst>
          </p:cNvPr>
          <p:cNvSpPr/>
          <p:nvPr/>
        </p:nvSpPr>
        <p:spPr>
          <a:xfrm>
            <a:off x="9288462" y="2271"/>
            <a:ext cx="226800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C6BD94EF-6707-4C04-BCFA-84596359F3FE}"/>
              </a:ext>
            </a:extLst>
          </p:cNvPr>
          <p:cNvSpPr/>
          <p:nvPr/>
        </p:nvSpPr>
        <p:spPr>
          <a:xfrm flipV="1">
            <a:off x="9288462" y="578271"/>
            <a:ext cx="2268000" cy="216000"/>
          </a:xfrm>
          <a:prstGeom prst="triangle">
            <a:avLst>
              <a:gd name="adj" fmla="val 519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30">
            <a:extLst>
              <a:ext uri="{FF2B5EF4-FFF2-40B4-BE49-F238E27FC236}">
                <a16:creationId xmlns:a16="http://schemas.microsoft.com/office/drawing/2014/main" id="{1A042D25-9949-424E-8148-DB51DF78B249}"/>
              </a:ext>
            </a:extLst>
          </p:cNvPr>
          <p:cNvPicPr>
            <a:picLocks noChangeAspect="1"/>
          </p:cNvPicPr>
          <p:nvPr/>
        </p:nvPicPr>
        <p:blipFill rotWithShape="1">
          <a:blip r:embed="rId3">
            <a:extLst>
              <a:ext uri="{28A0092B-C50C-407E-A947-70E740481C1C}">
                <a14:useLocalDpi xmlns:a14="http://schemas.microsoft.com/office/drawing/2010/main" val="0"/>
              </a:ext>
            </a:extLst>
          </a:blip>
          <a:srcRect l="-426" t="-4970" b="-1"/>
          <a:stretch/>
        </p:blipFill>
        <p:spPr>
          <a:xfrm>
            <a:off x="9432655" y="93713"/>
            <a:ext cx="1889482" cy="396000"/>
          </a:xfrm>
          <a:prstGeom prst="rect">
            <a:avLst/>
          </a:prstGeom>
        </p:spPr>
      </p:pic>
      <p:sp>
        <p:nvSpPr>
          <p:cNvPr id="2" name="Rectangle 3">
            <a:extLst>
              <a:ext uri="{FF2B5EF4-FFF2-40B4-BE49-F238E27FC236}">
                <a16:creationId xmlns:a16="http://schemas.microsoft.com/office/drawing/2014/main" id="{ABCF3884-1E62-450A-9184-B6615343D7B7}"/>
              </a:ext>
            </a:extLst>
          </p:cNvPr>
          <p:cNvSpPr>
            <a:spLocks noChangeArrowheads="1"/>
          </p:cNvSpPr>
          <p:nvPr/>
        </p:nvSpPr>
        <p:spPr bwMode="auto">
          <a:xfrm>
            <a:off x="8403640" y="3594606"/>
            <a:ext cx="3640876" cy="268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048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1pPr>
            <a:lvl2pPr marL="4572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2pPr>
            <a:lvl3pPr marL="9144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3pPr>
            <a:lvl4pPr marL="13716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4pPr>
            <a:lvl5pPr marL="18288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5pPr>
            <a:lvl6pPr marL="22860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6pPr>
            <a:lvl7pPr marL="27432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7pPr>
            <a:lvl8pPr marL="32004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8pPr>
            <a:lvl9pPr marL="36576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9pPr>
          </a:lstStyle>
          <a:p>
            <a:pPr marR="0" lvl="0" indent="0" algn="l" defTabSz="914400" rtl="0" eaLnBrk="0" fontAlgn="base" latinLnBrk="0" hangingPunct="0">
              <a:lnSpc>
                <a:spcPct val="150000"/>
              </a:lnSpc>
              <a:spcBef>
                <a:spcPct val="0"/>
              </a:spcBef>
              <a:spcAft>
                <a:spcPct val="0"/>
              </a:spcAft>
              <a:buClrTx/>
              <a:buSzTx/>
              <a:buFontTx/>
              <a:buNone/>
              <a:tabLst>
                <a:tab pos="4572000" algn="l"/>
              </a:tabLst>
            </a:pPr>
            <a:r>
              <a:rPr kumimoji="0" lang="zh-CN" altLang="en-US"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自动聚类：</a:t>
            </a:r>
          </a:p>
          <a:p>
            <a:pPr marR="0" lvl="0" indent="0" algn="l" defTabSz="914400" rtl="0" eaLnBrk="0" fontAlgn="base" latinLnBrk="0" hangingPunct="0">
              <a:lnSpc>
                <a:spcPct val="150000"/>
              </a:lnSpc>
              <a:spcBef>
                <a:spcPct val="0"/>
              </a:spcBef>
              <a:spcAft>
                <a:spcPct val="0"/>
              </a:spcAft>
              <a:buClrTx/>
              <a:buSzTx/>
              <a:buFontTx/>
              <a:buNone/>
              <a:tabLst>
                <a:tab pos="4572000" algn="l"/>
              </a:tabLst>
            </a:pPr>
            <a:r>
              <a:rPr kumimoji="0" lang="zh-CN" altLang="en-US" sz="16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由数据库导航进入相应的子数据库或检索后，可看到页面左侧的学科分类、来源、语言等多个聚类指标；</a:t>
            </a:r>
            <a:endParaRPr kumimoji="0" lang="en-US" altLang="zh-CN" sz="1600" b="0" i="0" u="none" strike="noStrike" cap="none" normalizeH="0" baseline="0" dirty="0">
              <a:ln>
                <a:noFill/>
              </a:ln>
              <a:solidFill>
                <a:schemeClr val="tx1"/>
              </a:solidFill>
              <a:effectLst/>
              <a:latin typeface="等线" panose="02010600030101010101" pitchFamily="2" charset="-122"/>
              <a:ea typeface="等线" panose="02010600030101010101" pitchFamily="2" charset="-122"/>
            </a:endParaRPr>
          </a:p>
          <a:p>
            <a:pPr marR="0" lvl="0" indent="0" algn="l" defTabSz="914400" rtl="0" eaLnBrk="0" fontAlgn="base" latinLnBrk="0" hangingPunct="0">
              <a:lnSpc>
                <a:spcPct val="150000"/>
              </a:lnSpc>
              <a:spcBef>
                <a:spcPct val="0"/>
              </a:spcBef>
              <a:spcAft>
                <a:spcPct val="0"/>
              </a:spcAft>
              <a:buClrTx/>
              <a:buSzTx/>
              <a:buFontTx/>
              <a:buNone/>
              <a:tabLst>
                <a:tab pos="4572000" algn="l"/>
              </a:tabLst>
            </a:pPr>
            <a:r>
              <a:rPr kumimoji="0" lang="zh-CN" altLang="en-US" sz="16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检索后，可实现检索结果聚类显示；</a:t>
            </a:r>
          </a:p>
          <a:p>
            <a:pPr marR="0" lvl="0" indent="0" algn="l" defTabSz="914400" rtl="0" eaLnBrk="0" fontAlgn="base" latinLnBrk="0" hangingPunct="0">
              <a:lnSpc>
                <a:spcPct val="150000"/>
              </a:lnSpc>
              <a:spcBef>
                <a:spcPct val="0"/>
              </a:spcBef>
              <a:spcAft>
                <a:spcPct val="0"/>
              </a:spcAft>
              <a:buClrTx/>
              <a:buSzTx/>
              <a:buFontTx/>
              <a:buNone/>
              <a:tabLst>
                <a:tab pos="4572000" algn="l"/>
              </a:tabLst>
            </a:pPr>
            <a:r>
              <a:rPr kumimoji="0" lang="zh-CN" altLang="en-US" sz="16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聚类指标：学科、文章来源、语言、年份等；</a:t>
            </a:r>
          </a:p>
        </p:txBody>
      </p:sp>
      <p:grpSp>
        <p:nvGrpSpPr>
          <p:cNvPr id="21" name="组合 20">
            <a:extLst>
              <a:ext uri="{FF2B5EF4-FFF2-40B4-BE49-F238E27FC236}">
                <a16:creationId xmlns:a16="http://schemas.microsoft.com/office/drawing/2014/main" id="{BB692461-7B63-403F-936F-BC2257F3AF77}"/>
              </a:ext>
            </a:extLst>
          </p:cNvPr>
          <p:cNvGrpSpPr/>
          <p:nvPr/>
        </p:nvGrpSpPr>
        <p:grpSpPr>
          <a:xfrm>
            <a:off x="644908" y="2437447"/>
            <a:ext cx="672074" cy="576064"/>
            <a:chOff x="467544" y="1275606"/>
            <a:chExt cx="504056" cy="432048"/>
          </a:xfrm>
        </p:grpSpPr>
        <p:cxnSp>
          <p:nvCxnSpPr>
            <p:cNvPr id="22" name="直接连接符 21">
              <a:extLst>
                <a:ext uri="{FF2B5EF4-FFF2-40B4-BE49-F238E27FC236}">
                  <a16:creationId xmlns:a16="http://schemas.microsoft.com/office/drawing/2014/main" id="{620D95CD-4F21-4F91-A318-24754BD4101A}"/>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C05CEBD3-636E-4588-B8FD-7CBE9F927AA2}"/>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grpSp>
        <p:nvGrpSpPr>
          <p:cNvPr id="24" name="组合 23">
            <a:extLst>
              <a:ext uri="{FF2B5EF4-FFF2-40B4-BE49-F238E27FC236}">
                <a16:creationId xmlns:a16="http://schemas.microsoft.com/office/drawing/2014/main" id="{8EA592F1-3127-4781-985F-099CC565D34E}"/>
              </a:ext>
            </a:extLst>
          </p:cNvPr>
          <p:cNvGrpSpPr/>
          <p:nvPr/>
        </p:nvGrpSpPr>
        <p:grpSpPr>
          <a:xfrm rot="10800000">
            <a:off x="1316983" y="5044258"/>
            <a:ext cx="672074" cy="576064"/>
            <a:chOff x="467544" y="1275606"/>
            <a:chExt cx="504056" cy="432048"/>
          </a:xfrm>
        </p:grpSpPr>
        <p:cxnSp>
          <p:nvCxnSpPr>
            <p:cNvPr id="25" name="直接连接符 24">
              <a:extLst>
                <a:ext uri="{FF2B5EF4-FFF2-40B4-BE49-F238E27FC236}">
                  <a16:creationId xmlns:a16="http://schemas.microsoft.com/office/drawing/2014/main" id="{3AABC61E-75A2-4762-9987-1907AFD982EB}"/>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13710FA3-6F61-43F4-8531-DAAD5271CF2E}"/>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sp>
        <p:nvSpPr>
          <p:cNvPr id="32" name="TextBox 80">
            <a:extLst>
              <a:ext uri="{FF2B5EF4-FFF2-40B4-BE49-F238E27FC236}">
                <a16:creationId xmlns:a16="http://schemas.microsoft.com/office/drawing/2014/main" id="{864C3704-CA98-4C1C-BDB0-5A6AF77772F7}"/>
              </a:ext>
            </a:extLst>
          </p:cNvPr>
          <p:cNvSpPr txBox="1"/>
          <p:nvPr/>
        </p:nvSpPr>
        <p:spPr>
          <a:xfrm>
            <a:off x="776358" y="2567563"/>
            <a:ext cx="1290901" cy="3030893"/>
          </a:xfrm>
          <a:prstGeom prst="rect">
            <a:avLst/>
          </a:prstGeom>
          <a:noFill/>
          <a:ln>
            <a:noFill/>
          </a:ln>
        </p:spPr>
        <p:txBody>
          <a:bodyPr wrap="square" lIns="121917" tIns="60958" rIns="121917" bIns="60958" numCol="2" rtlCol="0">
            <a:spAutoFit/>
          </a:bodyPr>
          <a:lstStyle/>
          <a:p>
            <a:r>
              <a:rPr lang="zh-CN" altLang="en-US" sz="2700" dirty="0">
                <a:solidFill>
                  <a:schemeClr val="tx1">
                    <a:lumMod val="85000"/>
                    <a:lumOff val="15000"/>
                  </a:schemeClr>
                </a:solidFill>
                <a:latin typeface="等线" panose="02010600030101010101" pitchFamily="2" charset="-122"/>
                <a:ea typeface="等线" panose="02010600030101010101" pitchFamily="2" charset="-122"/>
              </a:rPr>
              <a:t>全球案例发现系统</a:t>
            </a:r>
            <a:r>
              <a:rPr lang="zh-CN" altLang="en-US" sz="2700" dirty="0">
                <a:solidFill>
                  <a:srgbClr val="5248A0"/>
                </a:solidFill>
                <a:latin typeface="等线" panose="02010600030101010101" pitchFamily="2" charset="-122"/>
                <a:ea typeface="等线" panose="02010600030101010101" pitchFamily="2" charset="-122"/>
              </a:rPr>
              <a:t>使用流程</a:t>
            </a:r>
            <a:endParaRPr lang="zh-CN" altLang="en-US" sz="2700" b="1" dirty="0">
              <a:solidFill>
                <a:srgbClr val="5248A0"/>
              </a:solidFill>
              <a:latin typeface="等线" panose="02010600030101010101" pitchFamily="2" charset="-122"/>
              <a:ea typeface="等线" panose="02010600030101010101" pitchFamily="2" charset="-122"/>
            </a:endParaRPr>
          </a:p>
        </p:txBody>
      </p:sp>
      <p:pic>
        <p:nvPicPr>
          <p:cNvPr id="3" name="图片 2">
            <a:extLst>
              <a:ext uri="{FF2B5EF4-FFF2-40B4-BE49-F238E27FC236}">
                <a16:creationId xmlns:a16="http://schemas.microsoft.com/office/drawing/2014/main" id="{05225601-8648-417D-97E4-9C789F9904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6443"/>
          <a:stretch/>
        </p:blipFill>
        <p:spPr>
          <a:xfrm>
            <a:off x="2774723" y="2215184"/>
            <a:ext cx="5395884" cy="4049543"/>
          </a:xfrm>
          <a:prstGeom prst="rect">
            <a:avLst/>
          </a:prstGeom>
          <a:ln>
            <a:solidFill>
              <a:schemeClr val="accent1">
                <a:lumMod val="60000"/>
                <a:lumOff val="40000"/>
              </a:schemeClr>
            </a:solidFill>
          </a:ln>
        </p:spPr>
      </p:pic>
      <p:sp>
        <p:nvSpPr>
          <p:cNvPr id="5" name="圆角矩形 37">
            <a:extLst>
              <a:ext uri="{FF2B5EF4-FFF2-40B4-BE49-F238E27FC236}">
                <a16:creationId xmlns:a16="http://schemas.microsoft.com/office/drawing/2014/main" id="{076AF65E-22C5-4195-82F8-2A006F70A7B3}"/>
              </a:ext>
            </a:extLst>
          </p:cNvPr>
          <p:cNvSpPr/>
          <p:nvPr/>
        </p:nvSpPr>
        <p:spPr>
          <a:xfrm>
            <a:off x="3358803" y="2768729"/>
            <a:ext cx="978713" cy="268608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Tree>
    <p:extLst>
      <p:ext uri="{BB962C8B-B14F-4D97-AF65-F5344CB8AC3E}">
        <p14:creationId xmlns:p14="http://schemas.microsoft.com/office/powerpoint/2010/main" val="2474209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4BE566B3-4663-4378-9E41-FD23736E0B5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3210" y="2253525"/>
            <a:ext cx="6766464" cy="3537100"/>
          </a:xfrm>
          <a:prstGeom prst="rect">
            <a:avLst/>
          </a:prstGeom>
          <a:noFill/>
          <a:ln>
            <a:solidFill>
              <a:schemeClr val="accent1"/>
            </a:solidFill>
          </a:ln>
        </p:spPr>
      </p:pic>
      <p:pic>
        <p:nvPicPr>
          <p:cNvPr id="20" name="图片 19">
            <a:extLst>
              <a:ext uri="{FF2B5EF4-FFF2-40B4-BE49-F238E27FC236}">
                <a16:creationId xmlns:a16="http://schemas.microsoft.com/office/drawing/2014/main" id="{3F4E8AB4-1639-4F4A-ACEB-587F5CF92BF2}"/>
              </a:ext>
            </a:extLst>
          </p:cNvPr>
          <p:cNvPicPr>
            <a:picLocks noChangeAspect="1"/>
          </p:cNvPicPr>
          <p:nvPr/>
        </p:nvPicPr>
        <p:blipFill rotWithShape="1">
          <a:blip r:embed="rId3">
            <a:extLst>
              <a:ext uri="{28A0092B-C50C-407E-A947-70E740481C1C}">
                <a14:useLocalDpi xmlns:a14="http://schemas.microsoft.com/office/drawing/2010/main" val="0"/>
              </a:ext>
            </a:extLst>
          </a:blip>
          <a:srcRect t="28999" r="547" b="15928"/>
          <a:stretch/>
        </p:blipFill>
        <p:spPr>
          <a:xfrm rot="10800000" flipH="1">
            <a:off x="-12000" y="-1469"/>
            <a:ext cx="12204000" cy="1373069"/>
          </a:xfrm>
          <a:prstGeom prst="rect">
            <a:avLst/>
          </a:prstGeom>
        </p:spPr>
      </p:pic>
      <p:sp>
        <p:nvSpPr>
          <p:cNvPr id="27" name="Text Box 3">
            <a:extLst>
              <a:ext uri="{FF2B5EF4-FFF2-40B4-BE49-F238E27FC236}">
                <a16:creationId xmlns:a16="http://schemas.microsoft.com/office/drawing/2014/main" id="{426DEA3E-BFDB-43B0-A06C-EE0756719C4E}"/>
              </a:ext>
            </a:extLst>
          </p:cNvPr>
          <p:cNvSpPr txBox="1">
            <a:spLocks noChangeArrowheads="1"/>
          </p:cNvSpPr>
          <p:nvPr/>
        </p:nvSpPr>
        <p:spPr bwMode="auto">
          <a:xfrm>
            <a:off x="167430" y="436274"/>
            <a:ext cx="3192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800" b="1" dirty="0">
                <a:solidFill>
                  <a:schemeClr val="bg1"/>
                </a:solidFill>
                <a:latin typeface="微软雅黑" panose="020B0503020204020204" pitchFamily="34" charset="-122"/>
                <a:ea typeface="微软雅黑" panose="020B0503020204020204" pitchFamily="34" charset="-122"/>
              </a:rPr>
              <a:t>全球案例发现系统</a:t>
            </a:r>
            <a:endParaRPr lang="zh-CN" altLang="zh-CN" sz="2800" b="1" dirty="0">
              <a:solidFill>
                <a:schemeClr val="bg1"/>
              </a:solidFill>
              <a:ea typeface="微软雅黑" panose="020B0503020204020204" pitchFamily="34" charset="-122"/>
            </a:endParaRPr>
          </a:p>
        </p:txBody>
      </p:sp>
      <p:sp>
        <p:nvSpPr>
          <p:cNvPr id="28" name="Line 4">
            <a:extLst>
              <a:ext uri="{FF2B5EF4-FFF2-40B4-BE49-F238E27FC236}">
                <a16:creationId xmlns:a16="http://schemas.microsoft.com/office/drawing/2014/main" id="{EA8F728E-C786-4B95-A6A3-A634B9DBCCF8}"/>
              </a:ext>
            </a:extLst>
          </p:cNvPr>
          <p:cNvSpPr>
            <a:spLocks noChangeShapeType="1"/>
          </p:cNvSpPr>
          <p:nvPr/>
        </p:nvSpPr>
        <p:spPr bwMode="auto">
          <a:xfrm>
            <a:off x="638175" y="1089426"/>
            <a:ext cx="22510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29" name="矩形 28">
            <a:extLst>
              <a:ext uri="{FF2B5EF4-FFF2-40B4-BE49-F238E27FC236}">
                <a16:creationId xmlns:a16="http://schemas.microsoft.com/office/drawing/2014/main" id="{EB70FC0B-0084-47D8-A81E-2AD9B0B46F9E}"/>
              </a:ext>
            </a:extLst>
          </p:cNvPr>
          <p:cNvSpPr/>
          <p:nvPr/>
        </p:nvSpPr>
        <p:spPr>
          <a:xfrm>
            <a:off x="9288462" y="2271"/>
            <a:ext cx="226800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C6BD94EF-6707-4C04-BCFA-84596359F3FE}"/>
              </a:ext>
            </a:extLst>
          </p:cNvPr>
          <p:cNvSpPr/>
          <p:nvPr/>
        </p:nvSpPr>
        <p:spPr>
          <a:xfrm flipV="1">
            <a:off x="9288462" y="578271"/>
            <a:ext cx="2268000" cy="216000"/>
          </a:xfrm>
          <a:prstGeom prst="triangle">
            <a:avLst>
              <a:gd name="adj" fmla="val 519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30">
            <a:extLst>
              <a:ext uri="{FF2B5EF4-FFF2-40B4-BE49-F238E27FC236}">
                <a16:creationId xmlns:a16="http://schemas.microsoft.com/office/drawing/2014/main" id="{1A042D25-9949-424E-8148-DB51DF78B249}"/>
              </a:ext>
            </a:extLst>
          </p:cNvPr>
          <p:cNvPicPr>
            <a:picLocks noChangeAspect="1"/>
          </p:cNvPicPr>
          <p:nvPr/>
        </p:nvPicPr>
        <p:blipFill rotWithShape="1">
          <a:blip r:embed="rId4">
            <a:extLst>
              <a:ext uri="{28A0092B-C50C-407E-A947-70E740481C1C}">
                <a14:useLocalDpi xmlns:a14="http://schemas.microsoft.com/office/drawing/2010/main" val="0"/>
              </a:ext>
            </a:extLst>
          </a:blip>
          <a:srcRect l="-426" t="-4970" b="-1"/>
          <a:stretch/>
        </p:blipFill>
        <p:spPr>
          <a:xfrm>
            <a:off x="9432655" y="93713"/>
            <a:ext cx="1889482" cy="396000"/>
          </a:xfrm>
          <a:prstGeom prst="rect">
            <a:avLst/>
          </a:prstGeom>
        </p:spPr>
      </p:pic>
      <p:sp>
        <p:nvSpPr>
          <p:cNvPr id="15" name="圆角矩形 52">
            <a:extLst>
              <a:ext uri="{FF2B5EF4-FFF2-40B4-BE49-F238E27FC236}">
                <a16:creationId xmlns:a16="http://schemas.microsoft.com/office/drawing/2014/main" id="{B8283553-27B7-4A4A-9651-B151B80E9379}"/>
              </a:ext>
            </a:extLst>
          </p:cNvPr>
          <p:cNvSpPr/>
          <p:nvPr/>
        </p:nvSpPr>
        <p:spPr>
          <a:xfrm>
            <a:off x="7351489" y="2512060"/>
            <a:ext cx="1163246" cy="108000"/>
          </a:xfrm>
          <a:prstGeom prst="roundRect">
            <a:avLst/>
          </a:prstGeom>
          <a:no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6" name="Text Box 136">
            <a:extLst>
              <a:ext uri="{FF2B5EF4-FFF2-40B4-BE49-F238E27FC236}">
                <a16:creationId xmlns:a16="http://schemas.microsoft.com/office/drawing/2014/main" id="{24DDD107-12BF-44D5-813F-CD5CA05BCB11}"/>
              </a:ext>
            </a:extLst>
          </p:cNvPr>
          <p:cNvSpPr txBox="1">
            <a:spLocks noChangeArrowheads="1"/>
          </p:cNvSpPr>
          <p:nvPr/>
        </p:nvSpPr>
        <p:spPr bwMode="auto">
          <a:xfrm>
            <a:off x="6453620" y="2901972"/>
            <a:ext cx="1057275" cy="287655"/>
          </a:xfrm>
          <a:prstGeom prst="rect">
            <a:avLst/>
          </a:prstGeom>
          <a:solidFill>
            <a:srgbClr val="C00000"/>
          </a:solidFill>
          <a:ln w="9525">
            <a:solidFill>
              <a:srgbClr val="000000"/>
            </a:solidFill>
            <a:miter lim="800000"/>
            <a:headEnd/>
            <a:tailEnd/>
          </a:ln>
        </p:spPr>
        <p:txBody>
          <a:bodyPr rot="0" vert="horz" wrap="square" lIns="91440" tIns="45720" rIns="91440" bIns="45720" anchor="t" anchorCtr="0" upright="1">
            <a:noAutofit/>
          </a:bodyPr>
          <a:lstStyle/>
          <a:p>
            <a:pPr indent="127000" algn="just">
              <a:lnSpc>
                <a:spcPct val="150000"/>
              </a:lnSpc>
              <a:spcAft>
                <a:spcPts val="1200"/>
              </a:spcAft>
            </a:pPr>
            <a:r>
              <a:rPr lang="zh-CN" sz="900" b="1" kern="100">
                <a:solidFill>
                  <a:srgbClr val="FFFFFF"/>
                </a:solidFill>
                <a:effectLst/>
                <a:latin typeface="Calibri" panose="020F0502020204030204" pitchFamily="34" charset="0"/>
                <a:ea typeface="宋体" panose="02010600030101010101" pitchFamily="2" charset="-122"/>
                <a:cs typeface="Times New Roman" panose="02020603050405020304" pitchFamily="18" charset="0"/>
              </a:rPr>
              <a:t>发送个人预览版</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7" name="Text Box 137">
            <a:extLst>
              <a:ext uri="{FF2B5EF4-FFF2-40B4-BE49-F238E27FC236}">
                <a16:creationId xmlns:a16="http://schemas.microsoft.com/office/drawing/2014/main" id="{C663D89E-2632-46CE-81E9-4079FC62E86E}"/>
              </a:ext>
            </a:extLst>
          </p:cNvPr>
          <p:cNvSpPr txBox="1">
            <a:spLocks noChangeArrowheads="1"/>
          </p:cNvSpPr>
          <p:nvPr/>
        </p:nvSpPr>
        <p:spPr bwMode="auto">
          <a:xfrm>
            <a:off x="7585190" y="2899432"/>
            <a:ext cx="1066800" cy="287655"/>
          </a:xfrm>
          <a:prstGeom prst="rect">
            <a:avLst/>
          </a:prstGeom>
          <a:solidFill>
            <a:srgbClr val="C00000"/>
          </a:solidFill>
          <a:ln w="9525">
            <a:solidFill>
              <a:srgbClr val="000000"/>
            </a:solidFill>
            <a:miter lim="800000"/>
            <a:headEnd/>
            <a:tailEnd/>
          </a:ln>
        </p:spPr>
        <p:txBody>
          <a:bodyPr rot="0" vert="horz" wrap="square" lIns="91440" tIns="45720" rIns="91440" bIns="45720" anchor="t" anchorCtr="0" upright="1">
            <a:noAutofit/>
          </a:bodyPr>
          <a:lstStyle/>
          <a:p>
            <a:pPr indent="127000" algn="just">
              <a:lnSpc>
                <a:spcPct val="150000"/>
              </a:lnSpc>
            </a:pPr>
            <a:r>
              <a:rPr lang="zh-CN" sz="900" b="1" kern="100">
                <a:solidFill>
                  <a:srgbClr val="FFFFFF"/>
                </a:solidFill>
                <a:effectLst/>
                <a:latin typeface="Calibri" panose="020F0502020204030204" pitchFamily="34" charset="0"/>
                <a:ea typeface="宋体" panose="02010600030101010101" pitchFamily="2" charset="-122"/>
                <a:cs typeface="Times New Roman" panose="02020603050405020304" pitchFamily="18" charset="0"/>
              </a:rPr>
              <a:t>发送课堂正式版</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18" name="直接箭头连接符 17">
            <a:extLst>
              <a:ext uri="{FF2B5EF4-FFF2-40B4-BE49-F238E27FC236}">
                <a16:creationId xmlns:a16="http://schemas.microsoft.com/office/drawing/2014/main" id="{69072132-3684-42BB-A5A7-43A73A88CF55}"/>
              </a:ext>
            </a:extLst>
          </p:cNvPr>
          <p:cNvCxnSpPr/>
          <p:nvPr/>
        </p:nvCxnSpPr>
        <p:spPr>
          <a:xfrm>
            <a:off x="7838555" y="2625112"/>
            <a:ext cx="0" cy="251460"/>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55">
            <a:extLst>
              <a:ext uri="{FF2B5EF4-FFF2-40B4-BE49-F238E27FC236}">
                <a16:creationId xmlns:a16="http://schemas.microsoft.com/office/drawing/2014/main" id="{8F30557C-F02F-4A48-AFC8-CBD923F2CC4C}"/>
              </a:ext>
            </a:extLst>
          </p:cNvPr>
          <p:cNvSpPr txBox="1"/>
          <p:nvPr/>
        </p:nvSpPr>
        <p:spPr>
          <a:xfrm>
            <a:off x="6399876" y="2867463"/>
            <a:ext cx="3163797" cy="359410"/>
          </a:xfrm>
          <a:prstGeom prst="rect">
            <a:avLst/>
          </a:prstGeom>
          <a:noFill/>
          <a:ln w="12700">
            <a:solidFill>
              <a:srgbClr val="C00000"/>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304800" algn="just">
              <a:lnSpc>
                <a:spcPct val="150000"/>
              </a:lnSpc>
            </a:pPr>
            <a:r>
              <a:rPr lang="en-US" sz="1200" kern="100">
                <a:effectLst/>
                <a:ea typeface="宋体" panose="02010600030101010101" pitchFamily="2" charset="-122"/>
                <a:cs typeface="Times New Roman" panose="02020603050405020304" pitchFamily="18" charset="0"/>
              </a:rPr>
              <a:t> </a:t>
            </a:r>
            <a:endParaRPr lang="zh-CN" sz="1200" kern="100">
              <a:effectLst/>
              <a:ea typeface="宋体" panose="02010600030101010101" pitchFamily="2" charset="-122"/>
              <a:cs typeface="Times New Roman" panose="02020603050405020304" pitchFamily="18" charset="0"/>
            </a:endParaRPr>
          </a:p>
          <a:p>
            <a:pPr indent="304800" algn="just">
              <a:lnSpc>
                <a:spcPct val="150000"/>
              </a:lnSpc>
            </a:pPr>
            <a:r>
              <a:rPr lang="en-US" sz="1200" kern="100">
                <a:effectLst/>
                <a:ea typeface="宋体" panose="02010600030101010101" pitchFamily="2" charset="-122"/>
                <a:cs typeface="Times New Roman" panose="02020603050405020304" pitchFamily="18" charset="0"/>
              </a:rPr>
              <a:t> </a:t>
            </a:r>
            <a:endParaRPr lang="zh-CN" sz="1200" kern="100">
              <a:effectLst/>
              <a:ea typeface="宋体" panose="02010600030101010101" pitchFamily="2" charset="-122"/>
              <a:cs typeface="Times New Roman" panose="02020603050405020304" pitchFamily="18" charset="0"/>
            </a:endParaRPr>
          </a:p>
        </p:txBody>
      </p:sp>
      <p:sp>
        <p:nvSpPr>
          <p:cNvPr id="22" name="Text Box 138">
            <a:extLst>
              <a:ext uri="{FF2B5EF4-FFF2-40B4-BE49-F238E27FC236}">
                <a16:creationId xmlns:a16="http://schemas.microsoft.com/office/drawing/2014/main" id="{8D94A0FE-151E-40F1-AE71-943216909D42}"/>
              </a:ext>
            </a:extLst>
          </p:cNvPr>
          <p:cNvSpPr txBox="1">
            <a:spLocks noChangeArrowheads="1"/>
          </p:cNvSpPr>
          <p:nvPr/>
        </p:nvSpPr>
        <p:spPr bwMode="auto">
          <a:xfrm>
            <a:off x="8708736" y="2897943"/>
            <a:ext cx="798195" cy="287655"/>
          </a:xfrm>
          <a:prstGeom prst="rect">
            <a:avLst/>
          </a:prstGeom>
          <a:solidFill>
            <a:srgbClr val="C00000"/>
          </a:solidFill>
          <a:ln w="9525">
            <a:solidFill>
              <a:srgbClr val="000000"/>
            </a:solidFill>
            <a:miter lim="800000"/>
            <a:headEnd/>
            <a:tailEnd/>
          </a:ln>
        </p:spPr>
        <p:txBody>
          <a:bodyPr rot="0" vert="horz" wrap="square" lIns="91440" tIns="45720" rIns="91440" bIns="45720" anchor="t" anchorCtr="0" upright="1">
            <a:noAutofit/>
          </a:bodyPr>
          <a:lstStyle/>
          <a:p>
            <a:pPr indent="127000" algn="just">
              <a:lnSpc>
                <a:spcPct val="150000"/>
              </a:lnSpc>
            </a:pPr>
            <a:r>
              <a:rPr lang="zh-CN" sz="900" b="1" kern="100">
                <a:solidFill>
                  <a:srgbClr val="FFFFFF"/>
                </a:solidFill>
                <a:effectLst/>
                <a:latin typeface="Calibri" panose="020F0502020204030204" pitchFamily="34" charset="0"/>
                <a:ea typeface="宋体" panose="02010600030101010101" pitchFamily="2" charset="-122"/>
                <a:cs typeface="Times New Roman" panose="02020603050405020304" pitchFamily="18" charset="0"/>
              </a:rPr>
              <a:t>添加收藏</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 name="Rectangle 3">
            <a:extLst>
              <a:ext uri="{FF2B5EF4-FFF2-40B4-BE49-F238E27FC236}">
                <a16:creationId xmlns:a16="http://schemas.microsoft.com/office/drawing/2014/main" id="{DD26D6BB-1978-4D7E-A4D5-0045E84F4437}"/>
              </a:ext>
            </a:extLst>
          </p:cNvPr>
          <p:cNvSpPr>
            <a:spLocks noChangeArrowheads="1"/>
          </p:cNvSpPr>
          <p:nvPr/>
        </p:nvSpPr>
        <p:spPr bwMode="auto">
          <a:xfrm>
            <a:off x="9669903" y="2763049"/>
            <a:ext cx="2069738" cy="303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048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1pPr>
            <a:lvl2pPr marL="4572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2pPr>
            <a:lvl3pPr marL="9144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3pPr>
            <a:lvl4pPr marL="13716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4pPr>
            <a:lvl5pPr marL="18288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5pPr>
            <a:lvl6pPr marL="22860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6pPr>
            <a:lvl7pPr marL="27432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7pPr>
            <a:lvl8pPr marL="32004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8pPr>
            <a:lvl9pPr marL="36576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9pPr>
          </a:lstStyle>
          <a:p>
            <a:pPr marR="0" lvl="0" indent="0" algn="l" defTabSz="914400" rtl="0" eaLnBrk="0" fontAlgn="base" latinLnBrk="0" hangingPunct="0">
              <a:lnSpc>
                <a:spcPct val="150000"/>
              </a:lnSpc>
              <a:spcBef>
                <a:spcPct val="0"/>
              </a:spcBef>
              <a:spcAft>
                <a:spcPct val="0"/>
              </a:spcAft>
              <a:buClrTx/>
              <a:buSzTx/>
              <a:buFontTx/>
              <a:buNone/>
              <a:tabLst>
                <a:tab pos="4572000" algn="l"/>
              </a:tabLst>
            </a:pPr>
            <a:r>
              <a:rPr kumimoji="0" lang="zh-CN" altLang="en-US"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下载</a:t>
            </a:r>
            <a:r>
              <a:rPr kumimoji="0" lang="en-US" altLang="zh-CN"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a:t>
            </a:r>
            <a:r>
              <a:rPr kumimoji="0" lang="zh-CN" altLang="en-US"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收藏：</a:t>
            </a:r>
            <a:endParaRPr kumimoji="0" lang="en-US" altLang="zh-CN"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endParaRPr>
          </a:p>
          <a:p>
            <a:pPr indent="304800" algn="just">
              <a:lnSpc>
                <a:spcPct val="150000"/>
              </a:lnSpc>
              <a:spcAft>
                <a:spcPts val="1200"/>
              </a:spcAft>
              <a:tabLst>
                <a:tab pos="4743450" algn="l"/>
              </a:tabLst>
            </a:pPr>
            <a:r>
              <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rPr>
              <a:t>登录个人账号后，在资源浏览界面，可通过</a:t>
            </a:r>
            <a:r>
              <a:rPr lang="zh-CN" altLang="en-US" sz="1600" kern="100" dirty="0">
                <a:effectLst/>
                <a:latin typeface="Calibri" panose="020F0502020204030204" pitchFamily="34" charset="0"/>
                <a:ea typeface="宋体" panose="02010600030101010101" pitchFamily="2" charset="-122"/>
                <a:cs typeface="Times New Roman" panose="02020603050405020304" pitchFamily="18" charset="0"/>
              </a:rPr>
              <a:t>邮件发送或下载按钮</a:t>
            </a:r>
            <a:r>
              <a:rPr lang="zh-CN" altLang="en-US" sz="1600" kern="100" dirty="0">
                <a:latin typeface="Calibri" panose="020F0502020204030204" pitchFamily="34" charset="0"/>
                <a:cs typeface="Times New Roman" panose="02020603050405020304" pitchFamily="18" charset="0"/>
              </a:rPr>
              <a:t>保存感兴趣的文献资源</a:t>
            </a:r>
            <a:r>
              <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rPr>
              <a:t>，也可以将其放入到收藏夹内，方便下次使用。</a:t>
            </a:r>
            <a:r>
              <a:rPr lang="zh-CN" altLang="en-US" sz="1050" kern="100" dirty="0">
                <a:effectLst/>
                <a:latin typeface="Calibri" panose="020F0502020204030204" pitchFamily="34" charset="0"/>
                <a:ea typeface="宋体" panose="02010600030101010101" pitchFamily="2" charset="-122"/>
                <a:cs typeface="Times New Roman" panose="02020603050405020304" pitchFamily="18" charset="0"/>
              </a:rPr>
              <a:t>（账号权限）</a:t>
            </a:r>
            <a:endPar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24" name="组合 23">
            <a:extLst>
              <a:ext uri="{FF2B5EF4-FFF2-40B4-BE49-F238E27FC236}">
                <a16:creationId xmlns:a16="http://schemas.microsoft.com/office/drawing/2014/main" id="{1D1B44C1-407C-4560-B8AC-606975CBE37F}"/>
              </a:ext>
            </a:extLst>
          </p:cNvPr>
          <p:cNvGrpSpPr/>
          <p:nvPr/>
        </p:nvGrpSpPr>
        <p:grpSpPr>
          <a:xfrm>
            <a:off x="644908" y="2437447"/>
            <a:ext cx="672074" cy="576064"/>
            <a:chOff x="467544" y="1275606"/>
            <a:chExt cx="504056" cy="432048"/>
          </a:xfrm>
        </p:grpSpPr>
        <p:cxnSp>
          <p:nvCxnSpPr>
            <p:cNvPr id="25" name="直接连接符 24">
              <a:extLst>
                <a:ext uri="{FF2B5EF4-FFF2-40B4-BE49-F238E27FC236}">
                  <a16:creationId xmlns:a16="http://schemas.microsoft.com/office/drawing/2014/main" id="{940A495A-C3E2-4EB0-AA1B-225AE1DC30F9}"/>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B7B1A182-BF26-4F4F-B11B-5FAC097099AE}"/>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grpSp>
        <p:nvGrpSpPr>
          <p:cNvPr id="32" name="组合 31">
            <a:extLst>
              <a:ext uri="{FF2B5EF4-FFF2-40B4-BE49-F238E27FC236}">
                <a16:creationId xmlns:a16="http://schemas.microsoft.com/office/drawing/2014/main" id="{4485110C-AFC8-4168-8C86-7C8A2327320F}"/>
              </a:ext>
            </a:extLst>
          </p:cNvPr>
          <p:cNvGrpSpPr/>
          <p:nvPr/>
        </p:nvGrpSpPr>
        <p:grpSpPr>
          <a:xfrm rot="10800000">
            <a:off x="1316983" y="5044258"/>
            <a:ext cx="672074" cy="576064"/>
            <a:chOff x="467544" y="1275606"/>
            <a:chExt cx="504056" cy="432048"/>
          </a:xfrm>
        </p:grpSpPr>
        <p:cxnSp>
          <p:nvCxnSpPr>
            <p:cNvPr id="33" name="直接连接符 32">
              <a:extLst>
                <a:ext uri="{FF2B5EF4-FFF2-40B4-BE49-F238E27FC236}">
                  <a16:creationId xmlns:a16="http://schemas.microsoft.com/office/drawing/2014/main" id="{B13EBEBF-AC02-4A09-BDF6-42099E55EE57}"/>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3D30DB2C-E8F6-4648-BAFD-1A52691C5009}"/>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sp>
        <p:nvSpPr>
          <p:cNvPr id="35" name="TextBox 80">
            <a:extLst>
              <a:ext uri="{FF2B5EF4-FFF2-40B4-BE49-F238E27FC236}">
                <a16:creationId xmlns:a16="http://schemas.microsoft.com/office/drawing/2014/main" id="{1B28F8CA-17F8-45BA-A6D1-AB17F4CD24B6}"/>
              </a:ext>
            </a:extLst>
          </p:cNvPr>
          <p:cNvSpPr txBox="1"/>
          <p:nvPr/>
        </p:nvSpPr>
        <p:spPr>
          <a:xfrm>
            <a:off x="776358" y="2567563"/>
            <a:ext cx="1290901" cy="3030893"/>
          </a:xfrm>
          <a:prstGeom prst="rect">
            <a:avLst/>
          </a:prstGeom>
          <a:noFill/>
          <a:ln>
            <a:noFill/>
          </a:ln>
        </p:spPr>
        <p:txBody>
          <a:bodyPr wrap="square" lIns="121917" tIns="60958" rIns="121917" bIns="60958" numCol="2" rtlCol="0">
            <a:spAutoFit/>
          </a:bodyPr>
          <a:lstStyle/>
          <a:p>
            <a:r>
              <a:rPr lang="zh-CN" altLang="en-US" sz="2700" dirty="0">
                <a:solidFill>
                  <a:schemeClr val="tx1">
                    <a:lumMod val="85000"/>
                    <a:lumOff val="15000"/>
                  </a:schemeClr>
                </a:solidFill>
                <a:latin typeface="等线" panose="02010600030101010101" pitchFamily="2" charset="-122"/>
                <a:ea typeface="等线" panose="02010600030101010101" pitchFamily="2" charset="-122"/>
              </a:rPr>
              <a:t>全球案例发现系统</a:t>
            </a:r>
            <a:r>
              <a:rPr lang="zh-CN" altLang="en-US" sz="2700" dirty="0">
                <a:solidFill>
                  <a:srgbClr val="5248A0"/>
                </a:solidFill>
                <a:latin typeface="等线" panose="02010600030101010101" pitchFamily="2" charset="-122"/>
                <a:ea typeface="等线" panose="02010600030101010101" pitchFamily="2" charset="-122"/>
              </a:rPr>
              <a:t>使用流程</a:t>
            </a:r>
            <a:endParaRPr lang="zh-CN" altLang="en-US" sz="2700" b="1" dirty="0">
              <a:solidFill>
                <a:srgbClr val="5248A0"/>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2778838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3F4E8AB4-1639-4F4A-ACEB-587F5CF92BF2}"/>
              </a:ext>
            </a:extLst>
          </p:cNvPr>
          <p:cNvPicPr>
            <a:picLocks noChangeAspect="1"/>
          </p:cNvPicPr>
          <p:nvPr/>
        </p:nvPicPr>
        <p:blipFill rotWithShape="1">
          <a:blip r:embed="rId2">
            <a:extLst>
              <a:ext uri="{28A0092B-C50C-407E-A947-70E740481C1C}">
                <a14:useLocalDpi xmlns:a14="http://schemas.microsoft.com/office/drawing/2010/main" val="0"/>
              </a:ext>
            </a:extLst>
          </a:blip>
          <a:srcRect t="28999" r="547" b="15928"/>
          <a:stretch/>
        </p:blipFill>
        <p:spPr>
          <a:xfrm rot="10800000" flipH="1">
            <a:off x="-12000" y="-1469"/>
            <a:ext cx="12204000" cy="1373069"/>
          </a:xfrm>
          <a:prstGeom prst="rect">
            <a:avLst/>
          </a:prstGeom>
        </p:spPr>
      </p:pic>
      <p:sp>
        <p:nvSpPr>
          <p:cNvPr id="27" name="Text Box 3">
            <a:extLst>
              <a:ext uri="{FF2B5EF4-FFF2-40B4-BE49-F238E27FC236}">
                <a16:creationId xmlns:a16="http://schemas.microsoft.com/office/drawing/2014/main" id="{426DEA3E-BFDB-43B0-A06C-EE0756719C4E}"/>
              </a:ext>
            </a:extLst>
          </p:cNvPr>
          <p:cNvSpPr txBox="1">
            <a:spLocks noChangeArrowheads="1"/>
          </p:cNvSpPr>
          <p:nvPr/>
        </p:nvSpPr>
        <p:spPr bwMode="auto">
          <a:xfrm>
            <a:off x="167430" y="436274"/>
            <a:ext cx="3192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800" b="1" dirty="0">
                <a:solidFill>
                  <a:schemeClr val="bg1"/>
                </a:solidFill>
                <a:latin typeface="微软雅黑" panose="020B0503020204020204" pitchFamily="34" charset="-122"/>
                <a:ea typeface="微软雅黑" panose="020B0503020204020204" pitchFamily="34" charset="-122"/>
              </a:rPr>
              <a:t>全球案例发现系统</a:t>
            </a:r>
            <a:endParaRPr lang="zh-CN" altLang="zh-CN" sz="2800" b="1" dirty="0">
              <a:solidFill>
                <a:schemeClr val="bg1"/>
              </a:solidFill>
              <a:ea typeface="微软雅黑" panose="020B0503020204020204" pitchFamily="34" charset="-122"/>
            </a:endParaRPr>
          </a:p>
        </p:txBody>
      </p:sp>
      <p:sp>
        <p:nvSpPr>
          <p:cNvPr id="28" name="Line 4">
            <a:extLst>
              <a:ext uri="{FF2B5EF4-FFF2-40B4-BE49-F238E27FC236}">
                <a16:creationId xmlns:a16="http://schemas.microsoft.com/office/drawing/2014/main" id="{EA8F728E-C786-4B95-A6A3-A634B9DBCCF8}"/>
              </a:ext>
            </a:extLst>
          </p:cNvPr>
          <p:cNvSpPr>
            <a:spLocks noChangeShapeType="1"/>
          </p:cNvSpPr>
          <p:nvPr/>
        </p:nvSpPr>
        <p:spPr bwMode="auto">
          <a:xfrm>
            <a:off x="638175" y="1089426"/>
            <a:ext cx="22510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29" name="矩形 28">
            <a:extLst>
              <a:ext uri="{FF2B5EF4-FFF2-40B4-BE49-F238E27FC236}">
                <a16:creationId xmlns:a16="http://schemas.microsoft.com/office/drawing/2014/main" id="{EB70FC0B-0084-47D8-A81E-2AD9B0B46F9E}"/>
              </a:ext>
            </a:extLst>
          </p:cNvPr>
          <p:cNvSpPr/>
          <p:nvPr/>
        </p:nvSpPr>
        <p:spPr>
          <a:xfrm>
            <a:off x="9288462" y="2271"/>
            <a:ext cx="226800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C6BD94EF-6707-4C04-BCFA-84596359F3FE}"/>
              </a:ext>
            </a:extLst>
          </p:cNvPr>
          <p:cNvSpPr/>
          <p:nvPr/>
        </p:nvSpPr>
        <p:spPr>
          <a:xfrm flipV="1">
            <a:off x="9288462" y="578271"/>
            <a:ext cx="2268000" cy="216000"/>
          </a:xfrm>
          <a:prstGeom prst="triangle">
            <a:avLst>
              <a:gd name="adj" fmla="val 519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30">
            <a:extLst>
              <a:ext uri="{FF2B5EF4-FFF2-40B4-BE49-F238E27FC236}">
                <a16:creationId xmlns:a16="http://schemas.microsoft.com/office/drawing/2014/main" id="{1A042D25-9949-424E-8148-DB51DF78B249}"/>
              </a:ext>
            </a:extLst>
          </p:cNvPr>
          <p:cNvPicPr>
            <a:picLocks noChangeAspect="1"/>
          </p:cNvPicPr>
          <p:nvPr/>
        </p:nvPicPr>
        <p:blipFill rotWithShape="1">
          <a:blip r:embed="rId3">
            <a:extLst>
              <a:ext uri="{28A0092B-C50C-407E-A947-70E740481C1C}">
                <a14:useLocalDpi xmlns:a14="http://schemas.microsoft.com/office/drawing/2010/main" val="0"/>
              </a:ext>
            </a:extLst>
          </a:blip>
          <a:srcRect l="-426" t="-4970" b="-1"/>
          <a:stretch/>
        </p:blipFill>
        <p:spPr>
          <a:xfrm>
            <a:off x="9432655" y="93713"/>
            <a:ext cx="1889482" cy="396000"/>
          </a:xfrm>
          <a:prstGeom prst="rect">
            <a:avLst/>
          </a:prstGeom>
        </p:spPr>
      </p:pic>
      <p:sp>
        <p:nvSpPr>
          <p:cNvPr id="2" name="Rectangle 3">
            <a:extLst>
              <a:ext uri="{FF2B5EF4-FFF2-40B4-BE49-F238E27FC236}">
                <a16:creationId xmlns:a16="http://schemas.microsoft.com/office/drawing/2014/main" id="{DD26D6BB-1978-4D7E-A4D5-0045E84F4437}"/>
              </a:ext>
            </a:extLst>
          </p:cNvPr>
          <p:cNvSpPr>
            <a:spLocks noChangeArrowheads="1"/>
          </p:cNvSpPr>
          <p:nvPr/>
        </p:nvSpPr>
        <p:spPr bwMode="auto">
          <a:xfrm>
            <a:off x="8818055" y="3494339"/>
            <a:ext cx="2738407" cy="231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048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1pPr>
            <a:lvl2pPr marL="4572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2pPr>
            <a:lvl3pPr marL="9144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3pPr>
            <a:lvl4pPr marL="13716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4pPr>
            <a:lvl5pPr marL="18288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5pPr>
            <a:lvl6pPr marL="22860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6pPr>
            <a:lvl7pPr marL="27432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7pPr>
            <a:lvl8pPr marL="32004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8pPr>
            <a:lvl9pPr marL="36576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9pPr>
          </a:lstStyle>
          <a:p>
            <a:pPr marR="0" lvl="0" indent="0" algn="l" defTabSz="914400" rtl="0" eaLnBrk="0" fontAlgn="base" latinLnBrk="0" hangingPunct="0">
              <a:lnSpc>
                <a:spcPct val="150000"/>
              </a:lnSpc>
              <a:spcBef>
                <a:spcPct val="0"/>
              </a:spcBef>
              <a:spcAft>
                <a:spcPts val="0"/>
              </a:spcAft>
              <a:buClrTx/>
              <a:buSzTx/>
              <a:buFontTx/>
              <a:buNone/>
              <a:tabLst>
                <a:tab pos="4572000" algn="l"/>
              </a:tabLst>
            </a:pPr>
            <a:r>
              <a:rPr kumimoji="0" lang="zh-CN" altLang="en-US"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我的收藏：</a:t>
            </a:r>
            <a:endParaRPr kumimoji="0" lang="en-US" altLang="zh-CN"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endParaRPr>
          </a:p>
          <a:p>
            <a:pPr indent="304800" algn="just">
              <a:lnSpc>
                <a:spcPct val="150000"/>
              </a:lnSpc>
              <a:spcAft>
                <a:spcPts val="0"/>
              </a:spcAft>
              <a:tabLst>
                <a:tab pos="4743450" algn="l"/>
              </a:tabLst>
            </a:pPr>
            <a:r>
              <a:rPr lang="zh-CN" altLang="en-US" sz="1600" kern="100" dirty="0">
                <a:effectLst/>
                <a:latin typeface="Calibri" panose="020F0502020204030204" pitchFamily="34" charset="0"/>
                <a:ea typeface="宋体" panose="02010600030101010101" pitchFamily="2" charset="-122"/>
                <a:cs typeface="Times New Roman" panose="02020603050405020304" pitchFamily="18" charset="0"/>
              </a:rPr>
              <a:t>可以新建、修改及删除文件夹，实现文献资源的分类收藏；</a:t>
            </a:r>
            <a:endPar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a:p>
            <a:pPr indent="304800" algn="just">
              <a:lnSpc>
                <a:spcPct val="150000"/>
              </a:lnSpc>
              <a:spcAft>
                <a:spcPts val="0"/>
              </a:spcAft>
              <a:tabLst>
                <a:tab pos="4743450" algn="l"/>
              </a:tabLst>
            </a:pPr>
            <a:r>
              <a:rPr lang="zh-CN" altLang="en-US" sz="1600" kern="100" dirty="0">
                <a:latin typeface="Calibri" panose="020F0502020204030204" pitchFamily="34" charset="0"/>
                <a:cs typeface="Times New Roman" panose="02020603050405020304" pitchFamily="18" charset="0"/>
              </a:rPr>
              <a:t>可以进行文件夹的搜索；</a:t>
            </a:r>
            <a:endPar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a:p>
            <a:pPr indent="304800" algn="just">
              <a:lnSpc>
                <a:spcPct val="150000"/>
              </a:lnSpc>
              <a:spcAft>
                <a:spcPts val="0"/>
              </a:spcAft>
              <a:tabLst>
                <a:tab pos="4743450" algn="l"/>
              </a:tabLst>
            </a:pPr>
            <a:r>
              <a:rPr lang="zh-CN" altLang="en-US" sz="1600" kern="100" dirty="0">
                <a:latin typeface="Calibri" panose="020F0502020204030204" pitchFamily="34" charset="0"/>
                <a:cs typeface="Times New Roman" panose="02020603050405020304" pitchFamily="18" charset="0"/>
              </a:rPr>
              <a:t>可以取消文献资源的收藏</a:t>
            </a:r>
            <a:r>
              <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rPr>
              <a:t>。</a:t>
            </a:r>
          </a:p>
        </p:txBody>
      </p:sp>
      <p:pic>
        <p:nvPicPr>
          <p:cNvPr id="23" name="图片 22">
            <a:extLst>
              <a:ext uri="{FF2B5EF4-FFF2-40B4-BE49-F238E27FC236}">
                <a16:creationId xmlns:a16="http://schemas.microsoft.com/office/drawing/2014/main" id="{FCBAD3F4-1EF5-4385-8313-16B594F03393}"/>
              </a:ext>
            </a:extLst>
          </p:cNvPr>
          <p:cNvPicPr/>
          <p:nvPr/>
        </p:nvPicPr>
        <p:blipFill rotWithShape="1">
          <a:blip r:embed="rId4" cstate="print">
            <a:extLst>
              <a:ext uri="{28A0092B-C50C-407E-A947-70E740481C1C}">
                <a14:useLocalDpi xmlns:a14="http://schemas.microsoft.com/office/drawing/2010/main" val="0"/>
              </a:ext>
            </a:extLst>
          </a:blip>
          <a:srcRect l="3732" r="3663"/>
          <a:stretch/>
        </p:blipFill>
        <p:spPr bwMode="auto">
          <a:xfrm>
            <a:off x="2836814" y="2305249"/>
            <a:ext cx="5488940" cy="3501390"/>
          </a:xfrm>
          <a:prstGeom prst="rect">
            <a:avLst/>
          </a:prstGeom>
          <a:noFill/>
          <a:ln w="9525" cap="flat" cmpd="sng" algn="ctr">
            <a:solidFill>
              <a:srgbClr val="4F81BD"/>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grpSp>
        <p:nvGrpSpPr>
          <p:cNvPr id="24" name="组合 23">
            <a:extLst>
              <a:ext uri="{FF2B5EF4-FFF2-40B4-BE49-F238E27FC236}">
                <a16:creationId xmlns:a16="http://schemas.microsoft.com/office/drawing/2014/main" id="{385864E9-07D9-4133-887F-AE6E3C784B65}"/>
              </a:ext>
            </a:extLst>
          </p:cNvPr>
          <p:cNvGrpSpPr/>
          <p:nvPr/>
        </p:nvGrpSpPr>
        <p:grpSpPr>
          <a:xfrm>
            <a:off x="644908" y="2437447"/>
            <a:ext cx="672074" cy="576064"/>
            <a:chOff x="467544" y="1275606"/>
            <a:chExt cx="504056" cy="432048"/>
          </a:xfrm>
        </p:grpSpPr>
        <p:cxnSp>
          <p:nvCxnSpPr>
            <p:cNvPr id="25" name="直接连接符 24">
              <a:extLst>
                <a:ext uri="{FF2B5EF4-FFF2-40B4-BE49-F238E27FC236}">
                  <a16:creationId xmlns:a16="http://schemas.microsoft.com/office/drawing/2014/main" id="{6E67E53B-5078-4FE9-B101-915D06E75869}"/>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47F15EC7-6F0F-4E42-AB7C-D44EA15467EC}"/>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grpSp>
        <p:nvGrpSpPr>
          <p:cNvPr id="32" name="组合 31">
            <a:extLst>
              <a:ext uri="{FF2B5EF4-FFF2-40B4-BE49-F238E27FC236}">
                <a16:creationId xmlns:a16="http://schemas.microsoft.com/office/drawing/2014/main" id="{CA24BBFF-A624-43F2-A3B7-532D27A5F293}"/>
              </a:ext>
            </a:extLst>
          </p:cNvPr>
          <p:cNvGrpSpPr/>
          <p:nvPr/>
        </p:nvGrpSpPr>
        <p:grpSpPr>
          <a:xfrm rot="10800000">
            <a:off x="1316983" y="5044258"/>
            <a:ext cx="672074" cy="576064"/>
            <a:chOff x="467544" y="1275606"/>
            <a:chExt cx="504056" cy="432048"/>
          </a:xfrm>
        </p:grpSpPr>
        <p:cxnSp>
          <p:nvCxnSpPr>
            <p:cNvPr id="33" name="直接连接符 32">
              <a:extLst>
                <a:ext uri="{FF2B5EF4-FFF2-40B4-BE49-F238E27FC236}">
                  <a16:creationId xmlns:a16="http://schemas.microsoft.com/office/drawing/2014/main" id="{7FB0F9D9-5E46-462B-A50E-4AE5ED62CAE5}"/>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75CEEA57-FB7C-4682-8F33-98B9B7585C3C}"/>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sp>
        <p:nvSpPr>
          <p:cNvPr id="35" name="TextBox 80">
            <a:extLst>
              <a:ext uri="{FF2B5EF4-FFF2-40B4-BE49-F238E27FC236}">
                <a16:creationId xmlns:a16="http://schemas.microsoft.com/office/drawing/2014/main" id="{9DE503F0-ABB2-4F36-A23A-FB132C0B3518}"/>
              </a:ext>
            </a:extLst>
          </p:cNvPr>
          <p:cNvSpPr txBox="1"/>
          <p:nvPr/>
        </p:nvSpPr>
        <p:spPr>
          <a:xfrm>
            <a:off x="776358" y="2567563"/>
            <a:ext cx="1290901" cy="3030893"/>
          </a:xfrm>
          <a:prstGeom prst="rect">
            <a:avLst/>
          </a:prstGeom>
          <a:noFill/>
          <a:ln>
            <a:noFill/>
          </a:ln>
        </p:spPr>
        <p:txBody>
          <a:bodyPr wrap="square" lIns="121917" tIns="60958" rIns="121917" bIns="60958" numCol="2" rtlCol="0">
            <a:spAutoFit/>
          </a:bodyPr>
          <a:lstStyle/>
          <a:p>
            <a:r>
              <a:rPr lang="zh-CN" altLang="en-US" sz="2700" dirty="0">
                <a:solidFill>
                  <a:schemeClr val="tx1">
                    <a:lumMod val="85000"/>
                    <a:lumOff val="15000"/>
                  </a:schemeClr>
                </a:solidFill>
                <a:latin typeface="等线" panose="02010600030101010101" pitchFamily="2" charset="-122"/>
                <a:ea typeface="等线" panose="02010600030101010101" pitchFamily="2" charset="-122"/>
              </a:rPr>
              <a:t>全球案例发现系统</a:t>
            </a:r>
            <a:r>
              <a:rPr lang="zh-CN" altLang="en-US" sz="2700" dirty="0">
                <a:solidFill>
                  <a:srgbClr val="5248A0"/>
                </a:solidFill>
                <a:latin typeface="等线" panose="02010600030101010101" pitchFamily="2" charset="-122"/>
                <a:ea typeface="等线" panose="02010600030101010101" pitchFamily="2" charset="-122"/>
              </a:rPr>
              <a:t>使用流程</a:t>
            </a:r>
            <a:endParaRPr lang="zh-CN" altLang="en-US" sz="2700" b="1" dirty="0">
              <a:solidFill>
                <a:srgbClr val="5248A0"/>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3451971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3F4E8AB4-1639-4F4A-ACEB-587F5CF92BF2}"/>
              </a:ext>
            </a:extLst>
          </p:cNvPr>
          <p:cNvPicPr>
            <a:picLocks noChangeAspect="1"/>
          </p:cNvPicPr>
          <p:nvPr/>
        </p:nvPicPr>
        <p:blipFill rotWithShape="1">
          <a:blip r:embed="rId2">
            <a:extLst>
              <a:ext uri="{28A0092B-C50C-407E-A947-70E740481C1C}">
                <a14:useLocalDpi xmlns:a14="http://schemas.microsoft.com/office/drawing/2010/main" val="0"/>
              </a:ext>
            </a:extLst>
          </a:blip>
          <a:srcRect t="28999" r="547" b="15928"/>
          <a:stretch/>
        </p:blipFill>
        <p:spPr>
          <a:xfrm rot="10800000" flipH="1">
            <a:off x="-12000" y="-1469"/>
            <a:ext cx="12204000" cy="1373069"/>
          </a:xfrm>
          <a:prstGeom prst="rect">
            <a:avLst/>
          </a:prstGeom>
        </p:spPr>
      </p:pic>
      <p:sp>
        <p:nvSpPr>
          <p:cNvPr id="27" name="Text Box 3">
            <a:extLst>
              <a:ext uri="{FF2B5EF4-FFF2-40B4-BE49-F238E27FC236}">
                <a16:creationId xmlns:a16="http://schemas.microsoft.com/office/drawing/2014/main" id="{426DEA3E-BFDB-43B0-A06C-EE0756719C4E}"/>
              </a:ext>
            </a:extLst>
          </p:cNvPr>
          <p:cNvSpPr txBox="1">
            <a:spLocks noChangeArrowheads="1"/>
          </p:cNvSpPr>
          <p:nvPr/>
        </p:nvSpPr>
        <p:spPr bwMode="auto">
          <a:xfrm>
            <a:off x="167430" y="436274"/>
            <a:ext cx="3192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800" b="1" dirty="0">
                <a:solidFill>
                  <a:schemeClr val="bg1"/>
                </a:solidFill>
                <a:latin typeface="微软雅黑" panose="020B0503020204020204" pitchFamily="34" charset="-122"/>
                <a:ea typeface="微软雅黑" panose="020B0503020204020204" pitchFamily="34" charset="-122"/>
              </a:rPr>
              <a:t>全球案例发现系统</a:t>
            </a:r>
            <a:endParaRPr lang="zh-CN" altLang="zh-CN" sz="2800" b="1" dirty="0">
              <a:solidFill>
                <a:schemeClr val="bg1"/>
              </a:solidFill>
              <a:ea typeface="微软雅黑" panose="020B0503020204020204" pitchFamily="34" charset="-122"/>
            </a:endParaRPr>
          </a:p>
        </p:txBody>
      </p:sp>
      <p:sp>
        <p:nvSpPr>
          <p:cNvPr id="28" name="Line 4">
            <a:extLst>
              <a:ext uri="{FF2B5EF4-FFF2-40B4-BE49-F238E27FC236}">
                <a16:creationId xmlns:a16="http://schemas.microsoft.com/office/drawing/2014/main" id="{EA8F728E-C786-4B95-A6A3-A634B9DBCCF8}"/>
              </a:ext>
            </a:extLst>
          </p:cNvPr>
          <p:cNvSpPr>
            <a:spLocks noChangeShapeType="1"/>
          </p:cNvSpPr>
          <p:nvPr/>
        </p:nvSpPr>
        <p:spPr bwMode="auto">
          <a:xfrm>
            <a:off x="638175" y="1089426"/>
            <a:ext cx="22510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29" name="矩形 28">
            <a:extLst>
              <a:ext uri="{FF2B5EF4-FFF2-40B4-BE49-F238E27FC236}">
                <a16:creationId xmlns:a16="http://schemas.microsoft.com/office/drawing/2014/main" id="{EB70FC0B-0084-47D8-A81E-2AD9B0B46F9E}"/>
              </a:ext>
            </a:extLst>
          </p:cNvPr>
          <p:cNvSpPr/>
          <p:nvPr/>
        </p:nvSpPr>
        <p:spPr>
          <a:xfrm>
            <a:off x="9288462" y="2271"/>
            <a:ext cx="226800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C6BD94EF-6707-4C04-BCFA-84596359F3FE}"/>
              </a:ext>
            </a:extLst>
          </p:cNvPr>
          <p:cNvSpPr/>
          <p:nvPr/>
        </p:nvSpPr>
        <p:spPr>
          <a:xfrm flipV="1">
            <a:off x="9288462" y="578271"/>
            <a:ext cx="2268000" cy="216000"/>
          </a:xfrm>
          <a:prstGeom prst="triangle">
            <a:avLst>
              <a:gd name="adj" fmla="val 519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30">
            <a:extLst>
              <a:ext uri="{FF2B5EF4-FFF2-40B4-BE49-F238E27FC236}">
                <a16:creationId xmlns:a16="http://schemas.microsoft.com/office/drawing/2014/main" id="{1A042D25-9949-424E-8148-DB51DF78B249}"/>
              </a:ext>
            </a:extLst>
          </p:cNvPr>
          <p:cNvPicPr>
            <a:picLocks noChangeAspect="1"/>
          </p:cNvPicPr>
          <p:nvPr/>
        </p:nvPicPr>
        <p:blipFill rotWithShape="1">
          <a:blip r:embed="rId3">
            <a:extLst>
              <a:ext uri="{28A0092B-C50C-407E-A947-70E740481C1C}">
                <a14:useLocalDpi xmlns:a14="http://schemas.microsoft.com/office/drawing/2010/main" val="0"/>
              </a:ext>
            </a:extLst>
          </a:blip>
          <a:srcRect l="-426" t="-4970" b="-1"/>
          <a:stretch/>
        </p:blipFill>
        <p:spPr>
          <a:xfrm>
            <a:off x="9432655" y="93713"/>
            <a:ext cx="1889482" cy="396000"/>
          </a:xfrm>
          <a:prstGeom prst="rect">
            <a:avLst/>
          </a:prstGeom>
        </p:spPr>
      </p:pic>
      <p:sp>
        <p:nvSpPr>
          <p:cNvPr id="2" name="Rectangle 3">
            <a:extLst>
              <a:ext uri="{FF2B5EF4-FFF2-40B4-BE49-F238E27FC236}">
                <a16:creationId xmlns:a16="http://schemas.microsoft.com/office/drawing/2014/main" id="{DD26D6BB-1978-4D7E-A4D5-0045E84F4437}"/>
              </a:ext>
            </a:extLst>
          </p:cNvPr>
          <p:cNvSpPr>
            <a:spLocks noChangeArrowheads="1"/>
          </p:cNvSpPr>
          <p:nvPr/>
        </p:nvSpPr>
        <p:spPr bwMode="auto">
          <a:xfrm>
            <a:off x="8749748" y="2684826"/>
            <a:ext cx="3106726" cy="342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048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1pPr>
            <a:lvl2pPr marL="4572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2pPr>
            <a:lvl3pPr marL="9144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3pPr>
            <a:lvl4pPr marL="13716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4pPr>
            <a:lvl5pPr marL="18288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5pPr>
            <a:lvl6pPr marL="22860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6pPr>
            <a:lvl7pPr marL="27432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7pPr>
            <a:lvl8pPr marL="32004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8pPr>
            <a:lvl9pPr marL="36576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9pPr>
          </a:lstStyle>
          <a:p>
            <a:pPr marR="0" lvl="0" indent="0" algn="l" defTabSz="914400" rtl="0" eaLnBrk="0" fontAlgn="base" latinLnBrk="0" hangingPunct="0">
              <a:lnSpc>
                <a:spcPct val="150000"/>
              </a:lnSpc>
              <a:spcBef>
                <a:spcPct val="0"/>
              </a:spcBef>
              <a:spcAft>
                <a:spcPct val="0"/>
              </a:spcAft>
              <a:buClrTx/>
              <a:buSzTx/>
              <a:buFontTx/>
              <a:buNone/>
              <a:tabLst>
                <a:tab pos="4572000" algn="l"/>
              </a:tabLst>
            </a:pPr>
            <a:r>
              <a:rPr kumimoji="0" lang="zh-CN" altLang="en-US"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账号信息管理</a:t>
            </a:r>
            <a:r>
              <a:rPr kumimoji="0" lang="en-US" altLang="zh-CN"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a:t>
            </a:r>
            <a:endParaRPr kumimoji="0" lang="zh-CN" altLang="en-US"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endParaRPr>
          </a:p>
          <a:p>
            <a:pPr marR="0" lvl="0" indent="0" algn="l" defTabSz="914400" rtl="0" eaLnBrk="0" fontAlgn="base" latinLnBrk="0" hangingPunct="0">
              <a:lnSpc>
                <a:spcPct val="150000"/>
              </a:lnSpc>
              <a:spcBef>
                <a:spcPct val="0"/>
              </a:spcBef>
              <a:spcAft>
                <a:spcPct val="0"/>
              </a:spcAft>
              <a:buClrTx/>
              <a:buSzTx/>
              <a:buFontTx/>
              <a:buNone/>
              <a:tabLst>
                <a:tab pos="4572000" algn="l"/>
              </a:tabLst>
            </a:pPr>
            <a:r>
              <a:rPr lang="zh-CN" altLang="en-US" sz="1600" kern="100" dirty="0">
                <a:effectLst/>
                <a:latin typeface="Calibri" panose="020F0502020204030204" pitchFamily="34" charset="0"/>
                <a:ea typeface="宋体" panose="02010600030101010101" pitchFamily="2" charset="-122"/>
                <a:cs typeface="Times New Roman" panose="02020603050405020304" pitchFamily="18" charset="0"/>
              </a:rPr>
              <a:t>点击右上角的用户名</a:t>
            </a: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a:t>
            </a:r>
            <a:r>
              <a:rPr lang="zh-CN" altLang="en-US" sz="1600" kern="100" dirty="0">
                <a:effectLst/>
                <a:latin typeface="Calibri" panose="020F0502020204030204" pitchFamily="34" charset="0"/>
                <a:ea typeface="宋体" panose="02010600030101010101" pitchFamily="2" charset="-122"/>
                <a:cs typeface="Times New Roman" panose="02020603050405020304" pitchFamily="18" charset="0"/>
              </a:rPr>
              <a:t>个人中心，可查看个人资料；</a:t>
            </a:r>
            <a:endPar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a:p>
            <a:pPr marR="0" lvl="0" indent="0" algn="l" defTabSz="914400" rtl="0" eaLnBrk="0" fontAlgn="base" latinLnBrk="0" hangingPunct="0">
              <a:lnSpc>
                <a:spcPct val="150000"/>
              </a:lnSpc>
              <a:spcBef>
                <a:spcPct val="0"/>
              </a:spcBef>
              <a:spcAft>
                <a:spcPct val="0"/>
              </a:spcAft>
              <a:buClrTx/>
              <a:buSzTx/>
              <a:buFontTx/>
              <a:buNone/>
              <a:tabLst>
                <a:tab pos="4572000" algn="l"/>
              </a:tabLst>
            </a:pPr>
            <a:r>
              <a:rPr lang="zh-CN" altLang="en-US" sz="1600" kern="100" dirty="0">
                <a:effectLst/>
                <a:latin typeface="Calibri" panose="020F0502020204030204" pitchFamily="34" charset="0"/>
                <a:ea typeface="宋体" panose="02010600030101010101" pitchFamily="2" charset="-122"/>
                <a:cs typeface="Times New Roman" panose="02020603050405020304" pitchFamily="18" charset="0"/>
              </a:rPr>
              <a:t>点击“修改密码”可以修改现有密码；</a:t>
            </a:r>
            <a:endPar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a:p>
            <a:pPr marR="0" lvl="0" indent="0" algn="l" defTabSz="914400" rtl="0" eaLnBrk="0" fontAlgn="base" latinLnBrk="0" hangingPunct="0">
              <a:lnSpc>
                <a:spcPct val="150000"/>
              </a:lnSpc>
              <a:spcBef>
                <a:spcPct val="0"/>
              </a:spcBef>
              <a:spcAft>
                <a:spcPct val="0"/>
              </a:spcAft>
              <a:buClrTx/>
              <a:buSzTx/>
              <a:buFontTx/>
              <a:buNone/>
              <a:tabLst>
                <a:tab pos="4572000" algn="l"/>
              </a:tabLst>
            </a:pPr>
            <a:r>
              <a:rPr lang="zh-CN" altLang="en-US" sz="1600" kern="100" dirty="0">
                <a:effectLst/>
                <a:latin typeface="Calibri" panose="020F0502020204030204" pitchFamily="34" charset="0"/>
                <a:ea typeface="宋体" panose="02010600030101010101" pitchFamily="2" charset="-122"/>
                <a:cs typeface="Times New Roman" panose="02020603050405020304" pitchFamily="18" charset="0"/>
              </a:rPr>
              <a:t>“绑定邮箱”后该邮箱可用于密码找回。</a:t>
            </a:r>
            <a:endPar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a:p>
            <a:pPr marR="0" lvl="0" indent="0" algn="l" defTabSz="914400" rtl="0" eaLnBrk="0" fontAlgn="base" latinLnBrk="0" hangingPunct="0">
              <a:lnSpc>
                <a:spcPct val="150000"/>
              </a:lnSpc>
              <a:spcBef>
                <a:spcPct val="0"/>
              </a:spcBef>
              <a:spcAft>
                <a:spcPct val="0"/>
              </a:spcAft>
              <a:buClrTx/>
              <a:buSzTx/>
              <a:buFontTx/>
              <a:buNone/>
              <a:tabLst>
                <a:tab pos="4572000" algn="l"/>
              </a:tabLst>
            </a:pPr>
            <a:r>
              <a:rPr lang="zh-CN" altLang="en-US" sz="1600" kern="100" dirty="0">
                <a:effectLst/>
                <a:latin typeface="Calibri" panose="020F0502020204030204" pitchFamily="34" charset="0"/>
                <a:ea typeface="宋体" panose="02010600030101010101" pitchFamily="2" charset="-122"/>
                <a:cs typeface="Times New Roman" panose="02020603050405020304" pitchFamily="18" charset="0"/>
              </a:rPr>
              <a:t>如仍有使用上的问题可点击“使用帮助”或与客服人员联系。</a:t>
            </a:r>
          </a:p>
        </p:txBody>
      </p:sp>
      <p:grpSp>
        <p:nvGrpSpPr>
          <p:cNvPr id="26" name="组合 25">
            <a:extLst>
              <a:ext uri="{FF2B5EF4-FFF2-40B4-BE49-F238E27FC236}">
                <a16:creationId xmlns:a16="http://schemas.microsoft.com/office/drawing/2014/main" id="{2992628B-0D7F-4996-B29F-5AD51EB96355}"/>
              </a:ext>
            </a:extLst>
          </p:cNvPr>
          <p:cNvGrpSpPr/>
          <p:nvPr/>
        </p:nvGrpSpPr>
        <p:grpSpPr>
          <a:xfrm>
            <a:off x="644908" y="2437447"/>
            <a:ext cx="672074" cy="576064"/>
            <a:chOff x="467544" y="1275606"/>
            <a:chExt cx="504056" cy="432048"/>
          </a:xfrm>
        </p:grpSpPr>
        <p:cxnSp>
          <p:nvCxnSpPr>
            <p:cNvPr id="32" name="直接连接符 31">
              <a:extLst>
                <a:ext uri="{FF2B5EF4-FFF2-40B4-BE49-F238E27FC236}">
                  <a16:creationId xmlns:a16="http://schemas.microsoft.com/office/drawing/2014/main" id="{03BDAB97-B59F-4A8D-8A9C-99AE123D5AFC}"/>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79F5DD45-7F61-4687-B4FA-A0AED63102FD}"/>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grpSp>
        <p:nvGrpSpPr>
          <p:cNvPr id="34" name="组合 33">
            <a:extLst>
              <a:ext uri="{FF2B5EF4-FFF2-40B4-BE49-F238E27FC236}">
                <a16:creationId xmlns:a16="http://schemas.microsoft.com/office/drawing/2014/main" id="{FA32D082-9D4F-4D65-93E3-39B8F563A370}"/>
              </a:ext>
            </a:extLst>
          </p:cNvPr>
          <p:cNvGrpSpPr/>
          <p:nvPr/>
        </p:nvGrpSpPr>
        <p:grpSpPr>
          <a:xfrm rot="10800000">
            <a:off x="1316983" y="5044258"/>
            <a:ext cx="672074" cy="576064"/>
            <a:chOff x="467544" y="1275606"/>
            <a:chExt cx="504056" cy="432048"/>
          </a:xfrm>
        </p:grpSpPr>
        <p:cxnSp>
          <p:nvCxnSpPr>
            <p:cNvPr id="35" name="直接连接符 34">
              <a:extLst>
                <a:ext uri="{FF2B5EF4-FFF2-40B4-BE49-F238E27FC236}">
                  <a16:creationId xmlns:a16="http://schemas.microsoft.com/office/drawing/2014/main" id="{48161844-8033-4F6C-B5C9-454BC6400643}"/>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CCF85143-EC1A-45CB-85F7-DD7F463E6273}"/>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sp>
        <p:nvSpPr>
          <p:cNvPr id="37" name="TextBox 80">
            <a:extLst>
              <a:ext uri="{FF2B5EF4-FFF2-40B4-BE49-F238E27FC236}">
                <a16:creationId xmlns:a16="http://schemas.microsoft.com/office/drawing/2014/main" id="{4E709878-E3FC-48F5-ABE5-FD173CD62A9E}"/>
              </a:ext>
            </a:extLst>
          </p:cNvPr>
          <p:cNvSpPr txBox="1"/>
          <p:nvPr/>
        </p:nvSpPr>
        <p:spPr>
          <a:xfrm>
            <a:off x="776358" y="2567563"/>
            <a:ext cx="1290901" cy="3030893"/>
          </a:xfrm>
          <a:prstGeom prst="rect">
            <a:avLst/>
          </a:prstGeom>
          <a:noFill/>
          <a:ln>
            <a:noFill/>
          </a:ln>
        </p:spPr>
        <p:txBody>
          <a:bodyPr wrap="square" lIns="121917" tIns="60958" rIns="121917" bIns="60958" numCol="2" rtlCol="0">
            <a:spAutoFit/>
          </a:bodyPr>
          <a:lstStyle/>
          <a:p>
            <a:r>
              <a:rPr lang="zh-CN" altLang="en-US" sz="2700" dirty="0">
                <a:solidFill>
                  <a:schemeClr val="tx1">
                    <a:lumMod val="85000"/>
                    <a:lumOff val="15000"/>
                  </a:schemeClr>
                </a:solidFill>
                <a:latin typeface="等线" panose="02010600030101010101" pitchFamily="2" charset="-122"/>
                <a:ea typeface="等线" panose="02010600030101010101" pitchFamily="2" charset="-122"/>
              </a:rPr>
              <a:t>全球案例发现系统</a:t>
            </a:r>
            <a:r>
              <a:rPr lang="zh-CN" altLang="en-US" sz="2700" dirty="0">
                <a:solidFill>
                  <a:srgbClr val="5248A0"/>
                </a:solidFill>
                <a:latin typeface="等线" panose="02010600030101010101" pitchFamily="2" charset="-122"/>
                <a:ea typeface="等线" panose="02010600030101010101" pitchFamily="2" charset="-122"/>
              </a:rPr>
              <a:t>使用流程</a:t>
            </a:r>
            <a:endParaRPr lang="zh-CN" altLang="en-US" sz="2700" b="1" dirty="0">
              <a:solidFill>
                <a:srgbClr val="5248A0"/>
              </a:solidFill>
              <a:latin typeface="等线" panose="02010600030101010101" pitchFamily="2" charset="-122"/>
              <a:ea typeface="等线" panose="02010600030101010101" pitchFamily="2" charset="-122"/>
            </a:endParaRPr>
          </a:p>
        </p:txBody>
      </p:sp>
      <p:pic>
        <p:nvPicPr>
          <p:cNvPr id="5" name="图片 4">
            <a:extLst>
              <a:ext uri="{FF2B5EF4-FFF2-40B4-BE49-F238E27FC236}">
                <a16:creationId xmlns:a16="http://schemas.microsoft.com/office/drawing/2014/main" id="{75CA8808-8904-40A4-9D37-EC814051F423}"/>
              </a:ext>
            </a:extLst>
          </p:cNvPr>
          <p:cNvPicPr>
            <a:picLocks noChangeAspect="1"/>
          </p:cNvPicPr>
          <p:nvPr/>
        </p:nvPicPr>
        <p:blipFill rotWithShape="1">
          <a:blip r:embed="rId4">
            <a:extLst>
              <a:ext uri="{28A0092B-C50C-407E-A947-70E740481C1C}">
                <a14:useLocalDpi xmlns:a14="http://schemas.microsoft.com/office/drawing/2010/main" val="0"/>
              </a:ext>
            </a:extLst>
          </a:blip>
          <a:srcRect l="6899" r="4843"/>
          <a:stretch/>
        </p:blipFill>
        <p:spPr>
          <a:xfrm>
            <a:off x="2502941" y="2133607"/>
            <a:ext cx="5913811" cy="3890218"/>
          </a:xfrm>
          <a:prstGeom prst="rect">
            <a:avLst/>
          </a:prstGeom>
          <a:ln>
            <a:solidFill>
              <a:schemeClr val="accent1"/>
            </a:solidFill>
          </a:ln>
        </p:spPr>
      </p:pic>
    </p:spTree>
    <p:extLst>
      <p:ext uri="{BB962C8B-B14F-4D97-AF65-F5344CB8AC3E}">
        <p14:creationId xmlns:p14="http://schemas.microsoft.com/office/powerpoint/2010/main" val="3299893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3F4E8AB4-1639-4F4A-ACEB-587F5CF92BF2}"/>
              </a:ext>
            </a:extLst>
          </p:cNvPr>
          <p:cNvPicPr>
            <a:picLocks noChangeAspect="1"/>
          </p:cNvPicPr>
          <p:nvPr/>
        </p:nvPicPr>
        <p:blipFill rotWithShape="1">
          <a:blip r:embed="rId2">
            <a:extLst>
              <a:ext uri="{28A0092B-C50C-407E-A947-70E740481C1C}">
                <a14:useLocalDpi xmlns:a14="http://schemas.microsoft.com/office/drawing/2010/main" val="0"/>
              </a:ext>
            </a:extLst>
          </a:blip>
          <a:srcRect t="28999" r="547" b="15928"/>
          <a:stretch/>
        </p:blipFill>
        <p:spPr>
          <a:xfrm rot="10800000" flipH="1">
            <a:off x="-12000" y="-1469"/>
            <a:ext cx="12204000" cy="1373069"/>
          </a:xfrm>
          <a:prstGeom prst="rect">
            <a:avLst/>
          </a:prstGeom>
        </p:spPr>
      </p:pic>
      <p:sp>
        <p:nvSpPr>
          <p:cNvPr id="27" name="Text Box 3">
            <a:extLst>
              <a:ext uri="{FF2B5EF4-FFF2-40B4-BE49-F238E27FC236}">
                <a16:creationId xmlns:a16="http://schemas.microsoft.com/office/drawing/2014/main" id="{426DEA3E-BFDB-43B0-A06C-EE0756719C4E}"/>
              </a:ext>
            </a:extLst>
          </p:cNvPr>
          <p:cNvSpPr txBox="1">
            <a:spLocks noChangeArrowheads="1"/>
          </p:cNvSpPr>
          <p:nvPr/>
        </p:nvSpPr>
        <p:spPr bwMode="auto">
          <a:xfrm>
            <a:off x="167430" y="436274"/>
            <a:ext cx="3192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800" b="1" dirty="0">
                <a:solidFill>
                  <a:schemeClr val="bg1"/>
                </a:solidFill>
                <a:latin typeface="微软雅黑" panose="020B0503020204020204" pitchFamily="34" charset="-122"/>
                <a:ea typeface="微软雅黑" panose="020B0503020204020204" pitchFamily="34" charset="-122"/>
              </a:rPr>
              <a:t>全球案例发现系统</a:t>
            </a:r>
            <a:endParaRPr lang="zh-CN" altLang="zh-CN" sz="2800" b="1" dirty="0">
              <a:solidFill>
                <a:schemeClr val="bg1"/>
              </a:solidFill>
              <a:ea typeface="微软雅黑" panose="020B0503020204020204" pitchFamily="34" charset="-122"/>
            </a:endParaRPr>
          </a:p>
        </p:txBody>
      </p:sp>
      <p:sp>
        <p:nvSpPr>
          <p:cNvPr id="28" name="Line 4">
            <a:extLst>
              <a:ext uri="{FF2B5EF4-FFF2-40B4-BE49-F238E27FC236}">
                <a16:creationId xmlns:a16="http://schemas.microsoft.com/office/drawing/2014/main" id="{EA8F728E-C786-4B95-A6A3-A634B9DBCCF8}"/>
              </a:ext>
            </a:extLst>
          </p:cNvPr>
          <p:cNvSpPr>
            <a:spLocks noChangeShapeType="1"/>
          </p:cNvSpPr>
          <p:nvPr/>
        </p:nvSpPr>
        <p:spPr bwMode="auto">
          <a:xfrm>
            <a:off x="638175" y="1089426"/>
            <a:ext cx="22510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29" name="矩形 28">
            <a:extLst>
              <a:ext uri="{FF2B5EF4-FFF2-40B4-BE49-F238E27FC236}">
                <a16:creationId xmlns:a16="http://schemas.microsoft.com/office/drawing/2014/main" id="{EB70FC0B-0084-47D8-A81E-2AD9B0B46F9E}"/>
              </a:ext>
            </a:extLst>
          </p:cNvPr>
          <p:cNvSpPr/>
          <p:nvPr/>
        </p:nvSpPr>
        <p:spPr>
          <a:xfrm>
            <a:off x="9288462" y="2271"/>
            <a:ext cx="226800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C6BD94EF-6707-4C04-BCFA-84596359F3FE}"/>
              </a:ext>
            </a:extLst>
          </p:cNvPr>
          <p:cNvSpPr/>
          <p:nvPr/>
        </p:nvSpPr>
        <p:spPr>
          <a:xfrm flipV="1">
            <a:off x="9288462" y="578271"/>
            <a:ext cx="2268000" cy="216000"/>
          </a:xfrm>
          <a:prstGeom prst="triangle">
            <a:avLst>
              <a:gd name="adj" fmla="val 519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30">
            <a:extLst>
              <a:ext uri="{FF2B5EF4-FFF2-40B4-BE49-F238E27FC236}">
                <a16:creationId xmlns:a16="http://schemas.microsoft.com/office/drawing/2014/main" id="{1A042D25-9949-424E-8148-DB51DF78B249}"/>
              </a:ext>
            </a:extLst>
          </p:cNvPr>
          <p:cNvPicPr>
            <a:picLocks noChangeAspect="1"/>
          </p:cNvPicPr>
          <p:nvPr/>
        </p:nvPicPr>
        <p:blipFill rotWithShape="1">
          <a:blip r:embed="rId3">
            <a:extLst>
              <a:ext uri="{28A0092B-C50C-407E-A947-70E740481C1C}">
                <a14:useLocalDpi xmlns:a14="http://schemas.microsoft.com/office/drawing/2010/main" val="0"/>
              </a:ext>
            </a:extLst>
          </a:blip>
          <a:srcRect l="-426" t="-4970" b="-1"/>
          <a:stretch/>
        </p:blipFill>
        <p:spPr>
          <a:xfrm>
            <a:off x="9432655" y="93713"/>
            <a:ext cx="1889482" cy="396000"/>
          </a:xfrm>
          <a:prstGeom prst="rect">
            <a:avLst/>
          </a:prstGeom>
        </p:spPr>
      </p:pic>
      <p:grpSp>
        <p:nvGrpSpPr>
          <p:cNvPr id="8" name="组合 7">
            <a:extLst>
              <a:ext uri="{FF2B5EF4-FFF2-40B4-BE49-F238E27FC236}">
                <a16:creationId xmlns:a16="http://schemas.microsoft.com/office/drawing/2014/main" id="{324F7712-7F3E-481E-9EF6-C52BE3511F1C}"/>
              </a:ext>
            </a:extLst>
          </p:cNvPr>
          <p:cNvGrpSpPr/>
          <p:nvPr/>
        </p:nvGrpSpPr>
        <p:grpSpPr>
          <a:xfrm>
            <a:off x="644908" y="2437447"/>
            <a:ext cx="672074" cy="576064"/>
            <a:chOff x="467544" y="1275606"/>
            <a:chExt cx="504056" cy="432048"/>
          </a:xfrm>
        </p:grpSpPr>
        <p:cxnSp>
          <p:nvCxnSpPr>
            <p:cNvPr id="9" name="直接连接符 8">
              <a:extLst>
                <a:ext uri="{FF2B5EF4-FFF2-40B4-BE49-F238E27FC236}">
                  <a16:creationId xmlns:a16="http://schemas.microsoft.com/office/drawing/2014/main" id="{60ABC8D8-A06F-4A9B-8CF6-391600F0E102}"/>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B9B5E6C1-7135-4EE6-BEFF-BE791D5B5CD8}"/>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grpSp>
        <p:nvGrpSpPr>
          <p:cNvPr id="11" name="组合 10">
            <a:extLst>
              <a:ext uri="{FF2B5EF4-FFF2-40B4-BE49-F238E27FC236}">
                <a16:creationId xmlns:a16="http://schemas.microsoft.com/office/drawing/2014/main" id="{FFB25B1A-4F07-4A54-B961-38898AF3F7F9}"/>
              </a:ext>
            </a:extLst>
          </p:cNvPr>
          <p:cNvGrpSpPr/>
          <p:nvPr/>
        </p:nvGrpSpPr>
        <p:grpSpPr>
          <a:xfrm rot="10800000">
            <a:off x="1316983" y="5044258"/>
            <a:ext cx="672074" cy="576064"/>
            <a:chOff x="467544" y="1275606"/>
            <a:chExt cx="504056" cy="432048"/>
          </a:xfrm>
        </p:grpSpPr>
        <p:cxnSp>
          <p:nvCxnSpPr>
            <p:cNvPr id="12" name="直接连接符 11">
              <a:extLst>
                <a:ext uri="{FF2B5EF4-FFF2-40B4-BE49-F238E27FC236}">
                  <a16:creationId xmlns:a16="http://schemas.microsoft.com/office/drawing/2014/main" id="{1F636BB6-ABD8-465D-B39E-63FD57CC62A1}"/>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F574B351-24E0-443F-9046-A12915728045}"/>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sp>
        <p:nvSpPr>
          <p:cNvPr id="14" name="TextBox 80">
            <a:extLst>
              <a:ext uri="{FF2B5EF4-FFF2-40B4-BE49-F238E27FC236}">
                <a16:creationId xmlns:a16="http://schemas.microsoft.com/office/drawing/2014/main" id="{10E45062-0838-4826-BA30-6378A41685FE}"/>
              </a:ext>
            </a:extLst>
          </p:cNvPr>
          <p:cNvSpPr txBox="1"/>
          <p:nvPr/>
        </p:nvSpPr>
        <p:spPr>
          <a:xfrm>
            <a:off x="776358" y="2567563"/>
            <a:ext cx="1290901" cy="3030893"/>
          </a:xfrm>
          <a:prstGeom prst="rect">
            <a:avLst/>
          </a:prstGeom>
          <a:noFill/>
          <a:ln>
            <a:noFill/>
          </a:ln>
        </p:spPr>
        <p:txBody>
          <a:bodyPr wrap="square" lIns="121917" tIns="60958" rIns="121917" bIns="60958" numCol="2" rtlCol="0">
            <a:spAutoFit/>
          </a:bodyPr>
          <a:lstStyle/>
          <a:p>
            <a:r>
              <a:rPr lang="zh-CN" altLang="en-US" sz="2700" dirty="0">
                <a:solidFill>
                  <a:schemeClr val="tx1">
                    <a:lumMod val="85000"/>
                    <a:lumOff val="15000"/>
                  </a:schemeClr>
                </a:solidFill>
                <a:latin typeface="等线" panose="02010600030101010101" pitchFamily="2" charset="-122"/>
                <a:ea typeface="等线" panose="02010600030101010101" pitchFamily="2" charset="-122"/>
              </a:rPr>
              <a:t>全球案例发现系统</a:t>
            </a:r>
            <a:r>
              <a:rPr lang="zh-CN" altLang="en-US" sz="2700" dirty="0">
                <a:solidFill>
                  <a:srgbClr val="5248A0"/>
                </a:solidFill>
                <a:latin typeface="等线" panose="02010600030101010101" pitchFamily="2" charset="-122"/>
                <a:ea typeface="等线" panose="02010600030101010101" pitchFamily="2" charset="-122"/>
              </a:rPr>
              <a:t>使用流程</a:t>
            </a:r>
            <a:endParaRPr lang="zh-CN" altLang="en-US" sz="2700" b="1" dirty="0">
              <a:solidFill>
                <a:srgbClr val="5248A0"/>
              </a:solidFill>
              <a:latin typeface="等线" panose="02010600030101010101" pitchFamily="2" charset="-122"/>
              <a:ea typeface="等线" panose="02010600030101010101" pitchFamily="2" charset="-122"/>
            </a:endParaRPr>
          </a:p>
        </p:txBody>
      </p:sp>
      <p:sp>
        <p:nvSpPr>
          <p:cNvPr id="3" name="Rectangle 3">
            <a:extLst>
              <a:ext uri="{FF2B5EF4-FFF2-40B4-BE49-F238E27FC236}">
                <a16:creationId xmlns:a16="http://schemas.microsoft.com/office/drawing/2014/main" id="{F84E6622-B2FE-48F7-8B1D-15259692E92C}"/>
              </a:ext>
            </a:extLst>
          </p:cNvPr>
          <p:cNvSpPr txBox="1">
            <a:spLocks noChangeArrowheads="1"/>
          </p:cNvSpPr>
          <p:nvPr/>
        </p:nvSpPr>
        <p:spPr bwMode="auto">
          <a:xfrm>
            <a:off x="2529685" y="2124581"/>
            <a:ext cx="9026777" cy="504135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30000"/>
              </a:lnSpc>
              <a:buFont typeface="Wingdings" pitchFamily="2" charset="2"/>
              <a:buNone/>
              <a:defRPr/>
            </a:pPr>
            <a:r>
              <a:rPr lang="zh-CN" altLang="zh-CN" sz="2000" b="1" dirty="0">
                <a:solidFill>
                  <a:schemeClr val="accent5">
                    <a:lumMod val="25000"/>
                  </a:schemeClr>
                </a:solidFill>
                <a:latin typeface="等线" panose="02010600030101010101" pitchFamily="2" charset="-122"/>
                <a:ea typeface="等线" panose="02010600030101010101" pitchFamily="2" charset="-122"/>
              </a:rPr>
              <a:t>注意事项：</a:t>
            </a:r>
            <a:endParaRPr lang="zh-CN" altLang="zh-CN" sz="2000" dirty="0">
              <a:solidFill>
                <a:schemeClr val="accent5">
                  <a:lumMod val="25000"/>
                </a:schemeClr>
              </a:solidFill>
              <a:latin typeface="等线" panose="02010600030101010101" pitchFamily="2" charset="-122"/>
              <a:ea typeface="等线" panose="02010600030101010101" pitchFamily="2" charset="-122"/>
            </a:endParaRPr>
          </a:p>
          <a:p>
            <a:pPr>
              <a:lnSpc>
                <a:spcPct val="130000"/>
              </a:lnSpc>
              <a:defRPr/>
            </a:pPr>
            <a:r>
              <a:rPr lang="zh-CN" altLang="zh-CN" sz="1800" dirty="0">
                <a:solidFill>
                  <a:schemeClr val="accent5">
                    <a:lumMod val="25000"/>
                  </a:schemeClr>
                </a:solidFill>
                <a:latin typeface="等线" panose="02010600030101010101" pitchFamily="2" charset="-122"/>
                <a:ea typeface="等线" panose="02010600030101010101" pitchFamily="2" charset="-122"/>
              </a:rPr>
              <a:t>在校园网内</a:t>
            </a:r>
            <a:r>
              <a:rPr lang="zh-CN" altLang="en-US" sz="1800" dirty="0">
                <a:solidFill>
                  <a:schemeClr val="accent5">
                    <a:lumMod val="25000"/>
                  </a:schemeClr>
                </a:solidFill>
                <a:latin typeface="等线" panose="02010600030101010101" pitchFamily="2" charset="-122"/>
                <a:ea typeface="等线" panose="02010600030101010101" pitchFamily="2" charset="-122"/>
              </a:rPr>
              <a:t>打开“全球案例发现系统</a:t>
            </a:r>
            <a:r>
              <a:rPr lang="en-US" altLang="zh-CN" sz="1800" dirty="0">
                <a:solidFill>
                  <a:schemeClr val="accent5">
                    <a:lumMod val="25000"/>
                  </a:schemeClr>
                </a:solidFill>
                <a:latin typeface="等线" panose="02010600030101010101" pitchFamily="2" charset="-122"/>
                <a:ea typeface="等线" panose="02010600030101010101" pitchFamily="2" charset="-122"/>
              </a:rPr>
              <a:t>”</a:t>
            </a:r>
            <a:r>
              <a:rPr lang="zh-CN" altLang="zh-CN" sz="1800" dirty="0">
                <a:solidFill>
                  <a:schemeClr val="accent5">
                    <a:lumMod val="25000"/>
                  </a:schemeClr>
                </a:solidFill>
                <a:latin typeface="等线" panose="02010600030101010101" pitchFamily="2" charset="-122"/>
                <a:ea typeface="等线" panose="02010600030101010101" pitchFamily="2" charset="-122"/>
              </a:rPr>
              <a:t>网站：</a:t>
            </a:r>
            <a:r>
              <a:rPr lang="en-US" altLang="zh-CN" sz="1800" dirty="0">
                <a:solidFill>
                  <a:srgbClr val="FF0000"/>
                </a:solidFill>
                <a:latin typeface="等线" panose="02010600030101010101" pitchFamily="2" charset="-122"/>
                <a:ea typeface="等线" panose="02010600030101010101" pitchFamily="2" charset="-122"/>
                <a:hlinkClick r:id="rId4"/>
              </a:rPr>
              <a:t>www.htcases.com.cn</a:t>
            </a:r>
            <a:r>
              <a:rPr lang="zh-CN" altLang="en-US" sz="1800" dirty="0">
                <a:solidFill>
                  <a:schemeClr val="accent5">
                    <a:lumMod val="25000"/>
                  </a:schemeClr>
                </a:solidFill>
                <a:latin typeface="等线" panose="02010600030101010101" pitchFamily="2" charset="-122"/>
                <a:ea typeface="等线" panose="02010600030101010101" pitchFamily="2" charset="-122"/>
              </a:rPr>
              <a:t>，可根据</a:t>
            </a:r>
            <a:r>
              <a:rPr lang="en-US" altLang="zh-CN" sz="1800" dirty="0">
                <a:solidFill>
                  <a:schemeClr val="accent5">
                    <a:lumMod val="25000"/>
                  </a:schemeClr>
                </a:solidFill>
                <a:latin typeface="等线" panose="02010600030101010101" pitchFamily="2" charset="-122"/>
                <a:ea typeface="等线" panose="02010600030101010101" pitchFamily="2" charset="-122"/>
              </a:rPr>
              <a:t>IP</a:t>
            </a:r>
            <a:r>
              <a:rPr lang="zh-CN" altLang="zh-CN" sz="1800" dirty="0">
                <a:solidFill>
                  <a:schemeClr val="accent5">
                    <a:lumMod val="25000"/>
                  </a:schemeClr>
                </a:solidFill>
                <a:latin typeface="等线" panose="02010600030101010101" pitchFamily="2" charset="-122"/>
                <a:ea typeface="等线" panose="02010600030101010101" pitchFamily="2" charset="-122"/>
              </a:rPr>
              <a:t>地址识别</a:t>
            </a:r>
            <a:r>
              <a:rPr lang="zh-CN" altLang="en-US" sz="1800" dirty="0">
                <a:solidFill>
                  <a:schemeClr val="accent5">
                    <a:lumMod val="25000"/>
                  </a:schemeClr>
                </a:solidFill>
                <a:latin typeface="等线" panose="02010600030101010101" pitchFamily="2" charset="-122"/>
                <a:ea typeface="等线" panose="02010600030101010101" pitchFamily="2" charset="-122"/>
              </a:rPr>
              <a:t>，</a:t>
            </a:r>
            <a:r>
              <a:rPr lang="zh-CN" altLang="zh-CN" sz="1800" dirty="0">
                <a:solidFill>
                  <a:schemeClr val="accent5">
                    <a:lumMod val="25000"/>
                  </a:schemeClr>
                </a:solidFill>
                <a:latin typeface="等线" panose="02010600030101010101" pitchFamily="2" charset="-122"/>
                <a:ea typeface="等线" panose="02010600030101010101" pitchFamily="2" charset="-122"/>
              </a:rPr>
              <a:t>自动进入系统；</a:t>
            </a:r>
          </a:p>
          <a:p>
            <a:pPr>
              <a:lnSpc>
                <a:spcPct val="130000"/>
              </a:lnSpc>
              <a:defRPr/>
            </a:pPr>
            <a:r>
              <a:rPr lang="zh-CN" altLang="en-US" sz="1800" dirty="0">
                <a:solidFill>
                  <a:schemeClr val="accent5">
                    <a:lumMod val="25000"/>
                  </a:schemeClr>
                </a:solidFill>
                <a:latin typeface="等线" panose="02010600030101010101" pitchFamily="2" charset="-122"/>
                <a:ea typeface="等线" panose="02010600030101010101" pitchFamily="2" charset="-122"/>
              </a:rPr>
              <a:t>校园网外教师可使用已有的个人账号，登录使用</a:t>
            </a:r>
            <a:r>
              <a:rPr lang="zh-CN" altLang="zh-CN" sz="1800" dirty="0">
                <a:solidFill>
                  <a:schemeClr val="accent5">
                    <a:lumMod val="25000"/>
                  </a:schemeClr>
                </a:solidFill>
                <a:latin typeface="等线" panose="02010600030101010101" pitchFamily="2" charset="-122"/>
                <a:ea typeface="等线" panose="02010600030101010101" pitchFamily="2" charset="-122"/>
              </a:rPr>
              <a:t>；</a:t>
            </a:r>
            <a:endParaRPr lang="en-US" altLang="zh-CN" sz="1800" dirty="0">
              <a:solidFill>
                <a:schemeClr val="accent5">
                  <a:lumMod val="25000"/>
                </a:schemeClr>
              </a:solidFill>
              <a:latin typeface="等线" panose="02010600030101010101" pitchFamily="2" charset="-122"/>
              <a:ea typeface="等线" panose="02010600030101010101" pitchFamily="2" charset="-122"/>
            </a:endParaRPr>
          </a:p>
          <a:p>
            <a:pPr>
              <a:lnSpc>
                <a:spcPct val="130000"/>
              </a:lnSpc>
              <a:defRPr/>
            </a:pPr>
            <a:r>
              <a:rPr lang="zh-CN" altLang="zh-CN" sz="1800" dirty="0">
                <a:solidFill>
                  <a:schemeClr val="accent5">
                    <a:lumMod val="25000"/>
                  </a:schemeClr>
                </a:solidFill>
                <a:latin typeface="等线" panose="02010600030101010101" pitchFamily="2" charset="-122"/>
                <a:ea typeface="等线" panose="02010600030101010101" pitchFamily="2" charset="-122"/>
              </a:rPr>
              <a:t>选择</a:t>
            </a:r>
            <a:r>
              <a:rPr lang="zh-CN" altLang="en-US" sz="1800" dirty="0">
                <a:solidFill>
                  <a:schemeClr val="accent5">
                    <a:lumMod val="25000"/>
                  </a:schemeClr>
                </a:solidFill>
                <a:latin typeface="等线" panose="02010600030101010101" pitchFamily="2" charset="-122"/>
                <a:ea typeface="等线" panose="02010600030101010101" pitchFamily="2" charset="-122"/>
              </a:rPr>
              <a:t>目标</a:t>
            </a:r>
            <a:r>
              <a:rPr lang="zh-CN" altLang="zh-CN" sz="1800" dirty="0">
                <a:solidFill>
                  <a:schemeClr val="accent5">
                    <a:lumMod val="25000"/>
                  </a:schemeClr>
                </a:solidFill>
                <a:latin typeface="等线" panose="02010600030101010101" pitchFamily="2" charset="-122"/>
                <a:ea typeface="等线" panose="02010600030101010101" pitchFamily="2" charset="-122"/>
              </a:rPr>
              <a:t>数据库，</a:t>
            </a:r>
            <a:r>
              <a:rPr lang="zh-CN" altLang="en-US" sz="1800" dirty="0">
                <a:solidFill>
                  <a:schemeClr val="accent5">
                    <a:lumMod val="25000"/>
                  </a:schemeClr>
                </a:solidFill>
                <a:latin typeface="等线" panose="02010600030101010101" pitchFamily="2" charset="-122"/>
                <a:ea typeface="等线" panose="02010600030101010101" pitchFamily="2" charset="-122"/>
              </a:rPr>
              <a:t>浏览、收藏及下载所需要的</a:t>
            </a:r>
            <a:r>
              <a:rPr lang="zh-CN" altLang="zh-CN" sz="1800" dirty="0">
                <a:solidFill>
                  <a:schemeClr val="accent5">
                    <a:lumMod val="25000"/>
                  </a:schemeClr>
                </a:solidFill>
                <a:latin typeface="等线" panose="02010600030101010101" pitchFamily="2" charset="-122"/>
                <a:ea typeface="等线" panose="02010600030101010101" pitchFamily="2" charset="-122"/>
              </a:rPr>
              <a:t>案例资源。</a:t>
            </a:r>
            <a:endParaRPr lang="en-US" altLang="zh-CN" sz="1800" dirty="0">
              <a:solidFill>
                <a:schemeClr val="accent5">
                  <a:lumMod val="25000"/>
                </a:schemeClr>
              </a:solidFill>
              <a:latin typeface="等线" panose="02010600030101010101" pitchFamily="2" charset="-122"/>
              <a:ea typeface="等线" panose="02010600030101010101" pitchFamily="2" charset="-122"/>
            </a:endParaRPr>
          </a:p>
          <a:p>
            <a:pPr marL="0" indent="0">
              <a:lnSpc>
                <a:spcPct val="130000"/>
              </a:lnSpc>
              <a:buNone/>
              <a:defRPr/>
            </a:pPr>
            <a:endParaRPr lang="zh-CN" altLang="zh-CN" sz="1800" dirty="0">
              <a:solidFill>
                <a:schemeClr val="accent5">
                  <a:lumMod val="25000"/>
                </a:schemeClr>
              </a:solidFill>
              <a:latin typeface="等线" panose="02010600030101010101" pitchFamily="2" charset="-122"/>
              <a:ea typeface="等线" panose="02010600030101010101" pitchFamily="2" charset="-122"/>
            </a:endParaRPr>
          </a:p>
          <a:p>
            <a:pPr>
              <a:lnSpc>
                <a:spcPct val="130000"/>
              </a:lnSpc>
              <a:defRPr/>
            </a:pPr>
            <a:r>
              <a:rPr lang="zh-CN" altLang="zh-CN" sz="1800" dirty="0">
                <a:solidFill>
                  <a:srgbClr val="5248A0"/>
                </a:solidFill>
                <a:latin typeface="等线" panose="02010600030101010101" pitchFamily="2" charset="-122"/>
                <a:ea typeface="等线" panose="02010600030101010101" pitchFamily="2" charset="-122"/>
              </a:rPr>
              <a:t>《中国工商管理案例库》</a:t>
            </a:r>
            <a:r>
              <a:rPr lang="zh-CN" altLang="en-US" sz="1800" dirty="0">
                <a:solidFill>
                  <a:srgbClr val="5248A0"/>
                </a:solidFill>
                <a:latin typeface="等线" panose="02010600030101010101" pitchFamily="2" charset="-122"/>
                <a:ea typeface="等线" panose="02010600030101010101" pitchFamily="2" charset="-122"/>
              </a:rPr>
              <a:t>和</a:t>
            </a:r>
            <a:r>
              <a:rPr lang="en-US" altLang="zh-CN" sz="1800" dirty="0">
                <a:solidFill>
                  <a:srgbClr val="5248A0"/>
                </a:solidFill>
                <a:latin typeface="等线" panose="02010600030101010101" pitchFamily="2" charset="-122"/>
                <a:ea typeface="等线" panose="02010600030101010101" pitchFamily="2" charset="-122"/>
              </a:rPr>
              <a:t>《</a:t>
            </a:r>
            <a:r>
              <a:rPr lang="zh-CN" altLang="en-US" sz="1800" dirty="0">
                <a:solidFill>
                  <a:srgbClr val="5248A0"/>
                </a:solidFill>
                <a:latin typeface="等线" panose="02010600030101010101" pitchFamily="2" charset="-122"/>
                <a:ea typeface="等线" panose="02010600030101010101" pitchFamily="2" charset="-122"/>
              </a:rPr>
              <a:t>中国公共管理案例库</a:t>
            </a:r>
            <a:r>
              <a:rPr lang="en-US" altLang="zh-CN" sz="1800" dirty="0">
                <a:solidFill>
                  <a:srgbClr val="5248A0"/>
                </a:solidFill>
                <a:latin typeface="等线" panose="02010600030101010101" pitchFamily="2" charset="-122"/>
                <a:ea typeface="等线" panose="02010600030101010101" pitchFamily="2" charset="-122"/>
              </a:rPr>
              <a:t>》</a:t>
            </a:r>
            <a:r>
              <a:rPr lang="zh-CN" altLang="zh-CN" sz="1800" dirty="0">
                <a:solidFill>
                  <a:srgbClr val="5248A0"/>
                </a:solidFill>
                <a:latin typeface="等线" panose="02010600030101010101" pitchFamily="2" charset="-122"/>
                <a:ea typeface="等线" panose="02010600030101010101" pitchFamily="2" charset="-122"/>
              </a:rPr>
              <a:t>的案例全文的下载权限</a:t>
            </a:r>
            <a:r>
              <a:rPr lang="zh-CN" altLang="en-US" sz="1800" dirty="0">
                <a:solidFill>
                  <a:srgbClr val="5248A0"/>
                </a:solidFill>
                <a:latin typeface="等线" panose="02010600030101010101" pitchFamily="2" charset="-122"/>
                <a:ea typeface="等线" panose="02010600030101010101" pitchFamily="2" charset="-122"/>
              </a:rPr>
              <a:t>及</a:t>
            </a:r>
            <a:r>
              <a:rPr lang="zh-CN" altLang="zh-CN" sz="1800" dirty="0">
                <a:solidFill>
                  <a:srgbClr val="5248A0"/>
                </a:solidFill>
                <a:latin typeface="等线" panose="02010600030101010101" pitchFamily="2" charset="-122"/>
                <a:ea typeface="等线" panose="02010600030101010101" pitchFamily="2" charset="-122"/>
              </a:rPr>
              <a:t>教学指导的浏览和下载权限，只对老师开放</a:t>
            </a:r>
            <a:r>
              <a:rPr lang="zh-CN" altLang="en-US" sz="1800" dirty="0">
                <a:solidFill>
                  <a:srgbClr val="5248A0"/>
                </a:solidFill>
                <a:latin typeface="等线" panose="02010600030101010101" pitchFamily="2" charset="-122"/>
                <a:ea typeface="等线" panose="02010600030101010101" pitchFamily="2" charset="-122"/>
              </a:rPr>
              <a:t>（下载权限仅限正式用户）</a:t>
            </a:r>
            <a:r>
              <a:rPr lang="zh-CN" altLang="zh-CN" sz="1800" dirty="0">
                <a:solidFill>
                  <a:srgbClr val="5248A0"/>
                </a:solidFill>
                <a:latin typeface="等线" panose="02010600030101010101" pitchFamily="2" charset="-122"/>
                <a:ea typeface="等线" panose="02010600030101010101" pitchFamily="2" charset="-122"/>
              </a:rPr>
              <a:t>；</a:t>
            </a:r>
          </a:p>
          <a:p>
            <a:pPr>
              <a:lnSpc>
                <a:spcPct val="130000"/>
              </a:lnSpc>
              <a:defRPr/>
            </a:pPr>
            <a:r>
              <a:rPr lang="zh-CN" altLang="zh-CN" sz="1800" dirty="0">
                <a:solidFill>
                  <a:srgbClr val="5248A0"/>
                </a:solidFill>
                <a:latin typeface="等线" panose="02010600030101010101" pitchFamily="2" charset="-122"/>
                <a:ea typeface="等线" panose="02010600030101010101" pitchFamily="2" charset="-122"/>
              </a:rPr>
              <a:t>需要使用系统收藏功能的师生，需在系统中进行注册，经审核通过后方可使用该功能；</a:t>
            </a:r>
            <a:endParaRPr lang="en-US" altLang="zh-CN" sz="1800" dirty="0">
              <a:solidFill>
                <a:srgbClr val="5248A0"/>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2604491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a:extLst>
              <a:ext uri="{FF2B5EF4-FFF2-40B4-BE49-F238E27FC236}">
                <a16:creationId xmlns:a16="http://schemas.microsoft.com/office/drawing/2014/main" id="{1BD68DF1-9498-412B-9134-E2F04339B4C6}"/>
              </a:ext>
            </a:extLst>
          </p:cNvPr>
          <p:cNvPicPr>
            <a:picLocks noChangeAspect="1"/>
          </p:cNvPicPr>
          <p:nvPr/>
        </p:nvPicPr>
        <p:blipFill rotWithShape="1">
          <a:blip r:embed="rId3">
            <a:extLst>
              <a:ext uri="{28A0092B-C50C-407E-A947-70E740481C1C}">
                <a14:useLocalDpi xmlns:a14="http://schemas.microsoft.com/office/drawing/2010/main" val="0"/>
              </a:ext>
            </a:extLst>
          </a:blip>
          <a:srcRect r="422" b="9959"/>
          <a:stretch/>
        </p:blipFill>
        <p:spPr>
          <a:xfrm flipH="1">
            <a:off x="0" y="1"/>
            <a:ext cx="12192000" cy="6890202"/>
          </a:xfrm>
          <a:prstGeom prst="rect">
            <a:avLst/>
          </a:prstGeom>
        </p:spPr>
      </p:pic>
      <p:sp>
        <p:nvSpPr>
          <p:cNvPr id="75" name="矩形 74">
            <a:extLst>
              <a:ext uri="{FF2B5EF4-FFF2-40B4-BE49-F238E27FC236}">
                <a16:creationId xmlns:a16="http://schemas.microsoft.com/office/drawing/2014/main" id="{533B6B40-50D0-4552-87FE-55E34B45A155}"/>
              </a:ext>
            </a:extLst>
          </p:cNvPr>
          <p:cNvSpPr/>
          <p:nvPr/>
        </p:nvSpPr>
        <p:spPr>
          <a:xfrm>
            <a:off x="-138113" y="-13151"/>
            <a:ext cx="12330113" cy="6890201"/>
          </a:xfrm>
          <a:prstGeom prst="rect">
            <a:avLst/>
          </a:prstGeom>
          <a:gradFill flip="none" rotWithShape="1">
            <a:gsLst>
              <a:gs pos="0">
                <a:schemeClr val="bg1">
                  <a:alpha val="33000"/>
                  <a:lumMod val="57000"/>
                </a:schemeClr>
              </a:gs>
              <a:gs pos="59000">
                <a:srgbClr val="220A35">
                  <a:lumMod val="52000"/>
                  <a:alpha val="66000"/>
                </a:srgbClr>
              </a:gs>
              <a:gs pos="28000">
                <a:srgbClr val="491673">
                  <a:alpha val="44000"/>
                  <a:lumMod val="50000"/>
                </a:srgbClr>
              </a:gs>
              <a:gs pos="100000">
                <a:srgbClr val="280C40">
                  <a:lumMod val="74000"/>
                  <a:alpha val="79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 name="文本框 82">
            <a:extLst>
              <a:ext uri="{FF2B5EF4-FFF2-40B4-BE49-F238E27FC236}">
                <a16:creationId xmlns:a16="http://schemas.microsoft.com/office/drawing/2014/main" id="{54632E7A-3E7C-4228-9622-1306B245BE2B}"/>
              </a:ext>
            </a:extLst>
          </p:cNvPr>
          <p:cNvSpPr txBox="1"/>
          <p:nvPr/>
        </p:nvSpPr>
        <p:spPr>
          <a:xfrm>
            <a:off x="976756" y="2753840"/>
            <a:ext cx="7138544" cy="1107996"/>
          </a:xfrm>
          <a:prstGeom prst="rect">
            <a:avLst/>
          </a:prstGeom>
          <a:noFill/>
        </p:spPr>
        <p:txBody>
          <a:bodyPr wrap="square" rtlCol="0">
            <a:spAutoFit/>
          </a:bodyPr>
          <a:lstStyle/>
          <a:p>
            <a:pPr algn="dist"/>
            <a:r>
              <a:rPr lang="zh-CN" altLang="en-US" sz="6600" b="1" dirty="0">
                <a:solidFill>
                  <a:schemeClr val="bg1"/>
                </a:solidFill>
                <a:latin typeface="微软雅黑" panose="020B0503020204020204" pitchFamily="34" charset="-122"/>
                <a:ea typeface="微软雅黑" panose="020B0503020204020204" pitchFamily="34" charset="-122"/>
              </a:rPr>
              <a:t>全球案例发现系统</a:t>
            </a:r>
          </a:p>
        </p:txBody>
      </p:sp>
      <p:pic>
        <p:nvPicPr>
          <p:cNvPr id="84" name="图片 83">
            <a:extLst>
              <a:ext uri="{FF2B5EF4-FFF2-40B4-BE49-F238E27FC236}">
                <a16:creationId xmlns:a16="http://schemas.microsoft.com/office/drawing/2014/main" id="{B4B99969-D21F-4EB7-A8F1-55D3544E843D}"/>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26" t="-4970" b="-1"/>
          <a:stretch/>
        </p:blipFill>
        <p:spPr>
          <a:xfrm>
            <a:off x="3067272" y="664831"/>
            <a:ext cx="1976870" cy="414315"/>
          </a:xfrm>
          <a:prstGeom prst="rect">
            <a:avLst/>
          </a:prstGeom>
          <a:effectLst/>
        </p:spPr>
      </p:pic>
      <p:sp>
        <p:nvSpPr>
          <p:cNvPr id="86" name="矩形: 圆角 85">
            <a:extLst>
              <a:ext uri="{FF2B5EF4-FFF2-40B4-BE49-F238E27FC236}">
                <a16:creationId xmlns:a16="http://schemas.microsoft.com/office/drawing/2014/main" id="{99FF8F59-8B5A-4743-98C2-13782FC5321C}"/>
              </a:ext>
            </a:extLst>
          </p:cNvPr>
          <p:cNvSpPr/>
          <p:nvPr/>
        </p:nvSpPr>
        <p:spPr>
          <a:xfrm>
            <a:off x="984231" y="4572762"/>
            <a:ext cx="1323188" cy="1315532"/>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a:extLst>
              <a:ext uri="{FF2B5EF4-FFF2-40B4-BE49-F238E27FC236}">
                <a16:creationId xmlns:a16="http://schemas.microsoft.com/office/drawing/2014/main" id="{C27985F4-AEE7-4067-8830-733BFFA86429}"/>
              </a:ext>
            </a:extLst>
          </p:cNvPr>
          <p:cNvSpPr/>
          <p:nvPr/>
        </p:nvSpPr>
        <p:spPr>
          <a:xfrm>
            <a:off x="995806" y="2057882"/>
            <a:ext cx="3921000" cy="743986"/>
          </a:xfrm>
          <a:prstGeom prst="rect">
            <a:avLst/>
          </a:prstGeom>
        </p:spPr>
        <p:txBody>
          <a:bodyPr wrap="square">
            <a:spAutoFit/>
          </a:bodyPr>
          <a:lstStyle/>
          <a:p>
            <a:pPr algn="dist">
              <a:lnSpc>
                <a:spcPct val="150000"/>
              </a:lnSpc>
            </a:pPr>
            <a:r>
              <a:rPr lang="zh-CN" altLang="en-US" sz="2400" dirty="0">
                <a:ln/>
                <a:solidFill>
                  <a:schemeClr val="bg1"/>
                </a:solidFill>
                <a:latin typeface="微软雅黑" panose="020B0503020204020204" pitchFamily="34" charset="-122"/>
                <a:ea typeface="微软雅黑" panose="020B0503020204020204" pitchFamily="34" charset="-122"/>
              </a:rPr>
              <a:t>大型</a:t>
            </a:r>
            <a:r>
              <a:rPr lang="zh-CN" altLang="en-US" sz="3200" dirty="0">
                <a:ln/>
                <a:solidFill>
                  <a:schemeClr val="bg1"/>
                </a:solidFill>
                <a:latin typeface="微软雅黑" panose="020B0503020204020204" pitchFamily="34" charset="-122"/>
                <a:ea typeface="微软雅黑" panose="020B0503020204020204" pitchFamily="34" charset="-122"/>
              </a:rPr>
              <a:t>案例</a:t>
            </a:r>
            <a:r>
              <a:rPr lang="zh-CN" altLang="en-US" sz="2400" dirty="0">
                <a:ln/>
                <a:solidFill>
                  <a:schemeClr val="bg1"/>
                </a:solidFill>
                <a:latin typeface="微软雅黑" panose="020B0503020204020204" pitchFamily="34" charset="-122"/>
                <a:ea typeface="微软雅黑" panose="020B0503020204020204" pitchFamily="34" charset="-122"/>
              </a:rPr>
              <a:t>文献数据库集群</a:t>
            </a:r>
            <a:endParaRPr lang="en-US" altLang="zh-CN" sz="2400" dirty="0">
              <a:ln/>
              <a:solidFill>
                <a:schemeClr val="bg1"/>
              </a:solidFill>
              <a:latin typeface="微软雅黑" panose="020B0503020204020204" pitchFamily="34" charset="-122"/>
              <a:ea typeface="微软雅黑" panose="020B0503020204020204" pitchFamily="34" charset="-122"/>
            </a:endParaRPr>
          </a:p>
        </p:txBody>
      </p:sp>
      <p:pic>
        <p:nvPicPr>
          <p:cNvPr id="88" name="图片 87">
            <a:extLst>
              <a:ext uri="{FF2B5EF4-FFF2-40B4-BE49-F238E27FC236}">
                <a16:creationId xmlns:a16="http://schemas.microsoft.com/office/drawing/2014/main" id="{C882644E-A6BD-4B7F-B802-E030BD45EC1C}"/>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76756" y="613753"/>
            <a:ext cx="1758777" cy="526628"/>
          </a:xfrm>
          <a:prstGeom prst="rect">
            <a:avLst/>
          </a:prstGeom>
        </p:spPr>
      </p:pic>
      <p:sp>
        <p:nvSpPr>
          <p:cNvPr id="89" name="矩形 88">
            <a:extLst>
              <a:ext uri="{FF2B5EF4-FFF2-40B4-BE49-F238E27FC236}">
                <a16:creationId xmlns:a16="http://schemas.microsoft.com/office/drawing/2014/main" id="{AEC06343-B12F-475C-A4F8-442B77DC0BDB}"/>
              </a:ext>
            </a:extLst>
          </p:cNvPr>
          <p:cNvSpPr/>
          <p:nvPr/>
        </p:nvSpPr>
        <p:spPr>
          <a:xfrm>
            <a:off x="2818763" y="664831"/>
            <a:ext cx="45719" cy="5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E3FA3110-3A85-489D-B12A-97F94934B9EA}"/>
              </a:ext>
            </a:extLst>
          </p:cNvPr>
          <p:cNvSpPr txBox="1"/>
          <p:nvPr/>
        </p:nvSpPr>
        <p:spPr>
          <a:xfrm>
            <a:off x="2457107" y="4609920"/>
            <a:ext cx="3496333" cy="1255152"/>
          </a:xfrm>
          <a:prstGeom prst="rect">
            <a:avLst/>
          </a:prstGeom>
          <a:noFill/>
        </p:spPr>
        <p:txBody>
          <a:bodyPr wrap="square" rtlCol="0">
            <a:spAutoFit/>
          </a:bodyPr>
          <a:lstStyle/>
          <a:p>
            <a:pPr>
              <a:lnSpc>
                <a:spcPct val="120000"/>
              </a:lnSpc>
            </a:pPr>
            <a:r>
              <a:rPr lang="zh-CN" altLang="en-US" sz="1600" b="1" dirty="0">
                <a:solidFill>
                  <a:schemeClr val="bg1"/>
                </a:solidFill>
                <a:latin typeface="+mn-ea"/>
              </a:rPr>
              <a:t>北京华图新天科技有限公司    </a:t>
            </a:r>
            <a:endParaRPr lang="en-US" altLang="zh-CN" sz="1600" b="1" dirty="0">
              <a:solidFill>
                <a:schemeClr val="bg1"/>
              </a:solidFill>
              <a:latin typeface="+mn-ea"/>
            </a:endParaRPr>
          </a:p>
          <a:p>
            <a:pPr>
              <a:lnSpc>
                <a:spcPct val="120000"/>
              </a:lnSpc>
            </a:pPr>
            <a:r>
              <a:rPr lang="zh-CN" altLang="en-US" sz="1600" b="1" dirty="0">
                <a:solidFill>
                  <a:schemeClr val="bg1"/>
                </a:solidFill>
                <a:latin typeface="+mn-ea"/>
              </a:rPr>
              <a:t>客服电话：</a:t>
            </a:r>
            <a:r>
              <a:rPr lang="en-US" altLang="zh-CN" sz="1600" b="1" dirty="0">
                <a:solidFill>
                  <a:schemeClr val="bg1"/>
                </a:solidFill>
                <a:latin typeface="+mn-ea"/>
              </a:rPr>
              <a:t>010-85583080</a:t>
            </a:r>
          </a:p>
          <a:p>
            <a:pPr>
              <a:lnSpc>
                <a:spcPct val="120000"/>
              </a:lnSpc>
            </a:pPr>
            <a:r>
              <a:rPr lang="zh-CN" altLang="en-US" sz="1600" b="1" dirty="0">
                <a:solidFill>
                  <a:schemeClr val="bg1"/>
                </a:solidFill>
                <a:latin typeface="+mn-ea"/>
              </a:rPr>
              <a:t>客服邮箱：</a:t>
            </a:r>
            <a:r>
              <a:rPr lang="en-US" altLang="zh-CN" sz="1600" b="1" dirty="0">
                <a:solidFill>
                  <a:schemeClr val="bg1"/>
                </a:solidFill>
                <a:latin typeface="+mn-ea"/>
              </a:rPr>
              <a:t>service@htxt.com.cn</a:t>
            </a:r>
          </a:p>
          <a:p>
            <a:pPr>
              <a:lnSpc>
                <a:spcPct val="120000"/>
              </a:lnSpc>
            </a:pPr>
            <a:r>
              <a:rPr lang="zh-CN" altLang="en-US" sz="1600" b="1" dirty="0">
                <a:solidFill>
                  <a:schemeClr val="bg1"/>
                </a:solidFill>
                <a:latin typeface="+mn-ea"/>
              </a:rPr>
              <a:t>微信公众号：华图案例库</a:t>
            </a:r>
          </a:p>
        </p:txBody>
      </p:sp>
      <p:pic>
        <p:nvPicPr>
          <p:cNvPr id="5" name="图片 4">
            <a:extLst>
              <a:ext uri="{FF2B5EF4-FFF2-40B4-BE49-F238E27FC236}">
                <a16:creationId xmlns:a16="http://schemas.microsoft.com/office/drawing/2014/main" id="{828EA9DE-6228-4979-9B4C-E3F9EC134F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143" y="4669319"/>
            <a:ext cx="1128166" cy="112816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316173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C523F5B-EDA0-430F-819A-18BAFD90367F}"/>
              </a:ext>
            </a:extLst>
          </p:cNvPr>
          <p:cNvPicPr>
            <a:picLocks noChangeAspect="1"/>
          </p:cNvPicPr>
          <p:nvPr/>
        </p:nvPicPr>
        <p:blipFill rotWithShape="1">
          <a:blip r:embed="rId2">
            <a:extLst>
              <a:ext uri="{28A0092B-C50C-407E-A947-70E740481C1C}">
                <a14:useLocalDpi xmlns:a14="http://schemas.microsoft.com/office/drawing/2010/main" val="0"/>
              </a:ext>
            </a:extLst>
          </a:blip>
          <a:srcRect b="15992"/>
          <a:stretch/>
        </p:blipFill>
        <p:spPr>
          <a:xfrm>
            <a:off x="0" y="2450989"/>
            <a:ext cx="12192000" cy="1956021"/>
          </a:xfrm>
          <a:prstGeom prst="rect">
            <a:avLst/>
          </a:prstGeom>
        </p:spPr>
      </p:pic>
      <p:pic>
        <p:nvPicPr>
          <p:cNvPr id="3" name="图片 2">
            <a:extLst>
              <a:ext uri="{FF2B5EF4-FFF2-40B4-BE49-F238E27FC236}">
                <a16:creationId xmlns:a16="http://schemas.microsoft.com/office/drawing/2014/main" id="{6B5722C3-219A-4B0E-9658-09B6D5758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851" y="2120374"/>
            <a:ext cx="2811413" cy="1692000"/>
          </a:xfrm>
          <a:prstGeom prst="rect">
            <a:avLst/>
          </a:prstGeom>
        </p:spPr>
      </p:pic>
      <p:pic>
        <p:nvPicPr>
          <p:cNvPr id="6" name="图片 5">
            <a:extLst>
              <a:ext uri="{FF2B5EF4-FFF2-40B4-BE49-F238E27FC236}">
                <a16:creationId xmlns:a16="http://schemas.microsoft.com/office/drawing/2014/main" id="{923F23FB-FB0D-4A1E-8C93-C60BB6E519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7905" y="2098251"/>
            <a:ext cx="2811412" cy="1692000"/>
          </a:xfrm>
          <a:prstGeom prst="rect">
            <a:avLst/>
          </a:prstGeom>
        </p:spPr>
      </p:pic>
      <p:pic>
        <p:nvPicPr>
          <p:cNvPr id="8" name="图片 7">
            <a:extLst>
              <a:ext uri="{FF2B5EF4-FFF2-40B4-BE49-F238E27FC236}">
                <a16:creationId xmlns:a16="http://schemas.microsoft.com/office/drawing/2014/main" id="{79755FAB-3D14-4802-A3DD-733762CE50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378" y="2098251"/>
            <a:ext cx="2811412" cy="1692000"/>
          </a:xfrm>
          <a:prstGeom prst="rect">
            <a:avLst/>
          </a:prstGeom>
        </p:spPr>
      </p:pic>
      <p:sp>
        <p:nvSpPr>
          <p:cNvPr id="10" name="矩形 9">
            <a:extLst>
              <a:ext uri="{FF2B5EF4-FFF2-40B4-BE49-F238E27FC236}">
                <a16:creationId xmlns:a16="http://schemas.microsoft.com/office/drawing/2014/main" id="{FA9B4988-B3E8-4446-BA57-FC346EE30759}"/>
              </a:ext>
            </a:extLst>
          </p:cNvPr>
          <p:cNvSpPr/>
          <p:nvPr/>
        </p:nvSpPr>
        <p:spPr>
          <a:xfrm>
            <a:off x="1056209" y="537414"/>
            <a:ext cx="3164649" cy="523220"/>
          </a:xfrm>
          <a:prstGeom prst="rect">
            <a:avLst/>
          </a:prstGeom>
        </p:spPr>
        <p:txBody>
          <a:bodyPr wrap="none">
            <a:spAutoFit/>
          </a:bodyPr>
          <a:lstStyle/>
          <a:p>
            <a:r>
              <a:rPr lang="zh-CN" altLang="en-US" sz="2800" b="1" dirty="0">
                <a:solidFill>
                  <a:srgbClr val="4D4398"/>
                </a:solidFill>
                <a:latin typeface="微软雅黑" panose="020B0503020204020204" pitchFamily="34" charset="-122"/>
                <a:ea typeface="微软雅黑" panose="020B0503020204020204" pitchFamily="34" charset="-122"/>
              </a:rPr>
              <a:t> 全球案例发现系统</a:t>
            </a:r>
          </a:p>
        </p:txBody>
      </p:sp>
      <p:sp>
        <p:nvSpPr>
          <p:cNvPr id="11" name="矩形 10">
            <a:extLst>
              <a:ext uri="{FF2B5EF4-FFF2-40B4-BE49-F238E27FC236}">
                <a16:creationId xmlns:a16="http://schemas.microsoft.com/office/drawing/2014/main" id="{4048680B-734B-4D86-8AFE-45746B16C70C}"/>
              </a:ext>
            </a:extLst>
          </p:cNvPr>
          <p:cNvSpPr/>
          <p:nvPr/>
        </p:nvSpPr>
        <p:spPr>
          <a:xfrm>
            <a:off x="-6236" y="581416"/>
            <a:ext cx="504000" cy="435219"/>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a:extLst>
              <a:ext uri="{FF2B5EF4-FFF2-40B4-BE49-F238E27FC236}">
                <a16:creationId xmlns:a16="http://schemas.microsoft.com/office/drawing/2014/main" id="{B51515E5-52C9-4C80-910E-794BA67530B7}"/>
              </a:ext>
            </a:extLst>
          </p:cNvPr>
          <p:cNvSpPr/>
          <p:nvPr/>
        </p:nvSpPr>
        <p:spPr>
          <a:xfrm>
            <a:off x="598977" y="581416"/>
            <a:ext cx="180000" cy="435219"/>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31A84B9D-CB92-45CA-B829-767CC2CD9368}"/>
              </a:ext>
            </a:extLst>
          </p:cNvPr>
          <p:cNvSpPr/>
          <p:nvPr/>
        </p:nvSpPr>
        <p:spPr>
          <a:xfrm>
            <a:off x="892004" y="581415"/>
            <a:ext cx="72000" cy="435219"/>
          </a:xfrm>
          <a:prstGeom prst="rect">
            <a:avLst/>
          </a:prstGeom>
          <a:solidFill>
            <a:srgbClr val="671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23ADC3C1-67E1-46CD-8149-E0B9C7D160BA}"/>
              </a:ext>
            </a:extLst>
          </p:cNvPr>
          <p:cNvSpPr txBox="1"/>
          <p:nvPr/>
        </p:nvSpPr>
        <p:spPr>
          <a:xfrm>
            <a:off x="2281237" y="4712595"/>
            <a:ext cx="7920037" cy="1578317"/>
          </a:xfrm>
          <a:prstGeom prst="rect">
            <a:avLst/>
          </a:prstGeom>
          <a:noFill/>
        </p:spPr>
        <p:txBody>
          <a:bodyPr wrap="square" rtlCol="0">
            <a:spAutoFit/>
          </a:bodyPr>
          <a:lstStyle/>
          <a:p>
            <a:pPr algn="ctr">
              <a:lnSpc>
                <a:spcPct val="150000"/>
              </a:lnSpc>
            </a:pPr>
            <a:r>
              <a:rPr lang="zh-CN" altLang="en-US" b="1" dirty="0">
                <a:latin typeface="+mn-ea"/>
              </a:rPr>
              <a:t>全</a:t>
            </a:r>
            <a:r>
              <a:rPr lang="zh-CN" altLang="zh-CN" b="1" dirty="0">
                <a:latin typeface="+mn-ea"/>
              </a:rPr>
              <a:t>球案例发现系统（</a:t>
            </a:r>
            <a:r>
              <a:rPr lang="en-US" altLang="zh-CN" b="1" dirty="0">
                <a:latin typeface="+mn-ea"/>
              </a:rPr>
              <a:t>Global Cases Discovery System, </a:t>
            </a:r>
            <a:r>
              <a:rPr lang="zh-CN" altLang="zh-CN" b="1" dirty="0">
                <a:latin typeface="+mn-ea"/>
              </a:rPr>
              <a:t>简称</a:t>
            </a:r>
            <a:r>
              <a:rPr lang="en-US" altLang="zh-CN" b="1" dirty="0">
                <a:latin typeface="+mn-ea"/>
              </a:rPr>
              <a:t>GCDS</a:t>
            </a:r>
            <a:r>
              <a:rPr lang="zh-CN" altLang="zh-CN" b="1" dirty="0">
                <a:latin typeface="+mn-ea"/>
              </a:rPr>
              <a:t>）</a:t>
            </a:r>
            <a:endParaRPr lang="en-US" altLang="zh-CN" b="1" dirty="0">
              <a:latin typeface="+mn-ea"/>
            </a:endParaRPr>
          </a:p>
          <a:p>
            <a:pPr algn="ctr">
              <a:lnSpc>
                <a:spcPct val="150000"/>
              </a:lnSpc>
            </a:pPr>
            <a:r>
              <a:rPr lang="zh-CN" altLang="zh-CN" sz="1600" dirty="0">
                <a:latin typeface="+mn-ea"/>
              </a:rPr>
              <a:t>大型案例文献数据库集群</a:t>
            </a:r>
            <a:endParaRPr lang="en-US" altLang="zh-CN" sz="1600" dirty="0">
              <a:latin typeface="+mn-ea"/>
            </a:endParaRPr>
          </a:p>
          <a:p>
            <a:pPr algn="ctr">
              <a:lnSpc>
                <a:spcPct val="150000"/>
              </a:lnSpc>
            </a:pPr>
            <a:r>
              <a:rPr lang="zh-CN" altLang="zh-CN" sz="1600" dirty="0">
                <a:latin typeface="+mn-ea"/>
              </a:rPr>
              <a:t>整合了世界众多知名案例研究机构的研究成果</a:t>
            </a:r>
            <a:endParaRPr lang="en-US" altLang="zh-CN" sz="1600" dirty="0">
              <a:latin typeface="+mn-ea"/>
            </a:endParaRPr>
          </a:p>
          <a:p>
            <a:pPr algn="ctr">
              <a:lnSpc>
                <a:spcPct val="150000"/>
              </a:lnSpc>
            </a:pPr>
            <a:r>
              <a:rPr lang="zh-CN" altLang="zh-CN" sz="1600" dirty="0">
                <a:latin typeface="+mn-ea"/>
              </a:rPr>
              <a:t>定位于为从事案例开发和案例教学的用户提供一站式检索和传送服务</a:t>
            </a:r>
          </a:p>
        </p:txBody>
      </p:sp>
      <p:pic>
        <p:nvPicPr>
          <p:cNvPr id="16" name="图片 15">
            <a:extLst>
              <a:ext uri="{FF2B5EF4-FFF2-40B4-BE49-F238E27FC236}">
                <a16:creationId xmlns:a16="http://schemas.microsoft.com/office/drawing/2014/main" id="{F6718218-7A5E-428F-BBA4-C048AED4E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spTree>
    <p:extLst>
      <p:ext uri="{BB962C8B-B14F-4D97-AF65-F5344CB8AC3E}">
        <p14:creationId xmlns:p14="http://schemas.microsoft.com/office/powerpoint/2010/main" val="2763509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1DEE9C6-EE72-48F0-82AE-E81983910EA6}"/>
              </a:ext>
            </a:extLst>
          </p:cNvPr>
          <p:cNvPicPr>
            <a:picLocks noChangeAspect="1"/>
          </p:cNvPicPr>
          <p:nvPr/>
        </p:nvPicPr>
        <p:blipFill rotWithShape="1">
          <a:blip r:embed="rId2">
            <a:extLst>
              <a:ext uri="{28A0092B-C50C-407E-A947-70E740481C1C}">
                <a14:useLocalDpi xmlns:a14="http://schemas.microsoft.com/office/drawing/2010/main" val="0"/>
              </a:ext>
            </a:extLst>
          </a:blip>
          <a:srcRect l="40488" b="30186"/>
          <a:stretch/>
        </p:blipFill>
        <p:spPr>
          <a:xfrm flipH="1">
            <a:off x="-92599" y="4523009"/>
            <a:ext cx="12284597" cy="2334991"/>
          </a:xfrm>
          <a:prstGeom prst="rect">
            <a:avLst/>
          </a:prstGeom>
        </p:spPr>
      </p:pic>
      <p:sp>
        <p:nvSpPr>
          <p:cNvPr id="12" name="矩形 11">
            <a:extLst>
              <a:ext uri="{FF2B5EF4-FFF2-40B4-BE49-F238E27FC236}">
                <a16:creationId xmlns:a16="http://schemas.microsoft.com/office/drawing/2014/main" id="{94BBF136-AEC9-43BA-B821-87D08A39B464}"/>
              </a:ext>
            </a:extLst>
          </p:cNvPr>
          <p:cNvSpPr/>
          <p:nvPr/>
        </p:nvSpPr>
        <p:spPr>
          <a:xfrm>
            <a:off x="667085" y="1412237"/>
            <a:ext cx="11003808" cy="337412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Aft>
                <a:spcPts val="600"/>
              </a:spcAft>
            </a:pPr>
            <a:r>
              <a:rPr lang="en-US" altLang="zh-CN" b="1" dirty="0"/>
              <a:t>1</a:t>
            </a:r>
            <a:r>
              <a:rPr lang="zh-CN" altLang="en-US" b="1" dirty="0"/>
              <a:t>、资源类型</a:t>
            </a:r>
          </a:p>
          <a:p>
            <a:pPr lvl="1">
              <a:lnSpc>
                <a:spcPct val="150000"/>
              </a:lnSpc>
              <a:spcAft>
                <a:spcPts val="600"/>
              </a:spcAft>
            </a:pPr>
            <a:r>
              <a:rPr lang="zh-CN" altLang="en-US" sz="1600" dirty="0"/>
              <a:t>中文数据库、事实型数据库</a:t>
            </a:r>
          </a:p>
          <a:p>
            <a:pPr>
              <a:lnSpc>
                <a:spcPct val="150000"/>
              </a:lnSpc>
              <a:spcAft>
                <a:spcPts val="600"/>
              </a:spcAft>
            </a:pPr>
            <a:r>
              <a:rPr lang="en-US" altLang="zh-CN" b="1" dirty="0"/>
              <a:t>2</a:t>
            </a:r>
            <a:r>
              <a:rPr lang="zh-CN" altLang="en-US" b="1" dirty="0"/>
              <a:t>、资源内容</a:t>
            </a:r>
          </a:p>
          <a:p>
            <a:pPr indent="457200">
              <a:lnSpc>
                <a:spcPct val="150000"/>
              </a:lnSpc>
            </a:pPr>
            <a:r>
              <a:rPr lang="zh-CN" altLang="en-US" sz="1600" dirty="0"/>
              <a:t>全球案例发现系统（</a:t>
            </a:r>
            <a:r>
              <a:rPr lang="en-US" altLang="zh-CN" sz="1600" dirty="0"/>
              <a:t>Global Cases Discovery System</a:t>
            </a:r>
            <a:r>
              <a:rPr lang="zh-CN" altLang="en-US" sz="1600" dirty="0"/>
              <a:t>，</a:t>
            </a:r>
            <a:r>
              <a:rPr lang="en-US" altLang="zh-CN" sz="1600" dirty="0"/>
              <a:t>GCDS</a:t>
            </a:r>
            <a:r>
              <a:rPr lang="zh-CN" altLang="en-US" sz="1600" dirty="0"/>
              <a:t>）作为大型案例文献数据库集群，整合了世界众多知名案例研究机构的研究成果，定位于为从事案例开发和案例教学的用户提供一站式检索和传送服务。</a:t>
            </a:r>
            <a:endParaRPr lang="en-US" altLang="zh-CN" sz="1600" dirty="0"/>
          </a:p>
          <a:p>
            <a:pPr indent="457200">
              <a:lnSpc>
                <a:spcPct val="150000"/>
              </a:lnSpc>
            </a:pPr>
            <a:r>
              <a:rPr lang="zh-CN" altLang="en-US" sz="1600" dirty="0"/>
              <a:t>全球案例发现系统根据高校专业学科分为工商管理专业资源库、公共管理专业资源库和图书情报专业资源库三个系列数据库，包括</a:t>
            </a:r>
            <a:r>
              <a:rPr lang="en-US" altLang="zh-CN" sz="1600" dirty="0"/>
              <a:t>7</a:t>
            </a:r>
            <a:r>
              <a:rPr lang="zh-CN" altLang="en-US" sz="1600" dirty="0"/>
              <a:t>个子库，提供了案例文摘、案例素材和标准教学案例三类文献资源。</a:t>
            </a:r>
          </a:p>
          <a:p>
            <a:pPr>
              <a:lnSpc>
                <a:spcPct val="150000"/>
              </a:lnSpc>
            </a:pPr>
            <a:endParaRPr lang="en-US" altLang="zh-CN" dirty="0">
              <a:solidFill>
                <a:schemeClr val="bg2">
                  <a:lumMod val="25000"/>
                </a:schemeClr>
              </a:solidFill>
            </a:endParaRPr>
          </a:p>
        </p:txBody>
      </p:sp>
      <p:pic>
        <p:nvPicPr>
          <p:cNvPr id="15" name="图片 14">
            <a:extLst>
              <a:ext uri="{FF2B5EF4-FFF2-40B4-BE49-F238E27FC236}">
                <a16:creationId xmlns:a16="http://schemas.microsoft.com/office/drawing/2014/main" id="{75A04155-89AD-4F90-9F88-6DE6DF281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sp>
        <p:nvSpPr>
          <p:cNvPr id="9" name="任意多边形: 形状 8">
            <a:extLst>
              <a:ext uri="{FF2B5EF4-FFF2-40B4-BE49-F238E27FC236}">
                <a16:creationId xmlns:a16="http://schemas.microsoft.com/office/drawing/2014/main" id="{4B5F9BAC-BE49-483F-8ECB-9502DD629C95}"/>
              </a:ext>
            </a:extLst>
          </p:cNvPr>
          <p:cNvSpPr/>
          <p:nvPr/>
        </p:nvSpPr>
        <p:spPr>
          <a:xfrm flipV="1">
            <a:off x="16914" y="4341627"/>
            <a:ext cx="12192002" cy="2516372"/>
          </a:xfrm>
          <a:custGeom>
            <a:avLst/>
            <a:gdLst>
              <a:gd name="connsiteX0" fmla="*/ 12177587 w 12192000"/>
              <a:gd name="connsiteY0" fmla="*/ 2205242 h 2205242"/>
              <a:gd name="connsiteX1" fmla="*/ 12028141 w 12192000"/>
              <a:gd name="connsiteY1" fmla="*/ 2205242 h 2205242"/>
              <a:gd name="connsiteX2" fmla="*/ 12165039 w 12192000"/>
              <a:gd name="connsiteY2" fmla="*/ 2204997 h 2205242"/>
              <a:gd name="connsiteX3" fmla="*/ 0 w 12192000"/>
              <a:gd name="connsiteY3" fmla="*/ 1514508 h 2205242"/>
              <a:gd name="connsiteX4" fmla="*/ 0 w 12192000"/>
              <a:gd name="connsiteY4" fmla="*/ 0 h 2205242"/>
              <a:gd name="connsiteX5" fmla="*/ 12192000 w 12192000"/>
              <a:gd name="connsiteY5" fmla="*/ 0 h 220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205242">
                <a:moveTo>
                  <a:pt x="12177587" y="2205242"/>
                </a:moveTo>
                <a:lnTo>
                  <a:pt x="12028141" y="2205242"/>
                </a:lnTo>
                <a:lnTo>
                  <a:pt x="12165039" y="2204997"/>
                </a:lnTo>
                <a:lnTo>
                  <a:pt x="0" y="1514508"/>
                </a:lnTo>
                <a:lnTo>
                  <a:pt x="0" y="0"/>
                </a:lnTo>
                <a:lnTo>
                  <a:pt x="12192000" y="0"/>
                </a:lnTo>
                <a:close/>
              </a:path>
            </a:pathLst>
          </a:custGeom>
          <a:gradFill>
            <a:gsLst>
              <a:gs pos="0">
                <a:srgbClr val="5E1C94">
                  <a:alpha val="28000"/>
                </a:srgbClr>
              </a:gs>
              <a:gs pos="99000">
                <a:srgbClr val="681B87">
                  <a:alpha val="12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pic>
        <p:nvPicPr>
          <p:cNvPr id="10" name="图片 9">
            <a:extLst>
              <a:ext uri="{FF2B5EF4-FFF2-40B4-BE49-F238E27FC236}">
                <a16:creationId xmlns:a16="http://schemas.microsoft.com/office/drawing/2014/main" id="{6DB4D70A-6B6D-42BB-9D4A-7722F9E7E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510" y="5133960"/>
            <a:ext cx="2162530" cy="1301481"/>
          </a:xfrm>
          <a:prstGeom prst="rect">
            <a:avLst/>
          </a:prstGeom>
        </p:spPr>
      </p:pic>
      <p:pic>
        <p:nvPicPr>
          <p:cNvPr id="11" name="图片 10">
            <a:extLst>
              <a:ext uri="{FF2B5EF4-FFF2-40B4-BE49-F238E27FC236}">
                <a16:creationId xmlns:a16="http://schemas.microsoft.com/office/drawing/2014/main" id="{ADB55E1C-638B-459A-AC91-7E50B8C8E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4129" y="5133960"/>
            <a:ext cx="2162530" cy="1301482"/>
          </a:xfrm>
          <a:prstGeom prst="rect">
            <a:avLst/>
          </a:prstGeom>
        </p:spPr>
      </p:pic>
      <p:pic>
        <p:nvPicPr>
          <p:cNvPr id="16" name="图片 15">
            <a:extLst>
              <a:ext uri="{FF2B5EF4-FFF2-40B4-BE49-F238E27FC236}">
                <a16:creationId xmlns:a16="http://schemas.microsoft.com/office/drawing/2014/main" id="{95E2689C-44B6-4290-AAE2-9F74A9CEAC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8915" y="5133960"/>
            <a:ext cx="2162530" cy="1301482"/>
          </a:xfrm>
          <a:prstGeom prst="rect">
            <a:avLst/>
          </a:prstGeom>
        </p:spPr>
      </p:pic>
      <p:sp>
        <p:nvSpPr>
          <p:cNvPr id="3" name="矩形 2">
            <a:extLst>
              <a:ext uri="{FF2B5EF4-FFF2-40B4-BE49-F238E27FC236}">
                <a16:creationId xmlns:a16="http://schemas.microsoft.com/office/drawing/2014/main" id="{35825EF2-E397-4970-A6C4-7F173197D606}"/>
              </a:ext>
            </a:extLst>
          </p:cNvPr>
          <p:cNvSpPr/>
          <p:nvPr/>
        </p:nvSpPr>
        <p:spPr>
          <a:xfrm>
            <a:off x="1056209" y="537414"/>
            <a:ext cx="3164649" cy="523220"/>
          </a:xfrm>
          <a:prstGeom prst="rect">
            <a:avLst/>
          </a:prstGeom>
        </p:spPr>
        <p:txBody>
          <a:bodyPr wrap="none">
            <a:spAutoFit/>
          </a:bodyPr>
          <a:lstStyle/>
          <a:p>
            <a:r>
              <a:rPr lang="zh-CN" altLang="en-US" sz="2800" b="1" dirty="0">
                <a:solidFill>
                  <a:srgbClr val="4D4398"/>
                </a:solidFill>
                <a:latin typeface="微软雅黑" panose="020B0503020204020204" pitchFamily="34" charset="-122"/>
                <a:ea typeface="微软雅黑" panose="020B0503020204020204" pitchFamily="34" charset="-122"/>
              </a:rPr>
              <a:t> 全球案例发现系统</a:t>
            </a:r>
          </a:p>
        </p:txBody>
      </p:sp>
      <p:sp>
        <p:nvSpPr>
          <p:cNvPr id="4" name="矩形 3">
            <a:extLst>
              <a:ext uri="{FF2B5EF4-FFF2-40B4-BE49-F238E27FC236}">
                <a16:creationId xmlns:a16="http://schemas.microsoft.com/office/drawing/2014/main" id="{365D32A1-D9EE-4B77-A7B1-99A801FE7C63}"/>
              </a:ext>
            </a:extLst>
          </p:cNvPr>
          <p:cNvSpPr/>
          <p:nvPr/>
        </p:nvSpPr>
        <p:spPr>
          <a:xfrm>
            <a:off x="-6236" y="581416"/>
            <a:ext cx="504000" cy="435219"/>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a:extLst>
              <a:ext uri="{FF2B5EF4-FFF2-40B4-BE49-F238E27FC236}">
                <a16:creationId xmlns:a16="http://schemas.microsoft.com/office/drawing/2014/main" id="{8ADC9FBA-09F3-40C1-A396-8E5B7D894CCB}"/>
              </a:ext>
            </a:extLst>
          </p:cNvPr>
          <p:cNvSpPr/>
          <p:nvPr/>
        </p:nvSpPr>
        <p:spPr>
          <a:xfrm>
            <a:off x="598977" y="581416"/>
            <a:ext cx="180000" cy="435219"/>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A2770EB-B165-4514-B035-52F02B68A808}"/>
              </a:ext>
            </a:extLst>
          </p:cNvPr>
          <p:cNvSpPr/>
          <p:nvPr/>
        </p:nvSpPr>
        <p:spPr>
          <a:xfrm>
            <a:off x="892004" y="581415"/>
            <a:ext cx="72000" cy="435219"/>
          </a:xfrm>
          <a:prstGeom prst="rect">
            <a:avLst/>
          </a:prstGeom>
          <a:solidFill>
            <a:srgbClr val="671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3367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1DEE9C6-EE72-48F0-82AE-E81983910EA6}"/>
              </a:ext>
            </a:extLst>
          </p:cNvPr>
          <p:cNvPicPr>
            <a:picLocks noChangeAspect="1"/>
          </p:cNvPicPr>
          <p:nvPr/>
        </p:nvPicPr>
        <p:blipFill rotWithShape="1">
          <a:blip r:embed="rId2">
            <a:extLst>
              <a:ext uri="{28A0092B-C50C-407E-A947-70E740481C1C}">
                <a14:useLocalDpi xmlns:a14="http://schemas.microsoft.com/office/drawing/2010/main" val="0"/>
              </a:ext>
            </a:extLst>
          </a:blip>
          <a:srcRect l="40488" b="30186"/>
          <a:stretch/>
        </p:blipFill>
        <p:spPr>
          <a:xfrm flipH="1">
            <a:off x="-92599" y="4523009"/>
            <a:ext cx="12284597" cy="2334991"/>
          </a:xfrm>
          <a:prstGeom prst="rect">
            <a:avLst/>
          </a:prstGeom>
        </p:spPr>
      </p:pic>
      <p:sp>
        <p:nvSpPr>
          <p:cNvPr id="12" name="矩形 11">
            <a:extLst>
              <a:ext uri="{FF2B5EF4-FFF2-40B4-BE49-F238E27FC236}">
                <a16:creationId xmlns:a16="http://schemas.microsoft.com/office/drawing/2014/main" id="{94BBF136-AEC9-43BA-B821-87D08A39B464}"/>
              </a:ext>
            </a:extLst>
          </p:cNvPr>
          <p:cNvSpPr/>
          <p:nvPr/>
        </p:nvSpPr>
        <p:spPr>
          <a:xfrm>
            <a:off x="667085" y="1412237"/>
            <a:ext cx="11003808" cy="276325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Aft>
                <a:spcPts val="600"/>
              </a:spcAft>
            </a:pPr>
            <a:r>
              <a:rPr lang="en-US" altLang="zh-CN" b="1" dirty="0"/>
              <a:t>3</a:t>
            </a:r>
            <a:r>
              <a:rPr lang="zh-CN" altLang="en-US" b="1" dirty="0"/>
              <a:t>、资源特点</a:t>
            </a:r>
          </a:p>
          <a:p>
            <a:pPr marL="342900" indent="-342900">
              <a:lnSpc>
                <a:spcPct val="150000"/>
              </a:lnSpc>
              <a:buFont typeface="Wingdings" panose="05000000000000000000" pitchFamily="2" charset="2"/>
              <a:buChar char="u"/>
            </a:pPr>
            <a:r>
              <a:rPr lang="en-US" altLang="zh-CN" sz="1600" dirty="0"/>
              <a:t>GCDS</a:t>
            </a:r>
            <a:r>
              <a:rPr lang="zh-CN" altLang="en-US" sz="1600" dirty="0"/>
              <a:t>是</a:t>
            </a:r>
            <a:r>
              <a:rPr lang="zh-CN" altLang="en-US" sz="1600" dirty="0">
                <a:solidFill>
                  <a:srgbClr val="6330A4"/>
                </a:solidFill>
              </a:rPr>
              <a:t>目前国内唯一一个中文案例文献资源专业数据库</a:t>
            </a:r>
            <a:r>
              <a:rPr lang="zh-CN" altLang="en-US" sz="1600" dirty="0"/>
              <a:t>，为高等院校的案例研究和教学工作提供强有力的支持；</a:t>
            </a:r>
          </a:p>
          <a:p>
            <a:pPr marL="342900" indent="-342900">
              <a:lnSpc>
                <a:spcPct val="150000"/>
              </a:lnSpc>
              <a:buFont typeface="Wingdings" panose="05000000000000000000" pitchFamily="2" charset="2"/>
              <a:buChar char="u"/>
            </a:pPr>
            <a:r>
              <a:rPr lang="en-US" altLang="zh-CN" sz="1600" dirty="0"/>
              <a:t>GCDS</a:t>
            </a:r>
            <a:r>
              <a:rPr lang="zh-CN" altLang="en-US" sz="1600" dirty="0"/>
              <a:t>所提供的案例均得到</a:t>
            </a:r>
            <a:r>
              <a:rPr lang="zh-CN" altLang="en-US" sz="1600" dirty="0">
                <a:solidFill>
                  <a:srgbClr val="6330A4"/>
                </a:solidFill>
              </a:rPr>
              <a:t>清华大学经济管理学院、清华大学公共管理学院</a:t>
            </a:r>
            <a:r>
              <a:rPr lang="zh-CN" altLang="en-US" sz="1600" dirty="0"/>
              <a:t>案例研发机构的独家授权；</a:t>
            </a:r>
          </a:p>
          <a:p>
            <a:pPr marL="342900" indent="-342900">
              <a:lnSpc>
                <a:spcPct val="150000"/>
              </a:lnSpc>
              <a:buFont typeface="Wingdings" panose="05000000000000000000" pitchFamily="2" charset="2"/>
              <a:buChar char="u"/>
            </a:pPr>
            <a:r>
              <a:rPr lang="en-US" altLang="zh-CN" sz="1600" dirty="0"/>
              <a:t>GCDS</a:t>
            </a:r>
            <a:r>
              <a:rPr lang="zh-CN" altLang="en-US" sz="1600" dirty="0"/>
              <a:t>所提供的标准教学案例的单篇文献价值很高，开发周期较长（约</a:t>
            </a:r>
            <a:r>
              <a:rPr lang="en-US" altLang="zh-CN" sz="1600" dirty="0"/>
              <a:t>6</a:t>
            </a:r>
            <a:r>
              <a:rPr lang="zh-CN" altLang="en-US" sz="1600" dirty="0"/>
              <a:t>个月），开发成本较高（需对案例主题进行长期跟踪调研）；</a:t>
            </a:r>
          </a:p>
          <a:p>
            <a:pPr marL="342900" indent="-342900">
              <a:lnSpc>
                <a:spcPct val="150000"/>
              </a:lnSpc>
              <a:buFont typeface="Wingdings" panose="05000000000000000000" pitchFamily="2" charset="2"/>
              <a:buChar char="u"/>
            </a:pPr>
            <a:r>
              <a:rPr lang="zh-CN" altLang="en-US" sz="1600" dirty="0"/>
              <a:t>配合数据库的使用，我公司每年联合清华大学举办两次以上的案例教学与开发研讨会，数据库的正式用户享有研讨会的免费名额。</a:t>
            </a:r>
          </a:p>
        </p:txBody>
      </p:sp>
      <p:pic>
        <p:nvPicPr>
          <p:cNvPr id="15" name="图片 14">
            <a:extLst>
              <a:ext uri="{FF2B5EF4-FFF2-40B4-BE49-F238E27FC236}">
                <a16:creationId xmlns:a16="http://schemas.microsoft.com/office/drawing/2014/main" id="{75A04155-89AD-4F90-9F88-6DE6DF281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sp>
        <p:nvSpPr>
          <p:cNvPr id="9" name="任意多边形: 形状 8">
            <a:extLst>
              <a:ext uri="{FF2B5EF4-FFF2-40B4-BE49-F238E27FC236}">
                <a16:creationId xmlns:a16="http://schemas.microsoft.com/office/drawing/2014/main" id="{4B5F9BAC-BE49-483F-8ECB-9502DD629C95}"/>
              </a:ext>
            </a:extLst>
          </p:cNvPr>
          <p:cNvSpPr/>
          <p:nvPr/>
        </p:nvSpPr>
        <p:spPr>
          <a:xfrm flipV="1">
            <a:off x="16914" y="4341627"/>
            <a:ext cx="12192002" cy="2516372"/>
          </a:xfrm>
          <a:custGeom>
            <a:avLst/>
            <a:gdLst>
              <a:gd name="connsiteX0" fmla="*/ 12177587 w 12192000"/>
              <a:gd name="connsiteY0" fmla="*/ 2205242 h 2205242"/>
              <a:gd name="connsiteX1" fmla="*/ 12028141 w 12192000"/>
              <a:gd name="connsiteY1" fmla="*/ 2205242 h 2205242"/>
              <a:gd name="connsiteX2" fmla="*/ 12165039 w 12192000"/>
              <a:gd name="connsiteY2" fmla="*/ 2204997 h 2205242"/>
              <a:gd name="connsiteX3" fmla="*/ 0 w 12192000"/>
              <a:gd name="connsiteY3" fmla="*/ 1514508 h 2205242"/>
              <a:gd name="connsiteX4" fmla="*/ 0 w 12192000"/>
              <a:gd name="connsiteY4" fmla="*/ 0 h 2205242"/>
              <a:gd name="connsiteX5" fmla="*/ 12192000 w 12192000"/>
              <a:gd name="connsiteY5" fmla="*/ 0 h 220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205242">
                <a:moveTo>
                  <a:pt x="12177587" y="2205242"/>
                </a:moveTo>
                <a:lnTo>
                  <a:pt x="12028141" y="2205242"/>
                </a:lnTo>
                <a:lnTo>
                  <a:pt x="12165039" y="2204997"/>
                </a:lnTo>
                <a:lnTo>
                  <a:pt x="0" y="1514508"/>
                </a:lnTo>
                <a:lnTo>
                  <a:pt x="0" y="0"/>
                </a:lnTo>
                <a:lnTo>
                  <a:pt x="12192000" y="0"/>
                </a:lnTo>
                <a:close/>
              </a:path>
            </a:pathLst>
          </a:custGeom>
          <a:gradFill>
            <a:gsLst>
              <a:gs pos="0">
                <a:srgbClr val="5E1C94">
                  <a:alpha val="28000"/>
                </a:srgbClr>
              </a:gs>
              <a:gs pos="99000">
                <a:srgbClr val="681B87">
                  <a:alpha val="12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pic>
        <p:nvPicPr>
          <p:cNvPr id="10" name="图片 9">
            <a:extLst>
              <a:ext uri="{FF2B5EF4-FFF2-40B4-BE49-F238E27FC236}">
                <a16:creationId xmlns:a16="http://schemas.microsoft.com/office/drawing/2014/main" id="{6DB4D70A-6B6D-42BB-9D4A-7722F9E7E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510" y="5133960"/>
            <a:ext cx="2162530" cy="1301481"/>
          </a:xfrm>
          <a:prstGeom prst="rect">
            <a:avLst/>
          </a:prstGeom>
        </p:spPr>
      </p:pic>
      <p:pic>
        <p:nvPicPr>
          <p:cNvPr id="11" name="图片 10">
            <a:extLst>
              <a:ext uri="{FF2B5EF4-FFF2-40B4-BE49-F238E27FC236}">
                <a16:creationId xmlns:a16="http://schemas.microsoft.com/office/drawing/2014/main" id="{ADB55E1C-638B-459A-AC91-7E50B8C8E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4129" y="5133960"/>
            <a:ext cx="2162530" cy="1301482"/>
          </a:xfrm>
          <a:prstGeom prst="rect">
            <a:avLst/>
          </a:prstGeom>
        </p:spPr>
      </p:pic>
      <p:pic>
        <p:nvPicPr>
          <p:cNvPr id="16" name="图片 15">
            <a:extLst>
              <a:ext uri="{FF2B5EF4-FFF2-40B4-BE49-F238E27FC236}">
                <a16:creationId xmlns:a16="http://schemas.microsoft.com/office/drawing/2014/main" id="{95E2689C-44B6-4290-AAE2-9F74A9CEAC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8915" y="5133960"/>
            <a:ext cx="2162530" cy="1301482"/>
          </a:xfrm>
          <a:prstGeom prst="rect">
            <a:avLst/>
          </a:prstGeom>
        </p:spPr>
      </p:pic>
      <p:sp>
        <p:nvSpPr>
          <p:cNvPr id="3" name="矩形 2">
            <a:extLst>
              <a:ext uri="{FF2B5EF4-FFF2-40B4-BE49-F238E27FC236}">
                <a16:creationId xmlns:a16="http://schemas.microsoft.com/office/drawing/2014/main" id="{35825EF2-E397-4970-A6C4-7F173197D606}"/>
              </a:ext>
            </a:extLst>
          </p:cNvPr>
          <p:cNvSpPr/>
          <p:nvPr/>
        </p:nvSpPr>
        <p:spPr>
          <a:xfrm>
            <a:off x="1056209" y="537414"/>
            <a:ext cx="3164649" cy="523220"/>
          </a:xfrm>
          <a:prstGeom prst="rect">
            <a:avLst/>
          </a:prstGeom>
        </p:spPr>
        <p:txBody>
          <a:bodyPr wrap="none">
            <a:spAutoFit/>
          </a:bodyPr>
          <a:lstStyle/>
          <a:p>
            <a:r>
              <a:rPr lang="zh-CN" altLang="en-US" sz="2800" b="1" dirty="0">
                <a:solidFill>
                  <a:srgbClr val="4D4398"/>
                </a:solidFill>
                <a:latin typeface="微软雅黑" panose="020B0503020204020204" pitchFamily="34" charset="-122"/>
                <a:ea typeface="微软雅黑" panose="020B0503020204020204" pitchFamily="34" charset="-122"/>
              </a:rPr>
              <a:t> 全球案例发现系统</a:t>
            </a:r>
          </a:p>
        </p:txBody>
      </p:sp>
      <p:sp>
        <p:nvSpPr>
          <p:cNvPr id="4" name="矩形 3">
            <a:extLst>
              <a:ext uri="{FF2B5EF4-FFF2-40B4-BE49-F238E27FC236}">
                <a16:creationId xmlns:a16="http://schemas.microsoft.com/office/drawing/2014/main" id="{365D32A1-D9EE-4B77-A7B1-99A801FE7C63}"/>
              </a:ext>
            </a:extLst>
          </p:cNvPr>
          <p:cNvSpPr/>
          <p:nvPr/>
        </p:nvSpPr>
        <p:spPr>
          <a:xfrm>
            <a:off x="-6236" y="581416"/>
            <a:ext cx="504000" cy="435219"/>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a:extLst>
              <a:ext uri="{FF2B5EF4-FFF2-40B4-BE49-F238E27FC236}">
                <a16:creationId xmlns:a16="http://schemas.microsoft.com/office/drawing/2014/main" id="{8ADC9FBA-09F3-40C1-A396-8E5B7D894CCB}"/>
              </a:ext>
            </a:extLst>
          </p:cNvPr>
          <p:cNvSpPr/>
          <p:nvPr/>
        </p:nvSpPr>
        <p:spPr>
          <a:xfrm>
            <a:off x="598977" y="581416"/>
            <a:ext cx="180000" cy="435219"/>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A2770EB-B165-4514-B035-52F02B68A808}"/>
              </a:ext>
            </a:extLst>
          </p:cNvPr>
          <p:cNvSpPr/>
          <p:nvPr/>
        </p:nvSpPr>
        <p:spPr>
          <a:xfrm>
            <a:off x="892004" y="581415"/>
            <a:ext cx="72000" cy="435219"/>
          </a:xfrm>
          <a:prstGeom prst="rect">
            <a:avLst/>
          </a:prstGeom>
          <a:solidFill>
            <a:srgbClr val="671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22919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7107E91B-6CC9-406B-A7B4-122E945E5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043" y="465476"/>
            <a:ext cx="3015761" cy="604683"/>
          </a:xfrm>
          <a:prstGeom prst="rect">
            <a:avLst/>
          </a:prstGeom>
        </p:spPr>
      </p:pic>
      <p:sp>
        <p:nvSpPr>
          <p:cNvPr id="2" name="矩形 1">
            <a:extLst>
              <a:ext uri="{FF2B5EF4-FFF2-40B4-BE49-F238E27FC236}">
                <a16:creationId xmlns:a16="http://schemas.microsoft.com/office/drawing/2014/main" id="{68956D18-2DC8-4598-83C3-13461E511C06}"/>
              </a:ext>
            </a:extLst>
          </p:cNvPr>
          <p:cNvSpPr/>
          <p:nvPr/>
        </p:nvSpPr>
        <p:spPr>
          <a:xfrm>
            <a:off x="1056209" y="537414"/>
            <a:ext cx="3164649" cy="523220"/>
          </a:xfrm>
          <a:prstGeom prst="rect">
            <a:avLst/>
          </a:prstGeom>
        </p:spPr>
        <p:txBody>
          <a:bodyPr wrap="none">
            <a:spAutoFit/>
          </a:bodyPr>
          <a:lstStyle/>
          <a:p>
            <a:r>
              <a:rPr lang="zh-CN" altLang="en-US" sz="2800" b="1" dirty="0">
                <a:solidFill>
                  <a:srgbClr val="4D4398"/>
                </a:solidFill>
                <a:latin typeface="微软雅黑" panose="020B0503020204020204" pitchFamily="34" charset="-122"/>
                <a:ea typeface="微软雅黑" panose="020B0503020204020204" pitchFamily="34" charset="-122"/>
              </a:rPr>
              <a:t> 全球案例发现系统</a:t>
            </a:r>
          </a:p>
        </p:txBody>
      </p:sp>
      <p:sp>
        <p:nvSpPr>
          <p:cNvPr id="3" name="矩形 2">
            <a:extLst>
              <a:ext uri="{FF2B5EF4-FFF2-40B4-BE49-F238E27FC236}">
                <a16:creationId xmlns:a16="http://schemas.microsoft.com/office/drawing/2014/main" id="{3381CACB-C4A1-4EC6-8411-07655D012D70}"/>
              </a:ext>
            </a:extLst>
          </p:cNvPr>
          <p:cNvSpPr/>
          <p:nvPr/>
        </p:nvSpPr>
        <p:spPr>
          <a:xfrm>
            <a:off x="-6236" y="581416"/>
            <a:ext cx="504000" cy="435219"/>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a:extLst>
              <a:ext uri="{FF2B5EF4-FFF2-40B4-BE49-F238E27FC236}">
                <a16:creationId xmlns:a16="http://schemas.microsoft.com/office/drawing/2014/main" id="{47D9E88C-D333-4489-B3CE-ED91BB4E632C}"/>
              </a:ext>
            </a:extLst>
          </p:cNvPr>
          <p:cNvSpPr/>
          <p:nvPr/>
        </p:nvSpPr>
        <p:spPr>
          <a:xfrm>
            <a:off x="598977" y="581416"/>
            <a:ext cx="180000" cy="435219"/>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7C1972B-A2D3-45EB-A17D-AF68C5CA1128}"/>
              </a:ext>
            </a:extLst>
          </p:cNvPr>
          <p:cNvSpPr/>
          <p:nvPr/>
        </p:nvSpPr>
        <p:spPr>
          <a:xfrm>
            <a:off x="892004" y="581415"/>
            <a:ext cx="72000" cy="435219"/>
          </a:xfrm>
          <a:prstGeom prst="rect">
            <a:avLst/>
          </a:prstGeom>
          <a:solidFill>
            <a:srgbClr val="671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6" name="表格 5">
            <a:extLst>
              <a:ext uri="{FF2B5EF4-FFF2-40B4-BE49-F238E27FC236}">
                <a16:creationId xmlns:a16="http://schemas.microsoft.com/office/drawing/2014/main" id="{67527F83-373F-46F6-B336-C5E5FFF5257D}"/>
              </a:ext>
            </a:extLst>
          </p:cNvPr>
          <p:cNvGraphicFramePr>
            <a:graphicFrameLocks noGrp="1"/>
          </p:cNvGraphicFramePr>
          <p:nvPr>
            <p:extLst>
              <p:ext uri="{D42A27DB-BD31-4B8C-83A1-F6EECF244321}">
                <p14:modId xmlns:p14="http://schemas.microsoft.com/office/powerpoint/2010/main" val="2151400158"/>
              </p:ext>
            </p:extLst>
          </p:nvPr>
        </p:nvGraphicFramePr>
        <p:xfrm>
          <a:off x="1753218" y="1639531"/>
          <a:ext cx="9098520" cy="4398590"/>
        </p:xfrm>
        <a:graphic>
          <a:graphicData uri="http://schemas.openxmlformats.org/drawingml/2006/table">
            <a:tbl>
              <a:tblPr firstRow="1" firstCol="1" bandRow="1">
                <a:tableStyleId>{5C22544A-7EE6-4342-B048-85BDC9FD1C3A}</a:tableStyleId>
              </a:tblPr>
              <a:tblGrid>
                <a:gridCol w="1832480">
                  <a:extLst>
                    <a:ext uri="{9D8B030D-6E8A-4147-A177-3AD203B41FA5}">
                      <a16:colId xmlns:a16="http://schemas.microsoft.com/office/drawing/2014/main" val="20000"/>
                    </a:ext>
                  </a:extLst>
                </a:gridCol>
                <a:gridCol w="2389239">
                  <a:extLst>
                    <a:ext uri="{9D8B030D-6E8A-4147-A177-3AD203B41FA5}">
                      <a16:colId xmlns:a16="http://schemas.microsoft.com/office/drawing/2014/main" val="20001"/>
                    </a:ext>
                  </a:extLst>
                </a:gridCol>
                <a:gridCol w="1978278">
                  <a:extLst>
                    <a:ext uri="{9D8B030D-6E8A-4147-A177-3AD203B41FA5}">
                      <a16:colId xmlns:a16="http://schemas.microsoft.com/office/drawing/2014/main" val="20002"/>
                    </a:ext>
                  </a:extLst>
                </a:gridCol>
                <a:gridCol w="1236870">
                  <a:extLst>
                    <a:ext uri="{9D8B030D-6E8A-4147-A177-3AD203B41FA5}">
                      <a16:colId xmlns:a16="http://schemas.microsoft.com/office/drawing/2014/main" val="20003"/>
                    </a:ext>
                  </a:extLst>
                </a:gridCol>
                <a:gridCol w="1661653">
                  <a:extLst>
                    <a:ext uri="{9D8B030D-6E8A-4147-A177-3AD203B41FA5}">
                      <a16:colId xmlns:a16="http://schemas.microsoft.com/office/drawing/2014/main" val="20004"/>
                    </a:ext>
                  </a:extLst>
                </a:gridCol>
              </a:tblGrid>
              <a:tr h="572730">
                <a:tc>
                  <a:txBody>
                    <a:bodyPr/>
                    <a:lstStyle/>
                    <a:p>
                      <a:pPr algn="ctr">
                        <a:spcAft>
                          <a:spcPts val="0"/>
                        </a:spcAft>
                      </a:pPr>
                      <a:r>
                        <a:rPr lang="zh-CN" sz="1400" kern="0" dirty="0">
                          <a:effectLst/>
                        </a:rPr>
                        <a:t>数据库名称</a:t>
                      </a:r>
                      <a:endParaRPr lang="zh-CN" sz="1400" kern="100" dirty="0">
                        <a:effectLst/>
                        <a:latin typeface="Calibri"/>
                        <a:ea typeface="宋体"/>
                        <a:cs typeface="Times New Roman"/>
                      </a:endParaRPr>
                    </a:p>
                  </a:txBody>
                  <a:tcPr marL="68580" marR="68580" marT="0" marB="0" anchor="ctr">
                    <a:solidFill>
                      <a:srgbClr val="7030A0"/>
                    </a:solidFill>
                  </a:tcPr>
                </a:tc>
                <a:tc>
                  <a:txBody>
                    <a:bodyPr/>
                    <a:lstStyle/>
                    <a:p>
                      <a:pPr algn="ctr">
                        <a:spcAft>
                          <a:spcPts val="0"/>
                        </a:spcAft>
                      </a:pPr>
                      <a:r>
                        <a:rPr lang="zh-CN" sz="1400" kern="0" dirty="0">
                          <a:effectLst/>
                        </a:rPr>
                        <a:t>子数据库</a:t>
                      </a:r>
                      <a:endParaRPr lang="zh-CN" sz="1400" kern="100" dirty="0">
                        <a:effectLst/>
                        <a:latin typeface="Calibri"/>
                        <a:ea typeface="宋体"/>
                        <a:cs typeface="Times New Roman"/>
                      </a:endParaRPr>
                    </a:p>
                  </a:txBody>
                  <a:tcPr marL="68580" marR="68580" marT="0" marB="0" anchor="ctr">
                    <a:solidFill>
                      <a:srgbClr val="7030A0"/>
                    </a:solidFill>
                  </a:tcPr>
                </a:tc>
                <a:tc>
                  <a:txBody>
                    <a:bodyPr/>
                    <a:lstStyle/>
                    <a:p>
                      <a:pPr algn="ctr">
                        <a:spcAft>
                          <a:spcPts val="0"/>
                        </a:spcAft>
                      </a:pPr>
                      <a:r>
                        <a:rPr lang="zh-CN" sz="1400" kern="0" dirty="0">
                          <a:effectLst/>
                        </a:rPr>
                        <a:t>文献数量（篇，截止</a:t>
                      </a:r>
                      <a:endParaRPr lang="en-US" altLang="zh-CN" sz="1400" kern="0" dirty="0">
                        <a:effectLst/>
                      </a:endParaRPr>
                    </a:p>
                    <a:p>
                      <a:pPr algn="ctr">
                        <a:spcAft>
                          <a:spcPts val="0"/>
                        </a:spcAft>
                      </a:pPr>
                      <a:r>
                        <a:rPr lang="en-US" sz="1400" kern="0" dirty="0">
                          <a:effectLst/>
                          <a:latin typeface="华文宋体" panose="02010600040101010101" pitchFamily="2" charset="-122"/>
                          <a:ea typeface="华文宋体" panose="02010600040101010101" pitchFamily="2" charset="-122"/>
                        </a:rPr>
                        <a:t>20</a:t>
                      </a:r>
                      <a:r>
                        <a:rPr lang="en-US" altLang="zh-CN" sz="1400" kern="0" dirty="0">
                          <a:effectLst/>
                          <a:latin typeface="华文宋体" panose="02010600040101010101" pitchFamily="2" charset="-122"/>
                          <a:ea typeface="华文宋体" panose="02010600040101010101" pitchFamily="2" charset="-122"/>
                        </a:rPr>
                        <a:t>20</a:t>
                      </a:r>
                      <a:r>
                        <a:rPr lang="zh-CN" sz="1400" kern="0" dirty="0">
                          <a:effectLst/>
                          <a:latin typeface="华文宋体" panose="02010600040101010101" pitchFamily="2" charset="-122"/>
                          <a:ea typeface="华文宋体" panose="02010600040101010101" pitchFamily="2" charset="-122"/>
                        </a:rPr>
                        <a:t>年</a:t>
                      </a:r>
                      <a:r>
                        <a:rPr lang="en-US" altLang="zh-CN" sz="1400" kern="0" dirty="0">
                          <a:effectLst/>
                          <a:latin typeface="华文宋体" panose="02010600040101010101" pitchFamily="2" charset="-122"/>
                          <a:ea typeface="华文宋体" panose="02010600040101010101" pitchFamily="2" charset="-122"/>
                        </a:rPr>
                        <a:t>5</a:t>
                      </a:r>
                      <a:r>
                        <a:rPr lang="zh-CN" sz="1400" kern="0" dirty="0">
                          <a:effectLst/>
                          <a:latin typeface="华文宋体" panose="02010600040101010101" pitchFamily="2" charset="-122"/>
                          <a:ea typeface="华文宋体" panose="02010600040101010101" pitchFamily="2" charset="-122"/>
                        </a:rPr>
                        <a:t>月</a:t>
                      </a:r>
                      <a:r>
                        <a:rPr lang="en-US" altLang="zh-CN" sz="1400" kern="0" dirty="0">
                          <a:effectLst/>
                          <a:latin typeface="华文宋体" panose="02010600040101010101" pitchFamily="2" charset="-122"/>
                          <a:ea typeface="华文宋体" panose="02010600040101010101" pitchFamily="2" charset="-122"/>
                        </a:rPr>
                        <a:t>12</a:t>
                      </a:r>
                      <a:r>
                        <a:rPr lang="zh-CN" sz="1400" kern="0" dirty="0">
                          <a:effectLst/>
                          <a:latin typeface="华文宋体" panose="02010600040101010101" pitchFamily="2" charset="-122"/>
                          <a:ea typeface="华文宋体" panose="02010600040101010101" pitchFamily="2" charset="-122"/>
                        </a:rPr>
                        <a:t>日</a:t>
                      </a:r>
                      <a:r>
                        <a:rPr lang="zh-CN" sz="1400" kern="0" dirty="0">
                          <a:effectLst/>
                        </a:rPr>
                        <a:t>）</a:t>
                      </a:r>
                      <a:endParaRPr lang="zh-CN" sz="1400" kern="100" dirty="0">
                        <a:effectLst/>
                        <a:latin typeface="Calibri"/>
                        <a:ea typeface="宋体"/>
                        <a:cs typeface="Times New Roman"/>
                      </a:endParaRPr>
                    </a:p>
                  </a:txBody>
                  <a:tcPr marL="68580" marR="68580" marT="0" marB="0" anchor="ctr">
                    <a:solidFill>
                      <a:srgbClr val="7030A0"/>
                    </a:solidFill>
                  </a:tcPr>
                </a:tc>
                <a:tc>
                  <a:txBody>
                    <a:bodyPr/>
                    <a:lstStyle/>
                    <a:p>
                      <a:pPr algn="ctr">
                        <a:spcAft>
                          <a:spcPts val="0"/>
                        </a:spcAft>
                      </a:pPr>
                      <a:r>
                        <a:rPr lang="zh-CN" sz="1400" kern="0" dirty="0">
                          <a:effectLst/>
                        </a:rPr>
                        <a:t>更新频率</a:t>
                      </a:r>
                      <a:endParaRPr lang="zh-CN" sz="1400" kern="100" dirty="0">
                        <a:effectLst/>
                        <a:latin typeface="Calibri"/>
                        <a:ea typeface="宋体"/>
                        <a:cs typeface="Times New Roman"/>
                      </a:endParaRPr>
                    </a:p>
                  </a:txBody>
                  <a:tcPr marL="68580" marR="68580" marT="0" marB="0" anchor="ctr">
                    <a:solidFill>
                      <a:srgbClr val="7030A0"/>
                    </a:solidFill>
                  </a:tcPr>
                </a:tc>
                <a:tc>
                  <a:txBody>
                    <a:bodyPr/>
                    <a:lstStyle/>
                    <a:p>
                      <a:pPr algn="ctr">
                        <a:spcAft>
                          <a:spcPts val="0"/>
                        </a:spcAft>
                      </a:pPr>
                      <a:r>
                        <a:rPr lang="zh-CN" sz="1400" kern="0" dirty="0">
                          <a:effectLst/>
                        </a:rPr>
                        <a:t>更新数量（篇</a:t>
                      </a:r>
                      <a:r>
                        <a:rPr lang="en-US" sz="1400" kern="0" dirty="0">
                          <a:effectLst/>
                        </a:rPr>
                        <a:t>/</a:t>
                      </a:r>
                      <a:r>
                        <a:rPr lang="zh-CN" sz="1400" kern="0" dirty="0">
                          <a:effectLst/>
                        </a:rPr>
                        <a:t>年）</a:t>
                      </a:r>
                      <a:endParaRPr lang="zh-CN" sz="1400" kern="100" dirty="0">
                        <a:effectLst/>
                        <a:latin typeface="Calibri"/>
                        <a:ea typeface="宋体"/>
                        <a:cs typeface="Times New Roman"/>
                      </a:endParaRPr>
                    </a:p>
                  </a:txBody>
                  <a:tcPr marL="68580" marR="68580" marT="0" marB="0" anchor="ctr">
                    <a:solidFill>
                      <a:srgbClr val="7030A0"/>
                    </a:solidFill>
                  </a:tcPr>
                </a:tc>
                <a:extLst>
                  <a:ext uri="{0D108BD9-81ED-4DB2-BD59-A6C34878D82A}">
                    <a16:rowId xmlns:a16="http://schemas.microsoft.com/office/drawing/2014/main" val="10000"/>
                  </a:ext>
                </a:extLst>
              </a:tr>
              <a:tr h="382586">
                <a:tc rowSpan="4">
                  <a:txBody>
                    <a:bodyPr/>
                    <a:lstStyle/>
                    <a:p>
                      <a:pPr algn="ctr">
                        <a:spcAft>
                          <a:spcPts val="0"/>
                        </a:spcAft>
                      </a:pPr>
                      <a:r>
                        <a:rPr lang="zh-CN" sz="1400" kern="0" dirty="0">
                          <a:effectLst/>
                        </a:rPr>
                        <a:t>全球案例发现系统—工商管理专业资源库</a:t>
                      </a:r>
                      <a:endParaRPr lang="zh-CN" sz="1400" kern="100" dirty="0">
                        <a:effectLst/>
                        <a:latin typeface="Calibri"/>
                        <a:ea typeface="宋体"/>
                        <a:cs typeface="Times New Roman"/>
                      </a:endParaRPr>
                    </a:p>
                  </a:txBody>
                  <a:tcPr marL="68580" marR="68580" marT="0" marB="0" anchor="ctr">
                    <a:solidFill>
                      <a:srgbClr val="7030A0"/>
                    </a:solidFill>
                  </a:tcPr>
                </a:tc>
                <a:tc>
                  <a:txBody>
                    <a:bodyPr/>
                    <a:lstStyle/>
                    <a:p>
                      <a:pPr algn="ctr">
                        <a:spcAft>
                          <a:spcPts val="0"/>
                        </a:spcAft>
                      </a:pPr>
                      <a:r>
                        <a:rPr lang="en-US" sz="1400" kern="0" dirty="0">
                          <a:effectLst/>
                          <a:latin typeface="+mn-ea"/>
                          <a:ea typeface="+mn-ea"/>
                        </a:rPr>
                        <a:t>《</a:t>
                      </a:r>
                      <a:r>
                        <a:rPr lang="zh-CN" sz="1400" kern="0" dirty="0">
                          <a:effectLst/>
                          <a:latin typeface="+mn-ea"/>
                          <a:ea typeface="+mn-ea"/>
                        </a:rPr>
                        <a:t>中国工商管理案例库</a:t>
                      </a:r>
                      <a:r>
                        <a:rPr lang="en-US" sz="1400" kern="0" dirty="0">
                          <a:effectLst/>
                          <a:latin typeface="+mn-ea"/>
                          <a:ea typeface="+mn-ea"/>
                        </a:rPr>
                        <a:t>》</a:t>
                      </a:r>
                      <a:endParaRPr lang="zh-CN" sz="1400" kern="100" dirty="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altLang="zh-CN" sz="1400" b="0" kern="0" dirty="0">
                          <a:solidFill>
                            <a:schemeClr val="dk1"/>
                          </a:solidFill>
                          <a:effectLst/>
                          <a:latin typeface="Arial" panose="020B0604020202020204" pitchFamily="34" charset="0"/>
                          <a:ea typeface="+mn-ea"/>
                          <a:cs typeface="Arial" panose="020B0604020202020204" pitchFamily="34" charset="0"/>
                        </a:rPr>
                        <a:t>1155</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zh-CN" sz="1400" kern="0" dirty="0">
                          <a:effectLst/>
                          <a:latin typeface="+mn-ea"/>
                          <a:ea typeface="+mn-ea"/>
                        </a:rPr>
                        <a:t>实时更新</a:t>
                      </a:r>
                      <a:endParaRPr lang="zh-CN" sz="1400" kern="100" dirty="0">
                        <a:effectLst/>
                        <a:latin typeface="+mn-ea"/>
                        <a:ea typeface="+mn-ea"/>
                        <a:cs typeface="Times New Roman"/>
                      </a:endParaRPr>
                    </a:p>
                  </a:txBody>
                  <a:tcPr marL="68580" marR="68580" marT="0" marB="0" anchor="ctr"/>
                </a:tc>
                <a:tc>
                  <a:txBody>
                    <a:bodyPr/>
                    <a:lstStyle/>
                    <a:p>
                      <a:pPr algn="ctr">
                        <a:spcAft>
                          <a:spcPts val="0"/>
                        </a:spcAft>
                      </a:pPr>
                      <a:r>
                        <a:rPr lang="en-US" sz="1400" b="0" kern="0" dirty="0">
                          <a:effectLst/>
                          <a:latin typeface="Arial" panose="020B0604020202020204" pitchFamily="34" charset="0"/>
                          <a:ea typeface="+mn-ea"/>
                          <a:cs typeface="Arial" panose="020B0604020202020204" pitchFamily="34" charset="0"/>
                        </a:rPr>
                        <a:t>100-150</a:t>
                      </a:r>
                      <a:endParaRPr lang="zh-CN" sz="1400" b="0" kern="100" dirty="0">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382586">
                <a:tc vMerge="1">
                  <a:txBody>
                    <a:bodyPr/>
                    <a:lstStyle/>
                    <a:p>
                      <a:endParaRPr lang="zh-CN" altLang="en-US"/>
                    </a:p>
                  </a:txBody>
                  <a:tcPr/>
                </a:tc>
                <a:tc>
                  <a:txBody>
                    <a:bodyPr/>
                    <a:lstStyle/>
                    <a:p>
                      <a:pPr algn="ctr">
                        <a:spcAft>
                          <a:spcPts val="0"/>
                        </a:spcAft>
                      </a:pPr>
                      <a:r>
                        <a:rPr lang="zh-CN" sz="1400" kern="0" dirty="0">
                          <a:effectLst/>
                          <a:latin typeface="+mn-ea"/>
                          <a:ea typeface="+mn-ea"/>
                        </a:rPr>
                        <a:t>《工商管理案例素材库》</a:t>
                      </a:r>
                      <a:endParaRPr lang="zh-CN" sz="1400" kern="100" dirty="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sz="1400" b="0" kern="0" dirty="0">
                          <a:solidFill>
                            <a:schemeClr val="dk1"/>
                          </a:solidFill>
                          <a:effectLst/>
                          <a:latin typeface="Arial" panose="020B0604020202020204" pitchFamily="34" charset="0"/>
                          <a:ea typeface="+mn-ea"/>
                          <a:cs typeface="Arial" panose="020B0604020202020204" pitchFamily="34" charset="0"/>
                        </a:rPr>
                        <a:t>146650</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zh-CN" sz="1400" kern="0" dirty="0">
                          <a:effectLst/>
                          <a:latin typeface="+mn-ea"/>
                          <a:ea typeface="+mn-ea"/>
                        </a:rPr>
                        <a:t>每日更新</a:t>
                      </a:r>
                      <a:endParaRPr lang="zh-CN" sz="1400" kern="100" dirty="0">
                        <a:effectLst/>
                        <a:latin typeface="+mn-ea"/>
                        <a:ea typeface="+mn-ea"/>
                        <a:cs typeface="Times New Roman"/>
                      </a:endParaRPr>
                    </a:p>
                  </a:txBody>
                  <a:tcPr marL="68580" marR="68580" marT="0" marB="0" anchor="ctr"/>
                </a:tc>
                <a:tc>
                  <a:txBody>
                    <a:bodyPr/>
                    <a:lstStyle/>
                    <a:p>
                      <a:pPr algn="ctr">
                        <a:spcAft>
                          <a:spcPts val="0"/>
                        </a:spcAft>
                      </a:pPr>
                      <a:r>
                        <a:rPr lang="zh-CN" sz="1400" b="0" kern="0" dirty="0">
                          <a:effectLst/>
                          <a:latin typeface="Arial" panose="020B0604020202020204" pitchFamily="34" charset="0"/>
                          <a:ea typeface="+mn-ea"/>
                          <a:cs typeface="Arial" panose="020B0604020202020204" pitchFamily="34" charset="0"/>
                        </a:rPr>
                        <a:t>约</a:t>
                      </a:r>
                      <a:r>
                        <a:rPr lang="en-US" sz="1400" b="0" kern="0" dirty="0">
                          <a:effectLst/>
                          <a:latin typeface="Arial" panose="020B0604020202020204" pitchFamily="34" charset="0"/>
                          <a:ea typeface="+mn-ea"/>
                          <a:cs typeface="Arial" panose="020B0604020202020204" pitchFamily="34" charset="0"/>
                        </a:rPr>
                        <a:t>20000</a:t>
                      </a:r>
                      <a:endParaRPr lang="zh-CN" sz="1400" b="0" kern="100" dirty="0">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382586">
                <a:tc vMerge="1">
                  <a:txBody>
                    <a:bodyPr/>
                    <a:lstStyle/>
                    <a:p>
                      <a:endParaRPr lang="zh-CN" altLang="en-US"/>
                    </a:p>
                  </a:txBody>
                  <a:tcPr/>
                </a:tc>
                <a:tc>
                  <a:txBody>
                    <a:bodyPr/>
                    <a:lstStyle/>
                    <a:p>
                      <a:pPr algn="ctr">
                        <a:spcAft>
                          <a:spcPts val="0"/>
                        </a:spcAft>
                      </a:pPr>
                      <a:r>
                        <a:rPr lang="zh-CN" sz="1400" kern="0" dirty="0">
                          <a:effectLst/>
                          <a:latin typeface="+mn-ea"/>
                          <a:ea typeface="+mn-ea"/>
                        </a:rPr>
                        <a:t>《全球工商管理案例在线》</a:t>
                      </a:r>
                      <a:endParaRPr lang="zh-CN" sz="1400" kern="100" dirty="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sz="1400" b="0" kern="0" dirty="0">
                          <a:solidFill>
                            <a:schemeClr val="dk1"/>
                          </a:solidFill>
                          <a:effectLst/>
                          <a:latin typeface="Arial" panose="020B0604020202020204" pitchFamily="34" charset="0"/>
                          <a:ea typeface="+mn-ea"/>
                          <a:cs typeface="Arial" panose="020B0604020202020204" pitchFamily="34" charset="0"/>
                        </a:rPr>
                        <a:t>35934</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zh-CN" altLang="en-US" sz="1400" kern="0" dirty="0">
                          <a:effectLst/>
                          <a:latin typeface="+mn-ea"/>
                          <a:ea typeface="+mn-ea"/>
                        </a:rPr>
                        <a:t>每周</a:t>
                      </a:r>
                      <a:r>
                        <a:rPr lang="zh-CN" sz="1400" kern="0" dirty="0">
                          <a:effectLst/>
                          <a:latin typeface="+mn-ea"/>
                          <a:ea typeface="+mn-ea"/>
                        </a:rPr>
                        <a:t>更新</a:t>
                      </a:r>
                      <a:endParaRPr lang="zh-CN" sz="1400" kern="100" dirty="0">
                        <a:effectLst/>
                        <a:latin typeface="+mn-ea"/>
                        <a:ea typeface="+mn-ea"/>
                        <a:cs typeface="Times New Roman"/>
                      </a:endParaRPr>
                    </a:p>
                  </a:txBody>
                  <a:tcPr marL="68580" marR="68580" marT="0" marB="0" anchor="ctr"/>
                </a:tc>
                <a:tc>
                  <a:txBody>
                    <a:bodyPr/>
                    <a:lstStyle/>
                    <a:p>
                      <a:pPr algn="ctr">
                        <a:spcAft>
                          <a:spcPts val="0"/>
                        </a:spcAft>
                      </a:pPr>
                      <a:r>
                        <a:rPr lang="en-US" sz="1400" b="0" kern="0" dirty="0">
                          <a:effectLst/>
                          <a:latin typeface="Arial" panose="020B0604020202020204" pitchFamily="34" charset="0"/>
                          <a:ea typeface="+mn-ea"/>
                          <a:cs typeface="Arial" panose="020B0604020202020204" pitchFamily="34" charset="0"/>
                        </a:rPr>
                        <a:t>1000-1500</a:t>
                      </a:r>
                      <a:endParaRPr lang="zh-CN" sz="1400" b="0" kern="100" dirty="0">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382586">
                <a:tc vMerge="1">
                  <a:txBody>
                    <a:bodyPr/>
                    <a:lstStyle/>
                    <a:p>
                      <a:endParaRPr lang="zh-CN" altLang="en-US"/>
                    </a:p>
                  </a:txBody>
                  <a:tcPr/>
                </a:tc>
                <a:tc>
                  <a:txBody>
                    <a:bodyPr/>
                    <a:lstStyle/>
                    <a:p>
                      <a:pPr algn="ctr">
                        <a:spcAft>
                          <a:spcPts val="0"/>
                        </a:spcAft>
                      </a:pPr>
                      <a:r>
                        <a:rPr lang="zh-CN" sz="1400" kern="0" dirty="0">
                          <a:effectLst/>
                          <a:latin typeface="+mn-ea"/>
                          <a:ea typeface="+mn-ea"/>
                        </a:rPr>
                        <a:t>合计</a:t>
                      </a:r>
                      <a:endParaRPr lang="zh-CN" sz="1400" kern="100" dirty="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sz="1400" b="0" kern="0" dirty="0">
                          <a:solidFill>
                            <a:schemeClr val="dk1"/>
                          </a:solidFill>
                          <a:effectLst/>
                          <a:latin typeface="Arial" panose="020B0604020202020204" pitchFamily="34" charset="0"/>
                          <a:ea typeface="+mn-ea"/>
                          <a:cs typeface="Arial" panose="020B0604020202020204" pitchFamily="34" charset="0"/>
                        </a:rPr>
                        <a:t>184061</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zh-CN" sz="1400" kern="0" dirty="0">
                          <a:effectLst/>
                          <a:latin typeface="+mn-ea"/>
                          <a:ea typeface="+mn-ea"/>
                        </a:rPr>
                        <a:t>　</a:t>
                      </a:r>
                      <a:endParaRPr lang="zh-CN" sz="1400" kern="100" dirty="0">
                        <a:effectLst/>
                        <a:latin typeface="+mn-ea"/>
                        <a:ea typeface="+mn-ea"/>
                        <a:cs typeface="Times New Roman"/>
                      </a:endParaRPr>
                    </a:p>
                  </a:txBody>
                  <a:tcPr marL="68580" marR="68580" marT="0" marB="0" anchor="ctr"/>
                </a:tc>
                <a:tc>
                  <a:txBody>
                    <a:bodyPr/>
                    <a:lstStyle/>
                    <a:p>
                      <a:pPr algn="ctr">
                        <a:spcAft>
                          <a:spcPts val="0"/>
                        </a:spcAft>
                      </a:pPr>
                      <a:r>
                        <a:rPr lang="en-US" sz="1400" b="0" kern="0" dirty="0">
                          <a:effectLst/>
                          <a:latin typeface="Arial" panose="020B0604020202020204" pitchFamily="34" charset="0"/>
                          <a:ea typeface="+mn-ea"/>
                          <a:cs typeface="Arial" panose="020B0604020202020204" pitchFamily="34" charset="0"/>
                        </a:rPr>
                        <a:t> </a:t>
                      </a:r>
                      <a:endParaRPr lang="zh-CN" sz="1400" b="0" kern="100" dirty="0">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r h="382586">
                <a:tc rowSpan="4">
                  <a:txBody>
                    <a:bodyPr/>
                    <a:lstStyle/>
                    <a:p>
                      <a:pPr algn="ctr">
                        <a:spcAft>
                          <a:spcPts val="0"/>
                        </a:spcAft>
                      </a:pPr>
                      <a:r>
                        <a:rPr lang="zh-CN" sz="1400" kern="0" dirty="0">
                          <a:effectLst/>
                        </a:rPr>
                        <a:t>全球案例发现系统—公共管理专业资源库</a:t>
                      </a:r>
                      <a:endParaRPr lang="zh-CN" sz="1400" kern="100" dirty="0">
                        <a:effectLst/>
                        <a:latin typeface="Calibri"/>
                        <a:ea typeface="宋体"/>
                        <a:cs typeface="Times New Roman"/>
                      </a:endParaRPr>
                    </a:p>
                  </a:txBody>
                  <a:tcPr marL="68580" marR="68580" marT="0" marB="0" anchor="ctr">
                    <a:solidFill>
                      <a:srgbClr val="7030A0"/>
                    </a:solidFill>
                  </a:tcPr>
                </a:tc>
                <a:tc>
                  <a:txBody>
                    <a:bodyPr/>
                    <a:lstStyle/>
                    <a:p>
                      <a:pPr algn="ctr">
                        <a:spcAft>
                          <a:spcPts val="0"/>
                        </a:spcAft>
                      </a:pPr>
                      <a:r>
                        <a:rPr lang="zh-CN" sz="1400" kern="0" dirty="0">
                          <a:effectLst/>
                          <a:latin typeface="+mn-ea"/>
                          <a:ea typeface="+mn-ea"/>
                        </a:rPr>
                        <a:t>《中国公共管理案例库》</a:t>
                      </a:r>
                      <a:endParaRPr lang="zh-CN" sz="1400" kern="100" dirty="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sz="1400" b="0" kern="0" dirty="0">
                          <a:solidFill>
                            <a:schemeClr val="dk1"/>
                          </a:solidFill>
                          <a:effectLst/>
                          <a:latin typeface="Arial" panose="020B0604020202020204" pitchFamily="34" charset="0"/>
                          <a:ea typeface="+mn-ea"/>
                          <a:cs typeface="Arial" panose="020B0604020202020204" pitchFamily="34" charset="0"/>
                        </a:rPr>
                        <a:t>193</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zh-CN" sz="1400" kern="0" dirty="0">
                          <a:effectLst/>
                          <a:latin typeface="+mn-ea"/>
                          <a:ea typeface="+mn-ea"/>
                        </a:rPr>
                        <a:t>实时更新</a:t>
                      </a:r>
                      <a:endParaRPr lang="zh-CN" sz="1400" kern="100" dirty="0">
                        <a:effectLst/>
                        <a:latin typeface="+mn-ea"/>
                        <a:ea typeface="+mn-ea"/>
                        <a:cs typeface="Times New Roman"/>
                      </a:endParaRPr>
                    </a:p>
                  </a:txBody>
                  <a:tcPr marL="68580" marR="68580" marT="0" marB="0" anchor="ctr"/>
                </a:tc>
                <a:tc>
                  <a:txBody>
                    <a:bodyPr/>
                    <a:lstStyle/>
                    <a:p>
                      <a:pPr algn="ctr">
                        <a:spcAft>
                          <a:spcPts val="0"/>
                        </a:spcAft>
                      </a:pPr>
                      <a:r>
                        <a:rPr lang="en-US" sz="1400" b="0" kern="0" dirty="0">
                          <a:effectLst/>
                          <a:latin typeface="Arial" panose="020B0604020202020204" pitchFamily="34" charset="0"/>
                          <a:ea typeface="+mn-ea"/>
                          <a:cs typeface="Arial" panose="020B0604020202020204" pitchFamily="34" charset="0"/>
                        </a:rPr>
                        <a:t>50-100</a:t>
                      </a:r>
                      <a:endParaRPr lang="zh-CN" sz="1400" b="0" kern="100" dirty="0">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5"/>
                  </a:ext>
                </a:extLst>
              </a:tr>
              <a:tr h="382586">
                <a:tc vMerge="1">
                  <a:txBody>
                    <a:bodyPr/>
                    <a:lstStyle/>
                    <a:p>
                      <a:endParaRPr lang="zh-CN" altLang="en-US"/>
                    </a:p>
                  </a:txBody>
                  <a:tcPr/>
                </a:tc>
                <a:tc>
                  <a:txBody>
                    <a:bodyPr/>
                    <a:lstStyle/>
                    <a:p>
                      <a:pPr algn="ctr">
                        <a:spcAft>
                          <a:spcPts val="0"/>
                        </a:spcAft>
                      </a:pPr>
                      <a:r>
                        <a:rPr lang="zh-CN" sz="1400" kern="0">
                          <a:effectLst/>
                          <a:latin typeface="+mn-ea"/>
                          <a:ea typeface="+mn-ea"/>
                        </a:rPr>
                        <a:t>《公共管理案例素材库》</a:t>
                      </a:r>
                      <a:endParaRPr lang="zh-CN" sz="1400" kern="10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sz="1400" b="0" kern="0" dirty="0">
                          <a:solidFill>
                            <a:schemeClr val="dk1"/>
                          </a:solidFill>
                          <a:effectLst/>
                          <a:latin typeface="Arial" panose="020B0604020202020204" pitchFamily="34" charset="0"/>
                          <a:ea typeface="+mn-ea"/>
                          <a:cs typeface="Arial" panose="020B0604020202020204" pitchFamily="34" charset="0"/>
                        </a:rPr>
                        <a:t>108062</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zh-CN" sz="1400" kern="0" dirty="0">
                          <a:effectLst/>
                          <a:latin typeface="+mn-ea"/>
                          <a:ea typeface="+mn-ea"/>
                        </a:rPr>
                        <a:t>每日更新</a:t>
                      </a:r>
                      <a:endParaRPr lang="zh-CN" sz="1400" kern="100" dirty="0">
                        <a:effectLst/>
                        <a:latin typeface="+mn-ea"/>
                        <a:ea typeface="+mn-ea"/>
                        <a:cs typeface="Times New Roman"/>
                      </a:endParaRPr>
                    </a:p>
                  </a:txBody>
                  <a:tcPr marL="68580" marR="68580" marT="0" marB="0" anchor="ctr"/>
                </a:tc>
                <a:tc>
                  <a:txBody>
                    <a:bodyPr/>
                    <a:lstStyle/>
                    <a:p>
                      <a:pPr algn="ctr">
                        <a:spcAft>
                          <a:spcPts val="0"/>
                        </a:spcAft>
                      </a:pPr>
                      <a:r>
                        <a:rPr lang="zh-CN" sz="1400" b="0" kern="0" dirty="0">
                          <a:effectLst/>
                          <a:latin typeface="Arial" panose="020B0604020202020204" pitchFamily="34" charset="0"/>
                          <a:ea typeface="+mn-ea"/>
                          <a:cs typeface="Arial" panose="020B0604020202020204" pitchFamily="34" charset="0"/>
                        </a:rPr>
                        <a:t>约</a:t>
                      </a:r>
                      <a:r>
                        <a:rPr lang="en-US" sz="1400" b="0" kern="0" dirty="0">
                          <a:effectLst/>
                          <a:latin typeface="Arial" panose="020B0604020202020204" pitchFamily="34" charset="0"/>
                          <a:ea typeface="+mn-ea"/>
                          <a:cs typeface="Arial" panose="020B0604020202020204" pitchFamily="34" charset="0"/>
                        </a:rPr>
                        <a:t>15000</a:t>
                      </a:r>
                      <a:endParaRPr lang="zh-CN" sz="1400" b="0" kern="100" dirty="0">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6"/>
                  </a:ext>
                </a:extLst>
              </a:tr>
              <a:tr h="382586">
                <a:tc vMerge="1">
                  <a:txBody>
                    <a:bodyPr/>
                    <a:lstStyle/>
                    <a:p>
                      <a:endParaRPr lang="zh-CN" altLang="en-US"/>
                    </a:p>
                  </a:txBody>
                  <a:tcPr/>
                </a:tc>
                <a:tc>
                  <a:txBody>
                    <a:bodyPr/>
                    <a:lstStyle/>
                    <a:p>
                      <a:pPr algn="ctr">
                        <a:spcAft>
                          <a:spcPts val="0"/>
                        </a:spcAft>
                      </a:pPr>
                      <a:r>
                        <a:rPr lang="zh-CN" sz="1400" kern="0">
                          <a:effectLst/>
                          <a:latin typeface="+mn-ea"/>
                          <a:ea typeface="+mn-ea"/>
                        </a:rPr>
                        <a:t>《全球公共管理案例在线》</a:t>
                      </a:r>
                      <a:endParaRPr lang="zh-CN" sz="1400" kern="10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sz="1400" b="0" kern="0" dirty="0">
                          <a:solidFill>
                            <a:schemeClr val="dk1"/>
                          </a:solidFill>
                          <a:effectLst/>
                          <a:latin typeface="Arial" panose="020B0604020202020204" pitchFamily="34" charset="0"/>
                          <a:ea typeface="+mn-ea"/>
                          <a:cs typeface="Arial" panose="020B0604020202020204" pitchFamily="34" charset="0"/>
                        </a:rPr>
                        <a:t>429</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zh-CN" altLang="en-US" sz="1400" kern="0" dirty="0">
                          <a:effectLst/>
                          <a:latin typeface="+mn-ea"/>
                          <a:ea typeface="+mn-ea"/>
                        </a:rPr>
                        <a:t>每周</a:t>
                      </a:r>
                      <a:r>
                        <a:rPr lang="zh-CN" sz="1400" kern="0" dirty="0">
                          <a:effectLst/>
                          <a:latin typeface="+mn-ea"/>
                          <a:ea typeface="+mn-ea"/>
                        </a:rPr>
                        <a:t>更新</a:t>
                      </a:r>
                      <a:endParaRPr lang="zh-CN" sz="1400" kern="100" dirty="0">
                        <a:effectLst/>
                        <a:latin typeface="+mn-ea"/>
                        <a:ea typeface="+mn-ea"/>
                        <a:cs typeface="Times New Roman"/>
                      </a:endParaRPr>
                    </a:p>
                  </a:txBody>
                  <a:tcPr marL="68580" marR="68580" marT="0" marB="0" anchor="ctr"/>
                </a:tc>
                <a:tc>
                  <a:txBody>
                    <a:bodyPr/>
                    <a:lstStyle/>
                    <a:p>
                      <a:pPr algn="ctr">
                        <a:spcAft>
                          <a:spcPts val="0"/>
                        </a:spcAft>
                      </a:pPr>
                      <a:r>
                        <a:rPr lang="en-US" sz="1400" b="0" kern="0" dirty="0">
                          <a:effectLst/>
                          <a:latin typeface="Arial" panose="020B0604020202020204" pitchFamily="34" charset="0"/>
                          <a:ea typeface="+mn-ea"/>
                          <a:cs typeface="Arial" panose="020B0604020202020204" pitchFamily="34" charset="0"/>
                        </a:rPr>
                        <a:t>100</a:t>
                      </a:r>
                      <a:r>
                        <a:rPr lang="zh-CN" sz="1400" b="0" kern="0" dirty="0">
                          <a:effectLst/>
                          <a:latin typeface="Arial" panose="020B0604020202020204" pitchFamily="34" charset="0"/>
                          <a:ea typeface="+mn-ea"/>
                          <a:cs typeface="Arial" panose="020B0604020202020204" pitchFamily="34" charset="0"/>
                        </a:rPr>
                        <a:t>左右</a:t>
                      </a:r>
                      <a:endParaRPr lang="en-US" altLang="zh-CN" sz="1400" b="0" kern="0" dirty="0">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7"/>
                  </a:ext>
                </a:extLst>
              </a:tr>
              <a:tr h="382586">
                <a:tc vMerge="1">
                  <a:txBody>
                    <a:bodyPr/>
                    <a:lstStyle/>
                    <a:p>
                      <a:pPr algn="ctr">
                        <a:spcAft>
                          <a:spcPts val="0"/>
                        </a:spcAft>
                      </a:pPr>
                      <a:endParaRPr lang="zh-CN" sz="1400" kern="100" dirty="0">
                        <a:effectLst/>
                        <a:latin typeface="Calibri"/>
                        <a:ea typeface="宋体"/>
                        <a:cs typeface="Times New Roman"/>
                      </a:endParaRPr>
                    </a:p>
                  </a:txBody>
                  <a:tcPr marL="68580" marR="68580" marT="0" marB="0" anchor="ctr">
                    <a:solidFill>
                      <a:srgbClr val="7030A0"/>
                    </a:solidFill>
                  </a:tcPr>
                </a:tc>
                <a:tc>
                  <a:txBody>
                    <a:bodyPr/>
                    <a:lstStyle/>
                    <a:p>
                      <a:pPr algn="ctr">
                        <a:spcAft>
                          <a:spcPts val="0"/>
                        </a:spcAft>
                      </a:pPr>
                      <a:r>
                        <a:rPr lang="zh-CN" sz="1400" kern="0" dirty="0">
                          <a:effectLst/>
                          <a:latin typeface="+mn-ea"/>
                          <a:ea typeface="+mn-ea"/>
                        </a:rPr>
                        <a:t>合计</a:t>
                      </a:r>
                      <a:endParaRPr lang="zh-CN" sz="1400" kern="100" dirty="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sz="1400" b="0" kern="0" dirty="0">
                          <a:solidFill>
                            <a:schemeClr val="dk1"/>
                          </a:solidFill>
                          <a:effectLst/>
                          <a:latin typeface="Arial" panose="020B0604020202020204" pitchFamily="34" charset="0"/>
                          <a:ea typeface="+mn-ea"/>
                          <a:cs typeface="Arial" panose="020B0604020202020204" pitchFamily="34" charset="0"/>
                        </a:rPr>
                        <a:t>108684</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zh-CN" sz="1400" kern="0" dirty="0">
                          <a:effectLst/>
                          <a:latin typeface="+mn-ea"/>
                          <a:ea typeface="+mn-ea"/>
                        </a:rPr>
                        <a:t>　</a:t>
                      </a:r>
                      <a:endParaRPr lang="zh-CN" sz="1400" kern="100" dirty="0">
                        <a:effectLst/>
                        <a:latin typeface="+mn-ea"/>
                        <a:ea typeface="+mn-ea"/>
                        <a:cs typeface="Times New Roman"/>
                      </a:endParaRPr>
                    </a:p>
                  </a:txBody>
                  <a:tcPr marL="68580" marR="68580" marT="0" marB="0" anchor="ctr"/>
                </a:tc>
                <a:tc>
                  <a:txBody>
                    <a:bodyPr/>
                    <a:lstStyle/>
                    <a:p>
                      <a:pPr algn="ctr">
                        <a:spcAft>
                          <a:spcPts val="0"/>
                        </a:spcAft>
                      </a:pPr>
                      <a:r>
                        <a:rPr lang="en-US" sz="1400" kern="0" dirty="0">
                          <a:effectLst/>
                          <a:latin typeface="+mn-ea"/>
                          <a:ea typeface="+mn-ea"/>
                        </a:rPr>
                        <a:t> </a:t>
                      </a:r>
                      <a:endParaRPr lang="zh-CN" sz="1400" kern="100" dirty="0">
                        <a:effectLst/>
                        <a:latin typeface="+mn-ea"/>
                        <a:ea typeface="+mn-ea"/>
                        <a:cs typeface="Times New Roman"/>
                      </a:endParaRPr>
                    </a:p>
                  </a:txBody>
                  <a:tcPr marL="68580" marR="68580" marT="0" marB="0" anchor="ctr"/>
                </a:tc>
                <a:extLst>
                  <a:ext uri="{0D108BD9-81ED-4DB2-BD59-A6C34878D82A}">
                    <a16:rowId xmlns:a16="http://schemas.microsoft.com/office/drawing/2014/main" val="121947705"/>
                  </a:ext>
                </a:extLst>
              </a:tr>
              <a:tr h="382586">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zh-CN" sz="1400" kern="0" dirty="0">
                          <a:effectLst/>
                        </a:rPr>
                        <a:t>全球案例发现系统—</a:t>
                      </a:r>
                      <a:r>
                        <a:rPr lang="zh-CN" altLang="en-US" sz="1400" kern="0" dirty="0">
                          <a:effectLst/>
                        </a:rPr>
                        <a:t>图书情报</a:t>
                      </a:r>
                      <a:r>
                        <a:rPr lang="zh-CN" altLang="zh-CN" sz="1400" kern="0" dirty="0">
                          <a:effectLst/>
                        </a:rPr>
                        <a:t>专业资源库</a:t>
                      </a:r>
                      <a:endParaRPr lang="zh-CN" altLang="zh-CN" sz="1400" kern="100" dirty="0">
                        <a:effectLst/>
                        <a:latin typeface="Calibri"/>
                        <a:ea typeface="宋体"/>
                        <a:cs typeface="Times New Roman"/>
                      </a:endParaRPr>
                    </a:p>
                  </a:txBody>
                  <a:tcPr marL="68580" marR="68580" marT="0" marB="0" anchor="ctr">
                    <a:solidFill>
                      <a:srgbClr val="7030A0"/>
                    </a:solidFill>
                  </a:tcPr>
                </a:tc>
                <a:tc>
                  <a:txBody>
                    <a:bodyPr/>
                    <a:lstStyle/>
                    <a:p>
                      <a:pPr algn="ctr">
                        <a:spcAft>
                          <a:spcPts val="0"/>
                        </a:spcAft>
                      </a:pPr>
                      <a:r>
                        <a:rPr lang="zh-CN" altLang="zh-CN" sz="1400" kern="0" dirty="0">
                          <a:effectLst/>
                          <a:latin typeface="+mn-ea"/>
                          <a:ea typeface="+mn-ea"/>
                        </a:rPr>
                        <a:t>《</a:t>
                      </a:r>
                      <a:r>
                        <a:rPr lang="zh-CN" altLang="en-US" sz="1400" kern="0" dirty="0">
                          <a:effectLst/>
                          <a:latin typeface="+mn-ea"/>
                          <a:ea typeface="+mn-ea"/>
                        </a:rPr>
                        <a:t>图书情报</a:t>
                      </a:r>
                      <a:r>
                        <a:rPr lang="zh-CN" altLang="zh-CN" sz="1400" kern="0" dirty="0">
                          <a:effectLst/>
                          <a:latin typeface="+mn-ea"/>
                          <a:ea typeface="+mn-ea"/>
                        </a:rPr>
                        <a:t>案例库》</a:t>
                      </a:r>
                      <a:endParaRPr lang="zh-CN" altLang="zh-CN" sz="1400" kern="100" dirty="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altLang="zh-CN" sz="1400" b="0" kern="0" dirty="0">
                          <a:solidFill>
                            <a:schemeClr val="dk1"/>
                          </a:solidFill>
                          <a:effectLst/>
                          <a:latin typeface="Arial" panose="020B0604020202020204" pitchFamily="34" charset="0"/>
                          <a:ea typeface="+mn-ea"/>
                          <a:cs typeface="Arial" panose="020B0604020202020204" pitchFamily="34" charset="0"/>
                        </a:rPr>
                        <a:t>40</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sz="1400" kern="0" dirty="0">
                          <a:effectLst/>
                          <a:latin typeface="+mn-ea"/>
                          <a:ea typeface="+mn-ea"/>
                        </a:rPr>
                        <a:t>　</a:t>
                      </a:r>
                      <a:r>
                        <a:rPr lang="zh-CN" altLang="zh-CN" sz="1400" kern="0" dirty="0">
                          <a:effectLst/>
                          <a:latin typeface="+mn-ea"/>
                          <a:ea typeface="+mn-ea"/>
                        </a:rPr>
                        <a:t>实时更新</a:t>
                      </a:r>
                      <a:endParaRPr lang="zh-CN" altLang="zh-CN" sz="1400" kern="100" dirty="0">
                        <a:effectLst/>
                        <a:latin typeface="+mn-ea"/>
                        <a:ea typeface="+mn-ea"/>
                        <a:cs typeface="Times New Roman"/>
                      </a:endParaRPr>
                    </a:p>
                  </a:txBody>
                  <a:tcPr marL="68580" marR="68580" marT="0" marB="0" anchor="ctr"/>
                </a:tc>
                <a:tc>
                  <a:txBody>
                    <a:bodyPr/>
                    <a:lstStyle/>
                    <a:p>
                      <a:pPr algn="ctr">
                        <a:spcAft>
                          <a:spcPts val="0"/>
                        </a:spcAft>
                      </a:pPr>
                      <a:r>
                        <a:rPr lang="en-US" altLang="zh-CN" sz="1400" kern="0" dirty="0">
                          <a:effectLst/>
                          <a:latin typeface="+mn-ea"/>
                          <a:ea typeface="+mn-ea"/>
                        </a:rPr>
                        <a:t>/</a:t>
                      </a:r>
                      <a:r>
                        <a:rPr lang="en-US" sz="1400" kern="0" dirty="0">
                          <a:effectLst/>
                          <a:latin typeface="+mn-ea"/>
                          <a:ea typeface="+mn-ea"/>
                        </a:rPr>
                        <a:t> </a:t>
                      </a:r>
                      <a:endParaRPr lang="zh-CN" sz="1400" kern="100" dirty="0">
                        <a:effectLst/>
                        <a:latin typeface="+mn-ea"/>
                        <a:ea typeface="+mn-ea"/>
                        <a:cs typeface="Times New Roman"/>
                      </a:endParaRPr>
                    </a:p>
                  </a:txBody>
                  <a:tcPr marL="68580" marR="68580" marT="0" marB="0" anchor="ctr"/>
                </a:tc>
                <a:extLst>
                  <a:ext uri="{0D108BD9-81ED-4DB2-BD59-A6C34878D82A}">
                    <a16:rowId xmlns:a16="http://schemas.microsoft.com/office/drawing/2014/main" val="753112999"/>
                  </a:ext>
                </a:extLst>
              </a:tr>
              <a:tr h="382586">
                <a:tc vMerge="1">
                  <a:txBody>
                    <a:bodyPr/>
                    <a:lstStyle/>
                    <a:p>
                      <a:pPr algn="ctr">
                        <a:spcAft>
                          <a:spcPts val="0"/>
                        </a:spcAft>
                      </a:pPr>
                      <a:endParaRPr lang="zh-CN" sz="1400" kern="100" dirty="0">
                        <a:effectLst/>
                        <a:latin typeface="Calibri"/>
                        <a:ea typeface="宋体"/>
                        <a:cs typeface="Times New Roman"/>
                      </a:endParaRPr>
                    </a:p>
                  </a:txBody>
                  <a:tcPr marL="68580" marR="68580" marT="0" marB="0" anchor="ctr">
                    <a:solidFill>
                      <a:srgbClr val="7030A0"/>
                    </a:solidFill>
                  </a:tcPr>
                </a:tc>
                <a:tc>
                  <a:txBody>
                    <a:bodyPr/>
                    <a:lstStyle/>
                    <a:p>
                      <a:pPr algn="ctr">
                        <a:spcAft>
                          <a:spcPts val="0"/>
                        </a:spcAft>
                      </a:pPr>
                      <a:r>
                        <a:rPr lang="zh-CN" altLang="en-US" sz="1400" kern="0" dirty="0">
                          <a:effectLst/>
                          <a:latin typeface="+mn-ea"/>
                          <a:ea typeface="+mn-ea"/>
                          <a:cs typeface="Times New Roman"/>
                        </a:rPr>
                        <a:t>合计</a:t>
                      </a:r>
                      <a:endParaRPr lang="zh-CN" altLang="zh-CN" sz="1400" kern="100" dirty="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altLang="zh-CN" sz="1400" b="0" kern="0" dirty="0">
                          <a:solidFill>
                            <a:schemeClr val="dk1"/>
                          </a:solidFill>
                          <a:effectLst/>
                          <a:latin typeface="Arial" panose="020B0604020202020204" pitchFamily="34" charset="0"/>
                          <a:ea typeface="+mn-ea"/>
                          <a:cs typeface="Arial" panose="020B0604020202020204" pitchFamily="34" charset="0"/>
                        </a:rPr>
                        <a:t>292785</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zh-CN" sz="1400" kern="0" dirty="0">
                          <a:effectLst/>
                          <a:latin typeface="+mn-ea"/>
                          <a:ea typeface="+mn-ea"/>
                        </a:rPr>
                        <a:t>　</a:t>
                      </a:r>
                      <a:endParaRPr lang="zh-CN" sz="1400" kern="100" dirty="0">
                        <a:effectLst/>
                        <a:latin typeface="+mn-ea"/>
                        <a:ea typeface="+mn-ea"/>
                        <a:cs typeface="Times New Roman"/>
                      </a:endParaRPr>
                    </a:p>
                  </a:txBody>
                  <a:tcPr marL="68580" marR="68580" marT="0" marB="0" anchor="ctr"/>
                </a:tc>
                <a:tc>
                  <a:txBody>
                    <a:bodyPr/>
                    <a:lstStyle/>
                    <a:p>
                      <a:pPr algn="ctr">
                        <a:spcAft>
                          <a:spcPts val="0"/>
                        </a:spcAft>
                      </a:pPr>
                      <a:r>
                        <a:rPr lang="en-US" sz="1400" kern="0" dirty="0">
                          <a:effectLst/>
                          <a:latin typeface="+mn-ea"/>
                          <a:ea typeface="+mn-ea"/>
                        </a:rPr>
                        <a:t> </a:t>
                      </a:r>
                      <a:endParaRPr lang="zh-CN" sz="1400" kern="100" dirty="0">
                        <a:effectLst/>
                        <a:latin typeface="+mn-ea"/>
                        <a:ea typeface="+mn-ea"/>
                        <a:cs typeface="Times New Roman"/>
                      </a:endParaRPr>
                    </a:p>
                  </a:txBody>
                  <a:tcPr marL="68580" marR="68580" marT="0" marB="0" anchor="ctr"/>
                </a:tc>
                <a:extLst>
                  <a:ext uri="{0D108BD9-81ED-4DB2-BD59-A6C34878D82A}">
                    <a16:rowId xmlns:a16="http://schemas.microsoft.com/office/drawing/2014/main" val="10008"/>
                  </a:ext>
                </a:extLst>
              </a:tr>
            </a:tbl>
          </a:graphicData>
        </a:graphic>
      </p:graphicFrame>
      <p:sp>
        <p:nvSpPr>
          <p:cNvPr id="12" name="文本框 11">
            <a:extLst>
              <a:ext uri="{FF2B5EF4-FFF2-40B4-BE49-F238E27FC236}">
                <a16:creationId xmlns:a16="http://schemas.microsoft.com/office/drawing/2014/main" id="{13F1361D-72EC-45A8-8176-9B62861CB9BE}"/>
              </a:ext>
            </a:extLst>
          </p:cNvPr>
          <p:cNvSpPr txBox="1"/>
          <p:nvPr/>
        </p:nvSpPr>
        <p:spPr>
          <a:xfrm>
            <a:off x="928004" y="2157679"/>
            <a:ext cx="461665" cy="1477295"/>
          </a:xfrm>
          <a:prstGeom prst="rect">
            <a:avLst/>
          </a:prstGeom>
          <a:noFill/>
        </p:spPr>
        <p:txBody>
          <a:bodyPr vert="eaVert" wrap="square" rtlCol="0">
            <a:spAutoFit/>
          </a:bodyPr>
          <a:lstStyle/>
          <a:p>
            <a:pPr algn="dist"/>
            <a:r>
              <a:rPr lang="zh-CN" altLang="en-US" b="1" dirty="0"/>
              <a:t>资源数量</a:t>
            </a:r>
          </a:p>
        </p:txBody>
      </p:sp>
      <p:pic>
        <p:nvPicPr>
          <p:cNvPr id="9" name="图片 8">
            <a:extLst>
              <a:ext uri="{FF2B5EF4-FFF2-40B4-BE49-F238E27FC236}">
                <a16:creationId xmlns:a16="http://schemas.microsoft.com/office/drawing/2014/main" id="{5FB0453D-D16B-4FA0-AF65-4D7391AE19FC}"/>
              </a:ext>
            </a:extLst>
          </p:cNvPr>
          <p:cNvPicPr>
            <a:picLocks noChangeAspect="1"/>
          </p:cNvPicPr>
          <p:nvPr/>
        </p:nvPicPr>
        <p:blipFill rotWithShape="1">
          <a:blip r:embed="rId3">
            <a:extLst>
              <a:ext uri="{28A0092B-C50C-407E-A947-70E740481C1C}">
                <a14:useLocalDpi xmlns:a14="http://schemas.microsoft.com/office/drawing/2010/main" val="0"/>
              </a:ext>
            </a:extLst>
          </a:blip>
          <a:srcRect b="15525"/>
          <a:stretch/>
        </p:blipFill>
        <p:spPr>
          <a:xfrm>
            <a:off x="-19664" y="6253316"/>
            <a:ext cx="12270658" cy="604684"/>
          </a:xfrm>
          <a:prstGeom prst="rect">
            <a:avLst/>
          </a:prstGeom>
        </p:spPr>
      </p:pic>
      <p:sp>
        <p:nvSpPr>
          <p:cNvPr id="10" name="文本框 9">
            <a:extLst>
              <a:ext uri="{FF2B5EF4-FFF2-40B4-BE49-F238E27FC236}">
                <a16:creationId xmlns:a16="http://schemas.microsoft.com/office/drawing/2014/main" id="{9FE7A35E-E84C-42CB-9737-EDC43DF5EE4C}"/>
              </a:ext>
            </a:extLst>
          </p:cNvPr>
          <p:cNvSpPr txBox="1"/>
          <p:nvPr/>
        </p:nvSpPr>
        <p:spPr>
          <a:xfrm>
            <a:off x="985280" y="1736730"/>
            <a:ext cx="576331" cy="369332"/>
          </a:xfrm>
          <a:prstGeom prst="rect">
            <a:avLst/>
          </a:prstGeom>
          <a:noFill/>
        </p:spPr>
        <p:txBody>
          <a:bodyPr wrap="square" rtlCol="0">
            <a:spAutoFit/>
          </a:bodyPr>
          <a:lstStyle/>
          <a:p>
            <a:r>
              <a:rPr lang="en-US" altLang="zh-CN" b="1" dirty="0"/>
              <a:t>4</a:t>
            </a:r>
            <a:r>
              <a:rPr lang="zh-CN" altLang="en-US" b="1" dirty="0"/>
              <a:t>、</a:t>
            </a:r>
          </a:p>
        </p:txBody>
      </p:sp>
    </p:spTree>
    <p:extLst>
      <p:ext uri="{BB962C8B-B14F-4D97-AF65-F5344CB8AC3E}">
        <p14:creationId xmlns:p14="http://schemas.microsoft.com/office/powerpoint/2010/main" val="99142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98678154-A5A2-4DA2-B8BE-C284803282E3}"/>
              </a:ext>
            </a:extLst>
          </p:cNvPr>
          <p:cNvSpPr/>
          <p:nvPr/>
        </p:nvSpPr>
        <p:spPr>
          <a:xfrm>
            <a:off x="0" y="581416"/>
            <a:ext cx="504000" cy="435219"/>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F497DDB2-4820-4D55-9247-0E98AC75CB74}"/>
              </a:ext>
            </a:extLst>
          </p:cNvPr>
          <p:cNvSpPr/>
          <p:nvPr/>
        </p:nvSpPr>
        <p:spPr>
          <a:xfrm>
            <a:off x="605213" y="581416"/>
            <a:ext cx="180000" cy="435219"/>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C31FF64C-CF05-46A4-B8F0-7D6B51ACF4A0}"/>
              </a:ext>
            </a:extLst>
          </p:cNvPr>
          <p:cNvSpPr/>
          <p:nvPr/>
        </p:nvSpPr>
        <p:spPr>
          <a:xfrm>
            <a:off x="898240" y="581415"/>
            <a:ext cx="72000" cy="435219"/>
          </a:xfrm>
          <a:prstGeom prst="rect">
            <a:avLst/>
          </a:prstGeom>
          <a:solidFill>
            <a:srgbClr val="671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95E759C-4B02-4E94-9C10-48EB036A9DAD}"/>
              </a:ext>
            </a:extLst>
          </p:cNvPr>
          <p:cNvSpPr/>
          <p:nvPr/>
        </p:nvSpPr>
        <p:spPr>
          <a:xfrm>
            <a:off x="1062445" y="537414"/>
            <a:ext cx="3523722" cy="523220"/>
          </a:xfrm>
          <a:prstGeom prst="rect">
            <a:avLst/>
          </a:prstGeom>
        </p:spPr>
        <p:txBody>
          <a:bodyPr wrap="none">
            <a:spAutoFit/>
          </a:bodyPr>
          <a:lstStyle/>
          <a:p>
            <a:r>
              <a:rPr lang="zh-CN" altLang="en-US" sz="2800" b="1" dirty="0">
                <a:solidFill>
                  <a:srgbClr val="671FA3"/>
                </a:solidFill>
                <a:latin typeface="微软雅黑" panose="020B0503020204020204" pitchFamily="34" charset="-122"/>
                <a:ea typeface="微软雅黑" panose="020B0503020204020204" pitchFamily="34" charset="-122"/>
              </a:rPr>
              <a:t> </a:t>
            </a:r>
            <a:r>
              <a:rPr lang="zh-CN" altLang="en-US" sz="2800" b="1" dirty="0">
                <a:solidFill>
                  <a:srgbClr val="4D4398"/>
                </a:solidFill>
                <a:latin typeface="微软雅黑" panose="020B0503020204020204" pitchFamily="34" charset="-122"/>
                <a:ea typeface="微软雅黑" panose="020B0503020204020204" pitchFamily="34" charset="-122"/>
              </a:rPr>
              <a:t>中国工商管理案例库</a:t>
            </a:r>
          </a:p>
        </p:txBody>
      </p:sp>
      <p:sp>
        <p:nvSpPr>
          <p:cNvPr id="14" name="矩形 13">
            <a:extLst>
              <a:ext uri="{FF2B5EF4-FFF2-40B4-BE49-F238E27FC236}">
                <a16:creationId xmlns:a16="http://schemas.microsoft.com/office/drawing/2014/main" id="{6BA5BC13-CD27-4E91-93BD-5E86DF08C2A1}"/>
              </a:ext>
            </a:extLst>
          </p:cNvPr>
          <p:cNvSpPr/>
          <p:nvPr/>
        </p:nvSpPr>
        <p:spPr>
          <a:xfrm>
            <a:off x="0" y="6656568"/>
            <a:ext cx="3846871" cy="216000"/>
          </a:xfrm>
          <a:prstGeom prst="rect">
            <a:avLst/>
          </a:prstGeom>
          <a:solidFill>
            <a:srgbClr val="5E1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a:extLst>
              <a:ext uri="{FF2B5EF4-FFF2-40B4-BE49-F238E27FC236}">
                <a16:creationId xmlns:a16="http://schemas.microsoft.com/office/drawing/2014/main" id="{488B69A2-8CA2-4E1C-A699-33B43C429F93}"/>
              </a:ext>
            </a:extLst>
          </p:cNvPr>
          <p:cNvSpPr/>
          <p:nvPr/>
        </p:nvSpPr>
        <p:spPr>
          <a:xfrm>
            <a:off x="3846871" y="6656567"/>
            <a:ext cx="2249129" cy="216000"/>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a:extLst>
              <a:ext uri="{FF2B5EF4-FFF2-40B4-BE49-F238E27FC236}">
                <a16:creationId xmlns:a16="http://schemas.microsoft.com/office/drawing/2014/main" id="{9F653EE4-2303-424A-B2A2-1BF431F3C9E5}"/>
              </a:ext>
            </a:extLst>
          </p:cNvPr>
          <p:cNvSpPr/>
          <p:nvPr/>
        </p:nvSpPr>
        <p:spPr>
          <a:xfrm>
            <a:off x="6096000" y="6655722"/>
            <a:ext cx="6096000" cy="216000"/>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a:extLst>
              <a:ext uri="{FF2B5EF4-FFF2-40B4-BE49-F238E27FC236}">
                <a16:creationId xmlns:a16="http://schemas.microsoft.com/office/drawing/2014/main" id="{96F2C1B2-CE10-4040-AF03-D72949F51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grpSp>
        <p:nvGrpSpPr>
          <p:cNvPr id="12" name="组合 11">
            <a:extLst>
              <a:ext uri="{FF2B5EF4-FFF2-40B4-BE49-F238E27FC236}">
                <a16:creationId xmlns:a16="http://schemas.microsoft.com/office/drawing/2014/main" id="{59A64108-4F9A-493D-894C-02392E4E486E}"/>
              </a:ext>
            </a:extLst>
          </p:cNvPr>
          <p:cNvGrpSpPr/>
          <p:nvPr/>
        </p:nvGrpSpPr>
        <p:grpSpPr>
          <a:xfrm>
            <a:off x="2420111" y="1397390"/>
            <a:ext cx="9241693" cy="4649450"/>
            <a:chOff x="1975888" y="267657"/>
            <a:chExt cx="10103752" cy="5750122"/>
          </a:xfrm>
        </p:grpSpPr>
        <p:sp>
          <p:nvSpPr>
            <p:cNvPr id="13" name="Sev01">
              <a:extLst>
                <a:ext uri="{FF2B5EF4-FFF2-40B4-BE49-F238E27FC236}">
                  <a16:creationId xmlns:a16="http://schemas.microsoft.com/office/drawing/2014/main" id="{69B90FD4-4AC4-45F7-8DC5-AA622854A0FB}"/>
                </a:ext>
              </a:extLst>
            </p:cNvPr>
            <p:cNvSpPr>
              <a:spLocks noChangeAspect="1"/>
            </p:cNvSpPr>
            <p:nvPr/>
          </p:nvSpPr>
          <p:spPr>
            <a:xfrm rot="5400000" flipH="1">
              <a:off x="4811474" y="313975"/>
              <a:ext cx="1073174" cy="980537"/>
            </a:xfrm>
            <a:prstGeom prst="ellipse">
              <a:avLst/>
            </a:prstGeom>
            <a:noFill/>
            <a:ln w="28575" cap="flat" cmpd="sng" algn="ctr">
              <a:solidFill>
                <a:srgbClr val="5248A0"/>
              </a:solidFill>
              <a:prstDash val="solid"/>
              <a:tailEnd type="arrow"/>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FontAwesome" pitchFamily="2" charset="0"/>
              </a:endParaRPr>
            </a:p>
          </p:txBody>
        </p:sp>
        <p:pic>
          <p:nvPicPr>
            <p:cNvPr id="17" name="图片 16">
              <a:extLst>
                <a:ext uri="{FF2B5EF4-FFF2-40B4-BE49-F238E27FC236}">
                  <a16:creationId xmlns:a16="http://schemas.microsoft.com/office/drawing/2014/main" id="{BE112236-984F-4D1A-8B2F-44A21D5D267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100000" l="10000" r="100000">
                          <a14:foregroundMark x1="35000" y1="48052" x2="35000" y2="48052"/>
                          <a14:foregroundMark x1="82500" y1="42857" x2="82500" y2="42857"/>
                          <a14:foregroundMark x1="82500" y1="70130" x2="82500" y2="70130"/>
                          <a14:foregroundMark x1="32500" y1="89610" x2="32500" y2="89610"/>
                          <a14:foregroundMark x1="28750" y1="20779" x2="28750" y2="20779"/>
                          <a14:foregroundMark x1="46250" y1="40260" x2="46250" y2="40260"/>
                          <a14:foregroundMark x1="82500" y1="24675" x2="82500" y2="24675"/>
                          <a14:foregroundMark x1="68750" y1="61039" x2="68750" y2="61039"/>
                          <a14:foregroundMark x1="65000" y1="23377" x2="65000" y2="23377"/>
                          <a14:foregroundMark x1="83750" y1="93506" x2="83750" y2="93506"/>
                        </a14:backgroundRemoval>
                      </a14:imgEffect>
                    </a14:imgLayer>
                  </a14:imgProps>
                </a:ext>
                <a:ext uri="{28A0092B-C50C-407E-A947-70E740481C1C}">
                  <a14:useLocalDpi xmlns:a14="http://schemas.microsoft.com/office/drawing/2010/main" val="0"/>
                </a:ext>
              </a:extLst>
            </a:blip>
            <a:stretch>
              <a:fillRect/>
            </a:stretch>
          </p:blipFill>
          <p:spPr>
            <a:xfrm>
              <a:off x="4956941" y="364418"/>
              <a:ext cx="748958" cy="773808"/>
            </a:xfrm>
            <a:prstGeom prst="rect">
              <a:avLst/>
            </a:prstGeom>
            <a:ln w="28575"/>
          </p:spPr>
        </p:pic>
        <p:grpSp>
          <p:nvGrpSpPr>
            <p:cNvPr id="18" name="组合 17">
              <a:extLst>
                <a:ext uri="{FF2B5EF4-FFF2-40B4-BE49-F238E27FC236}">
                  <a16:creationId xmlns:a16="http://schemas.microsoft.com/office/drawing/2014/main" id="{35EC1DC0-B144-4938-A63C-A500105BA5D5}"/>
                </a:ext>
              </a:extLst>
            </p:cNvPr>
            <p:cNvGrpSpPr/>
            <p:nvPr/>
          </p:nvGrpSpPr>
          <p:grpSpPr>
            <a:xfrm>
              <a:off x="4538271" y="1605825"/>
              <a:ext cx="1657358" cy="522354"/>
              <a:chOff x="3700326" y="1362889"/>
              <a:chExt cx="1686215" cy="559111"/>
            </a:xfrm>
          </p:grpSpPr>
          <p:sp>
            <p:nvSpPr>
              <p:cNvPr id="90" name="Rounded Rectangle 33">
                <a:extLst>
                  <a:ext uri="{FF2B5EF4-FFF2-40B4-BE49-F238E27FC236}">
                    <a16:creationId xmlns:a16="http://schemas.microsoft.com/office/drawing/2014/main" id="{5CD3EB66-AD98-490F-B92E-B8C0A2EBBF8B}"/>
                  </a:ext>
                </a:extLst>
              </p:cNvPr>
              <p:cNvSpPr/>
              <p:nvPr/>
            </p:nvSpPr>
            <p:spPr>
              <a:xfrm flipH="1">
                <a:off x="3700326" y="1362889"/>
                <a:ext cx="1572199" cy="559111"/>
              </a:xfrm>
              <a:prstGeom prst="roundRect">
                <a:avLst/>
              </a:prstGeom>
              <a:solidFill>
                <a:srgbClr val="5248A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91" name="文本框 46">
                <a:extLst>
                  <a:ext uri="{FF2B5EF4-FFF2-40B4-BE49-F238E27FC236}">
                    <a16:creationId xmlns:a16="http://schemas.microsoft.com/office/drawing/2014/main" id="{7283C72B-A6B7-4729-96A6-DEA94EF80F1E}"/>
                  </a:ext>
                </a:extLst>
              </p:cNvPr>
              <p:cNvSpPr txBox="1"/>
              <p:nvPr/>
            </p:nvSpPr>
            <p:spPr>
              <a:xfrm>
                <a:off x="3821257" y="1412438"/>
                <a:ext cx="1565284" cy="437199"/>
              </a:xfrm>
              <a:prstGeom prst="rect">
                <a:avLst/>
              </a:prstGeom>
              <a:noFill/>
            </p:spPr>
            <p:txBody>
              <a:bodyPr wrap="square" rtlCol="0">
                <a:spAutoFit/>
              </a:bodyPr>
              <a:lstStyle>
                <a:defPPr>
                  <a:defRPr lang="zh-CN"/>
                </a:defPPr>
                <a:lvl1pPr>
                  <a:defRPr b="1">
                    <a:solidFill>
                      <a:schemeClr val="bg1"/>
                    </a:solidFill>
                    <a:latin typeface="微软雅黑" panose="020B0503020204020204" pitchFamily="34" charset="-122"/>
                    <a:ea typeface="微软雅黑" panose="020B0503020204020204" pitchFamily="34" charset="-122"/>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IP</a:t>
                </a: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自动登录</a:t>
                </a:r>
              </a:p>
            </p:txBody>
          </p:sp>
        </p:grpSp>
        <p:grpSp>
          <p:nvGrpSpPr>
            <p:cNvPr id="19" name="组合 18">
              <a:extLst>
                <a:ext uri="{FF2B5EF4-FFF2-40B4-BE49-F238E27FC236}">
                  <a16:creationId xmlns:a16="http://schemas.microsoft.com/office/drawing/2014/main" id="{516AB4AD-DF29-4C82-BB60-380D83FF2988}"/>
                </a:ext>
              </a:extLst>
            </p:cNvPr>
            <p:cNvGrpSpPr/>
            <p:nvPr/>
          </p:nvGrpSpPr>
          <p:grpSpPr>
            <a:xfrm>
              <a:off x="5784530" y="3409658"/>
              <a:ext cx="806911" cy="446177"/>
              <a:chOff x="3834953" y="2188945"/>
              <a:chExt cx="846536" cy="469399"/>
            </a:xfrm>
          </p:grpSpPr>
          <p:sp>
            <p:nvSpPr>
              <p:cNvPr id="88" name="Rounded Rectangle 33">
                <a:extLst>
                  <a:ext uri="{FF2B5EF4-FFF2-40B4-BE49-F238E27FC236}">
                    <a16:creationId xmlns:a16="http://schemas.microsoft.com/office/drawing/2014/main" id="{B392EBD7-DFA2-41DB-AF7B-2EE8C445A64F}"/>
                  </a:ext>
                </a:extLst>
              </p:cNvPr>
              <p:cNvSpPr/>
              <p:nvPr/>
            </p:nvSpPr>
            <p:spPr>
              <a:xfrm flipH="1">
                <a:off x="3834953" y="2188945"/>
                <a:ext cx="830893" cy="469399"/>
              </a:xfrm>
              <a:prstGeom prst="roundRect">
                <a:avLst/>
              </a:prstGeom>
              <a:solidFill>
                <a:srgbClr val="5248A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89" name="文本框 46">
                <a:extLst>
                  <a:ext uri="{FF2B5EF4-FFF2-40B4-BE49-F238E27FC236}">
                    <a16:creationId xmlns:a16="http://schemas.microsoft.com/office/drawing/2014/main" id="{8B4B5390-E337-4A9C-8CD9-7262F92A7535}"/>
                  </a:ext>
                </a:extLst>
              </p:cNvPr>
              <p:cNvSpPr txBox="1"/>
              <p:nvPr/>
            </p:nvSpPr>
            <p:spPr>
              <a:xfrm>
                <a:off x="3894649" y="2198921"/>
                <a:ext cx="786840" cy="4297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rPr>
                  <a:t>浏览</a:t>
                </a:r>
              </a:p>
            </p:txBody>
          </p:sp>
        </p:grpSp>
        <p:grpSp>
          <p:nvGrpSpPr>
            <p:cNvPr id="21" name="组合 20">
              <a:extLst>
                <a:ext uri="{FF2B5EF4-FFF2-40B4-BE49-F238E27FC236}">
                  <a16:creationId xmlns:a16="http://schemas.microsoft.com/office/drawing/2014/main" id="{696E8FCF-6BBB-4B6F-AE0A-817704B132E5}"/>
                </a:ext>
              </a:extLst>
            </p:cNvPr>
            <p:cNvGrpSpPr/>
            <p:nvPr/>
          </p:nvGrpSpPr>
          <p:grpSpPr>
            <a:xfrm>
              <a:off x="3730443" y="4368716"/>
              <a:ext cx="1537051" cy="438541"/>
              <a:chOff x="3798101" y="2188945"/>
              <a:chExt cx="1329523" cy="469399"/>
            </a:xfrm>
          </p:grpSpPr>
          <p:sp>
            <p:nvSpPr>
              <p:cNvPr id="86" name="Rounded Rectangle 33">
                <a:extLst>
                  <a:ext uri="{FF2B5EF4-FFF2-40B4-BE49-F238E27FC236}">
                    <a16:creationId xmlns:a16="http://schemas.microsoft.com/office/drawing/2014/main" id="{D8FCEBE4-BF8D-412D-B108-153D7941F30D}"/>
                  </a:ext>
                </a:extLst>
              </p:cNvPr>
              <p:cNvSpPr/>
              <p:nvPr/>
            </p:nvSpPr>
            <p:spPr>
              <a:xfrm flipH="1">
                <a:off x="3798101" y="2188945"/>
                <a:ext cx="1278057" cy="469399"/>
              </a:xfrm>
              <a:prstGeom prst="roundRect">
                <a:avLst/>
              </a:prstGeom>
              <a:solidFill>
                <a:srgbClr val="5248A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87" name="文本框 46">
                <a:extLst>
                  <a:ext uri="{FF2B5EF4-FFF2-40B4-BE49-F238E27FC236}">
                    <a16:creationId xmlns:a16="http://schemas.microsoft.com/office/drawing/2014/main" id="{EF19B3B4-B2D4-4E5F-B108-47377E6712E6}"/>
                  </a:ext>
                </a:extLst>
              </p:cNvPr>
              <p:cNvSpPr txBox="1"/>
              <p:nvPr/>
            </p:nvSpPr>
            <p:spPr>
              <a:xfrm>
                <a:off x="3920032" y="2214987"/>
                <a:ext cx="1207592" cy="4371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rPr>
                  <a:t>资源管理</a:t>
                </a:r>
              </a:p>
            </p:txBody>
          </p:sp>
        </p:grpSp>
        <p:cxnSp>
          <p:nvCxnSpPr>
            <p:cNvPr id="22" name="直接箭头连接符 21">
              <a:extLst>
                <a:ext uri="{FF2B5EF4-FFF2-40B4-BE49-F238E27FC236}">
                  <a16:creationId xmlns:a16="http://schemas.microsoft.com/office/drawing/2014/main" id="{210DED8B-D2BC-43D8-BC68-948449594888}"/>
                </a:ext>
              </a:extLst>
            </p:cNvPr>
            <p:cNvCxnSpPr/>
            <p:nvPr/>
          </p:nvCxnSpPr>
          <p:spPr>
            <a:xfrm flipH="1">
              <a:off x="5320458" y="1341938"/>
              <a:ext cx="4222" cy="300988"/>
            </a:xfrm>
            <a:prstGeom prst="straightConnector1">
              <a:avLst/>
            </a:prstGeom>
            <a:noFill/>
            <a:ln w="28575" cap="flat" cmpd="sng" algn="ctr">
              <a:solidFill>
                <a:srgbClr val="5248A0"/>
              </a:solidFill>
              <a:prstDash val="solid"/>
              <a:tailEnd type="arrow"/>
            </a:ln>
            <a:effectLst/>
          </p:spPr>
        </p:cxnSp>
        <p:cxnSp>
          <p:nvCxnSpPr>
            <p:cNvPr id="23" name="直接箭头连接符 22">
              <a:extLst>
                <a:ext uri="{FF2B5EF4-FFF2-40B4-BE49-F238E27FC236}">
                  <a16:creationId xmlns:a16="http://schemas.microsoft.com/office/drawing/2014/main" id="{0CA098C4-1A7C-4652-9395-9EC01454193E}"/>
                </a:ext>
              </a:extLst>
            </p:cNvPr>
            <p:cNvCxnSpPr/>
            <p:nvPr/>
          </p:nvCxnSpPr>
          <p:spPr>
            <a:xfrm flipH="1">
              <a:off x="2739347" y="5098473"/>
              <a:ext cx="3336" cy="359999"/>
            </a:xfrm>
            <a:prstGeom prst="straightConnector1">
              <a:avLst/>
            </a:prstGeom>
            <a:noFill/>
            <a:ln w="28575" cap="flat" cmpd="sng" algn="ctr">
              <a:solidFill>
                <a:srgbClr val="5248A0"/>
              </a:solidFill>
              <a:prstDash val="solid"/>
              <a:tailEnd type="arrow"/>
            </a:ln>
            <a:effectLst/>
          </p:spPr>
        </p:cxnSp>
        <p:sp>
          <p:nvSpPr>
            <p:cNvPr id="24" name="Rounded Rectangle 33">
              <a:extLst>
                <a:ext uri="{FF2B5EF4-FFF2-40B4-BE49-F238E27FC236}">
                  <a16:creationId xmlns:a16="http://schemas.microsoft.com/office/drawing/2014/main" id="{C108B302-B0E2-41D9-A7CB-B92F38BAAD9F}"/>
                </a:ext>
              </a:extLst>
            </p:cNvPr>
            <p:cNvSpPr/>
            <p:nvPr/>
          </p:nvSpPr>
          <p:spPr>
            <a:xfrm flipH="1">
              <a:off x="1975888" y="5549780"/>
              <a:ext cx="1824348" cy="467999"/>
            </a:xfrm>
            <a:prstGeom prst="roundRect">
              <a:avLst/>
            </a:prstGeom>
            <a:solidFill>
              <a:srgbClr val="5248A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cxnSp>
          <p:nvCxnSpPr>
            <p:cNvPr id="25" name="直接连接符 24">
              <a:extLst>
                <a:ext uri="{FF2B5EF4-FFF2-40B4-BE49-F238E27FC236}">
                  <a16:creationId xmlns:a16="http://schemas.microsoft.com/office/drawing/2014/main" id="{3DE19137-22A9-4D10-8753-7E0C91EE6736}"/>
                </a:ext>
              </a:extLst>
            </p:cNvPr>
            <p:cNvCxnSpPr/>
            <p:nvPr/>
          </p:nvCxnSpPr>
          <p:spPr>
            <a:xfrm>
              <a:off x="7088845" y="2489544"/>
              <a:ext cx="0" cy="2187502"/>
            </a:xfrm>
            <a:prstGeom prst="line">
              <a:avLst/>
            </a:prstGeom>
            <a:noFill/>
            <a:ln w="28575" cap="flat" cmpd="sng" algn="ctr">
              <a:solidFill>
                <a:srgbClr val="5248A0"/>
              </a:solidFill>
              <a:prstDash val="solid"/>
            </a:ln>
            <a:effectLst/>
          </p:spPr>
        </p:cxnSp>
        <p:cxnSp>
          <p:nvCxnSpPr>
            <p:cNvPr id="26" name="直接箭头连接符 25">
              <a:extLst>
                <a:ext uri="{FF2B5EF4-FFF2-40B4-BE49-F238E27FC236}">
                  <a16:creationId xmlns:a16="http://schemas.microsoft.com/office/drawing/2014/main" id="{D564BE17-3B15-4641-BADA-62E014C80FA0}"/>
                </a:ext>
              </a:extLst>
            </p:cNvPr>
            <p:cNvCxnSpPr/>
            <p:nvPr/>
          </p:nvCxnSpPr>
          <p:spPr>
            <a:xfrm>
              <a:off x="7095640" y="4653084"/>
              <a:ext cx="699017" cy="0"/>
            </a:xfrm>
            <a:prstGeom prst="straightConnector1">
              <a:avLst/>
            </a:prstGeom>
            <a:noFill/>
            <a:ln w="28575" cap="flat" cmpd="sng" algn="ctr">
              <a:solidFill>
                <a:srgbClr val="5248A0"/>
              </a:solidFill>
              <a:prstDash val="solid"/>
              <a:tailEnd type="arrow"/>
            </a:ln>
            <a:effectLst/>
          </p:spPr>
        </p:cxnSp>
        <p:cxnSp>
          <p:nvCxnSpPr>
            <p:cNvPr id="27" name="直接箭头连接符 26">
              <a:extLst>
                <a:ext uri="{FF2B5EF4-FFF2-40B4-BE49-F238E27FC236}">
                  <a16:creationId xmlns:a16="http://schemas.microsoft.com/office/drawing/2014/main" id="{FABA9299-FF45-4B62-9E89-A87D5F81F57F}"/>
                </a:ext>
              </a:extLst>
            </p:cNvPr>
            <p:cNvCxnSpPr/>
            <p:nvPr/>
          </p:nvCxnSpPr>
          <p:spPr>
            <a:xfrm>
              <a:off x="7088845" y="2501817"/>
              <a:ext cx="699017" cy="0"/>
            </a:xfrm>
            <a:prstGeom prst="straightConnector1">
              <a:avLst/>
            </a:prstGeom>
            <a:noFill/>
            <a:ln w="28575" cap="flat" cmpd="sng" algn="ctr">
              <a:solidFill>
                <a:srgbClr val="5248A0"/>
              </a:solidFill>
              <a:prstDash val="solid"/>
              <a:tailEnd type="arrow"/>
            </a:ln>
            <a:effectLst/>
          </p:spPr>
        </p:cxnSp>
        <p:grpSp>
          <p:nvGrpSpPr>
            <p:cNvPr id="28" name="组合 27">
              <a:extLst>
                <a:ext uri="{FF2B5EF4-FFF2-40B4-BE49-F238E27FC236}">
                  <a16:creationId xmlns:a16="http://schemas.microsoft.com/office/drawing/2014/main" id="{D416EFAC-C6AC-435E-A726-B5E4C24BE82C}"/>
                </a:ext>
              </a:extLst>
            </p:cNvPr>
            <p:cNvGrpSpPr/>
            <p:nvPr/>
          </p:nvGrpSpPr>
          <p:grpSpPr>
            <a:xfrm>
              <a:off x="7791828" y="2240140"/>
              <a:ext cx="1215840" cy="438540"/>
              <a:chOff x="3714843" y="2188945"/>
              <a:chExt cx="1278057" cy="469399"/>
            </a:xfrm>
          </p:grpSpPr>
          <p:sp>
            <p:nvSpPr>
              <p:cNvPr id="84" name="Rounded Rectangle 33">
                <a:extLst>
                  <a:ext uri="{FF2B5EF4-FFF2-40B4-BE49-F238E27FC236}">
                    <a16:creationId xmlns:a16="http://schemas.microsoft.com/office/drawing/2014/main" id="{8923C0F4-592F-410D-BA76-3F716161DF1C}"/>
                  </a:ext>
                </a:extLst>
              </p:cNvPr>
              <p:cNvSpPr/>
              <p:nvPr/>
            </p:nvSpPr>
            <p:spPr>
              <a:xfrm flipH="1">
                <a:off x="3714843" y="2188945"/>
                <a:ext cx="1278057" cy="469399"/>
              </a:xfrm>
              <a:prstGeom prst="roundRect">
                <a:avLst/>
              </a:prstGeom>
              <a:solidFill>
                <a:srgbClr val="5248A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85" name="文本框 46">
                <a:extLst>
                  <a:ext uri="{FF2B5EF4-FFF2-40B4-BE49-F238E27FC236}">
                    <a16:creationId xmlns:a16="http://schemas.microsoft.com/office/drawing/2014/main" id="{E446A7A2-667E-4002-A30F-89C806811629}"/>
                  </a:ext>
                </a:extLst>
              </p:cNvPr>
              <p:cNvSpPr txBox="1"/>
              <p:nvPr/>
            </p:nvSpPr>
            <p:spPr>
              <a:xfrm>
                <a:off x="3780728" y="2209974"/>
                <a:ext cx="1212172" cy="4481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600" b="1" kern="0" dirty="0">
                    <a:solidFill>
                      <a:prstClr val="white"/>
                    </a:solidFill>
                    <a:latin typeface="微软雅黑" panose="020B0503020204020204" pitchFamily="34" charset="-122"/>
                  </a:rPr>
                  <a:t>指标筛选</a:t>
                </a:r>
                <a:endParaRPr kumimoji="0" lang="en-US" altLang="zh-CN" sz="1600" b="1" i="0" u="none" strike="noStrike" kern="0" cap="none" spc="0" normalizeH="0" baseline="0" noProof="0" dirty="0">
                  <a:ln>
                    <a:noFill/>
                  </a:ln>
                  <a:solidFill>
                    <a:prstClr val="white"/>
                  </a:solidFill>
                  <a:effectLst/>
                  <a:uLnTx/>
                  <a:uFillTx/>
                  <a:latin typeface="微软雅黑" panose="020B0503020204020204" pitchFamily="34" charset="-122"/>
                </a:endParaRPr>
              </a:p>
            </p:txBody>
          </p:sp>
        </p:grpSp>
        <p:grpSp>
          <p:nvGrpSpPr>
            <p:cNvPr id="29" name="组合 28">
              <a:extLst>
                <a:ext uri="{FF2B5EF4-FFF2-40B4-BE49-F238E27FC236}">
                  <a16:creationId xmlns:a16="http://schemas.microsoft.com/office/drawing/2014/main" id="{9D060D4A-FFAA-4A46-B428-C9150A07158D}"/>
                </a:ext>
              </a:extLst>
            </p:cNvPr>
            <p:cNvGrpSpPr/>
            <p:nvPr/>
          </p:nvGrpSpPr>
          <p:grpSpPr>
            <a:xfrm>
              <a:off x="7794657" y="4457773"/>
              <a:ext cx="1156066" cy="448837"/>
              <a:chOff x="3714843" y="2188945"/>
              <a:chExt cx="1278057" cy="480420"/>
            </a:xfrm>
          </p:grpSpPr>
          <p:sp>
            <p:nvSpPr>
              <p:cNvPr id="82" name="Rounded Rectangle 33">
                <a:extLst>
                  <a:ext uri="{FF2B5EF4-FFF2-40B4-BE49-F238E27FC236}">
                    <a16:creationId xmlns:a16="http://schemas.microsoft.com/office/drawing/2014/main" id="{CDCF1712-B872-449C-9722-FAA538540A18}"/>
                  </a:ext>
                </a:extLst>
              </p:cNvPr>
              <p:cNvSpPr/>
              <p:nvPr/>
            </p:nvSpPr>
            <p:spPr>
              <a:xfrm flipH="1">
                <a:off x="3714843" y="2188945"/>
                <a:ext cx="1278057" cy="469399"/>
              </a:xfrm>
              <a:prstGeom prst="roundRect">
                <a:avLst/>
              </a:prstGeom>
              <a:solidFill>
                <a:srgbClr val="5248A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83" name="文本框 46">
                <a:extLst>
                  <a:ext uri="{FF2B5EF4-FFF2-40B4-BE49-F238E27FC236}">
                    <a16:creationId xmlns:a16="http://schemas.microsoft.com/office/drawing/2014/main" id="{865EDD0F-C48A-4240-A122-80139DAD4E73}"/>
                  </a:ext>
                </a:extLst>
              </p:cNvPr>
              <p:cNvSpPr txBox="1"/>
              <p:nvPr/>
            </p:nvSpPr>
            <p:spPr>
              <a:xfrm>
                <a:off x="3902944" y="2232166"/>
                <a:ext cx="996217" cy="437199"/>
              </a:xfrm>
              <a:prstGeom prst="rect">
                <a:avLst/>
              </a:prstGeom>
              <a:noFill/>
            </p:spPr>
            <p:txBody>
              <a:bodyPr wrap="square" rtlCol="0">
                <a:spAutoFit/>
              </a:bodyPr>
              <a:lstStyle>
                <a:defPPr>
                  <a:defRPr lang="zh-CN"/>
                </a:defPPr>
                <a:lvl1pPr>
                  <a:defRPr b="1">
                    <a:solidFill>
                      <a:schemeClr val="bg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检  索</a:t>
                </a:r>
              </a:p>
            </p:txBody>
          </p:sp>
        </p:grpSp>
        <p:grpSp>
          <p:nvGrpSpPr>
            <p:cNvPr id="30" name="组合 29">
              <a:extLst>
                <a:ext uri="{FF2B5EF4-FFF2-40B4-BE49-F238E27FC236}">
                  <a16:creationId xmlns:a16="http://schemas.microsoft.com/office/drawing/2014/main" id="{E4327504-AEAF-425B-BA00-405B2174B5C2}"/>
                </a:ext>
              </a:extLst>
            </p:cNvPr>
            <p:cNvGrpSpPr/>
            <p:nvPr/>
          </p:nvGrpSpPr>
          <p:grpSpPr>
            <a:xfrm>
              <a:off x="11547437" y="2892992"/>
              <a:ext cx="532203" cy="1476001"/>
              <a:chOff x="2913918" y="2203148"/>
              <a:chExt cx="1129124" cy="408011"/>
            </a:xfrm>
          </p:grpSpPr>
          <p:sp>
            <p:nvSpPr>
              <p:cNvPr id="80" name="Rounded Rectangle 33">
                <a:extLst>
                  <a:ext uri="{FF2B5EF4-FFF2-40B4-BE49-F238E27FC236}">
                    <a16:creationId xmlns:a16="http://schemas.microsoft.com/office/drawing/2014/main" id="{49E564DE-DA01-4E86-9FE7-3AB7ADFBE029}"/>
                  </a:ext>
                </a:extLst>
              </p:cNvPr>
              <p:cNvSpPr/>
              <p:nvPr/>
            </p:nvSpPr>
            <p:spPr>
              <a:xfrm flipH="1">
                <a:off x="2913918" y="2203148"/>
                <a:ext cx="1069288" cy="408011"/>
              </a:xfrm>
              <a:prstGeom prst="roundRect">
                <a:avLst/>
              </a:prstGeom>
              <a:solidFill>
                <a:srgbClr val="5248A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81" name="文本框 46">
                <a:extLst>
                  <a:ext uri="{FF2B5EF4-FFF2-40B4-BE49-F238E27FC236}">
                    <a16:creationId xmlns:a16="http://schemas.microsoft.com/office/drawing/2014/main" id="{D175ECB2-8A5E-4DD0-9419-9EC785513BFC}"/>
                  </a:ext>
                </a:extLst>
              </p:cNvPr>
              <p:cNvSpPr txBox="1"/>
              <p:nvPr/>
            </p:nvSpPr>
            <p:spPr>
              <a:xfrm>
                <a:off x="2994781" y="2225524"/>
                <a:ext cx="1048261" cy="359258"/>
              </a:xfrm>
              <a:prstGeom prst="rect">
                <a:avLst/>
              </a:prstGeom>
              <a:noFill/>
            </p:spPr>
            <p:txBody>
              <a:bodyPr wrap="square" rtlCol="0">
                <a:spAutoFit/>
              </a:bodyPr>
              <a:lstStyle>
                <a:defPPr>
                  <a:defRPr lang="zh-CN"/>
                </a:defPPr>
                <a:lvl1pPr>
                  <a:defRPr b="1">
                    <a:solidFill>
                      <a:schemeClr val="bg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自动聚类</a:t>
                </a:r>
              </a:p>
            </p:txBody>
          </p:sp>
        </p:grpSp>
        <p:cxnSp>
          <p:nvCxnSpPr>
            <p:cNvPr id="31" name="直接箭头连接符 30">
              <a:extLst>
                <a:ext uri="{FF2B5EF4-FFF2-40B4-BE49-F238E27FC236}">
                  <a16:creationId xmlns:a16="http://schemas.microsoft.com/office/drawing/2014/main" id="{B94C8CA9-3BA1-4BB7-A37E-4CE4BB1CC3D5}"/>
                </a:ext>
              </a:extLst>
            </p:cNvPr>
            <p:cNvCxnSpPr/>
            <p:nvPr/>
          </p:nvCxnSpPr>
          <p:spPr>
            <a:xfrm flipV="1">
              <a:off x="8948791" y="4327172"/>
              <a:ext cx="428203" cy="354696"/>
            </a:xfrm>
            <a:prstGeom prst="straightConnector1">
              <a:avLst/>
            </a:prstGeom>
            <a:noFill/>
            <a:ln w="9525" cap="flat" cmpd="sng" algn="ctr">
              <a:solidFill>
                <a:srgbClr val="5248A0"/>
              </a:solidFill>
              <a:prstDash val="solid"/>
              <a:tailEnd type="arrow"/>
            </a:ln>
            <a:effectLst/>
          </p:spPr>
        </p:cxnSp>
        <p:cxnSp>
          <p:nvCxnSpPr>
            <p:cNvPr id="32" name="直接箭头连接符 31">
              <a:extLst>
                <a:ext uri="{FF2B5EF4-FFF2-40B4-BE49-F238E27FC236}">
                  <a16:creationId xmlns:a16="http://schemas.microsoft.com/office/drawing/2014/main" id="{4FECD322-12AC-47B0-80A6-15C2B6423FCC}"/>
                </a:ext>
              </a:extLst>
            </p:cNvPr>
            <p:cNvCxnSpPr>
              <a:cxnSpLocks/>
              <a:stCxn id="82" idx="1"/>
              <a:endCxn id="76" idx="3"/>
            </p:cNvCxnSpPr>
            <p:nvPr/>
          </p:nvCxnSpPr>
          <p:spPr>
            <a:xfrm>
              <a:off x="8950724" y="4677043"/>
              <a:ext cx="474396" cy="200117"/>
            </a:xfrm>
            <a:prstGeom prst="straightConnector1">
              <a:avLst/>
            </a:prstGeom>
            <a:noFill/>
            <a:ln w="9525" cap="flat" cmpd="sng" algn="ctr">
              <a:solidFill>
                <a:srgbClr val="5248A0"/>
              </a:solidFill>
              <a:prstDash val="solid"/>
              <a:tailEnd type="arrow"/>
            </a:ln>
            <a:effectLst/>
          </p:spPr>
        </p:cxnSp>
        <p:grpSp>
          <p:nvGrpSpPr>
            <p:cNvPr id="33" name="组合 32">
              <a:extLst>
                <a:ext uri="{FF2B5EF4-FFF2-40B4-BE49-F238E27FC236}">
                  <a16:creationId xmlns:a16="http://schemas.microsoft.com/office/drawing/2014/main" id="{04C32B8F-909D-41EE-A709-CF36D269D680}"/>
                </a:ext>
              </a:extLst>
            </p:cNvPr>
            <p:cNvGrpSpPr/>
            <p:nvPr/>
          </p:nvGrpSpPr>
          <p:grpSpPr>
            <a:xfrm>
              <a:off x="9407355" y="4071129"/>
              <a:ext cx="1315967" cy="439759"/>
              <a:chOff x="3714843" y="2187642"/>
              <a:chExt cx="1278057" cy="470702"/>
            </a:xfrm>
          </p:grpSpPr>
          <p:sp>
            <p:nvSpPr>
              <p:cNvPr id="78" name="Rounded Rectangle 33">
                <a:extLst>
                  <a:ext uri="{FF2B5EF4-FFF2-40B4-BE49-F238E27FC236}">
                    <a16:creationId xmlns:a16="http://schemas.microsoft.com/office/drawing/2014/main" id="{B6D83ACB-54D4-48B5-A3C0-F2EC8596FE8E}"/>
                  </a:ext>
                </a:extLst>
              </p:cNvPr>
              <p:cNvSpPr/>
              <p:nvPr/>
            </p:nvSpPr>
            <p:spPr>
              <a:xfrm flipH="1">
                <a:off x="3714843" y="2188945"/>
                <a:ext cx="1278057" cy="469399"/>
              </a:xfrm>
              <a:prstGeom prst="roundRect">
                <a:avLst/>
              </a:prstGeom>
              <a:solidFill>
                <a:srgbClr val="5248A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79" name="文本框 46">
                <a:extLst>
                  <a:ext uri="{FF2B5EF4-FFF2-40B4-BE49-F238E27FC236}">
                    <a16:creationId xmlns:a16="http://schemas.microsoft.com/office/drawing/2014/main" id="{6AFBCB53-FDFC-4609-A233-38A0A7E625A7}"/>
                  </a:ext>
                </a:extLst>
              </p:cNvPr>
              <p:cNvSpPr txBox="1"/>
              <p:nvPr/>
            </p:nvSpPr>
            <p:spPr>
              <a:xfrm>
                <a:off x="3833459" y="2187642"/>
                <a:ext cx="1159441" cy="437197"/>
              </a:xfrm>
              <a:prstGeom prst="rect">
                <a:avLst/>
              </a:prstGeom>
              <a:noFill/>
            </p:spPr>
            <p:txBody>
              <a:bodyPr wrap="square" rtlCol="0">
                <a:spAutoFit/>
              </a:bodyPr>
              <a:lstStyle>
                <a:defPPr>
                  <a:defRPr lang="zh-CN"/>
                </a:defPPr>
                <a:lvl1pPr>
                  <a:defRPr b="1">
                    <a:solidFill>
                      <a:schemeClr val="bg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简单检索</a:t>
                </a:r>
                <a:endParaRPr kumimoji="0" lang="en-US" altLang="zh-CN"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nvGrpSpPr>
            <p:cNvPr id="34" name="组合 33">
              <a:extLst>
                <a:ext uri="{FF2B5EF4-FFF2-40B4-BE49-F238E27FC236}">
                  <a16:creationId xmlns:a16="http://schemas.microsoft.com/office/drawing/2014/main" id="{A52A8E35-0EF2-481A-B56D-F3908781AA4F}"/>
                </a:ext>
              </a:extLst>
            </p:cNvPr>
            <p:cNvGrpSpPr/>
            <p:nvPr/>
          </p:nvGrpSpPr>
          <p:grpSpPr>
            <a:xfrm>
              <a:off x="9425120" y="4657673"/>
              <a:ext cx="1298201" cy="438756"/>
              <a:chOff x="3714843" y="2188715"/>
              <a:chExt cx="1278057" cy="469629"/>
            </a:xfrm>
          </p:grpSpPr>
          <p:sp>
            <p:nvSpPr>
              <p:cNvPr id="76" name="Rounded Rectangle 33">
                <a:extLst>
                  <a:ext uri="{FF2B5EF4-FFF2-40B4-BE49-F238E27FC236}">
                    <a16:creationId xmlns:a16="http://schemas.microsoft.com/office/drawing/2014/main" id="{582730CC-DD02-4211-88F8-7EC13928361E}"/>
                  </a:ext>
                </a:extLst>
              </p:cNvPr>
              <p:cNvSpPr/>
              <p:nvPr/>
            </p:nvSpPr>
            <p:spPr>
              <a:xfrm flipH="1">
                <a:off x="3714843" y="2188945"/>
                <a:ext cx="1278057" cy="469399"/>
              </a:xfrm>
              <a:prstGeom prst="roundRect">
                <a:avLst/>
              </a:prstGeom>
              <a:solidFill>
                <a:srgbClr val="5248A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77" name="文本框 46">
                <a:extLst>
                  <a:ext uri="{FF2B5EF4-FFF2-40B4-BE49-F238E27FC236}">
                    <a16:creationId xmlns:a16="http://schemas.microsoft.com/office/drawing/2014/main" id="{D2DBC203-BBF6-49B2-A7F3-1588AD757497}"/>
                  </a:ext>
                </a:extLst>
              </p:cNvPr>
              <p:cNvSpPr txBox="1"/>
              <p:nvPr/>
            </p:nvSpPr>
            <p:spPr>
              <a:xfrm>
                <a:off x="3833459" y="2188715"/>
                <a:ext cx="1159441" cy="4371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rPr>
                  <a:t>高级检索</a:t>
                </a:r>
                <a:endParaRPr kumimoji="0" lang="en-US" altLang="zh-CN" sz="1600" b="1" i="0" u="none" strike="noStrike" kern="0" cap="none" spc="0" normalizeH="0" baseline="0" noProof="0" dirty="0">
                  <a:ln>
                    <a:noFill/>
                  </a:ln>
                  <a:solidFill>
                    <a:prstClr val="white"/>
                  </a:solidFill>
                  <a:effectLst/>
                  <a:uLnTx/>
                  <a:uFillTx/>
                  <a:latin typeface="微软雅黑" panose="020B0503020204020204" pitchFamily="34" charset="-122"/>
                </a:endParaRPr>
              </a:p>
            </p:txBody>
          </p:sp>
        </p:grpSp>
        <p:grpSp>
          <p:nvGrpSpPr>
            <p:cNvPr id="35" name="组合 34">
              <a:extLst>
                <a:ext uri="{FF2B5EF4-FFF2-40B4-BE49-F238E27FC236}">
                  <a16:creationId xmlns:a16="http://schemas.microsoft.com/office/drawing/2014/main" id="{82A212C9-33D0-457F-BDC1-968F21AD17F5}"/>
                </a:ext>
              </a:extLst>
            </p:cNvPr>
            <p:cNvGrpSpPr/>
            <p:nvPr/>
          </p:nvGrpSpPr>
          <p:grpSpPr>
            <a:xfrm>
              <a:off x="5834072" y="5539549"/>
              <a:ext cx="1681587" cy="468002"/>
              <a:chOff x="4085281" y="2361292"/>
              <a:chExt cx="1508830" cy="500931"/>
            </a:xfrm>
          </p:grpSpPr>
          <p:sp>
            <p:nvSpPr>
              <p:cNvPr id="74" name="Rounded Rectangle 33">
                <a:extLst>
                  <a:ext uri="{FF2B5EF4-FFF2-40B4-BE49-F238E27FC236}">
                    <a16:creationId xmlns:a16="http://schemas.microsoft.com/office/drawing/2014/main" id="{08858687-96F6-4DE4-8409-B50FDB4FDF68}"/>
                  </a:ext>
                </a:extLst>
              </p:cNvPr>
              <p:cNvSpPr/>
              <p:nvPr/>
            </p:nvSpPr>
            <p:spPr>
              <a:xfrm flipH="1">
                <a:off x="4085281" y="2361292"/>
                <a:ext cx="1371649" cy="500931"/>
              </a:xfrm>
              <a:prstGeom prst="roundRect">
                <a:avLst/>
              </a:prstGeom>
              <a:solidFill>
                <a:srgbClr val="5248A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75" name="文本框 46">
                <a:extLst>
                  <a:ext uri="{FF2B5EF4-FFF2-40B4-BE49-F238E27FC236}">
                    <a16:creationId xmlns:a16="http://schemas.microsoft.com/office/drawing/2014/main" id="{5F9E22E7-299F-47B2-8F60-FA15CD1279D1}"/>
                  </a:ext>
                </a:extLst>
              </p:cNvPr>
              <p:cNvSpPr txBox="1"/>
              <p:nvPr/>
            </p:nvSpPr>
            <p:spPr>
              <a:xfrm>
                <a:off x="4121409" y="2371902"/>
                <a:ext cx="1472702" cy="44816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rPr>
                  <a:t>账号信息管理</a:t>
                </a:r>
              </a:p>
            </p:txBody>
          </p:sp>
        </p:grpSp>
        <p:cxnSp>
          <p:nvCxnSpPr>
            <p:cNvPr id="36" name="直接连接符 35">
              <a:extLst>
                <a:ext uri="{FF2B5EF4-FFF2-40B4-BE49-F238E27FC236}">
                  <a16:creationId xmlns:a16="http://schemas.microsoft.com/office/drawing/2014/main" id="{321B439C-A206-4F61-961A-821C2C173BD2}"/>
                </a:ext>
              </a:extLst>
            </p:cNvPr>
            <p:cNvCxnSpPr/>
            <p:nvPr/>
          </p:nvCxnSpPr>
          <p:spPr>
            <a:xfrm flipV="1">
              <a:off x="5324680" y="2128211"/>
              <a:ext cx="4355" cy="226669"/>
            </a:xfrm>
            <a:prstGeom prst="line">
              <a:avLst/>
            </a:prstGeom>
            <a:noFill/>
            <a:ln w="28575" cap="flat" cmpd="sng" algn="ctr">
              <a:solidFill>
                <a:srgbClr val="5248A0"/>
              </a:solidFill>
              <a:prstDash val="solid"/>
            </a:ln>
            <a:effectLst/>
          </p:spPr>
        </p:cxnSp>
        <p:cxnSp>
          <p:nvCxnSpPr>
            <p:cNvPr id="37" name="直接箭头连接符 36">
              <a:extLst>
                <a:ext uri="{FF2B5EF4-FFF2-40B4-BE49-F238E27FC236}">
                  <a16:creationId xmlns:a16="http://schemas.microsoft.com/office/drawing/2014/main" id="{E4D6C1AA-3D3D-4C82-89F5-865BD2028AEA}"/>
                </a:ext>
              </a:extLst>
            </p:cNvPr>
            <p:cNvCxnSpPr>
              <a:cxnSpLocks/>
              <a:stCxn id="88" idx="1"/>
              <a:endCxn id="73" idx="1"/>
            </p:cNvCxnSpPr>
            <p:nvPr/>
          </p:nvCxnSpPr>
          <p:spPr>
            <a:xfrm>
              <a:off x="6576530" y="3632747"/>
              <a:ext cx="1289411" cy="6510"/>
            </a:xfrm>
            <a:prstGeom prst="straightConnector1">
              <a:avLst/>
            </a:prstGeom>
            <a:noFill/>
            <a:ln w="28575" cap="flat" cmpd="sng" algn="ctr">
              <a:solidFill>
                <a:srgbClr val="5248A0"/>
              </a:solidFill>
              <a:prstDash val="solid"/>
              <a:tailEnd type="arrow"/>
            </a:ln>
            <a:effectLst/>
          </p:spPr>
        </p:cxnSp>
        <p:grpSp>
          <p:nvGrpSpPr>
            <p:cNvPr id="38" name="组合 37">
              <a:extLst>
                <a:ext uri="{FF2B5EF4-FFF2-40B4-BE49-F238E27FC236}">
                  <a16:creationId xmlns:a16="http://schemas.microsoft.com/office/drawing/2014/main" id="{DCDBCFFD-FB87-44D8-B8EA-BFB4FE05085D}"/>
                </a:ext>
              </a:extLst>
            </p:cNvPr>
            <p:cNvGrpSpPr/>
            <p:nvPr/>
          </p:nvGrpSpPr>
          <p:grpSpPr>
            <a:xfrm>
              <a:off x="7813206" y="3233087"/>
              <a:ext cx="1425734" cy="780896"/>
              <a:chOff x="3714840" y="2188944"/>
              <a:chExt cx="1525524" cy="835845"/>
            </a:xfrm>
          </p:grpSpPr>
          <p:sp>
            <p:nvSpPr>
              <p:cNvPr id="72" name="Rounded Rectangle 33">
                <a:extLst>
                  <a:ext uri="{FF2B5EF4-FFF2-40B4-BE49-F238E27FC236}">
                    <a16:creationId xmlns:a16="http://schemas.microsoft.com/office/drawing/2014/main" id="{9E231EBD-DFAE-4FDF-95DE-D937C70C6E4B}"/>
                  </a:ext>
                </a:extLst>
              </p:cNvPr>
              <p:cNvSpPr/>
              <p:nvPr/>
            </p:nvSpPr>
            <p:spPr>
              <a:xfrm flipH="1">
                <a:off x="3714840" y="2188944"/>
                <a:ext cx="1278057" cy="835845"/>
              </a:xfrm>
              <a:prstGeom prst="roundRect">
                <a:avLst/>
              </a:prstGeom>
              <a:solidFill>
                <a:srgbClr val="5248A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73" name="文本框 46">
                <a:extLst>
                  <a:ext uri="{FF2B5EF4-FFF2-40B4-BE49-F238E27FC236}">
                    <a16:creationId xmlns:a16="http://schemas.microsoft.com/office/drawing/2014/main" id="{443CE340-7AAF-4993-A838-1B91CA7EFF7E}"/>
                  </a:ext>
                </a:extLst>
              </p:cNvPr>
              <p:cNvSpPr txBox="1"/>
              <p:nvPr/>
            </p:nvSpPr>
            <p:spPr>
              <a:xfrm>
                <a:off x="3771266" y="2246114"/>
                <a:ext cx="1469098" cy="755159"/>
              </a:xfrm>
              <a:prstGeom prst="rect">
                <a:avLst/>
              </a:prstGeom>
              <a:noFill/>
            </p:spPr>
            <p:txBody>
              <a:bodyPr wrap="square" rtlCol="0">
                <a:spAutoFit/>
              </a:bodyPr>
              <a:lstStyle>
                <a:defPPr>
                  <a:defRPr lang="zh-CN"/>
                </a:defPPr>
                <a:lvl1pPr>
                  <a:defRPr b="1">
                    <a:solidFill>
                      <a:schemeClr val="bg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defTabSz="914400" eaLnBrk="1" fontAlgn="auto" latinLnBrk="0" hangingPunct="1">
                  <a:lnSpc>
                    <a:spcPct val="100000"/>
                  </a:lnSpc>
                  <a:spcBef>
                    <a:spcPts val="1800"/>
                  </a:spcBef>
                  <a:spcAft>
                    <a:spcPts val="0"/>
                  </a:spcAft>
                  <a:buClrTx/>
                  <a:buSzTx/>
                  <a:buFontTx/>
                  <a:buNone/>
                  <a:tabLst/>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最新案例</a:t>
                </a:r>
                <a:r>
                  <a:rPr kumimoji="0" lang="en-US" altLang="zh-CN"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a:t>
                </a: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热门案例</a:t>
                </a:r>
              </a:p>
            </p:txBody>
          </p:sp>
        </p:grpSp>
        <p:cxnSp>
          <p:nvCxnSpPr>
            <p:cNvPr id="39" name="肘形连接符 246">
              <a:extLst>
                <a:ext uri="{FF2B5EF4-FFF2-40B4-BE49-F238E27FC236}">
                  <a16:creationId xmlns:a16="http://schemas.microsoft.com/office/drawing/2014/main" id="{482B034D-1AF4-4F5D-9F0C-A01994133126}"/>
                </a:ext>
              </a:extLst>
            </p:cNvPr>
            <p:cNvCxnSpPr/>
            <p:nvPr/>
          </p:nvCxnSpPr>
          <p:spPr>
            <a:xfrm>
              <a:off x="8979137" y="2459415"/>
              <a:ext cx="2246779" cy="2436900"/>
            </a:xfrm>
            <a:prstGeom prst="bentConnector2">
              <a:avLst/>
            </a:prstGeom>
            <a:noFill/>
            <a:ln w="28575" cap="flat" cmpd="sng" algn="ctr">
              <a:solidFill>
                <a:srgbClr val="5248A0"/>
              </a:solidFill>
              <a:prstDash val="solid"/>
            </a:ln>
            <a:effectLst/>
          </p:spPr>
        </p:cxnSp>
        <p:cxnSp>
          <p:nvCxnSpPr>
            <p:cNvPr id="40" name="直接箭头连接符 39">
              <a:extLst>
                <a:ext uri="{FF2B5EF4-FFF2-40B4-BE49-F238E27FC236}">
                  <a16:creationId xmlns:a16="http://schemas.microsoft.com/office/drawing/2014/main" id="{F260E779-49CC-4697-A473-DE62D32BA500}"/>
                </a:ext>
              </a:extLst>
            </p:cNvPr>
            <p:cNvCxnSpPr>
              <a:stCxn id="72" idx="1"/>
              <a:endCxn id="80" idx="3"/>
            </p:cNvCxnSpPr>
            <p:nvPr/>
          </p:nvCxnSpPr>
          <p:spPr>
            <a:xfrm>
              <a:off x="9007663" y="3623535"/>
              <a:ext cx="2539774" cy="7456"/>
            </a:xfrm>
            <a:prstGeom prst="straightConnector1">
              <a:avLst/>
            </a:prstGeom>
            <a:noFill/>
            <a:ln w="28575" cap="flat" cmpd="sng" algn="ctr">
              <a:solidFill>
                <a:srgbClr val="5248A0"/>
              </a:solidFill>
              <a:prstDash val="solid"/>
              <a:tailEnd type="arrow"/>
            </a:ln>
            <a:effectLst/>
          </p:spPr>
        </p:cxnSp>
        <p:cxnSp>
          <p:nvCxnSpPr>
            <p:cNvPr id="41" name="直接连接符 40">
              <a:extLst>
                <a:ext uri="{FF2B5EF4-FFF2-40B4-BE49-F238E27FC236}">
                  <a16:creationId xmlns:a16="http://schemas.microsoft.com/office/drawing/2014/main" id="{4FC8DBE5-354C-4011-A496-65568FED26EB}"/>
                </a:ext>
              </a:extLst>
            </p:cNvPr>
            <p:cNvCxnSpPr>
              <a:stCxn id="78" idx="1"/>
            </p:cNvCxnSpPr>
            <p:nvPr/>
          </p:nvCxnSpPr>
          <p:spPr>
            <a:xfrm flipV="1">
              <a:off x="10723322" y="4291613"/>
              <a:ext cx="502594" cy="1"/>
            </a:xfrm>
            <a:prstGeom prst="line">
              <a:avLst/>
            </a:prstGeom>
            <a:noFill/>
            <a:ln w="28575" cap="flat" cmpd="sng" algn="ctr">
              <a:solidFill>
                <a:srgbClr val="5248A0"/>
              </a:solidFill>
              <a:prstDash val="solid"/>
            </a:ln>
            <a:effectLst/>
          </p:spPr>
        </p:cxnSp>
        <p:cxnSp>
          <p:nvCxnSpPr>
            <p:cNvPr id="42" name="直接连接符 41">
              <a:extLst>
                <a:ext uri="{FF2B5EF4-FFF2-40B4-BE49-F238E27FC236}">
                  <a16:creationId xmlns:a16="http://schemas.microsoft.com/office/drawing/2014/main" id="{05AEE2A8-3F3E-4F57-8794-0FCBCB4A0FA1}"/>
                </a:ext>
              </a:extLst>
            </p:cNvPr>
            <p:cNvCxnSpPr/>
            <p:nvPr/>
          </p:nvCxnSpPr>
          <p:spPr>
            <a:xfrm flipV="1">
              <a:off x="10730458" y="4885604"/>
              <a:ext cx="502594" cy="1"/>
            </a:xfrm>
            <a:prstGeom prst="line">
              <a:avLst/>
            </a:prstGeom>
            <a:noFill/>
            <a:ln w="28575" cap="flat" cmpd="sng" algn="ctr">
              <a:solidFill>
                <a:srgbClr val="5248A0"/>
              </a:solidFill>
              <a:prstDash val="solid"/>
            </a:ln>
            <a:effectLst/>
          </p:spPr>
        </p:cxnSp>
        <p:cxnSp>
          <p:nvCxnSpPr>
            <p:cNvPr id="43" name="直接箭头连接符 42">
              <a:extLst>
                <a:ext uri="{FF2B5EF4-FFF2-40B4-BE49-F238E27FC236}">
                  <a16:creationId xmlns:a16="http://schemas.microsoft.com/office/drawing/2014/main" id="{87BF4AE7-92F5-4BE0-9344-E129F982DBFF}"/>
                </a:ext>
              </a:extLst>
            </p:cNvPr>
            <p:cNvCxnSpPr/>
            <p:nvPr/>
          </p:nvCxnSpPr>
          <p:spPr>
            <a:xfrm>
              <a:off x="6436938" y="5087296"/>
              <a:ext cx="0" cy="396000"/>
            </a:xfrm>
            <a:prstGeom prst="straightConnector1">
              <a:avLst/>
            </a:prstGeom>
            <a:noFill/>
            <a:ln w="28575" cap="flat" cmpd="sng" algn="ctr">
              <a:solidFill>
                <a:srgbClr val="5248A0"/>
              </a:solidFill>
              <a:prstDash val="solid"/>
              <a:tailEnd type="arrow"/>
            </a:ln>
            <a:effectLst/>
          </p:spPr>
        </p:cxnSp>
        <p:cxnSp>
          <p:nvCxnSpPr>
            <p:cNvPr id="44" name="直接箭头连接符 43">
              <a:extLst>
                <a:ext uri="{FF2B5EF4-FFF2-40B4-BE49-F238E27FC236}">
                  <a16:creationId xmlns:a16="http://schemas.microsoft.com/office/drawing/2014/main" id="{66DFB9D0-D31C-45A5-B45E-FF7DE1B74A1A}"/>
                </a:ext>
              </a:extLst>
            </p:cNvPr>
            <p:cNvCxnSpPr/>
            <p:nvPr/>
          </p:nvCxnSpPr>
          <p:spPr>
            <a:xfrm>
              <a:off x="4474709" y="2367681"/>
              <a:ext cx="0" cy="288000"/>
            </a:xfrm>
            <a:prstGeom prst="straightConnector1">
              <a:avLst/>
            </a:prstGeom>
            <a:noFill/>
            <a:ln w="28575" cap="flat" cmpd="sng" algn="ctr">
              <a:solidFill>
                <a:srgbClr val="5248A0"/>
              </a:solidFill>
              <a:prstDash val="solid"/>
              <a:tailEnd type="arrow"/>
            </a:ln>
            <a:effectLst/>
          </p:spPr>
        </p:cxnSp>
        <p:cxnSp>
          <p:nvCxnSpPr>
            <p:cNvPr id="45" name="直接箭头连接符 44">
              <a:extLst>
                <a:ext uri="{FF2B5EF4-FFF2-40B4-BE49-F238E27FC236}">
                  <a16:creationId xmlns:a16="http://schemas.microsoft.com/office/drawing/2014/main" id="{EE7205BC-5872-40F8-8C30-4C9851D89EEE}"/>
                </a:ext>
              </a:extLst>
            </p:cNvPr>
            <p:cNvCxnSpPr>
              <a:endCxn id="88" idx="0"/>
            </p:cNvCxnSpPr>
            <p:nvPr/>
          </p:nvCxnSpPr>
          <p:spPr>
            <a:xfrm flipH="1">
              <a:off x="6180527" y="2354881"/>
              <a:ext cx="20995" cy="1054777"/>
            </a:xfrm>
            <a:prstGeom prst="straightConnector1">
              <a:avLst/>
            </a:prstGeom>
            <a:noFill/>
            <a:ln w="28575" cap="flat" cmpd="sng" algn="ctr">
              <a:solidFill>
                <a:srgbClr val="5248A0"/>
              </a:solidFill>
              <a:prstDash val="solid"/>
              <a:tailEnd type="arrow"/>
            </a:ln>
            <a:effectLst/>
          </p:spPr>
        </p:cxnSp>
        <p:cxnSp>
          <p:nvCxnSpPr>
            <p:cNvPr id="46" name="直接连接符 45">
              <a:extLst>
                <a:ext uri="{FF2B5EF4-FFF2-40B4-BE49-F238E27FC236}">
                  <a16:creationId xmlns:a16="http://schemas.microsoft.com/office/drawing/2014/main" id="{338E6DA7-76CF-4188-A26C-D5C7F91AFB01}"/>
                </a:ext>
              </a:extLst>
            </p:cNvPr>
            <p:cNvCxnSpPr/>
            <p:nvPr/>
          </p:nvCxnSpPr>
          <p:spPr>
            <a:xfrm flipV="1">
              <a:off x="4464303" y="2354880"/>
              <a:ext cx="1737219" cy="1"/>
            </a:xfrm>
            <a:prstGeom prst="line">
              <a:avLst/>
            </a:prstGeom>
            <a:noFill/>
            <a:ln w="28575" cap="flat" cmpd="sng" algn="ctr">
              <a:solidFill>
                <a:srgbClr val="5248A0"/>
              </a:solidFill>
              <a:prstDash val="solid"/>
            </a:ln>
            <a:effectLst/>
          </p:spPr>
        </p:cxnSp>
        <p:cxnSp>
          <p:nvCxnSpPr>
            <p:cNvPr id="47" name="直接连接符 46">
              <a:extLst>
                <a:ext uri="{FF2B5EF4-FFF2-40B4-BE49-F238E27FC236}">
                  <a16:creationId xmlns:a16="http://schemas.microsoft.com/office/drawing/2014/main" id="{8B590118-AF8C-4394-9690-918E75FFDA71}"/>
                </a:ext>
              </a:extLst>
            </p:cNvPr>
            <p:cNvCxnSpPr>
              <a:cxnSpLocks/>
            </p:cNvCxnSpPr>
            <p:nvPr/>
          </p:nvCxnSpPr>
          <p:spPr>
            <a:xfrm>
              <a:off x="2727764" y="5081290"/>
              <a:ext cx="5458926" cy="15140"/>
            </a:xfrm>
            <a:prstGeom prst="line">
              <a:avLst/>
            </a:prstGeom>
            <a:noFill/>
            <a:ln w="28575" cap="flat" cmpd="sng" algn="ctr">
              <a:solidFill>
                <a:srgbClr val="5248A0"/>
              </a:solidFill>
              <a:prstDash val="solid"/>
            </a:ln>
            <a:effectLst/>
          </p:spPr>
        </p:cxnSp>
        <p:cxnSp>
          <p:nvCxnSpPr>
            <p:cNvPr id="48" name="直接箭头连接符 47">
              <a:extLst>
                <a:ext uri="{FF2B5EF4-FFF2-40B4-BE49-F238E27FC236}">
                  <a16:creationId xmlns:a16="http://schemas.microsoft.com/office/drawing/2014/main" id="{06BEE904-B3DD-43F1-889D-2A5FB2914DB1}"/>
                </a:ext>
              </a:extLst>
            </p:cNvPr>
            <p:cNvCxnSpPr/>
            <p:nvPr/>
          </p:nvCxnSpPr>
          <p:spPr>
            <a:xfrm>
              <a:off x="4469219" y="3893794"/>
              <a:ext cx="0" cy="468000"/>
            </a:xfrm>
            <a:prstGeom prst="straightConnector1">
              <a:avLst/>
            </a:prstGeom>
            <a:noFill/>
            <a:ln w="28575" cap="flat" cmpd="sng" algn="ctr">
              <a:solidFill>
                <a:srgbClr val="5248A0"/>
              </a:solidFill>
              <a:prstDash val="solid"/>
              <a:tailEnd type="arrow"/>
            </a:ln>
            <a:effectLst/>
          </p:spPr>
        </p:cxnSp>
        <p:cxnSp>
          <p:nvCxnSpPr>
            <p:cNvPr id="49" name="直接连接符 48">
              <a:extLst>
                <a:ext uri="{FF2B5EF4-FFF2-40B4-BE49-F238E27FC236}">
                  <a16:creationId xmlns:a16="http://schemas.microsoft.com/office/drawing/2014/main" id="{3331955F-44B6-4FE5-8658-6AF2A41DDE79}"/>
                </a:ext>
              </a:extLst>
            </p:cNvPr>
            <p:cNvCxnSpPr/>
            <p:nvPr/>
          </p:nvCxnSpPr>
          <p:spPr>
            <a:xfrm flipV="1">
              <a:off x="4452156" y="4816260"/>
              <a:ext cx="4355" cy="274033"/>
            </a:xfrm>
            <a:prstGeom prst="line">
              <a:avLst/>
            </a:prstGeom>
            <a:noFill/>
            <a:ln w="28575" cap="flat" cmpd="sng" algn="ctr">
              <a:solidFill>
                <a:srgbClr val="5248A0"/>
              </a:solidFill>
              <a:prstDash val="solid"/>
            </a:ln>
            <a:effectLst/>
          </p:spPr>
        </p:cxnSp>
        <p:sp>
          <p:nvSpPr>
            <p:cNvPr id="50" name="文本框 46">
              <a:extLst>
                <a:ext uri="{FF2B5EF4-FFF2-40B4-BE49-F238E27FC236}">
                  <a16:creationId xmlns:a16="http://schemas.microsoft.com/office/drawing/2014/main" id="{093DD0CC-48C8-4F8B-B417-9EFCE5115DBB}"/>
                </a:ext>
              </a:extLst>
            </p:cNvPr>
            <p:cNvSpPr txBox="1"/>
            <p:nvPr/>
          </p:nvSpPr>
          <p:spPr>
            <a:xfrm>
              <a:off x="2002786" y="5595011"/>
              <a:ext cx="1882590" cy="40845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rPr>
                <a:t>发送个人预览版</a:t>
              </a:r>
            </a:p>
          </p:txBody>
        </p:sp>
        <p:cxnSp>
          <p:nvCxnSpPr>
            <p:cNvPr id="51" name="直接箭头连接符 50">
              <a:extLst>
                <a:ext uri="{FF2B5EF4-FFF2-40B4-BE49-F238E27FC236}">
                  <a16:creationId xmlns:a16="http://schemas.microsoft.com/office/drawing/2014/main" id="{A0713348-C327-481A-AB12-BB75A7F7BC4D}"/>
                </a:ext>
              </a:extLst>
            </p:cNvPr>
            <p:cNvCxnSpPr/>
            <p:nvPr/>
          </p:nvCxnSpPr>
          <p:spPr>
            <a:xfrm>
              <a:off x="4458061" y="5098473"/>
              <a:ext cx="0" cy="360000"/>
            </a:xfrm>
            <a:prstGeom prst="straightConnector1">
              <a:avLst/>
            </a:prstGeom>
            <a:noFill/>
            <a:ln w="28575" cap="flat" cmpd="sng" algn="ctr">
              <a:solidFill>
                <a:srgbClr val="5248A0"/>
              </a:solidFill>
              <a:prstDash val="solid"/>
              <a:tailEnd type="arrow"/>
            </a:ln>
            <a:effectLst/>
          </p:spPr>
        </p:cxnSp>
        <p:grpSp>
          <p:nvGrpSpPr>
            <p:cNvPr id="52" name="组合 51">
              <a:extLst>
                <a:ext uri="{FF2B5EF4-FFF2-40B4-BE49-F238E27FC236}">
                  <a16:creationId xmlns:a16="http://schemas.microsoft.com/office/drawing/2014/main" id="{EEB589B2-75C8-4D19-8861-083A86026107}"/>
                </a:ext>
              </a:extLst>
            </p:cNvPr>
            <p:cNvGrpSpPr/>
            <p:nvPr/>
          </p:nvGrpSpPr>
          <p:grpSpPr>
            <a:xfrm>
              <a:off x="3877738" y="5535468"/>
              <a:ext cx="2035124" cy="468000"/>
              <a:chOff x="4406762" y="5555303"/>
              <a:chExt cx="2035124" cy="468000"/>
            </a:xfrm>
          </p:grpSpPr>
          <p:sp>
            <p:nvSpPr>
              <p:cNvPr id="70" name="Rounded Rectangle 33">
                <a:extLst>
                  <a:ext uri="{FF2B5EF4-FFF2-40B4-BE49-F238E27FC236}">
                    <a16:creationId xmlns:a16="http://schemas.microsoft.com/office/drawing/2014/main" id="{F03A6301-A743-44E9-9D71-BAD5EF9B3CEF}"/>
                  </a:ext>
                </a:extLst>
              </p:cNvPr>
              <p:cNvSpPr/>
              <p:nvPr/>
            </p:nvSpPr>
            <p:spPr>
              <a:xfrm flipH="1">
                <a:off x="4438846" y="5555303"/>
                <a:ext cx="1796328" cy="468000"/>
              </a:xfrm>
              <a:prstGeom prst="roundRect">
                <a:avLst/>
              </a:prstGeom>
              <a:solidFill>
                <a:srgbClr val="5248A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71" name="文本框 46">
                <a:extLst>
                  <a:ext uri="{FF2B5EF4-FFF2-40B4-BE49-F238E27FC236}">
                    <a16:creationId xmlns:a16="http://schemas.microsoft.com/office/drawing/2014/main" id="{F5D00EFE-3310-4930-A172-30D538344D81}"/>
                  </a:ext>
                </a:extLst>
              </p:cNvPr>
              <p:cNvSpPr txBox="1"/>
              <p:nvPr/>
            </p:nvSpPr>
            <p:spPr>
              <a:xfrm>
                <a:off x="4406762" y="5598119"/>
                <a:ext cx="2035124" cy="40845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rPr>
                  <a:t>发送课堂正式版</a:t>
                </a:r>
              </a:p>
            </p:txBody>
          </p:sp>
        </p:grpSp>
        <p:cxnSp>
          <p:nvCxnSpPr>
            <p:cNvPr id="53" name="直接箭头连接符 52">
              <a:extLst>
                <a:ext uri="{FF2B5EF4-FFF2-40B4-BE49-F238E27FC236}">
                  <a16:creationId xmlns:a16="http://schemas.microsoft.com/office/drawing/2014/main" id="{ECCE3F65-2E2D-41BB-8F82-BD2A0BD047F9}"/>
                </a:ext>
              </a:extLst>
            </p:cNvPr>
            <p:cNvCxnSpPr/>
            <p:nvPr/>
          </p:nvCxnSpPr>
          <p:spPr>
            <a:xfrm>
              <a:off x="8186690" y="5097167"/>
              <a:ext cx="0" cy="396000"/>
            </a:xfrm>
            <a:prstGeom prst="straightConnector1">
              <a:avLst/>
            </a:prstGeom>
            <a:noFill/>
            <a:ln w="28575" cap="flat" cmpd="sng" algn="ctr">
              <a:solidFill>
                <a:srgbClr val="5248A0"/>
              </a:solidFill>
              <a:prstDash val="solid"/>
              <a:tailEnd type="arrow"/>
            </a:ln>
            <a:effectLst/>
          </p:spPr>
        </p:cxnSp>
        <p:grpSp>
          <p:nvGrpSpPr>
            <p:cNvPr id="54" name="组合 53">
              <a:extLst>
                <a:ext uri="{FF2B5EF4-FFF2-40B4-BE49-F238E27FC236}">
                  <a16:creationId xmlns:a16="http://schemas.microsoft.com/office/drawing/2014/main" id="{0C35BF23-6CD4-4B90-A743-DF1666292CB1}"/>
                </a:ext>
              </a:extLst>
            </p:cNvPr>
            <p:cNvGrpSpPr/>
            <p:nvPr/>
          </p:nvGrpSpPr>
          <p:grpSpPr>
            <a:xfrm>
              <a:off x="7555922" y="5500165"/>
              <a:ext cx="1317490" cy="467997"/>
              <a:chOff x="8438232" y="5500165"/>
              <a:chExt cx="1317490" cy="467997"/>
            </a:xfrm>
          </p:grpSpPr>
          <p:sp>
            <p:nvSpPr>
              <p:cNvPr id="68" name="Rounded Rectangle 33">
                <a:extLst>
                  <a:ext uri="{FF2B5EF4-FFF2-40B4-BE49-F238E27FC236}">
                    <a16:creationId xmlns:a16="http://schemas.microsoft.com/office/drawing/2014/main" id="{520B5E32-E7B8-4CDC-883E-65C3A2178BD5}"/>
                  </a:ext>
                </a:extLst>
              </p:cNvPr>
              <p:cNvSpPr/>
              <p:nvPr/>
            </p:nvSpPr>
            <p:spPr>
              <a:xfrm flipH="1">
                <a:off x="8438233" y="5500165"/>
                <a:ext cx="1298109" cy="467997"/>
              </a:xfrm>
              <a:prstGeom prst="roundRect">
                <a:avLst/>
              </a:prstGeom>
              <a:solidFill>
                <a:srgbClr val="5248A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69" name="文本框 46">
                <a:extLst>
                  <a:ext uri="{FF2B5EF4-FFF2-40B4-BE49-F238E27FC236}">
                    <a16:creationId xmlns:a16="http://schemas.microsoft.com/office/drawing/2014/main" id="{CE97AF42-E683-4FC9-88BD-4ADA4FC2C9F4}"/>
                  </a:ext>
                </a:extLst>
              </p:cNvPr>
              <p:cNvSpPr txBox="1"/>
              <p:nvPr/>
            </p:nvSpPr>
            <p:spPr>
              <a:xfrm>
                <a:off x="8438232" y="5532900"/>
                <a:ext cx="1317490" cy="40845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rPr>
                  <a:t>下载</a:t>
                </a:r>
                <a:r>
                  <a:rPr kumimoji="0" lang="en-US" altLang="zh-CN" sz="1600" b="1" i="0" u="none" strike="noStrike" kern="0" cap="none" spc="0" normalizeH="0" baseline="0" noProof="0" dirty="0">
                    <a:ln>
                      <a:noFill/>
                    </a:ln>
                    <a:solidFill>
                      <a:prstClr val="white"/>
                    </a:solidFill>
                    <a:effectLst/>
                    <a:uLnTx/>
                    <a:uFillTx/>
                    <a:latin typeface="微软雅黑" panose="020B0503020204020204" pitchFamily="34" charset="-122"/>
                  </a:rPr>
                  <a:t>/</a:t>
                </a: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rPr>
                  <a:t>收藏</a:t>
                </a:r>
              </a:p>
            </p:txBody>
          </p:sp>
        </p:grpSp>
        <p:cxnSp>
          <p:nvCxnSpPr>
            <p:cNvPr id="55" name="直接连接符 54">
              <a:extLst>
                <a:ext uri="{FF2B5EF4-FFF2-40B4-BE49-F238E27FC236}">
                  <a16:creationId xmlns:a16="http://schemas.microsoft.com/office/drawing/2014/main" id="{EE79F5B9-76DA-4C9F-9E82-19F840678BAF}"/>
                </a:ext>
              </a:extLst>
            </p:cNvPr>
            <p:cNvCxnSpPr/>
            <p:nvPr/>
          </p:nvCxnSpPr>
          <p:spPr>
            <a:xfrm flipV="1">
              <a:off x="2338741" y="786734"/>
              <a:ext cx="2519052" cy="17510"/>
            </a:xfrm>
            <a:prstGeom prst="line">
              <a:avLst/>
            </a:prstGeom>
            <a:noFill/>
            <a:ln w="28575" cap="flat" cmpd="sng" algn="ctr">
              <a:solidFill>
                <a:srgbClr val="FF0000"/>
              </a:solidFill>
              <a:prstDash val="solid"/>
            </a:ln>
            <a:effectLst/>
          </p:spPr>
        </p:cxnSp>
        <p:cxnSp>
          <p:nvCxnSpPr>
            <p:cNvPr id="56" name="直接连接符 55">
              <a:extLst>
                <a:ext uri="{FF2B5EF4-FFF2-40B4-BE49-F238E27FC236}">
                  <a16:creationId xmlns:a16="http://schemas.microsoft.com/office/drawing/2014/main" id="{A3F24DA0-9927-4F31-8949-1549B048ED80}"/>
                </a:ext>
              </a:extLst>
            </p:cNvPr>
            <p:cNvCxnSpPr/>
            <p:nvPr/>
          </p:nvCxnSpPr>
          <p:spPr>
            <a:xfrm flipV="1">
              <a:off x="2338741" y="826120"/>
              <a:ext cx="0" cy="2819661"/>
            </a:xfrm>
            <a:prstGeom prst="line">
              <a:avLst/>
            </a:prstGeom>
            <a:noFill/>
            <a:ln w="28575" cap="flat" cmpd="sng" algn="ctr">
              <a:solidFill>
                <a:srgbClr val="FF0000"/>
              </a:solidFill>
              <a:prstDash val="solid"/>
            </a:ln>
            <a:effectLst/>
          </p:spPr>
        </p:cxnSp>
        <p:grpSp>
          <p:nvGrpSpPr>
            <p:cNvPr id="57" name="组合 56">
              <a:extLst>
                <a:ext uri="{FF2B5EF4-FFF2-40B4-BE49-F238E27FC236}">
                  <a16:creationId xmlns:a16="http://schemas.microsoft.com/office/drawing/2014/main" id="{DBEDD3CD-C956-4EEE-84F5-1C01B88A47B1}"/>
                </a:ext>
              </a:extLst>
            </p:cNvPr>
            <p:cNvGrpSpPr/>
            <p:nvPr/>
          </p:nvGrpSpPr>
          <p:grpSpPr>
            <a:xfrm>
              <a:off x="2712452" y="2665595"/>
              <a:ext cx="2946010" cy="446177"/>
              <a:chOff x="2920998" y="3714866"/>
              <a:chExt cx="2946010" cy="446177"/>
            </a:xfrm>
          </p:grpSpPr>
          <p:sp>
            <p:nvSpPr>
              <p:cNvPr id="66" name="Rounded Rectangle 33">
                <a:extLst>
                  <a:ext uri="{FF2B5EF4-FFF2-40B4-BE49-F238E27FC236}">
                    <a16:creationId xmlns:a16="http://schemas.microsoft.com/office/drawing/2014/main" id="{CD7CB8D6-3CF7-43FD-BC0D-6A18707E7EF2}"/>
                  </a:ext>
                </a:extLst>
              </p:cNvPr>
              <p:cNvSpPr/>
              <p:nvPr/>
            </p:nvSpPr>
            <p:spPr>
              <a:xfrm flipH="1">
                <a:off x="2920998" y="3714866"/>
                <a:ext cx="2785152" cy="446177"/>
              </a:xfrm>
              <a:prstGeom prst="roundRect">
                <a:avLst/>
              </a:prstGeom>
              <a:solidFill>
                <a:srgbClr val="5248A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67" name="文本框 46">
                <a:extLst>
                  <a:ext uri="{FF2B5EF4-FFF2-40B4-BE49-F238E27FC236}">
                    <a16:creationId xmlns:a16="http://schemas.microsoft.com/office/drawing/2014/main" id="{98C1CD53-6531-4CDD-BFDB-54850A913057}"/>
                  </a:ext>
                </a:extLst>
              </p:cNvPr>
              <p:cNvSpPr txBox="1"/>
              <p:nvPr/>
            </p:nvSpPr>
            <p:spPr>
              <a:xfrm>
                <a:off x="3006794" y="3742216"/>
                <a:ext cx="2860214" cy="40845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rPr>
                  <a:t>注册</a:t>
                </a:r>
                <a:r>
                  <a:rPr kumimoji="0" lang="zh-CN" altLang="en-US" sz="1200" b="1" i="0" u="none" strike="noStrike" kern="0" cap="none" spc="0" normalizeH="0" baseline="0" noProof="0" dirty="0">
                    <a:ln>
                      <a:noFill/>
                    </a:ln>
                    <a:solidFill>
                      <a:prstClr val="white"/>
                    </a:solidFill>
                    <a:effectLst/>
                    <a:uLnTx/>
                    <a:uFillTx/>
                    <a:latin typeface="微软雅黑" panose="020B0503020204020204" pitchFamily="34" charset="-122"/>
                  </a:rPr>
                  <a:t>（如已注册，可直接登录）</a:t>
                </a:r>
                <a:endPar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endParaRPr>
              </a:p>
            </p:txBody>
          </p:sp>
        </p:grpSp>
        <p:grpSp>
          <p:nvGrpSpPr>
            <p:cNvPr id="58" name="组合 57">
              <a:extLst>
                <a:ext uri="{FF2B5EF4-FFF2-40B4-BE49-F238E27FC236}">
                  <a16:creationId xmlns:a16="http://schemas.microsoft.com/office/drawing/2014/main" id="{B445D51A-F5CC-42F1-8FFB-A35663C9EC40}"/>
                </a:ext>
              </a:extLst>
            </p:cNvPr>
            <p:cNvGrpSpPr/>
            <p:nvPr/>
          </p:nvGrpSpPr>
          <p:grpSpPr>
            <a:xfrm>
              <a:off x="4040696" y="3410802"/>
              <a:ext cx="902730" cy="446177"/>
              <a:chOff x="2686352" y="2246852"/>
              <a:chExt cx="637337" cy="469399"/>
            </a:xfrm>
          </p:grpSpPr>
          <p:sp>
            <p:nvSpPr>
              <p:cNvPr id="64" name="Rounded Rectangle 33">
                <a:extLst>
                  <a:ext uri="{FF2B5EF4-FFF2-40B4-BE49-F238E27FC236}">
                    <a16:creationId xmlns:a16="http://schemas.microsoft.com/office/drawing/2014/main" id="{C2E5AE11-8C16-42DD-B9F1-DF528BFAEF37}"/>
                  </a:ext>
                </a:extLst>
              </p:cNvPr>
              <p:cNvSpPr/>
              <p:nvPr/>
            </p:nvSpPr>
            <p:spPr>
              <a:xfrm flipH="1">
                <a:off x="2686352" y="2246852"/>
                <a:ext cx="592672" cy="469399"/>
              </a:xfrm>
              <a:prstGeom prst="roundRect">
                <a:avLst/>
              </a:prstGeom>
              <a:solidFill>
                <a:srgbClr val="5248A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65" name="文本框 46">
                <a:extLst>
                  <a:ext uri="{FF2B5EF4-FFF2-40B4-BE49-F238E27FC236}">
                    <a16:creationId xmlns:a16="http://schemas.microsoft.com/office/drawing/2014/main" id="{20557E5C-D8B0-4AA5-A530-EA5E8B52080F}"/>
                  </a:ext>
                </a:extLst>
              </p:cNvPr>
              <p:cNvSpPr txBox="1"/>
              <p:nvPr/>
            </p:nvSpPr>
            <p:spPr>
              <a:xfrm>
                <a:off x="2749129" y="2275624"/>
                <a:ext cx="574560" cy="4297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rPr>
                  <a:t>登录</a:t>
                </a:r>
              </a:p>
            </p:txBody>
          </p:sp>
        </p:grpSp>
        <p:cxnSp>
          <p:nvCxnSpPr>
            <p:cNvPr id="59" name="直接箭头连接符 58">
              <a:extLst>
                <a:ext uri="{FF2B5EF4-FFF2-40B4-BE49-F238E27FC236}">
                  <a16:creationId xmlns:a16="http://schemas.microsoft.com/office/drawing/2014/main" id="{5E985D54-0019-492E-BE7F-2436FAD5CAD1}"/>
                </a:ext>
              </a:extLst>
            </p:cNvPr>
            <p:cNvCxnSpPr/>
            <p:nvPr/>
          </p:nvCxnSpPr>
          <p:spPr>
            <a:xfrm>
              <a:off x="4455422" y="3089228"/>
              <a:ext cx="0" cy="324000"/>
            </a:xfrm>
            <a:prstGeom prst="straightConnector1">
              <a:avLst/>
            </a:prstGeom>
            <a:noFill/>
            <a:ln w="28575" cap="flat" cmpd="sng" algn="ctr">
              <a:solidFill>
                <a:srgbClr val="5248A0"/>
              </a:solidFill>
              <a:prstDash val="solid"/>
              <a:tailEnd type="arrow"/>
            </a:ln>
            <a:effectLst/>
          </p:spPr>
        </p:cxnSp>
        <p:cxnSp>
          <p:nvCxnSpPr>
            <p:cNvPr id="60" name="直接箭头连接符 59">
              <a:extLst>
                <a:ext uri="{FF2B5EF4-FFF2-40B4-BE49-F238E27FC236}">
                  <a16:creationId xmlns:a16="http://schemas.microsoft.com/office/drawing/2014/main" id="{886544A5-BA6E-456A-B7DF-33A7110BD959}"/>
                </a:ext>
              </a:extLst>
            </p:cNvPr>
            <p:cNvCxnSpPr>
              <a:endCxn id="64" idx="3"/>
            </p:cNvCxnSpPr>
            <p:nvPr/>
          </p:nvCxnSpPr>
          <p:spPr>
            <a:xfrm>
              <a:off x="2338741" y="3630512"/>
              <a:ext cx="1701955" cy="3379"/>
            </a:xfrm>
            <a:prstGeom prst="straightConnector1">
              <a:avLst/>
            </a:prstGeom>
            <a:noFill/>
            <a:ln w="28575" cap="flat" cmpd="sng" algn="ctr">
              <a:solidFill>
                <a:srgbClr val="FF0000"/>
              </a:solidFill>
              <a:prstDash val="solid"/>
              <a:tailEnd type="arrow"/>
            </a:ln>
            <a:effectLst/>
          </p:spPr>
        </p:cxnSp>
        <p:sp>
          <p:nvSpPr>
            <p:cNvPr id="61" name="文本框 46">
              <a:extLst>
                <a:ext uri="{FF2B5EF4-FFF2-40B4-BE49-F238E27FC236}">
                  <a16:creationId xmlns:a16="http://schemas.microsoft.com/office/drawing/2014/main" id="{AABAE6BE-0B69-4D29-AA16-D77C1E5787E3}"/>
                </a:ext>
              </a:extLst>
            </p:cNvPr>
            <p:cNvSpPr txBox="1"/>
            <p:nvPr/>
          </p:nvSpPr>
          <p:spPr>
            <a:xfrm>
              <a:off x="2961195" y="923341"/>
              <a:ext cx="1168420" cy="408457"/>
            </a:xfrm>
            <a:prstGeom prst="rect">
              <a:avLst/>
            </a:prstGeom>
            <a:noFill/>
          </p:spPr>
          <p:txBody>
            <a:bodyPr wrap="square" rtlCol="0">
              <a:spAutoFit/>
            </a:bodyPr>
            <a:lstStyle>
              <a:defPPr>
                <a:defRPr lang="zh-CN"/>
              </a:defPPr>
              <a:lvl1pPr>
                <a:defRPr b="1">
                  <a:solidFill>
                    <a:schemeClr val="bg1"/>
                  </a:solidFill>
                  <a:latin typeface="微软雅黑" panose="020B0503020204020204" pitchFamily="34" charset="-122"/>
                  <a:ea typeface="微软雅黑" panose="020B0503020204020204" pitchFamily="34" charset="-122"/>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IP</a:t>
              </a:r>
              <a:r>
                <a:rPr kumimoji="0" lang="zh-CN" altLang="en-US" sz="16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范围外</a:t>
              </a:r>
            </a:p>
          </p:txBody>
        </p:sp>
        <p:cxnSp>
          <p:nvCxnSpPr>
            <p:cNvPr id="62" name="直接箭头连接符 61">
              <a:extLst>
                <a:ext uri="{FF2B5EF4-FFF2-40B4-BE49-F238E27FC236}">
                  <a16:creationId xmlns:a16="http://schemas.microsoft.com/office/drawing/2014/main" id="{6041A4A5-9C93-4428-A5DF-805194364C8F}"/>
                </a:ext>
              </a:extLst>
            </p:cNvPr>
            <p:cNvCxnSpPr/>
            <p:nvPr/>
          </p:nvCxnSpPr>
          <p:spPr>
            <a:xfrm>
              <a:off x="4927384" y="3582386"/>
              <a:ext cx="841101" cy="2235"/>
            </a:xfrm>
            <a:prstGeom prst="straightConnector1">
              <a:avLst/>
            </a:prstGeom>
            <a:noFill/>
            <a:ln w="28575" cap="flat" cmpd="sng" algn="ctr">
              <a:solidFill>
                <a:srgbClr val="FF0000"/>
              </a:solidFill>
              <a:prstDash val="solid"/>
              <a:tailEnd type="arrow"/>
            </a:ln>
            <a:effectLst/>
          </p:spPr>
        </p:cxnSp>
        <p:cxnSp>
          <p:nvCxnSpPr>
            <p:cNvPr id="63" name="直接箭头连接符 62">
              <a:extLst>
                <a:ext uri="{FF2B5EF4-FFF2-40B4-BE49-F238E27FC236}">
                  <a16:creationId xmlns:a16="http://schemas.microsoft.com/office/drawing/2014/main" id="{BEE673CB-24F1-43A2-BE0A-F5506ACF612F}"/>
                </a:ext>
              </a:extLst>
            </p:cNvPr>
            <p:cNvCxnSpPr/>
            <p:nvPr/>
          </p:nvCxnSpPr>
          <p:spPr>
            <a:xfrm>
              <a:off x="4920171" y="3716509"/>
              <a:ext cx="841101" cy="2235"/>
            </a:xfrm>
            <a:prstGeom prst="straightConnector1">
              <a:avLst/>
            </a:prstGeom>
            <a:noFill/>
            <a:ln w="28575" cap="flat" cmpd="sng" algn="ctr">
              <a:solidFill>
                <a:srgbClr val="5248A0"/>
              </a:solidFill>
              <a:prstDash val="solid"/>
              <a:tailEnd type="arrow"/>
            </a:ln>
            <a:effectLst/>
          </p:spPr>
        </p:cxnSp>
      </p:grpSp>
      <p:grpSp>
        <p:nvGrpSpPr>
          <p:cNvPr id="92" name="组合 91">
            <a:extLst>
              <a:ext uri="{FF2B5EF4-FFF2-40B4-BE49-F238E27FC236}">
                <a16:creationId xmlns:a16="http://schemas.microsoft.com/office/drawing/2014/main" id="{4122D9A7-DBA7-472B-A2C7-9728DE45E388}"/>
              </a:ext>
            </a:extLst>
          </p:cNvPr>
          <p:cNvGrpSpPr/>
          <p:nvPr/>
        </p:nvGrpSpPr>
        <p:grpSpPr>
          <a:xfrm>
            <a:off x="644908" y="1965493"/>
            <a:ext cx="672074" cy="576064"/>
            <a:chOff x="467544" y="1275606"/>
            <a:chExt cx="504056" cy="432048"/>
          </a:xfrm>
        </p:grpSpPr>
        <p:cxnSp>
          <p:nvCxnSpPr>
            <p:cNvPr id="93" name="直接连接符 92">
              <a:extLst>
                <a:ext uri="{FF2B5EF4-FFF2-40B4-BE49-F238E27FC236}">
                  <a16:creationId xmlns:a16="http://schemas.microsoft.com/office/drawing/2014/main" id="{A3E817F6-D807-4F87-BBB6-3F7092756C72}"/>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id="{94D70CDD-6FE0-4AFB-B0D5-0B1A7653F73F}"/>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grpSp>
        <p:nvGrpSpPr>
          <p:cNvPr id="95" name="组合 94">
            <a:extLst>
              <a:ext uri="{FF2B5EF4-FFF2-40B4-BE49-F238E27FC236}">
                <a16:creationId xmlns:a16="http://schemas.microsoft.com/office/drawing/2014/main" id="{76E12325-3293-45FF-AB75-68A761E619B8}"/>
              </a:ext>
            </a:extLst>
          </p:cNvPr>
          <p:cNvGrpSpPr/>
          <p:nvPr/>
        </p:nvGrpSpPr>
        <p:grpSpPr>
          <a:xfrm rot="10800000">
            <a:off x="1316983" y="4572304"/>
            <a:ext cx="672074" cy="576064"/>
            <a:chOff x="467544" y="1275606"/>
            <a:chExt cx="504056" cy="432048"/>
          </a:xfrm>
        </p:grpSpPr>
        <p:cxnSp>
          <p:nvCxnSpPr>
            <p:cNvPr id="96" name="直接连接符 95">
              <a:extLst>
                <a:ext uri="{FF2B5EF4-FFF2-40B4-BE49-F238E27FC236}">
                  <a16:creationId xmlns:a16="http://schemas.microsoft.com/office/drawing/2014/main" id="{700E3463-1DF2-437D-BE5C-2189699832E3}"/>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id="{10645E31-D8F3-46BC-AA5A-D35854CDF30A}"/>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sp>
        <p:nvSpPr>
          <p:cNvPr id="98" name="TextBox 80">
            <a:extLst>
              <a:ext uri="{FF2B5EF4-FFF2-40B4-BE49-F238E27FC236}">
                <a16:creationId xmlns:a16="http://schemas.microsoft.com/office/drawing/2014/main" id="{8DE222ED-36D6-474D-9D85-AC4097BCFC01}"/>
              </a:ext>
            </a:extLst>
          </p:cNvPr>
          <p:cNvSpPr txBox="1"/>
          <p:nvPr/>
        </p:nvSpPr>
        <p:spPr>
          <a:xfrm>
            <a:off x="776358" y="2095609"/>
            <a:ext cx="1290901" cy="3030893"/>
          </a:xfrm>
          <a:prstGeom prst="rect">
            <a:avLst/>
          </a:prstGeom>
          <a:noFill/>
          <a:ln>
            <a:noFill/>
          </a:ln>
        </p:spPr>
        <p:txBody>
          <a:bodyPr wrap="square" lIns="121917" tIns="60958" rIns="121917" bIns="60958" numCol="2" rtlCol="0">
            <a:spAutoFit/>
          </a:bodyPr>
          <a:lstStyle/>
          <a:p>
            <a:r>
              <a:rPr lang="zh-CN" altLang="en-US" sz="2700" dirty="0">
                <a:solidFill>
                  <a:schemeClr val="tx1">
                    <a:lumMod val="85000"/>
                    <a:lumOff val="15000"/>
                  </a:schemeClr>
                </a:solidFill>
                <a:latin typeface="等线" panose="02010600030101010101" pitchFamily="2" charset="-122"/>
                <a:ea typeface="等线" panose="02010600030101010101" pitchFamily="2" charset="-122"/>
              </a:rPr>
              <a:t>全球案例发现系统</a:t>
            </a:r>
            <a:r>
              <a:rPr lang="zh-CN" altLang="en-US" sz="2700" dirty="0">
                <a:solidFill>
                  <a:srgbClr val="5248A0"/>
                </a:solidFill>
                <a:latin typeface="等线" panose="02010600030101010101" pitchFamily="2" charset="-122"/>
                <a:ea typeface="等线" panose="02010600030101010101" pitchFamily="2" charset="-122"/>
              </a:rPr>
              <a:t>使用流程</a:t>
            </a:r>
            <a:endParaRPr lang="zh-CN" altLang="en-US" sz="2700" b="1" dirty="0">
              <a:solidFill>
                <a:srgbClr val="5248A0"/>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2856450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3F4E8AB4-1639-4F4A-ACEB-587F5CF92BF2}"/>
              </a:ext>
            </a:extLst>
          </p:cNvPr>
          <p:cNvPicPr>
            <a:picLocks noChangeAspect="1"/>
          </p:cNvPicPr>
          <p:nvPr/>
        </p:nvPicPr>
        <p:blipFill rotWithShape="1">
          <a:blip r:embed="rId2">
            <a:extLst>
              <a:ext uri="{28A0092B-C50C-407E-A947-70E740481C1C}">
                <a14:useLocalDpi xmlns:a14="http://schemas.microsoft.com/office/drawing/2010/main" val="0"/>
              </a:ext>
            </a:extLst>
          </a:blip>
          <a:srcRect t="28999" r="547" b="15928"/>
          <a:stretch/>
        </p:blipFill>
        <p:spPr>
          <a:xfrm rot="10800000" flipH="1">
            <a:off x="-12000" y="-1469"/>
            <a:ext cx="12204000" cy="1373069"/>
          </a:xfrm>
          <a:prstGeom prst="rect">
            <a:avLst/>
          </a:prstGeom>
        </p:spPr>
      </p:pic>
      <p:sp>
        <p:nvSpPr>
          <p:cNvPr id="27" name="Text Box 3">
            <a:extLst>
              <a:ext uri="{FF2B5EF4-FFF2-40B4-BE49-F238E27FC236}">
                <a16:creationId xmlns:a16="http://schemas.microsoft.com/office/drawing/2014/main" id="{426DEA3E-BFDB-43B0-A06C-EE0756719C4E}"/>
              </a:ext>
            </a:extLst>
          </p:cNvPr>
          <p:cNvSpPr txBox="1">
            <a:spLocks noChangeArrowheads="1"/>
          </p:cNvSpPr>
          <p:nvPr/>
        </p:nvSpPr>
        <p:spPr bwMode="auto">
          <a:xfrm>
            <a:off x="167430" y="436274"/>
            <a:ext cx="3192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800" b="1" dirty="0">
                <a:solidFill>
                  <a:schemeClr val="bg1"/>
                </a:solidFill>
                <a:latin typeface="微软雅黑" panose="020B0503020204020204" pitchFamily="34" charset="-122"/>
                <a:ea typeface="微软雅黑" panose="020B0503020204020204" pitchFamily="34" charset="-122"/>
              </a:rPr>
              <a:t>全球案例发现系统</a:t>
            </a:r>
            <a:endParaRPr lang="zh-CN" altLang="zh-CN" sz="2800" b="1" dirty="0">
              <a:solidFill>
                <a:schemeClr val="bg1"/>
              </a:solidFill>
              <a:ea typeface="微软雅黑" panose="020B0503020204020204" pitchFamily="34" charset="-122"/>
            </a:endParaRPr>
          </a:p>
        </p:txBody>
      </p:sp>
      <p:sp>
        <p:nvSpPr>
          <p:cNvPr id="28" name="Line 4">
            <a:extLst>
              <a:ext uri="{FF2B5EF4-FFF2-40B4-BE49-F238E27FC236}">
                <a16:creationId xmlns:a16="http://schemas.microsoft.com/office/drawing/2014/main" id="{EA8F728E-C786-4B95-A6A3-A634B9DBCCF8}"/>
              </a:ext>
            </a:extLst>
          </p:cNvPr>
          <p:cNvSpPr>
            <a:spLocks noChangeShapeType="1"/>
          </p:cNvSpPr>
          <p:nvPr/>
        </p:nvSpPr>
        <p:spPr bwMode="auto">
          <a:xfrm>
            <a:off x="638175" y="1089426"/>
            <a:ext cx="22510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29" name="矩形 28">
            <a:extLst>
              <a:ext uri="{FF2B5EF4-FFF2-40B4-BE49-F238E27FC236}">
                <a16:creationId xmlns:a16="http://schemas.microsoft.com/office/drawing/2014/main" id="{EB70FC0B-0084-47D8-A81E-2AD9B0B46F9E}"/>
              </a:ext>
            </a:extLst>
          </p:cNvPr>
          <p:cNvSpPr/>
          <p:nvPr/>
        </p:nvSpPr>
        <p:spPr>
          <a:xfrm>
            <a:off x="9288462" y="2271"/>
            <a:ext cx="226800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C6BD94EF-6707-4C04-BCFA-84596359F3FE}"/>
              </a:ext>
            </a:extLst>
          </p:cNvPr>
          <p:cNvSpPr/>
          <p:nvPr/>
        </p:nvSpPr>
        <p:spPr>
          <a:xfrm flipV="1">
            <a:off x="9288462" y="578271"/>
            <a:ext cx="2268000" cy="216000"/>
          </a:xfrm>
          <a:prstGeom prst="triangle">
            <a:avLst>
              <a:gd name="adj" fmla="val 519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30">
            <a:extLst>
              <a:ext uri="{FF2B5EF4-FFF2-40B4-BE49-F238E27FC236}">
                <a16:creationId xmlns:a16="http://schemas.microsoft.com/office/drawing/2014/main" id="{1A042D25-9949-424E-8148-DB51DF78B249}"/>
              </a:ext>
            </a:extLst>
          </p:cNvPr>
          <p:cNvPicPr>
            <a:picLocks noChangeAspect="1"/>
          </p:cNvPicPr>
          <p:nvPr/>
        </p:nvPicPr>
        <p:blipFill rotWithShape="1">
          <a:blip r:embed="rId3">
            <a:extLst>
              <a:ext uri="{28A0092B-C50C-407E-A947-70E740481C1C}">
                <a14:useLocalDpi xmlns:a14="http://schemas.microsoft.com/office/drawing/2010/main" val="0"/>
              </a:ext>
            </a:extLst>
          </a:blip>
          <a:srcRect l="-426" t="-4970" b="-1"/>
          <a:stretch/>
        </p:blipFill>
        <p:spPr>
          <a:xfrm>
            <a:off x="9432655" y="93713"/>
            <a:ext cx="1889482" cy="396000"/>
          </a:xfrm>
          <a:prstGeom prst="rect">
            <a:avLst/>
          </a:prstGeom>
        </p:spPr>
      </p:pic>
      <p:pic>
        <p:nvPicPr>
          <p:cNvPr id="37" name="图片 36">
            <a:extLst>
              <a:ext uri="{FF2B5EF4-FFF2-40B4-BE49-F238E27FC236}">
                <a16:creationId xmlns:a16="http://schemas.microsoft.com/office/drawing/2014/main" id="{B7206324-44C2-4EE2-8252-13C85C765C3D}"/>
              </a:ext>
            </a:extLst>
          </p:cNvPr>
          <p:cNvPicPr/>
          <p:nvPr/>
        </p:nvPicPr>
        <p:blipFill rotWithShape="1">
          <a:blip r:embed="rId4" cstate="print">
            <a:extLst>
              <a:ext uri="{28A0092B-C50C-407E-A947-70E740481C1C}">
                <a14:useLocalDpi xmlns:a14="http://schemas.microsoft.com/office/drawing/2010/main" val="0"/>
              </a:ext>
            </a:extLst>
          </a:blip>
          <a:srcRect r="874"/>
          <a:stretch/>
        </p:blipFill>
        <p:spPr bwMode="auto">
          <a:xfrm>
            <a:off x="2499779" y="2049760"/>
            <a:ext cx="5615940" cy="4017010"/>
          </a:xfrm>
          <a:prstGeom prst="rect">
            <a:avLst/>
          </a:prstGeom>
          <a:noFill/>
          <a:ln>
            <a:solidFill>
              <a:schemeClr val="accent1"/>
            </a:solidFill>
          </a:ln>
        </p:spPr>
      </p:pic>
      <p:sp>
        <p:nvSpPr>
          <p:cNvPr id="2" name="矩形标注 15">
            <a:extLst>
              <a:ext uri="{FF2B5EF4-FFF2-40B4-BE49-F238E27FC236}">
                <a16:creationId xmlns:a16="http://schemas.microsoft.com/office/drawing/2014/main" id="{DAC8EBF9-2E85-43F9-B198-7D353E268D00}"/>
              </a:ext>
            </a:extLst>
          </p:cNvPr>
          <p:cNvSpPr>
            <a:spLocks noChangeArrowheads="1"/>
          </p:cNvSpPr>
          <p:nvPr/>
        </p:nvSpPr>
        <p:spPr bwMode="auto">
          <a:xfrm>
            <a:off x="9033694" y="1890782"/>
            <a:ext cx="2687404" cy="4281404"/>
          </a:xfrm>
          <a:prstGeom prst="wedgeRectCallout">
            <a:avLst>
              <a:gd name="adj1" fmla="val -66245"/>
              <a:gd name="adj2" fmla="val 20130"/>
            </a:avLst>
          </a:prstGeom>
          <a:solidFill>
            <a:srgbClr val="8238BA"/>
          </a:solidFill>
          <a:ln>
            <a:noFill/>
          </a:ln>
        </p:spPr>
        <p:txBody>
          <a:bodyPr anchor="ctr"/>
          <a:lstStyle/>
          <a:p>
            <a:pPr algn="ctr"/>
            <a:endParaRPr lang="zh-CN" altLang="zh-CN" dirty="0">
              <a:solidFill>
                <a:srgbClr val="A66BD3"/>
              </a:solidFill>
              <a:latin typeface="Calibri" panose="020F0502020204030204" pitchFamily="34" charset="0"/>
              <a:cs typeface="Calibri" panose="020F0502020204030204" pitchFamily="34" charset="0"/>
              <a:sym typeface="Calibri" panose="020F0502020204030204" pitchFamily="34" charset="0"/>
            </a:endParaRPr>
          </a:p>
        </p:txBody>
      </p:sp>
      <p:sp>
        <p:nvSpPr>
          <p:cNvPr id="3" name="矩形标注 18">
            <a:extLst>
              <a:ext uri="{FF2B5EF4-FFF2-40B4-BE49-F238E27FC236}">
                <a16:creationId xmlns:a16="http://schemas.microsoft.com/office/drawing/2014/main" id="{730B56CE-B6C5-49A9-BD02-13CB34C9E731}"/>
              </a:ext>
            </a:extLst>
          </p:cNvPr>
          <p:cNvSpPr>
            <a:spLocks noChangeArrowheads="1"/>
          </p:cNvSpPr>
          <p:nvPr/>
        </p:nvSpPr>
        <p:spPr bwMode="auto">
          <a:xfrm>
            <a:off x="2417811" y="1924014"/>
            <a:ext cx="5815096" cy="4281404"/>
          </a:xfrm>
          <a:prstGeom prst="wedgeRectCallout">
            <a:avLst>
              <a:gd name="adj1" fmla="val 56494"/>
              <a:gd name="adj2" fmla="val -18804"/>
            </a:avLst>
          </a:prstGeom>
          <a:noFill/>
          <a:ln w="12700" cap="flat" cmpd="sng">
            <a:solidFill>
              <a:srgbClr val="554AA8"/>
            </a:solidFill>
            <a:prstDash val="lg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endParaRPr>
          </a:p>
        </p:txBody>
      </p:sp>
      <p:sp>
        <p:nvSpPr>
          <p:cNvPr id="45" name="文本框 44">
            <a:extLst>
              <a:ext uri="{FF2B5EF4-FFF2-40B4-BE49-F238E27FC236}">
                <a16:creationId xmlns:a16="http://schemas.microsoft.com/office/drawing/2014/main" id="{6F14503A-ED51-468D-9EA1-9A3514932FBE}"/>
              </a:ext>
            </a:extLst>
          </p:cNvPr>
          <p:cNvSpPr txBox="1"/>
          <p:nvPr/>
        </p:nvSpPr>
        <p:spPr>
          <a:xfrm>
            <a:off x="9205135" y="1965493"/>
            <a:ext cx="2604453" cy="3931525"/>
          </a:xfrm>
          <a:prstGeom prst="rect">
            <a:avLst/>
          </a:prstGeom>
          <a:noFill/>
        </p:spPr>
        <p:txBody>
          <a:bodyPr wrap="square">
            <a:spAutoFit/>
          </a:bodyPr>
          <a:lstStyle/>
          <a:p>
            <a:pPr>
              <a:lnSpc>
                <a:spcPct val="150000"/>
              </a:lnSpc>
            </a:pPr>
            <a:r>
              <a:rPr lang="zh-CN" altLang="en-US" sz="1800" dirty="0">
                <a:solidFill>
                  <a:schemeClr val="bg1"/>
                </a:solidFill>
                <a:latin typeface="等线" panose="02010600030101010101" pitchFamily="2" charset="-122"/>
                <a:ea typeface="等线" panose="02010600030101010101" pitchFamily="2" charset="-122"/>
              </a:rPr>
              <a:t>网址：</a:t>
            </a:r>
            <a:r>
              <a:rPr lang="en-US" altLang="zh-CN" dirty="0">
                <a:solidFill>
                  <a:schemeClr val="bg1"/>
                </a:solidFill>
                <a:latin typeface="等线" panose="02010600030101010101" pitchFamily="2" charset="-122"/>
                <a:ea typeface="等线" panose="02010600030101010101" pitchFamily="2" charset="-122"/>
              </a:rPr>
              <a:t>www.htcases.com.cn</a:t>
            </a:r>
            <a:endParaRPr lang="en-US" altLang="zh-CN" sz="1800" dirty="0">
              <a:solidFill>
                <a:schemeClr val="bg1"/>
              </a:solidFill>
              <a:latin typeface="等线" panose="02010600030101010101" pitchFamily="2" charset="-122"/>
              <a:ea typeface="等线" panose="02010600030101010101" pitchFamily="2" charset="-122"/>
            </a:endParaRPr>
          </a:p>
          <a:p>
            <a:pPr>
              <a:lnSpc>
                <a:spcPct val="150000"/>
              </a:lnSpc>
            </a:pPr>
            <a:endParaRPr lang="en-US" altLang="zh-CN" sz="1800" dirty="0">
              <a:solidFill>
                <a:schemeClr val="bg1"/>
              </a:solidFill>
              <a:latin typeface="等线" panose="02010600030101010101" pitchFamily="2" charset="-122"/>
              <a:ea typeface="等线" panose="02010600030101010101" pitchFamily="2" charset="-122"/>
            </a:endParaRPr>
          </a:p>
          <a:p>
            <a:pPr>
              <a:lnSpc>
                <a:spcPct val="150000"/>
              </a:lnSpc>
            </a:pPr>
            <a:r>
              <a:rPr lang="zh-CN" altLang="en-US" sz="1800" dirty="0">
                <a:solidFill>
                  <a:schemeClr val="bg1"/>
                </a:solidFill>
                <a:latin typeface="等线" panose="02010600030101010101" pitchFamily="2" charset="-122"/>
                <a:ea typeface="等线" panose="02010600030101010101" pitchFamily="2" charset="-122"/>
              </a:rPr>
              <a:t>系统首界面构成：</a:t>
            </a:r>
            <a:endParaRPr lang="en-US" altLang="zh-CN" dirty="0">
              <a:solidFill>
                <a:schemeClr val="bg1"/>
              </a:solidFill>
              <a:latin typeface="等线" panose="02010600030101010101" pitchFamily="2" charset="-122"/>
              <a:ea typeface="等线" panose="02010600030101010101" pitchFamily="2" charset="-122"/>
            </a:endParaRPr>
          </a:p>
          <a:p>
            <a:pPr marL="285750" indent="-285750">
              <a:lnSpc>
                <a:spcPct val="150000"/>
              </a:lnSpc>
              <a:buFont typeface="Arial" panose="020B0604020202020204" pitchFamily="34" charset="0"/>
              <a:buChar char="•"/>
            </a:pPr>
            <a:r>
              <a:rPr lang="zh-CN" altLang="en-US" sz="1600" dirty="0">
                <a:solidFill>
                  <a:schemeClr val="bg1"/>
                </a:solidFill>
                <a:latin typeface="等线" panose="02010600030101010101" pitchFamily="2" charset="-122"/>
                <a:ea typeface="等线" panose="02010600030101010101" pitchFamily="2" charset="-122"/>
              </a:rPr>
              <a:t>导航栏</a:t>
            </a:r>
            <a:endParaRPr lang="en-US" altLang="zh-CN" sz="1600" dirty="0">
              <a:solidFill>
                <a:schemeClr val="bg1"/>
              </a:solidFill>
              <a:latin typeface="等线" panose="02010600030101010101" pitchFamily="2" charset="-122"/>
              <a:ea typeface="等线" panose="02010600030101010101" pitchFamily="2" charset="-122"/>
            </a:endParaRPr>
          </a:p>
          <a:p>
            <a:pPr marL="285750" indent="-285750">
              <a:lnSpc>
                <a:spcPct val="150000"/>
              </a:lnSpc>
              <a:buFont typeface="Arial" panose="020B0604020202020204" pitchFamily="34" charset="0"/>
              <a:buChar char="•"/>
            </a:pPr>
            <a:r>
              <a:rPr lang="zh-CN" altLang="en-US" sz="1600" dirty="0">
                <a:solidFill>
                  <a:schemeClr val="bg1"/>
                </a:solidFill>
                <a:latin typeface="等线" panose="02010600030101010101" pitchFamily="2" charset="-122"/>
                <a:ea typeface="等线" panose="02010600030101010101" pitchFamily="2" charset="-122"/>
              </a:rPr>
              <a:t>轮播图</a:t>
            </a:r>
            <a:endParaRPr lang="en-US" altLang="zh-CN" sz="1600" dirty="0">
              <a:solidFill>
                <a:schemeClr val="bg1"/>
              </a:solidFill>
              <a:latin typeface="等线" panose="02010600030101010101" pitchFamily="2" charset="-122"/>
              <a:ea typeface="等线" panose="02010600030101010101" pitchFamily="2" charset="-122"/>
            </a:endParaRPr>
          </a:p>
          <a:p>
            <a:pPr marL="285750" indent="-285750">
              <a:lnSpc>
                <a:spcPct val="150000"/>
              </a:lnSpc>
              <a:buFont typeface="Arial" panose="020B0604020202020204" pitchFamily="34" charset="0"/>
              <a:buChar char="•"/>
            </a:pPr>
            <a:r>
              <a:rPr lang="zh-CN" altLang="en-US" sz="1600" dirty="0">
                <a:solidFill>
                  <a:schemeClr val="bg1"/>
                </a:solidFill>
                <a:latin typeface="等线" panose="02010600030101010101" pitchFamily="2" charset="-122"/>
                <a:ea typeface="等线" panose="02010600030101010101" pitchFamily="2" charset="-122"/>
              </a:rPr>
              <a:t>热门案例</a:t>
            </a:r>
            <a:r>
              <a:rPr lang="en-US" altLang="zh-CN" sz="1600" dirty="0">
                <a:solidFill>
                  <a:schemeClr val="bg1"/>
                </a:solidFill>
                <a:latin typeface="等线" panose="02010600030101010101" pitchFamily="2" charset="-122"/>
                <a:ea typeface="等线" panose="02010600030101010101" pitchFamily="2" charset="-122"/>
              </a:rPr>
              <a:t>/</a:t>
            </a:r>
            <a:r>
              <a:rPr lang="zh-CN" altLang="en-US" sz="1600" dirty="0">
                <a:solidFill>
                  <a:schemeClr val="bg1"/>
                </a:solidFill>
                <a:latin typeface="等线" panose="02010600030101010101" pitchFamily="2" charset="-122"/>
                <a:ea typeface="等线" panose="02010600030101010101" pitchFamily="2" charset="-122"/>
              </a:rPr>
              <a:t>最新案例</a:t>
            </a:r>
            <a:endParaRPr lang="en-US" altLang="zh-CN" sz="1600" dirty="0">
              <a:solidFill>
                <a:schemeClr val="bg1"/>
              </a:solidFill>
              <a:latin typeface="等线" panose="02010600030101010101" pitchFamily="2" charset="-122"/>
              <a:ea typeface="等线" panose="02010600030101010101" pitchFamily="2" charset="-122"/>
            </a:endParaRPr>
          </a:p>
          <a:p>
            <a:pPr marL="285750" indent="-285750">
              <a:lnSpc>
                <a:spcPct val="150000"/>
              </a:lnSpc>
              <a:buFont typeface="Arial" panose="020B0604020202020204" pitchFamily="34" charset="0"/>
              <a:buChar char="•"/>
            </a:pPr>
            <a:r>
              <a:rPr lang="zh-CN" altLang="en-US" sz="1600" dirty="0">
                <a:solidFill>
                  <a:schemeClr val="bg1"/>
                </a:solidFill>
                <a:latin typeface="等线" panose="02010600030101010101" pitchFamily="2" charset="-122"/>
                <a:ea typeface="等线" panose="02010600030101010101" pitchFamily="2" charset="-122"/>
              </a:rPr>
              <a:t>新闻动态</a:t>
            </a:r>
            <a:endParaRPr lang="en-US" altLang="zh-CN" sz="1600" dirty="0">
              <a:solidFill>
                <a:schemeClr val="bg1"/>
              </a:solidFill>
              <a:latin typeface="等线" panose="02010600030101010101" pitchFamily="2" charset="-122"/>
              <a:ea typeface="等线" panose="02010600030101010101" pitchFamily="2" charset="-122"/>
            </a:endParaRPr>
          </a:p>
          <a:p>
            <a:pPr marL="285750" indent="-285750">
              <a:lnSpc>
                <a:spcPct val="150000"/>
              </a:lnSpc>
              <a:buFont typeface="Arial" panose="020B0604020202020204" pitchFamily="34" charset="0"/>
              <a:buChar char="•"/>
            </a:pPr>
            <a:r>
              <a:rPr lang="zh-CN" altLang="en-US" sz="1600" dirty="0">
                <a:solidFill>
                  <a:schemeClr val="bg1"/>
                </a:solidFill>
                <a:latin typeface="等线" panose="02010600030101010101" pitchFamily="2" charset="-122"/>
                <a:ea typeface="等线" panose="02010600030101010101" pitchFamily="2" charset="-122"/>
              </a:rPr>
              <a:t>检索栏</a:t>
            </a:r>
            <a:endParaRPr lang="en-US" altLang="zh-CN" sz="1600" dirty="0">
              <a:solidFill>
                <a:schemeClr val="bg1"/>
              </a:solidFill>
              <a:latin typeface="等线" panose="02010600030101010101" pitchFamily="2" charset="-122"/>
              <a:ea typeface="等线" panose="02010600030101010101" pitchFamily="2" charset="-122"/>
            </a:endParaRPr>
          </a:p>
          <a:p>
            <a:pPr marL="285750" indent="-285750">
              <a:lnSpc>
                <a:spcPct val="150000"/>
              </a:lnSpc>
              <a:buFont typeface="Arial" panose="020B0604020202020204" pitchFamily="34" charset="0"/>
              <a:buChar char="•"/>
            </a:pPr>
            <a:r>
              <a:rPr lang="zh-CN" altLang="en-US" sz="1600" dirty="0">
                <a:solidFill>
                  <a:schemeClr val="bg1"/>
                </a:solidFill>
                <a:latin typeface="等线" panose="02010600030101010101" pitchFamily="2" charset="-122"/>
                <a:ea typeface="等线" panose="02010600030101010101" pitchFamily="2" charset="-122"/>
              </a:rPr>
              <a:t>注册</a:t>
            </a:r>
            <a:r>
              <a:rPr lang="en-US" altLang="zh-CN" sz="1600" dirty="0">
                <a:solidFill>
                  <a:schemeClr val="bg1"/>
                </a:solidFill>
                <a:latin typeface="等线" panose="02010600030101010101" pitchFamily="2" charset="-122"/>
                <a:ea typeface="等线" panose="02010600030101010101" pitchFamily="2" charset="-122"/>
              </a:rPr>
              <a:t>/</a:t>
            </a:r>
            <a:r>
              <a:rPr lang="zh-CN" altLang="en-US" sz="1600" dirty="0">
                <a:solidFill>
                  <a:schemeClr val="bg1"/>
                </a:solidFill>
                <a:latin typeface="等线" panose="02010600030101010101" pitchFamily="2" charset="-122"/>
                <a:ea typeface="等线" panose="02010600030101010101" pitchFamily="2" charset="-122"/>
              </a:rPr>
              <a:t>登录</a:t>
            </a:r>
          </a:p>
        </p:txBody>
      </p:sp>
      <p:grpSp>
        <p:nvGrpSpPr>
          <p:cNvPr id="73" name="组合 72">
            <a:extLst>
              <a:ext uri="{FF2B5EF4-FFF2-40B4-BE49-F238E27FC236}">
                <a16:creationId xmlns:a16="http://schemas.microsoft.com/office/drawing/2014/main" id="{16901980-FBFC-45FD-90C0-A6772D999C32}"/>
              </a:ext>
            </a:extLst>
          </p:cNvPr>
          <p:cNvGrpSpPr/>
          <p:nvPr/>
        </p:nvGrpSpPr>
        <p:grpSpPr>
          <a:xfrm>
            <a:off x="644908" y="2437447"/>
            <a:ext cx="672074" cy="576064"/>
            <a:chOff x="467544" y="1275606"/>
            <a:chExt cx="504056" cy="432048"/>
          </a:xfrm>
        </p:grpSpPr>
        <p:cxnSp>
          <p:nvCxnSpPr>
            <p:cNvPr id="74" name="直接连接符 73">
              <a:extLst>
                <a:ext uri="{FF2B5EF4-FFF2-40B4-BE49-F238E27FC236}">
                  <a16:creationId xmlns:a16="http://schemas.microsoft.com/office/drawing/2014/main" id="{6F0B76F1-C63F-46E9-8823-317647A51695}"/>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9862E726-7068-4027-A1FB-E23BAC86C663}"/>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grpSp>
        <p:nvGrpSpPr>
          <p:cNvPr id="76" name="组合 75">
            <a:extLst>
              <a:ext uri="{FF2B5EF4-FFF2-40B4-BE49-F238E27FC236}">
                <a16:creationId xmlns:a16="http://schemas.microsoft.com/office/drawing/2014/main" id="{2F2D33E1-A6C7-4DBF-B6DC-DBDD2C0FA125}"/>
              </a:ext>
            </a:extLst>
          </p:cNvPr>
          <p:cNvGrpSpPr/>
          <p:nvPr/>
        </p:nvGrpSpPr>
        <p:grpSpPr>
          <a:xfrm rot="10800000">
            <a:off x="1316983" y="5044258"/>
            <a:ext cx="672074" cy="576064"/>
            <a:chOff x="467544" y="1275606"/>
            <a:chExt cx="504056" cy="432048"/>
          </a:xfrm>
        </p:grpSpPr>
        <p:cxnSp>
          <p:nvCxnSpPr>
            <p:cNvPr id="77" name="直接连接符 76">
              <a:extLst>
                <a:ext uri="{FF2B5EF4-FFF2-40B4-BE49-F238E27FC236}">
                  <a16:creationId xmlns:a16="http://schemas.microsoft.com/office/drawing/2014/main" id="{FE65C54E-FA29-4E7D-A478-FF79B8416706}"/>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9A3EC47B-E3FF-419A-A0CA-2E0582254F6C}"/>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sp>
        <p:nvSpPr>
          <p:cNvPr id="79" name="TextBox 80">
            <a:extLst>
              <a:ext uri="{FF2B5EF4-FFF2-40B4-BE49-F238E27FC236}">
                <a16:creationId xmlns:a16="http://schemas.microsoft.com/office/drawing/2014/main" id="{8A91E9BA-359E-4657-94E6-548B5A58A1C0}"/>
              </a:ext>
            </a:extLst>
          </p:cNvPr>
          <p:cNvSpPr txBox="1"/>
          <p:nvPr/>
        </p:nvSpPr>
        <p:spPr>
          <a:xfrm>
            <a:off x="776358" y="2567563"/>
            <a:ext cx="1290901" cy="3030893"/>
          </a:xfrm>
          <a:prstGeom prst="rect">
            <a:avLst/>
          </a:prstGeom>
          <a:noFill/>
          <a:ln>
            <a:noFill/>
          </a:ln>
        </p:spPr>
        <p:txBody>
          <a:bodyPr wrap="square" lIns="121917" tIns="60958" rIns="121917" bIns="60958" numCol="2" rtlCol="0">
            <a:spAutoFit/>
          </a:bodyPr>
          <a:lstStyle/>
          <a:p>
            <a:r>
              <a:rPr lang="zh-CN" altLang="en-US" sz="2700" dirty="0">
                <a:solidFill>
                  <a:schemeClr val="tx1">
                    <a:lumMod val="85000"/>
                    <a:lumOff val="15000"/>
                  </a:schemeClr>
                </a:solidFill>
                <a:latin typeface="等线" panose="02010600030101010101" pitchFamily="2" charset="-122"/>
                <a:ea typeface="等线" panose="02010600030101010101" pitchFamily="2" charset="-122"/>
              </a:rPr>
              <a:t>全球案例发现系统</a:t>
            </a:r>
            <a:r>
              <a:rPr lang="zh-CN" altLang="en-US" sz="2700" dirty="0">
                <a:solidFill>
                  <a:srgbClr val="5248A0"/>
                </a:solidFill>
                <a:latin typeface="等线" panose="02010600030101010101" pitchFamily="2" charset="-122"/>
                <a:ea typeface="等线" panose="02010600030101010101" pitchFamily="2" charset="-122"/>
              </a:rPr>
              <a:t>使用流程</a:t>
            </a:r>
            <a:endParaRPr lang="zh-CN" altLang="en-US" sz="2700" b="1" dirty="0">
              <a:solidFill>
                <a:srgbClr val="5248A0"/>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3447323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3F4E8AB4-1639-4F4A-ACEB-587F5CF92BF2}"/>
              </a:ext>
            </a:extLst>
          </p:cNvPr>
          <p:cNvPicPr>
            <a:picLocks noChangeAspect="1"/>
          </p:cNvPicPr>
          <p:nvPr/>
        </p:nvPicPr>
        <p:blipFill rotWithShape="1">
          <a:blip r:embed="rId2">
            <a:extLst>
              <a:ext uri="{28A0092B-C50C-407E-A947-70E740481C1C}">
                <a14:useLocalDpi xmlns:a14="http://schemas.microsoft.com/office/drawing/2010/main" val="0"/>
              </a:ext>
            </a:extLst>
          </a:blip>
          <a:srcRect t="28999" r="547" b="15928"/>
          <a:stretch/>
        </p:blipFill>
        <p:spPr>
          <a:xfrm rot="10800000" flipH="1">
            <a:off x="-12000" y="-1469"/>
            <a:ext cx="12204000" cy="1373069"/>
          </a:xfrm>
          <a:prstGeom prst="rect">
            <a:avLst/>
          </a:prstGeom>
        </p:spPr>
      </p:pic>
      <p:sp>
        <p:nvSpPr>
          <p:cNvPr id="27" name="Text Box 3">
            <a:extLst>
              <a:ext uri="{FF2B5EF4-FFF2-40B4-BE49-F238E27FC236}">
                <a16:creationId xmlns:a16="http://schemas.microsoft.com/office/drawing/2014/main" id="{426DEA3E-BFDB-43B0-A06C-EE0756719C4E}"/>
              </a:ext>
            </a:extLst>
          </p:cNvPr>
          <p:cNvSpPr txBox="1">
            <a:spLocks noChangeArrowheads="1"/>
          </p:cNvSpPr>
          <p:nvPr/>
        </p:nvSpPr>
        <p:spPr bwMode="auto">
          <a:xfrm>
            <a:off x="167430" y="436274"/>
            <a:ext cx="3192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800" b="1" dirty="0">
                <a:solidFill>
                  <a:schemeClr val="bg1"/>
                </a:solidFill>
                <a:latin typeface="微软雅黑" panose="020B0503020204020204" pitchFamily="34" charset="-122"/>
                <a:ea typeface="微软雅黑" panose="020B0503020204020204" pitchFamily="34" charset="-122"/>
              </a:rPr>
              <a:t>全球案例发现系统</a:t>
            </a:r>
            <a:endParaRPr lang="zh-CN" altLang="zh-CN" sz="2800" b="1" dirty="0">
              <a:solidFill>
                <a:schemeClr val="bg1"/>
              </a:solidFill>
              <a:ea typeface="微软雅黑" panose="020B0503020204020204" pitchFamily="34" charset="-122"/>
            </a:endParaRPr>
          </a:p>
        </p:txBody>
      </p:sp>
      <p:sp>
        <p:nvSpPr>
          <p:cNvPr id="28" name="Line 4">
            <a:extLst>
              <a:ext uri="{FF2B5EF4-FFF2-40B4-BE49-F238E27FC236}">
                <a16:creationId xmlns:a16="http://schemas.microsoft.com/office/drawing/2014/main" id="{EA8F728E-C786-4B95-A6A3-A634B9DBCCF8}"/>
              </a:ext>
            </a:extLst>
          </p:cNvPr>
          <p:cNvSpPr>
            <a:spLocks noChangeShapeType="1"/>
          </p:cNvSpPr>
          <p:nvPr/>
        </p:nvSpPr>
        <p:spPr bwMode="auto">
          <a:xfrm>
            <a:off x="638175" y="1089426"/>
            <a:ext cx="22510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29" name="矩形 28">
            <a:extLst>
              <a:ext uri="{FF2B5EF4-FFF2-40B4-BE49-F238E27FC236}">
                <a16:creationId xmlns:a16="http://schemas.microsoft.com/office/drawing/2014/main" id="{EB70FC0B-0084-47D8-A81E-2AD9B0B46F9E}"/>
              </a:ext>
            </a:extLst>
          </p:cNvPr>
          <p:cNvSpPr/>
          <p:nvPr/>
        </p:nvSpPr>
        <p:spPr>
          <a:xfrm>
            <a:off x="9288462" y="2271"/>
            <a:ext cx="226800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C6BD94EF-6707-4C04-BCFA-84596359F3FE}"/>
              </a:ext>
            </a:extLst>
          </p:cNvPr>
          <p:cNvSpPr/>
          <p:nvPr/>
        </p:nvSpPr>
        <p:spPr>
          <a:xfrm flipV="1">
            <a:off x="9288462" y="578271"/>
            <a:ext cx="2268000" cy="216000"/>
          </a:xfrm>
          <a:prstGeom prst="triangle">
            <a:avLst>
              <a:gd name="adj" fmla="val 519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30">
            <a:extLst>
              <a:ext uri="{FF2B5EF4-FFF2-40B4-BE49-F238E27FC236}">
                <a16:creationId xmlns:a16="http://schemas.microsoft.com/office/drawing/2014/main" id="{1A042D25-9949-424E-8148-DB51DF78B249}"/>
              </a:ext>
            </a:extLst>
          </p:cNvPr>
          <p:cNvPicPr>
            <a:picLocks noChangeAspect="1"/>
          </p:cNvPicPr>
          <p:nvPr/>
        </p:nvPicPr>
        <p:blipFill rotWithShape="1">
          <a:blip r:embed="rId3">
            <a:extLst>
              <a:ext uri="{28A0092B-C50C-407E-A947-70E740481C1C}">
                <a14:useLocalDpi xmlns:a14="http://schemas.microsoft.com/office/drawing/2010/main" val="0"/>
              </a:ext>
            </a:extLst>
          </a:blip>
          <a:srcRect l="-426" t="-4970" b="-1"/>
          <a:stretch/>
        </p:blipFill>
        <p:spPr>
          <a:xfrm>
            <a:off x="9432655" y="93713"/>
            <a:ext cx="1889482" cy="396000"/>
          </a:xfrm>
          <a:prstGeom prst="rect">
            <a:avLst/>
          </a:prstGeom>
        </p:spPr>
      </p:pic>
      <p:sp>
        <p:nvSpPr>
          <p:cNvPr id="19" name="文本框 18">
            <a:extLst>
              <a:ext uri="{FF2B5EF4-FFF2-40B4-BE49-F238E27FC236}">
                <a16:creationId xmlns:a16="http://schemas.microsoft.com/office/drawing/2014/main" id="{1090B891-FDBB-4F06-84E3-9A4F4F6E3B16}"/>
              </a:ext>
            </a:extLst>
          </p:cNvPr>
          <p:cNvSpPr txBox="1"/>
          <p:nvPr/>
        </p:nvSpPr>
        <p:spPr>
          <a:xfrm>
            <a:off x="2325238" y="5768574"/>
            <a:ext cx="9231224" cy="788806"/>
          </a:xfrm>
          <a:prstGeom prst="rect">
            <a:avLst/>
          </a:prstGeom>
          <a:noFill/>
        </p:spPr>
        <p:txBody>
          <a:bodyPr wrap="square">
            <a:spAutoFit/>
          </a:bodyPr>
          <a:lstStyle/>
          <a:p>
            <a:pPr indent="304800" algn="just">
              <a:lnSpc>
                <a:spcPct val="150000"/>
              </a:lnSpc>
              <a:spcAft>
                <a:spcPts val="1200"/>
              </a:spcAft>
              <a:tabLst>
                <a:tab pos="4743450" algn="l"/>
              </a:tabLst>
            </a:pPr>
            <a:r>
              <a:rPr lang="zh-CN" altLang="zh-CN" sz="1600" kern="100" dirty="0">
                <a:effectLst/>
                <a:latin typeface="+mn-ea"/>
                <a:cs typeface="Times New Roman" panose="02020603050405020304" pitchFamily="18" charset="0"/>
              </a:rPr>
              <a:t>校园网</a:t>
            </a:r>
            <a:r>
              <a:rPr lang="en-US" altLang="zh-CN" sz="1600" kern="100" dirty="0">
                <a:effectLst/>
                <a:latin typeface="+mn-ea"/>
                <a:cs typeface="Times New Roman" panose="02020603050405020304" pitchFamily="18" charset="0"/>
              </a:rPr>
              <a:t>IP</a:t>
            </a:r>
            <a:r>
              <a:rPr lang="zh-CN" altLang="zh-CN" sz="1600" kern="100" dirty="0">
                <a:effectLst/>
                <a:latin typeface="+mn-ea"/>
                <a:cs typeface="Times New Roman" panose="02020603050405020304" pitchFamily="18" charset="0"/>
              </a:rPr>
              <a:t>范围内，点击</a:t>
            </a:r>
            <a:r>
              <a:rPr lang="zh-CN" altLang="en-US" sz="1600" kern="100" dirty="0">
                <a:effectLst/>
                <a:latin typeface="+mn-ea"/>
                <a:cs typeface="Times New Roman" panose="02020603050405020304" pitchFamily="18" charset="0"/>
              </a:rPr>
              <a:t>网站</a:t>
            </a:r>
            <a:r>
              <a:rPr lang="zh-CN" altLang="zh-CN" sz="1600" kern="100" dirty="0">
                <a:effectLst/>
                <a:latin typeface="+mn-ea"/>
                <a:cs typeface="Times New Roman" panose="02020603050405020304" pitchFamily="18" charset="0"/>
              </a:rPr>
              <a:t>右上方“注册”按钮进行注册，注册时需正确填写并提交注册信息，如已有账号，则可直接点击“登录”按钮进行登录。</a:t>
            </a:r>
          </a:p>
        </p:txBody>
      </p:sp>
      <p:grpSp>
        <p:nvGrpSpPr>
          <p:cNvPr id="35" name="组合 34">
            <a:extLst>
              <a:ext uri="{FF2B5EF4-FFF2-40B4-BE49-F238E27FC236}">
                <a16:creationId xmlns:a16="http://schemas.microsoft.com/office/drawing/2014/main" id="{5AB010FE-902E-495E-9800-E14097D42A7F}"/>
              </a:ext>
            </a:extLst>
          </p:cNvPr>
          <p:cNvGrpSpPr/>
          <p:nvPr/>
        </p:nvGrpSpPr>
        <p:grpSpPr>
          <a:xfrm>
            <a:off x="644908" y="2437447"/>
            <a:ext cx="672074" cy="576064"/>
            <a:chOff x="467544" y="1275606"/>
            <a:chExt cx="504056" cy="432048"/>
          </a:xfrm>
        </p:grpSpPr>
        <p:cxnSp>
          <p:nvCxnSpPr>
            <p:cNvPr id="36" name="直接连接符 35">
              <a:extLst>
                <a:ext uri="{FF2B5EF4-FFF2-40B4-BE49-F238E27FC236}">
                  <a16:creationId xmlns:a16="http://schemas.microsoft.com/office/drawing/2014/main" id="{86EB6CAA-AE7B-4DEA-A52B-298AA7414F73}"/>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AFB8DAE2-7D22-4584-9EB3-90970760721F}"/>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grpSp>
        <p:nvGrpSpPr>
          <p:cNvPr id="38" name="组合 37">
            <a:extLst>
              <a:ext uri="{FF2B5EF4-FFF2-40B4-BE49-F238E27FC236}">
                <a16:creationId xmlns:a16="http://schemas.microsoft.com/office/drawing/2014/main" id="{F5296F75-26CA-4745-A8BB-671BBC5D2070}"/>
              </a:ext>
            </a:extLst>
          </p:cNvPr>
          <p:cNvGrpSpPr/>
          <p:nvPr/>
        </p:nvGrpSpPr>
        <p:grpSpPr>
          <a:xfrm rot="10800000">
            <a:off x="1316983" y="5044258"/>
            <a:ext cx="672074" cy="576064"/>
            <a:chOff x="467544" y="1275606"/>
            <a:chExt cx="504056" cy="432048"/>
          </a:xfrm>
        </p:grpSpPr>
        <p:cxnSp>
          <p:nvCxnSpPr>
            <p:cNvPr id="39" name="直接连接符 38">
              <a:extLst>
                <a:ext uri="{FF2B5EF4-FFF2-40B4-BE49-F238E27FC236}">
                  <a16:creationId xmlns:a16="http://schemas.microsoft.com/office/drawing/2014/main" id="{CE14DCE9-03FE-452E-9C6A-9209F2AC6175}"/>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30271B97-6CC6-45AA-82EC-B2115B3023B8}"/>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sp>
        <p:nvSpPr>
          <p:cNvPr id="41" name="TextBox 80">
            <a:extLst>
              <a:ext uri="{FF2B5EF4-FFF2-40B4-BE49-F238E27FC236}">
                <a16:creationId xmlns:a16="http://schemas.microsoft.com/office/drawing/2014/main" id="{D47790F0-EC5E-41E1-A03D-2040846D40EB}"/>
              </a:ext>
            </a:extLst>
          </p:cNvPr>
          <p:cNvSpPr txBox="1"/>
          <p:nvPr/>
        </p:nvSpPr>
        <p:spPr>
          <a:xfrm>
            <a:off x="776358" y="2567563"/>
            <a:ext cx="1290901" cy="3030893"/>
          </a:xfrm>
          <a:prstGeom prst="rect">
            <a:avLst/>
          </a:prstGeom>
          <a:noFill/>
          <a:ln>
            <a:noFill/>
          </a:ln>
        </p:spPr>
        <p:txBody>
          <a:bodyPr wrap="square" lIns="121917" tIns="60958" rIns="121917" bIns="60958" numCol="2" rtlCol="0">
            <a:spAutoFit/>
          </a:bodyPr>
          <a:lstStyle/>
          <a:p>
            <a:r>
              <a:rPr lang="zh-CN" altLang="en-US" sz="2700" dirty="0">
                <a:solidFill>
                  <a:schemeClr val="tx1">
                    <a:lumMod val="85000"/>
                    <a:lumOff val="15000"/>
                  </a:schemeClr>
                </a:solidFill>
                <a:latin typeface="等线" panose="02010600030101010101" pitchFamily="2" charset="-122"/>
                <a:ea typeface="等线" panose="02010600030101010101" pitchFamily="2" charset="-122"/>
              </a:rPr>
              <a:t>全球案例发现系统</a:t>
            </a:r>
            <a:r>
              <a:rPr lang="zh-CN" altLang="en-US" sz="2700" dirty="0">
                <a:solidFill>
                  <a:srgbClr val="5248A0"/>
                </a:solidFill>
                <a:latin typeface="等线" panose="02010600030101010101" pitchFamily="2" charset="-122"/>
                <a:ea typeface="等线" panose="02010600030101010101" pitchFamily="2" charset="-122"/>
              </a:rPr>
              <a:t>使用流程</a:t>
            </a:r>
            <a:endParaRPr lang="zh-CN" altLang="en-US" sz="2700" b="1" dirty="0">
              <a:solidFill>
                <a:srgbClr val="5248A0"/>
              </a:solidFill>
              <a:latin typeface="等线" panose="02010600030101010101" pitchFamily="2" charset="-122"/>
              <a:ea typeface="等线" panose="02010600030101010101" pitchFamily="2" charset="-122"/>
            </a:endParaRPr>
          </a:p>
        </p:txBody>
      </p:sp>
      <p:pic>
        <p:nvPicPr>
          <p:cNvPr id="2" name="图片 1">
            <a:extLst>
              <a:ext uri="{FF2B5EF4-FFF2-40B4-BE49-F238E27FC236}">
                <a16:creationId xmlns:a16="http://schemas.microsoft.com/office/drawing/2014/main" id="{A804F814-9EB0-4614-8AEE-06A76C804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4934" y="2077534"/>
            <a:ext cx="3319598" cy="2000910"/>
          </a:xfrm>
          <a:prstGeom prst="rect">
            <a:avLst/>
          </a:prstGeom>
          <a:ln>
            <a:solidFill>
              <a:srgbClr val="0070C0"/>
            </a:solidFill>
          </a:ln>
        </p:spPr>
      </p:pic>
      <p:pic>
        <p:nvPicPr>
          <p:cNvPr id="3" name="图片 2">
            <a:extLst>
              <a:ext uri="{FF2B5EF4-FFF2-40B4-BE49-F238E27FC236}">
                <a16:creationId xmlns:a16="http://schemas.microsoft.com/office/drawing/2014/main" id="{1AD0F7A1-6836-488E-84DA-F242AAB41E22}"/>
              </a:ext>
            </a:extLst>
          </p:cNvPr>
          <p:cNvPicPr>
            <a:picLocks noChangeAspect="1"/>
          </p:cNvPicPr>
          <p:nvPr/>
        </p:nvPicPr>
        <p:blipFill rotWithShape="1">
          <a:blip r:embed="rId5">
            <a:extLst>
              <a:ext uri="{28A0092B-C50C-407E-A947-70E740481C1C}">
                <a14:useLocalDpi xmlns:a14="http://schemas.microsoft.com/office/drawing/2010/main" val="0"/>
              </a:ext>
            </a:extLst>
          </a:blip>
          <a:srcRect l="54031"/>
          <a:stretch/>
        </p:blipFill>
        <p:spPr>
          <a:xfrm>
            <a:off x="8920681" y="3561728"/>
            <a:ext cx="2475983" cy="1924672"/>
          </a:xfrm>
          <a:prstGeom prst="rect">
            <a:avLst/>
          </a:prstGeom>
          <a:ln>
            <a:solidFill>
              <a:srgbClr val="0070C0"/>
            </a:solidFill>
          </a:ln>
        </p:spPr>
      </p:pic>
      <p:pic>
        <p:nvPicPr>
          <p:cNvPr id="5" name="图片 4">
            <a:extLst>
              <a:ext uri="{FF2B5EF4-FFF2-40B4-BE49-F238E27FC236}">
                <a16:creationId xmlns:a16="http://schemas.microsoft.com/office/drawing/2014/main" id="{08BD9E2D-CE49-4887-8D9B-9C104B3DAAEF}"/>
              </a:ext>
            </a:extLst>
          </p:cNvPr>
          <p:cNvPicPr/>
          <p:nvPr/>
        </p:nvPicPr>
        <p:blipFill rotWithShape="1">
          <a:blip r:embed="rId6" cstate="print">
            <a:extLst>
              <a:ext uri="{28A0092B-C50C-407E-A947-70E740481C1C}">
                <a14:useLocalDpi xmlns:a14="http://schemas.microsoft.com/office/drawing/2010/main" val="0"/>
              </a:ext>
            </a:extLst>
          </a:blip>
          <a:srcRect r="874"/>
          <a:stretch/>
        </p:blipFill>
        <p:spPr bwMode="auto">
          <a:xfrm>
            <a:off x="2496086" y="2077534"/>
            <a:ext cx="4573418" cy="3408866"/>
          </a:xfrm>
          <a:prstGeom prst="rect">
            <a:avLst/>
          </a:prstGeom>
          <a:noFill/>
          <a:ln>
            <a:solidFill>
              <a:schemeClr val="accent1"/>
            </a:solidFill>
          </a:ln>
        </p:spPr>
      </p:pic>
      <p:sp>
        <p:nvSpPr>
          <p:cNvPr id="6" name="矩形: 圆角 5">
            <a:extLst>
              <a:ext uri="{FF2B5EF4-FFF2-40B4-BE49-F238E27FC236}">
                <a16:creationId xmlns:a16="http://schemas.microsoft.com/office/drawing/2014/main" id="{D34D4C7B-BB92-499E-96B2-80D4078B9859}"/>
              </a:ext>
            </a:extLst>
          </p:cNvPr>
          <p:cNvSpPr/>
          <p:nvPr/>
        </p:nvSpPr>
        <p:spPr>
          <a:xfrm>
            <a:off x="5919287" y="2236895"/>
            <a:ext cx="666027" cy="217054"/>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44007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3F4E8AB4-1639-4F4A-ACEB-587F5CF92BF2}"/>
              </a:ext>
            </a:extLst>
          </p:cNvPr>
          <p:cNvPicPr>
            <a:picLocks noChangeAspect="1"/>
          </p:cNvPicPr>
          <p:nvPr/>
        </p:nvPicPr>
        <p:blipFill rotWithShape="1">
          <a:blip r:embed="rId2">
            <a:extLst>
              <a:ext uri="{28A0092B-C50C-407E-A947-70E740481C1C}">
                <a14:useLocalDpi xmlns:a14="http://schemas.microsoft.com/office/drawing/2010/main" val="0"/>
              </a:ext>
            </a:extLst>
          </a:blip>
          <a:srcRect t="28999" r="547" b="15928"/>
          <a:stretch/>
        </p:blipFill>
        <p:spPr>
          <a:xfrm rot="10800000" flipH="1">
            <a:off x="-12000" y="-1469"/>
            <a:ext cx="12204000" cy="1373069"/>
          </a:xfrm>
          <a:prstGeom prst="rect">
            <a:avLst/>
          </a:prstGeom>
        </p:spPr>
      </p:pic>
      <p:sp>
        <p:nvSpPr>
          <p:cNvPr id="27" name="Text Box 3">
            <a:extLst>
              <a:ext uri="{FF2B5EF4-FFF2-40B4-BE49-F238E27FC236}">
                <a16:creationId xmlns:a16="http://schemas.microsoft.com/office/drawing/2014/main" id="{426DEA3E-BFDB-43B0-A06C-EE0756719C4E}"/>
              </a:ext>
            </a:extLst>
          </p:cNvPr>
          <p:cNvSpPr txBox="1">
            <a:spLocks noChangeArrowheads="1"/>
          </p:cNvSpPr>
          <p:nvPr/>
        </p:nvSpPr>
        <p:spPr bwMode="auto">
          <a:xfrm>
            <a:off x="167430" y="436274"/>
            <a:ext cx="3192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800" b="1" dirty="0">
                <a:solidFill>
                  <a:schemeClr val="bg1"/>
                </a:solidFill>
                <a:latin typeface="微软雅黑" panose="020B0503020204020204" pitchFamily="34" charset="-122"/>
                <a:ea typeface="微软雅黑" panose="020B0503020204020204" pitchFamily="34" charset="-122"/>
              </a:rPr>
              <a:t>全球案例发现系统</a:t>
            </a:r>
            <a:endParaRPr lang="zh-CN" altLang="zh-CN" sz="2800" b="1" dirty="0">
              <a:solidFill>
                <a:schemeClr val="bg1"/>
              </a:solidFill>
              <a:ea typeface="微软雅黑" panose="020B0503020204020204" pitchFamily="34" charset="-122"/>
            </a:endParaRPr>
          </a:p>
        </p:txBody>
      </p:sp>
      <p:sp>
        <p:nvSpPr>
          <p:cNvPr id="28" name="Line 4">
            <a:extLst>
              <a:ext uri="{FF2B5EF4-FFF2-40B4-BE49-F238E27FC236}">
                <a16:creationId xmlns:a16="http://schemas.microsoft.com/office/drawing/2014/main" id="{EA8F728E-C786-4B95-A6A3-A634B9DBCCF8}"/>
              </a:ext>
            </a:extLst>
          </p:cNvPr>
          <p:cNvSpPr>
            <a:spLocks noChangeShapeType="1"/>
          </p:cNvSpPr>
          <p:nvPr/>
        </p:nvSpPr>
        <p:spPr bwMode="auto">
          <a:xfrm>
            <a:off x="638175" y="1089426"/>
            <a:ext cx="22510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29" name="矩形 28">
            <a:extLst>
              <a:ext uri="{FF2B5EF4-FFF2-40B4-BE49-F238E27FC236}">
                <a16:creationId xmlns:a16="http://schemas.microsoft.com/office/drawing/2014/main" id="{EB70FC0B-0084-47D8-A81E-2AD9B0B46F9E}"/>
              </a:ext>
            </a:extLst>
          </p:cNvPr>
          <p:cNvSpPr/>
          <p:nvPr/>
        </p:nvSpPr>
        <p:spPr>
          <a:xfrm>
            <a:off x="9288462" y="2271"/>
            <a:ext cx="226800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C6BD94EF-6707-4C04-BCFA-84596359F3FE}"/>
              </a:ext>
            </a:extLst>
          </p:cNvPr>
          <p:cNvSpPr/>
          <p:nvPr/>
        </p:nvSpPr>
        <p:spPr>
          <a:xfrm flipV="1">
            <a:off x="9288462" y="578271"/>
            <a:ext cx="2268000" cy="216000"/>
          </a:xfrm>
          <a:prstGeom prst="triangle">
            <a:avLst>
              <a:gd name="adj" fmla="val 519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30">
            <a:extLst>
              <a:ext uri="{FF2B5EF4-FFF2-40B4-BE49-F238E27FC236}">
                <a16:creationId xmlns:a16="http://schemas.microsoft.com/office/drawing/2014/main" id="{1A042D25-9949-424E-8148-DB51DF78B249}"/>
              </a:ext>
            </a:extLst>
          </p:cNvPr>
          <p:cNvPicPr>
            <a:picLocks noChangeAspect="1"/>
          </p:cNvPicPr>
          <p:nvPr/>
        </p:nvPicPr>
        <p:blipFill rotWithShape="1">
          <a:blip r:embed="rId3">
            <a:extLst>
              <a:ext uri="{28A0092B-C50C-407E-A947-70E740481C1C}">
                <a14:useLocalDpi xmlns:a14="http://schemas.microsoft.com/office/drawing/2010/main" val="0"/>
              </a:ext>
            </a:extLst>
          </a:blip>
          <a:srcRect l="-426" t="-4970" b="-1"/>
          <a:stretch/>
        </p:blipFill>
        <p:spPr>
          <a:xfrm>
            <a:off x="9432655" y="93713"/>
            <a:ext cx="1889482" cy="396000"/>
          </a:xfrm>
          <a:prstGeom prst="rect">
            <a:avLst/>
          </a:prstGeom>
        </p:spPr>
      </p:pic>
      <p:grpSp>
        <p:nvGrpSpPr>
          <p:cNvPr id="21" name="组合 20">
            <a:extLst>
              <a:ext uri="{FF2B5EF4-FFF2-40B4-BE49-F238E27FC236}">
                <a16:creationId xmlns:a16="http://schemas.microsoft.com/office/drawing/2014/main" id="{BB692461-7B63-403F-936F-BC2257F3AF77}"/>
              </a:ext>
            </a:extLst>
          </p:cNvPr>
          <p:cNvGrpSpPr/>
          <p:nvPr/>
        </p:nvGrpSpPr>
        <p:grpSpPr>
          <a:xfrm>
            <a:off x="644908" y="2437447"/>
            <a:ext cx="672074" cy="576064"/>
            <a:chOff x="467544" y="1275606"/>
            <a:chExt cx="504056" cy="432048"/>
          </a:xfrm>
        </p:grpSpPr>
        <p:cxnSp>
          <p:nvCxnSpPr>
            <p:cNvPr id="22" name="直接连接符 21">
              <a:extLst>
                <a:ext uri="{FF2B5EF4-FFF2-40B4-BE49-F238E27FC236}">
                  <a16:creationId xmlns:a16="http://schemas.microsoft.com/office/drawing/2014/main" id="{620D95CD-4F21-4F91-A318-24754BD4101A}"/>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C05CEBD3-636E-4588-B8FD-7CBE9F927AA2}"/>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grpSp>
        <p:nvGrpSpPr>
          <p:cNvPr id="24" name="组合 23">
            <a:extLst>
              <a:ext uri="{FF2B5EF4-FFF2-40B4-BE49-F238E27FC236}">
                <a16:creationId xmlns:a16="http://schemas.microsoft.com/office/drawing/2014/main" id="{8EA592F1-3127-4781-985F-099CC565D34E}"/>
              </a:ext>
            </a:extLst>
          </p:cNvPr>
          <p:cNvGrpSpPr/>
          <p:nvPr/>
        </p:nvGrpSpPr>
        <p:grpSpPr>
          <a:xfrm rot="10800000">
            <a:off x="1316983" y="5044258"/>
            <a:ext cx="672074" cy="576064"/>
            <a:chOff x="467544" y="1275606"/>
            <a:chExt cx="504056" cy="432048"/>
          </a:xfrm>
        </p:grpSpPr>
        <p:cxnSp>
          <p:nvCxnSpPr>
            <p:cNvPr id="25" name="直接连接符 24">
              <a:extLst>
                <a:ext uri="{FF2B5EF4-FFF2-40B4-BE49-F238E27FC236}">
                  <a16:creationId xmlns:a16="http://schemas.microsoft.com/office/drawing/2014/main" id="{3AABC61E-75A2-4762-9987-1907AFD982EB}"/>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13710FA3-6F61-43F4-8531-DAAD5271CF2E}"/>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sp>
        <p:nvSpPr>
          <p:cNvPr id="32" name="TextBox 80">
            <a:extLst>
              <a:ext uri="{FF2B5EF4-FFF2-40B4-BE49-F238E27FC236}">
                <a16:creationId xmlns:a16="http://schemas.microsoft.com/office/drawing/2014/main" id="{864C3704-CA98-4C1C-BDB0-5A6AF77772F7}"/>
              </a:ext>
            </a:extLst>
          </p:cNvPr>
          <p:cNvSpPr txBox="1"/>
          <p:nvPr/>
        </p:nvSpPr>
        <p:spPr>
          <a:xfrm>
            <a:off x="776358" y="2567563"/>
            <a:ext cx="1290901" cy="3030893"/>
          </a:xfrm>
          <a:prstGeom prst="rect">
            <a:avLst/>
          </a:prstGeom>
          <a:noFill/>
          <a:ln>
            <a:noFill/>
          </a:ln>
        </p:spPr>
        <p:txBody>
          <a:bodyPr wrap="square" lIns="121917" tIns="60958" rIns="121917" bIns="60958" numCol="2" rtlCol="0">
            <a:spAutoFit/>
          </a:bodyPr>
          <a:lstStyle/>
          <a:p>
            <a:r>
              <a:rPr lang="zh-CN" altLang="en-US" sz="2700" dirty="0">
                <a:solidFill>
                  <a:schemeClr val="tx1">
                    <a:lumMod val="85000"/>
                    <a:lumOff val="15000"/>
                  </a:schemeClr>
                </a:solidFill>
                <a:latin typeface="等线" panose="02010600030101010101" pitchFamily="2" charset="-122"/>
                <a:ea typeface="等线" panose="02010600030101010101" pitchFamily="2" charset="-122"/>
              </a:rPr>
              <a:t>全球案例发现系统</a:t>
            </a:r>
            <a:r>
              <a:rPr lang="zh-CN" altLang="en-US" sz="2700" dirty="0">
                <a:solidFill>
                  <a:srgbClr val="5248A0"/>
                </a:solidFill>
                <a:latin typeface="等线" panose="02010600030101010101" pitchFamily="2" charset="-122"/>
                <a:ea typeface="等线" panose="02010600030101010101" pitchFamily="2" charset="-122"/>
              </a:rPr>
              <a:t>使用流程</a:t>
            </a:r>
            <a:endParaRPr lang="zh-CN" altLang="en-US" sz="2700" b="1" dirty="0">
              <a:solidFill>
                <a:srgbClr val="5248A0"/>
              </a:solidFill>
              <a:latin typeface="等线" panose="02010600030101010101" pitchFamily="2" charset="-122"/>
              <a:ea typeface="等线" panose="02010600030101010101" pitchFamily="2" charset="-122"/>
            </a:endParaRPr>
          </a:p>
        </p:txBody>
      </p:sp>
      <p:pic>
        <p:nvPicPr>
          <p:cNvPr id="33" name="图片 32">
            <a:extLst>
              <a:ext uri="{FF2B5EF4-FFF2-40B4-BE49-F238E27FC236}">
                <a16:creationId xmlns:a16="http://schemas.microsoft.com/office/drawing/2014/main" id="{8F94B9B0-231B-4225-8948-38420D6EB5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5554" y="2343126"/>
            <a:ext cx="5341228" cy="4078600"/>
          </a:xfrm>
          <a:prstGeom prst="rect">
            <a:avLst/>
          </a:prstGeom>
          <a:ln>
            <a:solidFill>
              <a:schemeClr val="accent1"/>
            </a:solidFill>
          </a:ln>
        </p:spPr>
      </p:pic>
      <p:sp>
        <p:nvSpPr>
          <p:cNvPr id="34" name="矩形 33">
            <a:extLst>
              <a:ext uri="{FF2B5EF4-FFF2-40B4-BE49-F238E27FC236}">
                <a16:creationId xmlns:a16="http://schemas.microsoft.com/office/drawing/2014/main" id="{093AB6F0-23F3-4D64-A94B-871B41426A74}"/>
              </a:ext>
            </a:extLst>
          </p:cNvPr>
          <p:cNvSpPr/>
          <p:nvPr/>
        </p:nvSpPr>
        <p:spPr>
          <a:xfrm>
            <a:off x="5264295" y="2356803"/>
            <a:ext cx="1920994" cy="23519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Box 28">
            <a:extLst>
              <a:ext uri="{FF2B5EF4-FFF2-40B4-BE49-F238E27FC236}">
                <a16:creationId xmlns:a16="http://schemas.microsoft.com/office/drawing/2014/main" id="{44AA89B9-5F1E-43FA-A97B-6057AE209A5C}"/>
              </a:ext>
            </a:extLst>
          </p:cNvPr>
          <p:cNvSpPr txBox="1"/>
          <p:nvPr/>
        </p:nvSpPr>
        <p:spPr>
          <a:xfrm>
            <a:off x="2515711" y="3223420"/>
            <a:ext cx="955390" cy="307777"/>
          </a:xfrm>
          <a:prstGeom prst="rect">
            <a:avLst/>
          </a:prstGeom>
          <a:solidFill>
            <a:schemeClr val="bg1"/>
          </a:solidFill>
          <a:ln>
            <a:solidFill>
              <a:srgbClr val="FF0000"/>
            </a:solidFill>
          </a:ln>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学科分类</a:t>
            </a:r>
          </a:p>
        </p:txBody>
      </p:sp>
      <p:cxnSp>
        <p:nvCxnSpPr>
          <p:cNvPr id="36" name="直接箭头连接符 35">
            <a:extLst>
              <a:ext uri="{FF2B5EF4-FFF2-40B4-BE49-F238E27FC236}">
                <a16:creationId xmlns:a16="http://schemas.microsoft.com/office/drawing/2014/main" id="{E8335A33-2B83-42B6-8646-480AE2BB7022}"/>
              </a:ext>
            </a:extLst>
          </p:cNvPr>
          <p:cNvCxnSpPr>
            <a:cxnSpLocks/>
          </p:cNvCxnSpPr>
          <p:nvPr/>
        </p:nvCxnSpPr>
        <p:spPr>
          <a:xfrm flipH="1">
            <a:off x="3471101" y="2979252"/>
            <a:ext cx="222552" cy="232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E0144C52-2935-487F-A478-9C260AF7E809}"/>
              </a:ext>
            </a:extLst>
          </p:cNvPr>
          <p:cNvCxnSpPr>
            <a:cxnSpLocks/>
          </p:cNvCxnSpPr>
          <p:nvPr/>
        </p:nvCxnSpPr>
        <p:spPr>
          <a:xfrm flipV="1">
            <a:off x="5778191" y="2040131"/>
            <a:ext cx="489705" cy="2907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1">
            <a:extLst>
              <a:ext uri="{FF2B5EF4-FFF2-40B4-BE49-F238E27FC236}">
                <a16:creationId xmlns:a16="http://schemas.microsoft.com/office/drawing/2014/main" id="{136F8276-09B4-4E80-A9FD-869C376D683E}"/>
              </a:ext>
            </a:extLst>
          </p:cNvPr>
          <p:cNvSpPr txBox="1"/>
          <p:nvPr/>
        </p:nvSpPr>
        <p:spPr>
          <a:xfrm>
            <a:off x="6267896" y="1734395"/>
            <a:ext cx="955390" cy="307777"/>
          </a:xfrm>
          <a:prstGeom prst="rect">
            <a:avLst/>
          </a:prstGeom>
          <a:solidFill>
            <a:schemeClr val="bg1"/>
          </a:solidFill>
          <a:ln>
            <a:solidFill>
              <a:srgbClr val="FF0000"/>
            </a:solidFill>
          </a:ln>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检索分类</a:t>
            </a:r>
          </a:p>
        </p:txBody>
      </p:sp>
      <p:cxnSp>
        <p:nvCxnSpPr>
          <p:cNvPr id="39" name="直接箭头连接符 38">
            <a:extLst>
              <a:ext uri="{FF2B5EF4-FFF2-40B4-BE49-F238E27FC236}">
                <a16:creationId xmlns:a16="http://schemas.microsoft.com/office/drawing/2014/main" id="{EA772FB7-D167-4E9F-9C49-53406259BFFB}"/>
              </a:ext>
            </a:extLst>
          </p:cNvPr>
          <p:cNvCxnSpPr>
            <a:cxnSpLocks/>
            <a:endCxn id="40" idx="1"/>
          </p:cNvCxnSpPr>
          <p:nvPr/>
        </p:nvCxnSpPr>
        <p:spPr>
          <a:xfrm flipV="1">
            <a:off x="6982252" y="3825135"/>
            <a:ext cx="445896" cy="40896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TextBox 35">
            <a:extLst>
              <a:ext uri="{FF2B5EF4-FFF2-40B4-BE49-F238E27FC236}">
                <a16:creationId xmlns:a16="http://schemas.microsoft.com/office/drawing/2014/main" id="{B8899463-B4E8-4DB1-BD32-05F94204DCAB}"/>
              </a:ext>
            </a:extLst>
          </p:cNvPr>
          <p:cNvSpPr txBox="1"/>
          <p:nvPr/>
        </p:nvSpPr>
        <p:spPr>
          <a:xfrm>
            <a:off x="7428148" y="3563525"/>
            <a:ext cx="948762" cy="523220"/>
          </a:xfrm>
          <a:prstGeom prst="rect">
            <a:avLst/>
          </a:prstGeom>
          <a:solidFill>
            <a:schemeClr val="bg1"/>
          </a:solidFill>
          <a:ln>
            <a:solidFill>
              <a:srgbClr val="FF0000"/>
            </a:solidFill>
          </a:ln>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热门案例</a:t>
            </a:r>
            <a:endParaRPr lang="en-US" altLang="zh-CN" sz="1400" dirty="0">
              <a:latin typeface="微软雅黑" panose="020B0503020204020204" pitchFamily="34" charset="-122"/>
              <a:ea typeface="微软雅黑" panose="020B0503020204020204" pitchFamily="34" charset="-122"/>
            </a:endParaRPr>
          </a:p>
          <a:p>
            <a:r>
              <a:rPr lang="zh-CN" altLang="en-US" sz="1400" dirty="0">
                <a:latin typeface="微软雅黑" panose="020B0503020204020204" pitchFamily="34" charset="-122"/>
                <a:ea typeface="微软雅黑" panose="020B0503020204020204" pitchFamily="34" charset="-122"/>
              </a:rPr>
              <a:t>最新案例</a:t>
            </a:r>
          </a:p>
        </p:txBody>
      </p:sp>
      <p:sp>
        <p:nvSpPr>
          <p:cNvPr id="41" name="Rectangle 3">
            <a:extLst>
              <a:ext uri="{FF2B5EF4-FFF2-40B4-BE49-F238E27FC236}">
                <a16:creationId xmlns:a16="http://schemas.microsoft.com/office/drawing/2014/main" id="{12E05094-445B-4399-9183-DF298154544C}"/>
              </a:ext>
            </a:extLst>
          </p:cNvPr>
          <p:cNvSpPr>
            <a:spLocks noChangeArrowheads="1"/>
          </p:cNvSpPr>
          <p:nvPr/>
        </p:nvSpPr>
        <p:spPr bwMode="auto">
          <a:xfrm>
            <a:off x="8100002" y="4663424"/>
            <a:ext cx="3661432" cy="175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048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1pPr>
            <a:lvl2pPr marL="4572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2pPr>
            <a:lvl3pPr marL="9144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3pPr>
            <a:lvl4pPr marL="13716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4pPr>
            <a:lvl5pPr marL="18288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5pPr>
            <a:lvl6pPr marL="22860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6pPr>
            <a:lvl7pPr marL="27432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7pPr>
            <a:lvl8pPr marL="32004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8pPr>
            <a:lvl9pPr marL="3657600" fontAlgn="base">
              <a:spcBef>
                <a:spcPct val="0"/>
              </a:spcBef>
              <a:spcAft>
                <a:spcPct val="0"/>
              </a:spcAft>
              <a:tabLst>
                <a:tab pos="4572000" algn="l"/>
              </a:tabLst>
              <a:defRPr>
                <a:solidFill>
                  <a:schemeClr val="tx1"/>
                </a:solidFill>
                <a:latin typeface="Arial" pitchFamily="34" charset="0"/>
                <a:ea typeface="宋体" pitchFamily="2" charset="-122"/>
                <a:cs typeface="宋体" pitchFamily="2" charset="-122"/>
              </a:defRPr>
            </a:lvl9pPr>
          </a:lstStyle>
          <a:p>
            <a:pPr marL="0" marR="0" lvl="0" indent="304800" algn="l" defTabSz="914400" rtl="0" eaLnBrk="0" fontAlgn="base" latinLnBrk="0" hangingPunct="0">
              <a:lnSpc>
                <a:spcPct val="150000"/>
              </a:lnSpc>
              <a:spcBef>
                <a:spcPct val="0"/>
              </a:spcBef>
              <a:spcAft>
                <a:spcPct val="0"/>
              </a:spcAft>
              <a:buClrTx/>
              <a:buSzTx/>
              <a:buFontTx/>
              <a:buNone/>
              <a:tabLst>
                <a:tab pos="4572000" algn="l"/>
              </a:tabLst>
            </a:pPr>
            <a:r>
              <a:rPr kumimoji="0" lang="zh-CN" altLang="en-US" sz="2000" b="1" i="0" u="none" strike="noStrike" cap="none" normalizeH="0" baseline="0" dirty="0">
                <a:ln>
                  <a:noFill/>
                </a:ln>
                <a:solidFill>
                  <a:schemeClr val="tx1"/>
                </a:solidFill>
                <a:effectLst/>
                <a:latin typeface="等线" panose="02010600030101010101" pitchFamily="2" charset="-122"/>
                <a:ea typeface="等线" panose="02010600030101010101" pitchFamily="2" charset="-122"/>
              </a:rPr>
              <a:t>案例浏览方式：</a:t>
            </a:r>
            <a:endParaRPr kumimoji="0" lang="en-US" altLang="zh-CN" sz="2000" b="1" i="0" u="none" strike="noStrike" cap="none" normalizeH="0" baseline="0" dirty="0">
              <a:ln>
                <a:noFill/>
              </a:ln>
              <a:solidFill>
                <a:schemeClr val="tx1"/>
              </a:solidFill>
              <a:effectLst/>
              <a:latin typeface="等线" panose="02010600030101010101" pitchFamily="2" charset="-122"/>
              <a:ea typeface="等线" panose="02010600030101010101" pitchFamily="2" charset="-122"/>
            </a:endParaRPr>
          </a:p>
          <a:p>
            <a:pPr marL="0" marR="0" lvl="0" indent="304800" algn="l" defTabSz="914400" rtl="0" eaLnBrk="0" fontAlgn="base" latinLnBrk="0" hangingPunct="0">
              <a:lnSpc>
                <a:spcPct val="150000"/>
              </a:lnSpc>
              <a:spcBef>
                <a:spcPct val="0"/>
              </a:spcBef>
              <a:spcAft>
                <a:spcPct val="0"/>
              </a:spcAft>
              <a:buClrTx/>
              <a:buSzTx/>
              <a:buFontTx/>
              <a:buNone/>
              <a:tabLst>
                <a:tab pos="4572000" algn="l"/>
              </a:tabLst>
            </a:pPr>
            <a:r>
              <a:rPr kumimoji="0" lang="zh-CN" altLang="en-US"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学科分类</a:t>
            </a:r>
            <a:endParaRPr kumimoji="0" lang="en-US" altLang="zh-CN"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endParaRPr>
          </a:p>
          <a:p>
            <a:pPr marL="0" marR="0" lvl="0" indent="304800" algn="l" defTabSz="914400" rtl="0" eaLnBrk="0" fontAlgn="base" latinLnBrk="0" hangingPunct="0">
              <a:lnSpc>
                <a:spcPct val="150000"/>
              </a:lnSpc>
              <a:spcBef>
                <a:spcPct val="0"/>
              </a:spcBef>
              <a:spcAft>
                <a:spcPct val="0"/>
              </a:spcAft>
              <a:buClrTx/>
              <a:buSzTx/>
              <a:buFontTx/>
              <a:buNone/>
              <a:tabLst>
                <a:tab pos="4572000" algn="l"/>
              </a:tabLst>
            </a:pPr>
            <a:r>
              <a:rPr kumimoji="0" lang="zh-CN" altLang="en-US"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检索（</a:t>
            </a:r>
            <a:r>
              <a:rPr lang="zh-CN" altLang="en-US" dirty="0">
                <a:latin typeface="等线" panose="02010600030101010101" pitchFamily="2" charset="-122"/>
                <a:ea typeface="等线" panose="02010600030101010101" pitchFamily="2" charset="-122"/>
              </a:rPr>
              <a:t>简单检索、高级检索）</a:t>
            </a:r>
            <a:endParaRPr kumimoji="0" lang="en-US" altLang="zh-CN"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endParaRPr>
          </a:p>
          <a:p>
            <a:pPr eaLnBrk="0" hangingPunct="0">
              <a:lnSpc>
                <a:spcPct val="150000"/>
              </a:lnSpc>
            </a:pPr>
            <a:r>
              <a:rPr kumimoji="0" lang="zh-CN" altLang="en-US"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热门案例</a:t>
            </a:r>
            <a:r>
              <a:rPr kumimoji="0" lang="en-US" altLang="zh-CN"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a:t>
            </a:r>
            <a:r>
              <a:rPr kumimoji="0" lang="zh-CN" altLang="en-US" sz="1800" b="0" i="0" u="none" strike="noStrike" cap="none" normalizeH="0" baseline="0" dirty="0">
                <a:ln>
                  <a:noFill/>
                </a:ln>
                <a:solidFill>
                  <a:schemeClr val="tx1"/>
                </a:solidFill>
                <a:effectLst/>
                <a:latin typeface="等线" panose="02010600030101010101" pitchFamily="2" charset="-122"/>
                <a:ea typeface="等线" panose="02010600030101010101" pitchFamily="2" charset="-122"/>
              </a:rPr>
              <a:t>最新</a:t>
            </a:r>
            <a:r>
              <a:rPr lang="zh-CN" altLang="en-US" dirty="0">
                <a:latin typeface="等线" panose="02010600030101010101" pitchFamily="2" charset="-122"/>
                <a:ea typeface="等线" panose="02010600030101010101" pitchFamily="2" charset="-122"/>
              </a:rPr>
              <a:t>案例</a:t>
            </a:r>
          </a:p>
        </p:txBody>
      </p:sp>
      <p:sp>
        <p:nvSpPr>
          <p:cNvPr id="42" name="矩形 41">
            <a:extLst>
              <a:ext uri="{FF2B5EF4-FFF2-40B4-BE49-F238E27FC236}">
                <a16:creationId xmlns:a16="http://schemas.microsoft.com/office/drawing/2014/main" id="{6637668C-D819-4C8C-B042-E89DB9FACEEF}"/>
              </a:ext>
            </a:extLst>
          </p:cNvPr>
          <p:cNvSpPr/>
          <p:nvPr/>
        </p:nvSpPr>
        <p:spPr>
          <a:xfrm>
            <a:off x="3693653" y="2710214"/>
            <a:ext cx="441590" cy="24263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a:extLst>
              <a:ext uri="{FF2B5EF4-FFF2-40B4-BE49-F238E27FC236}">
                <a16:creationId xmlns:a16="http://schemas.microsoft.com/office/drawing/2014/main" id="{5656E89A-6DB6-40BC-A616-5ACB5362E377}"/>
              </a:ext>
            </a:extLst>
          </p:cNvPr>
          <p:cNvSpPr/>
          <p:nvPr/>
        </p:nvSpPr>
        <p:spPr>
          <a:xfrm>
            <a:off x="4392017" y="4057061"/>
            <a:ext cx="2590235" cy="748345"/>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5434683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2891</TotalTime>
  <Words>1177</Words>
  <Application>Microsoft Office PowerPoint</Application>
  <PresentationFormat>宽屏</PresentationFormat>
  <Paragraphs>176</Paragraphs>
  <Slides>19</Slides>
  <Notes>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19</vt:i4>
      </vt:variant>
    </vt:vector>
  </HeadingPairs>
  <TitlesOfParts>
    <vt:vector size="28" baseType="lpstr">
      <vt:lpstr>FontAwesome</vt:lpstr>
      <vt:lpstr>等线</vt:lpstr>
      <vt:lpstr>等线 Light</vt:lpstr>
      <vt:lpstr>华文宋体</vt:lpstr>
      <vt:lpstr>微软雅黑</vt:lpstr>
      <vt:lpstr>Arial</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market</dc:creator>
  <cp:lastModifiedBy>xiao bu</cp:lastModifiedBy>
  <cp:revision>373</cp:revision>
  <dcterms:created xsi:type="dcterms:W3CDTF">2020-06-12T08:27:58Z</dcterms:created>
  <dcterms:modified xsi:type="dcterms:W3CDTF">2020-11-06T05:48:40Z</dcterms:modified>
</cp:coreProperties>
</file>