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7" r:id="rId3"/>
    <p:sldId id="318" r:id="rId4"/>
    <p:sldId id="319" r:id="rId5"/>
    <p:sldId id="258" r:id="rId6"/>
    <p:sldId id="259" r:id="rId7"/>
    <p:sldId id="298" r:id="rId8"/>
    <p:sldId id="314" r:id="rId9"/>
    <p:sldId id="261" r:id="rId10"/>
    <p:sldId id="262" r:id="rId11"/>
    <p:sldId id="299" r:id="rId12"/>
    <p:sldId id="266" r:id="rId13"/>
    <p:sldId id="300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15" r:id="rId32"/>
    <p:sldId id="302" r:id="rId33"/>
    <p:sldId id="286" r:id="rId34"/>
    <p:sldId id="287" r:id="rId35"/>
    <p:sldId id="288" r:id="rId36"/>
    <p:sldId id="303" r:id="rId37"/>
    <p:sldId id="293" r:id="rId38"/>
    <p:sldId id="307" r:id="rId39"/>
    <p:sldId id="309" r:id="rId40"/>
    <p:sldId id="310" r:id="rId41"/>
    <p:sldId id="311" r:id="rId42"/>
    <p:sldId id="312" r:id="rId43"/>
    <p:sldId id="308" r:id="rId44"/>
    <p:sldId id="305" r:id="rId45"/>
    <p:sldId id="306" r:id="rId46"/>
    <p:sldId id="296" r:id="rId47"/>
    <p:sldId id="297" r:id="rId4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063" autoAdjust="0"/>
  </p:normalViewPr>
  <p:slideViewPr>
    <p:cSldViewPr snapToGrid="0" snapToObjects="1">
      <p:cViewPr varScale="1">
        <p:scale>
          <a:sx n="70" d="100"/>
          <a:sy n="70" d="100"/>
        </p:scale>
        <p:origin x="648" y="5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精确的对象数据对比，平台提供了两两对象之间的，知识脉络关联及延伸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8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除此之外，平台还新增了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下载的全文保障方式，我们可以通过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平台下载指引对部分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期刊或文献进行下载。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5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477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>
                <a:effectLst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71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在导航方面，平台做了基于期刊文献资源解析的期刊、学科、地区知识本体内容的详尽描述，并提供整理、统计及分析服务，提供相关内容的导航导读功能。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91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60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58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15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63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21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6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我将从平台简介、平台参数、六大功能、平台价值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4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574086" y="546586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期刊寻宝</a:t>
            </a:r>
            <a:r>
              <a:rPr lang="en-US" altLang="zh-CN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0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玩转海量学术资源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3478795" y="6125936"/>
            <a:ext cx="3544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4527" y="6138992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274208" y="6125936"/>
            <a:ext cx="4571092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7" y="1498705"/>
            <a:ext cx="5165688" cy="41214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62" y="1718124"/>
            <a:ext cx="4744800" cy="2668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8778" y="2717238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1973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8778" y="4425015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5231" y="1036356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5231" y="26945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5231" y="4438463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78" y="1036356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15000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9400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平台参数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/>
          <p:nvPr/>
        </p:nvGrpSpPr>
        <p:grpSpPr>
          <a:xfrm>
            <a:off x="490816" y="1051997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/>
          <p:nvPr/>
        </p:nvGrpSpPr>
        <p:grpSpPr>
          <a:xfrm>
            <a:off x="490816" y="241911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基本检索、高级检索、检索式检索、期刊检索、作者检索、机构检索、主题检索、基金检索</a:t>
              </a:r>
              <a:endParaRPr lang="en-US" altLang="zh-CN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/>
          <p:nvPr/>
        </p:nvGrpSpPr>
        <p:grpSpPr>
          <a:xfrm>
            <a:off x="490816" y="3798933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</a:p>
          </p:txBody>
        </p:sp>
      </p:grpSp>
      <p:grpSp>
        <p:nvGrpSpPr>
          <p:cNvPr id="82" name="组合 14"/>
          <p:cNvGrpSpPr/>
          <p:nvPr/>
        </p:nvGrpSpPr>
        <p:grpSpPr>
          <a:xfrm>
            <a:off x="490816" y="5167545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平台参数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417120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923367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349824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93771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85563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640370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649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534265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</a:p>
        </p:txBody>
      </p:sp>
      <p:sp>
        <p:nvSpPr>
          <p:cNvPr id="57" name="文本框 14"/>
          <p:cNvSpPr txBox="1"/>
          <p:nvPr/>
        </p:nvSpPr>
        <p:spPr>
          <a:xfrm>
            <a:off x="4503389" y="134959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9796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446622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1261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840570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949083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707005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</a:p>
        </p:txBody>
      </p:sp>
      <p:sp>
        <p:nvSpPr>
          <p:cNvPr id="78" name="矩形 77"/>
          <p:cNvSpPr/>
          <p:nvPr/>
        </p:nvSpPr>
        <p:spPr>
          <a:xfrm>
            <a:off x="5962738" y="26132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87606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76095" y="5733913"/>
            <a:ext cx="226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</a:p>
        </p:txBody>
      </p:sp>
      <p:sp>
        <p:nvSpPr>
          <p:cNvPr id="82" name="矩形 81"/>
          <p:cNvSpPr/>
          <p:nvPr/>
        </p:nvSpPr>
        <p:spPr>
          <a:xfrm>
            <a:off x="1706928" y="536458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9304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95485"/>
            <a:ext cx="232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</a:p>
        </p:txBody>
      </p:sp>
      <p:sp>
        <p:nvSpPr>
          <p:cNvPr id="86" name="矩形 85"/>
          <p:cNvSpPr/>
          <p:nvPr/>
        </p:nvSpPr>
        <p:spPr>
          <a:xfrm>
            <a:off x="274567" y="4299734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3249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12615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在平台首页的检索框直接输入检索条件进行检索，该检索条件可以是任意字段、题名或关键词、题名、刊名、关键词、作者名、机构名、基金名等字段信息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5" y="2198429"/>
            <a:ext cx="7815402" cy="406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481652" y="4904267"/>
            <a:ext cx="2138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3389732" y="5016536"/>
            <a:ext cx="608254" cy="295270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6" y="4800040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9" y="2456972"/>
            <a:ext cx="5027463" cy="1783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59" y="850256"/>
            <a:ext cx="6249622" cy="921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382188" y="4267206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606709" y="108136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高级检索</a:t>
            </a:r>
          </a:p>
        </p:txBody>
      </p:sp>
      <p:sp>
        <p:nvSpPr>
          <p:cNvPr id="24" name="矩形 23"/>
          <p:cNvSpPr/>
          <p:nvPr/>
        </p:nvSpPr>
        <p:spPr>
          <a:xfrm>
            <a:off x="1145738" y="4275830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01490" y="1116486"/>
            <a:ext cx="1370480" cy="497541"/>
            <a:chOff x="6319370" y="2277034"/>
            <a:chExt cx="1370480" cy="497541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527300"/>
              <a:ext cx="838200" cy="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390911" y="1926933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145738" y="1949141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1934456"/>
            <a:ext cx="6416466" cy="3537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1934456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701550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751148" y="1833167"/>
            <a:ext cx="308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注意必须大写，运算符两边需空一格；检索词前需加字段标识符，如“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检索式范例：</a:t>
            </a:r>
            <a:endParaRPr lang="en-US" altLang="zh-CN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 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情报学）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 A=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范并思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1" y="1851829"/>
            <a:ext cx="5345910" cy="2862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" y="1705434"/>
            <a:ext cx="7642999" cy="4511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矩形 32"/>
          <p:cNvSpPr/>
          <p:nvPr/>
        </p:nvSpPr>
        <p:spPr>
          <a:xfrm>
            <a:off x="2846937" y="1042927"/>
            <a:ext cx="348044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en-US" altLang="zh-CN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	  B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4732" y="3126898"/>
            <a:ext cx="1547911" cy="2971623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301947" y="2758147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024113" y="2391533"/>
            <a:ext cx="1702667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3973119" y="2148690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左聚类面板支持“年份”、“学科”、“期刊收录”、“主题”、“期刊”、“作者”、“机构”多类别层叠筛选，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根据自己的检索需求不断选择聚类项，提高文献的检准率。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307" y="2319303"/>
            <a:ext cx="1917365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319303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319303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306126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0544"/>
            <a:ext cx="9144000" cy="4064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98958" y="913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访问入口</a:t>
            </a:r>
            <a:endParaRPr lang="zh-CN" altLang="en-US" sz="4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6080" y="3200400"/>
            <a:ext cx="685800" cy="1499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7608" y="5577840"/>
            <a:ext cx="1143000" cy="25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230"/>
          <p:cNvGrpSpPr/>
          <p:nvPr/>
        </p:nvGrpSpPr>
        <p:grpSpPr>
          <a:xfrm>
            <a:off x="3726031" y="3669635"/>
            <a:ext cx="693774" cy="682909"/>
            <a:chOff x="3612390" y="2447763"/>
            <a:chExt cx="835660" cy="835660"/>
          </a:xfrm>
        </p:grpSpPr>
        <p:grpSp>
          <p:nvGrpSpPr>
            <p:cNvPr id="1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9" name="文本框 1229"/>
            <p:cNvSpPr txBox="1"/>
            <p:nvPr/>
          </p:nvSpPr>
          <p:spPr>
            <a:xfrm>
              <a:off x="3791464" y="2543792"/>
              <a:ext cx="442548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1	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7353151" y="5093051"/>
            <a:ext cx="693774" cy="682909"/>
          </a:xfrm>
          <a:prstGeom prst="ellipse">
            <a:avLst/>
          </a:prstGeom>
          <a:gradFill flip="none" rotWithShape="1">
            <a:gsLst>
              <a:gs pos="0">
                <a:srgbClr val="0D0D0D">
                  <a:lumMod val="0"/>
                  <a:lumOff val="100000"/>
                </a:srgbClr>
              </a:gs>
              <a:gs pos="35000">
                <a:srgbClr val="0D0D0D">
                  <a:lumMod val="0"/>
                  <a:lumOff val="100000"/>
                </a:srgbClr>
              </a:gs>
              <a:gs pos="100000">
                <a:sysClr val="window" lastClr="FFFFFF">
                  <a:lumMod val="75000"/>
                </a:sys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>
            <a:outerShdw blurRad="368300" dist="139700" dir="7980000" sx="108000" sy="108000" algn="t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2AFF3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9" name="文本框 1229"/>
          <p:cNvSpPr txBox="1"/>
          <p:nvPr/>
        </p:nvSpPr>
        <p:spPr>
          <a:xfrm>
            <a:off x="7501820" y="51715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smtClean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2	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2AFF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12002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" y="1790006"/>
            <a:ext cx="8124822" cy="3677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6865"/>
            <a:ext cx="39250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9" name="矩形 8"/>
          <p:cNvSpPr/>
          <p:nvPr/>
        </p:nvSpPr>
        <p:spPr>
          <a:xfrm>
            <a:off x="4916244" y="2528048"/>
            <a:ext cx="1919985" cy="40879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3991"/>
          <a:stretch/>
        </p:blipFill>
        <p:spPr>
          <a:xfrm>
            <a:off x="859084" y="4264634"/>
            <a:ext cx="7049820" cy="17333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83" y="2606678"/>
            <a:ext cx="7038095" cy="1514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77469" y="683719"/>
            <a:ext cx="23645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五大全文保障方式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6324" y="3516452"/>
            <a:ext cx="3078359" cy="46463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1064" y="5382637"/>
            <a:ext cx="1034816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93504" y="774210"/>
            <a:ext cx="1632181" cy="528000"/>
            <a:chOff x="-959036" y="2213142"/>
            <a:chExt cx="1632181" cy="528000"/>
          </a:xfrm>
        </p:grpSpPr>
        <p:sp>
          <p:nvSpPr>
            <p:cNvPr id="20" name="矩形 1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在线阅读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6647" y="774210"/>
            <a:ext cx="1632181" cy="528000"/>
            <a:chOff x="-959036" y="2213142"/>
            <a:chExt cx="1632181" cy="528000"/>
          </a:xfrm>
        </p:grpSpPr>
        <p:sp>
          <p:nvSpPr>
            <p:cNvPr id="23" name="矩形 22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下载全文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93376" y="774210"/>
            <a:ext cx="1632181" cy="528000"/>
            <a:chOff x="-959036" y="2213142"/>
            <a:chExt cx="1632181" cy="528000"/>
          </a:xfrm>
        </p:grpSpPr>
        <p:sp>
          <p:nvSpPr>
            <p:cNvPr id="26" name="矩形 25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文献传递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69740" y="1401893"/>
            <a:ext cx="1992015" cy="528000"/>
            <a:chOff x="-959036" y="2213142"/>
            <a:chExt cx="1632181" cy="528000"/>
          </a:xfrm>
        </p:grpSpPr>
        <p:sp>
          <p:nvSpPr>
            <p:cNvPr id="29" name="矩形 28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altLang="zh-CN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OA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期刊链接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14023" y="1401893"/>
            <a:ext cx="1986153" cy="528000"/>
            <a:chOff x="-959036" y="2213142"/>
            <a:chExt cx="1632181" cy="528000"/>
          </a:xfrm>
        </p:grpSpPr>
        <p:sp>
          <p:nvSpPr>
            <p:cNvPr id="32" name="矩形 31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网络资源链接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7821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原有的（浏览器）在线阅读功能的基础上，页面上下滑动和翻页更加灵活方便，方便用户实现全文预览。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5" y="2041546"/>
            <a:ext cx="6584788" cy="43937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6" y="4396563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07" y="2119428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799025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端下载体验。</a:t>
            </a:r>
          </a:p>
        </p:txBody>
      </p:sp>
      <p:sp>
        <p:nvSpPr>
          <p:cNvPr id="10" name="矩形 9"/>
          <p:cNvSpPr/>
          <p:nvPr/>
        </p:nvSpPr>
        <p:spPr>
          <a:xfrm>
            <a:off x="1953449" y="3531476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79274" y="5164333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5" y="1684745"/>
            <a:ext cx="6991165" cy="475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77924"/>
            <a:ext cx="66598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期刊链接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（开放存取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Open Access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485" y="1718311"/>
            <a:ext cx="3132458" cy="55012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65362"/>
            <a:ext cx="66598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网络资源链接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部分文献可通过解析取得网络下载地址，根据链接热度排行选择下载，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直接跳转至相应网站获取全文。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14" y="2048570"/>
            <a:ext cx="6282727" cy="443769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9013" y="3582348"/>
            <a:ext cx="6282727" cy="21945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通过共引和同被引文献，越查越深。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参考文献、引证文献汇总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3198958" y="913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访问入口</a:t>
            </a:r>
            <a:endParaRPr lang="zh-CN" altLang="en-US" sz="4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551053" y="1868427"/>
            <a:ext cx="7956959" cy="47335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34640" y="4855464"/>
            <a:ext cx="1216152" cy="21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9265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9" y="706992"/>
            <a:ext cx="27944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97" y="1344729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179410" y="1602984"/>
            <a:ext cx="575931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08" y="4373807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857" y="4373807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近十年来期刊学术评价指标的分析数据，引用期刊领域权威的学术分析指标，且每个指标都配备详尽的定义说明，让数据评价指标有理可循，同时也能帮助用户更好的认识指标的评价方法；采用影响因子走势，引用期刊列表和被引期刊列表多元化评价体系，使用户对期刊学术数据有大致的了解。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" y="2751211"/>
            <a:ext cx="7253615" cy="35464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6115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为满足用户职称评定材料的下载打印需求，期刊封面下端提供职称评审材料打包下载按钮。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54" y="1893717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69" y="4249214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7383190" y="3548268"/>
            <a:ext cx="995615" cy="25492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" y="954487"/>
            <a:ext cx="8585823" cy="536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" y="1820674"/>
            <a:ext cx="8224482" cy="35325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0611" y="1920045"/>
            <a:ext cx="1962890" cy="5219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4" y="1690128"/>
            <a:ext cx="7747669" cy="3562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3145" y="3468830"/>
            <a:ext cx="1499899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006596"/>
            <a:ext cx="8020119" cy="4245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进入个人用户账号，用户可以查看自己的检索历史、浏览历史、下载历史行为轨迹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，便于用户回溯检索记录和浏览记录。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123" y="4968037"/>
            <a:ext cx="1536810" cy="128373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0736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移动客户端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通过“中文期刊手机助手”获得权限后，可随时随地的查阅与下载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支持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76" y="2486475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移动应用：中文期刊手机助手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9" y="680240"/>
            <a:ext cx="76214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Step1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000" y="1724331"/>
            <a:ext cx="6456875" cy="31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392914" y="5255771"/>
            <a:ext cx="849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方式二：在各主流手机应用市场，如：百度应用、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7528" y="1724331"/>
            <a:ext cx="55613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3198958" y="913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访问入口</a:t>
            </a:r>
            <a:endParaRPr lang="zh-CN" altLang="en-US" sz="4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8"/>
          <a:stretch/>
        </p:blipFill>
        <p:spPr>
          <a:xfrm>
            <a:off x="0" y="2319172"/>
            <a:ext cx="9144000" cy="42919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51192" y="2331720"/>
            <a:ext cx="539496" cy="201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642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7944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Step2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：注册登录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后，打开客户端，点击客户端左上角的     （如左下图），然后输入手机号码，获取验证码后，完成手机号注册。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45" y="1249620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737" y="2257896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756134" y="2725938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756134" y="5195429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776229" y="2725938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772958" y="5302585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IP</a:t>
            </a: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如果你的手机处于连接图书馆（校园网）</a:t>
            </a:r>
            <a:r>
              <a:rPr lang="en-US" altLang="zh-CN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的状态，并且你所在的学校已经开通了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69" y="669676"/>
            <a:ext cx="34055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Step3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：账号权限认证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292" y="1466333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网页平台二维码验证</a:t>
            </a:r>
            <a:endParaRPr lang="en-US" altLang="zh-CN" sz="20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如果你所在的学校已经开通了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，你可以通过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范围内），在页面的右上角找到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为手机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授权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15" y="4065437"/>
            <a:ext cx="4931185" cy="16941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6"/>
            <a:ext cx="2150319" cy="1699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023945" y="4232960"/>
            <a:ext cx="662151" cy="6963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当你依次完成了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个月请按照以上流程重新注册认证）。</a:t>
            </a:r>
            <a:endParaRPr lang="en-US" altLang="zh-CN" sz="16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22" y="1712928"/>
            <a:ext cx="7565675" cy="41316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4189072" y="2835194"/>
            <a:ext cx="598752" cy="2674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742" y="5851406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我们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提供</a:t>
            </a: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用户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获得</a:t>
            </a: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我们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提供</a:t>
            </a: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用户</a:t>
            </a:r>
            <a:endParaRPr kumimoji="1" lang="en-US" altLang="zh-CN" sz="3500" b="1" dirty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>
                <a:solidFill>
                  <a:schemeClr val="bg1"/>
                </a:solidFill>
              </a:rPr>
              <a:t>获得</a:t>
            </a: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32562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81304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8828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33781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80085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7608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588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4"/>
          <p:cNvSpPr txBox="1"/>
          <p:nvPr/>
        </p:nvSpPr>
        <p:spPr>
          <a:xfrm>
            <a:off x="740533" y="876200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10" name="矩形 9"/>
          <p:cNvSpPr/>
          <p:nvPr/>
        </p:nvSpPr>
        <p:spPr>
          <a:xfrm>
            <a:off x="872113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917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1264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菱形 12"/>
          <p:cNvSpPr/>
          <p:nvPr/>
        </p:nvSpPr>
        <p:spPr>
          <a:xfrm rot="18900000">
            <a:off x="102951" y="1806371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18900000">
            <a:off x="3917705" y="2935370"/>
            <a:ext cx="1061525" cy="1061525"/>
          </a:xfrm>
          <a:prstGeom prst="diamond">
            <a:avLst/>
          </a:prstGeom>
          <a:solidFill>
            <a:srgbClr val="F8F8F8">
              <a:alpha val="20000"/>
            </a:srgbClr>
          </a:solidFill>
          <a:ln w="6350">
            <a:solidFill>
              <a:srgbClr val="FFFF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8900000">
            <a:off x="3758991" y="3761365"/>
            <a:ext cx="2157474" cy="2157474"/>
          </a:xfrm>
          <a:prstGeom prst="diamond">
            <a:avLst/>
          </a:prstGeom>
          <a:solidFill>
            <a:srgbClr val="F8F8F8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4941245" y="3122056"/>
            <a:ext cx="3736458" cy="1008903"/>
            <a:chOff x="4941245" y="3043065"/>
            <a:chExt cx="3736458" cy="692497"/>
          </a:xfrm>
        </p:grpSpPr>
        <p:sp>
          <p:nvSpPr>
            <p:cNvPr id="26" name="圆角矩形 25"/>
            <p:cNvSpPr/>
            <p:nvPr/>
          </p:nvSpPr>
          <p:spPr>
            <a:xfrm>
              <a:off x="4941245" y="3056099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5133398" y="3043065"/>
              <a:ext cx="35443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重庆维普资讯有限公司</a:t>
              </a:r>
              <a:endPara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www.vipinfo.com.cn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7" name="Picture 3" descr="适用于2.5米以外远距离扫码"/>
          <p:cNvPicPr>
            <a:picLocks noChangeAspect="1" noChangeArrowheads="1"/>
          </p:cNvPicPr>
          <p:nvPr/>
        </p:nvPicPr>
        <p:blipFill>
          <a:blip r:embed="rId4" cstate="print"/>
          <a:srcRect l="5271" t="5554" r="5050" b="4468"/>
          <a:stretch>
            <a:fillRect/>
          </a:stretch>
        </p:blipFill>
        <p:spPr>
          <a:xfrm>
            <a:off x="1145457" y="2829149"/>
            <a:ext cx="2357449" cy="239690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98" name="组合 97"/>
          <p:cNvGrpSpPr/>
          <p:nvPr/>
        </p:nvGrpSpPr>
        <p:grpSpPr>
          <a:xfrm>
            <a:off x="3855645" y="2251801"/>
            <a:ext cx="4911813" cy="1389483"/>
            <a:chOff x="3880029" y="1800697"/>
            <a:chExt cx="4911813" cy="1389483"/>
          </a:xfrm>
        </p:grpSpPr>
        <p:sp>
          <p:nvSpPr>
            <p:cNvPr id="27" name="文本框 49"/>
            <p:cNvSpPr txBox="1"/>
            <p:nvPr/>
          </p:nvSpPr>
          <p:spPr>
            <a:xfrm>
              <a:off x="3880029" y="1800697"/>
              <a:ext cx="180031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28" name="文本框 51"/>
            <p:cNvSpPr txBox="1"/>
            <p:nvPr/>
          </p:nvSpPr>
          <p:spPr>
            <a:xfrm>
              <a:off x="4960449" y="1927335"/>
              <a:ext cx="3831393" cy="4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600" dirty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技术服务热线：</a:t>
              </a:r>
              <a:r>
                <a:rPr lang="en-US" altLang="zh-CN" sz="2400" dirty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400-638-5550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圆角矩形 11"/>
          <p:cNvSpPr/>
          <p:nvPr/>
        </p:nvSpPr>
        <p:spPr>
          <a:xfrm>
            <a:off x="3742349" y="3744194"/>
            <a:ext cx="1794691" cy="440872"/>
          </a:xfrm>
          <a:prstGeom prst="roundRect">
            <a:avLst/>
          </a:prstGeom>
          <a:noFill/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维普资讯</a:t>
            </a:r>
          </a:p>
        </p:txBody>
      </p:sp>
      <p:sp>
        <p:nvSpPr>
          <p:cNvPr id="13" name="矩形 12"/>
          <p:cNvSpPr/>
          <p:nvPr/>
        </p:nvSpPr>
        <p:spPr>
          <a:xfrm>
            <a:off x="2869388" y="2522954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>
                <a:solidFill>
                  <a:schemeClr val="bg1"/>
                </a:solidFill>
              </a:rPr>
              <a:t>感谢聆听</a:t>
            </a: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737441" y="608381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737441" y="1798061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37441" y="2987742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37441" y="4177423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7441" y="536710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学术期刊仍然是价值最高的连续动态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</a:t>
            </a:r>
            <a:endParaRPr lang="en-US" altLang="zh-CN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endParaRPr lang="en-US" altLang="zh-CN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经过全新改版升级，维普推出了新一代期刊大数据平台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106"/>
          <a:stretch/>
        </p:blipFill>
        <p:spPr>
          <a:xfrm>
            <a:off x="965154" y="2700360"/>
            <a:ext cx="7362908" cy="391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707155" y="4914984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251700" y="4071011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70" y="750521"/>
            <a:ext cx="1715875" cy="15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19507" y="750521"/>
            <a:ext cx="5707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是我国最大的期刊全文数据库，而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是在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的基础上研发而来，平台重点围绕用户界面体验、内部逻辑管理和核心价值的明确。使得平台回归“资源保障价值”和“检索性能优化”的核心价值。</a:t>
            </a:r>
            <a:endParaRPr lang="zh-CN" altLang="en-US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4795" y="3243057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083" y="3120181"/>
            <a:ext cx="1163001" cy="1163001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改进一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22974" y="3430836"/>
            <a:ext cx="3851306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优化用户界面体验，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理清界面的内部逻辑</a:t>
            </a:r>
          </a:p>
        </p:txBody>
      </p:sp>
      <p:sp>
        <p:nvSpPr>
          <p:cNvPr id="15" name="矩形 14"/>
          <p:cNvSpPr/>
          <p:nvPr/>
        </p:nvSpPr>
        <p:spPr>
          <a:xfrm>
            <a:off x="4529115" y="4160304"/>
            <a:ext cx="338525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规范检索流程，优化高级检索和检索式检索检索和输出方案，提高检索结果的效率和质量 </a:t>
            </a:r>
          </a:p>
        </p:txBody>
      </p:sp>
      <p:sp>
        <p:nvSpPr>
          <p:cNvPr id="17" name="矩形 16"/>
          <p:cNvSpPr/>
          <p:nvPr/>
        </p:nvSpPr>
        <p:spPr>
          <a:xfrm>
            <a:off x="1480552" y="5004276"/>
            <a:ext cx="291932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改善检索结果的分面聚类、排序筛选的检索逻辑，为用户提供更加精准信息资源</a:t>
            </a:r>
          </a:p>
        </p:txBody>
      </p:sp>
      <p:sp>
        <p:nvSpPr>
          <p:cNvPr id="44" name="椭圆 43"/>
          <p:cNvSpPr/>
          <p:nvPr/>
        </p:nvSpPr>
        <p:spPr>
          <a:xfrm>
            <a:off x="7853984" y="3948135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914371" y="4379461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改进二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9120" y="4792108"/>
            <a:ext cx="1163001" cy="1163001"/>
            <a:chOff x="2269958" y="1776879"/>
            <a:chExt cx="953408" cy="953408"/>
          </a:xfrm>
        </p:grpSpPr>
        <p:sp>
          <p:nvSpPr>
            <p:cNvPr id="48" name="椭圆 47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2319462" y="2152658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298299" y="5742940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75715" y="5955341"/>
            <a:ext cx="3385255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新增用户中心，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方便用户回溯检索记录和文献收藏</a:t>
            </a:r>
          </a:p>
        </p:txBody>
      </p:sp>
      <p:sp>
        <p:nvSpPr>
          <p:cNvPr id="54" name="椭圆 53"/>
          <p:cNvSpPr/>
          <p:nvPr/>
        </p:nvSpPr>
        <p:spPr>
          <a:xfrm>
            <a:off x="7853984" y="5620064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914371" y="6078453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改进四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</TotalTime>
  <Words>6147</Words>
  <Application>Microsoft Office PowerPoint</Application>
  <PresentationFormat>全屏显示(4:3)</PresentationFormat>
  <Paragraphs>384</Paragraphs>
  <Slides>47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方正兰亭超细黑简体</vt:lpstr>
      <vt:lpstr>方正兰亭纤黑简体</vt:lpstr>
      <vt:lpstr>经典美黑简</vt:lpstr>
      <vt:lpstr>思源黑体 CN Normal</vt:lpstr>
      <vt:lpstr>宋体</vt:lpstr>
      <vt:lpstr>微软雅黑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Lenovo</cp:lastModifiedBy>
  <cp:revision>330</cp:revision>
  <dcterms:created xsi:type="dcterms:W3CDTF">2015-04-26T00:57:12Z</dcterms:created>
  <dcterms:modified xsi:type="dcterms:W3CDTF">2020-09-21T05:24:17Z</dcterms:modified>
</cp:coreProperties>
</file>