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6.svg" ContentType="image/svg+xml"/>
  <Override PartName="/ppt/media/image68.svg" ContentType="image/svg+xml"/>
  <Override PartName="/ppt/media/image7.svg" ContentType="image/svg+xml"/>
  <Override PartName="/ppt/media/image70.svg" ContentType="image/svg+xml"/>
  <Override PartName="/ppt/media/image72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2" r:id="rId7"/>
    <p:sldId id="279" r:id="rId8"/>
    <p:sldId id="263" r:id="rId9"/>
    <p:sldId id="259" r:id="rId10"/>
    <p:sldId id="265" r:id="rId11"/>
    <p:sldId id="282" r:id="rId12"/>
    <p:sldId id="266" r:id="rId13"/>
    <p:sldId id="295" r:id="rId14"/>
    <p:sldId id="296" r:id="rId15"/>
    <p:sldId id="297" r:id="rId16"/>
    <p:sldId id="299" r:id="rId17"/>
    <p:sldId id="260" r:id="rId18"/>
    <p:sldId id="270" r:id="rId19"/>
    <p:sldId id="278" r:id="rId20"/>
    <p:sldId id="281" r:id="rId21"/>
    <p:sldId id="261" r:id="rId22"/>
    <p:sldId id="271" r:id="rId23"/>
    <p:sldId id="273" r:id="rId24"/>
    <p:sldId id="298" r:id="rId25"/>
    <p:sldId id="283" r:id="rId26"/>
    <p:sldId id="275" r:id="rId27"/>
  </p:sldIdLst>
  <p:sldSz cx="12192000" cy="6858000"/>
  <p:notesSz cx="6858000" cy="9144000"/>
  <p:embeddedFontLst>
    <p:embeddedFont>
      <p:font typeface="汉仪晓波花月圆W" panose="00020600040101010101" charset="-122"/>
      <p:regular r:id="rId31"/>
    </p:embeddedFont>
    <p:embeddedFont>
      <p:font typeface="微软雅黑" panose="020B0503020204020204" charset="-122"/>
      <p:regular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  <p:embeddedFont>
      <p:font typeface="汉仪雅酷黑 45W" panose="020B0404020202020204" charset="-122"/>
      <p:regular r:id="rId37"/>
    </p:embeddedFont>
    <p:embeddedFont>
      <p:font typeface="幼圆" panose="02010509060101010101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AFA"/>
    <a:srgbClr val="30506A"/>
    <a:srgbClr val="96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2.xml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2.svg"/><Relationship Id="rId7" Type="http://schemas.openxmlformats.org/officeDocument/2006/relationships/image" Target="../media/image71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4.svg"/><Relationship Id="rId7" Type="http://schemas.openxmlformats.org/officeDocument/2006/relationships/image" Target="../media/image33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svg"/><Relationship Id="rId7" Type="http://schemas.openxmlformats.org/officeDocument/2006/relationships/image" Target="../media/image41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8.svg"/><Relationship Id="rId13" Type="http://schemas.openxmlformats.org/officeDocument/2006/relationships/image" Target="../media/image47.png"/><Relationship Id="rId12" Type="http://schemas.openxmlformats.org/officeDocument/2006/relationships/image" Target="../media/image46.svg"/><Relationship Id="rId11" Type="http://schemas.openxmlformats.org/officeDocument/2006/relationships/image" Target="../media/image45.png"/><Relationship Id="rId10" Type="http://schemas.openxmlformats.org/officeDocument/2006/relationships/image" Target="../media/image44.sv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svg"/><Relationship Id="rId7" Type="http://schemas.openxmlformats.org/officeDocument/2006/relationships/image" Target="../media/image55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8.svg"/><Relationship Id="rId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14283" y="2921635"/>
            <a:ext cx="7158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00B0F0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语林学习拓展数据库</a:t>
            </a:r>
            <a:endParaRPr lang="zh-CN" altLang="en-US" sz="6000">
              <a:solidFill>
                <a:srgbClr val="00B0F0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98610" y="5988050"/>
            <a:ext cx="27762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汉仪晓波花月圆W" panose="00020600040101010101" charset="-122"/>
                <a:sym typeface="+mn-ea"/>
              </a:rPr>
              <a:t>合肥博西数据工程技术有限公司</a:t>
            </a:r>
            <a:endParaRPr lang="zh-CN" altLang="en-US" sz="1400" b="1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汉仪晓波花月圆W" panose="00020600040101010101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317" y="556260"/>
            <a:ext cx="12192635" cy="5745480"/>
            <a:chOff x="-1" y="927"/>
            <a:chExt cx="19201" cy="9048"/>
          </a:xfrm>
        </p:grpSpPr>
        <p:grpSp>
          <p:nvGrpSpPr>
            <p:cNvPr id="6" name="组合 5"/>
            <p:cNvGrpSpPr/>
            <p:nvPr/>
          </p:nvGrpSpPr>
          <p:grpSpPr>
            <a:xfrm>
              <a:off x="-1" y="927"/>
              <a:ext cx="5530" cy="1489"/>
              <a:chOff x="1180" y="1054"/>
              <a:chExt cx="4275" cy="1151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5227" y="1063"/>
                <a:ext cx="0" cy="1142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889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 flipH="1" flipV="1">
              <a:off x="13670" y="8487"/>
              <a:ext cx="5530" cy="1489"/>
              <a:chOff x="1180" y="1054"/>
              <a:chExt cx="4275" cy="1151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227" y="1063"/>
                <a:ext cx="0" cy="1142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889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直接连接符 27"/>
          <p:cNvCxnSpPr/>
          <p:nvPr/>
        </p:nvCxnSpPr>
        <p:spPr>
          <a:xfrm>
            <a:off x="213360" y="1640840"/>
            <a:ext cx="0" cy="2041525"/>
          </a:xfrm>
          <a:prstGeom prst="line">
            <a:avLst/>
          </a:prstGeom>
          <a:ln w="381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1974195" y="3176270"/>
            <a:ext cx="0" cy="2041525"/>
          </a:xfrm>
          <a:prstGeom prst="line">
            <a:avLst/>
          </a:prstGeom>
          <a:ln w="381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" y="232486"/>
            <a:ext cx="2941377" cy="13824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-6032" y="3726180"/>
            <a:ext cx="12204065" cy="0"/>
          </a:xfrm>
          <a:prstGeom prst="line">
            <a:avLst/>
          </a:prstGeom>
          <a:ln w="254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5926138" y="3556000"/>
            <a:ext cx="339725" cy="339725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811588" y="3556635"/>
            <a:ext cx="339725" cy="339725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97038" y="3567430"/>
            <a:ext cx="339725" cy="339725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040688" y="3556000"/>
            <a:ext cx="339725" cy="339725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158413" y="3568065"/>
            <a:ext cx="339725" cy="339725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476375" y="2435225"/>
            <a:ext cx="781050" cy="78105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01</a:t>
            </a:r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88340" y="4124960"/>
            <a:ext cx="235839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思维导图</a:t>
            </a:r>
            <a:endParaRPr lang="zh-CN" altLang="en-US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591560" y="4233545"/>
            <a:ext cx="781050" cy="78105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02</a:t>
            </a:r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880360" y="2240915"/>
            <a:ext cx="235839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深度赏析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705475" y="2435225"/>
            <a:ext cx="781050" cy="78105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03</a:t>
            </a:r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17440" y="4236085"/>
            <a:ext cx="235839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知识伸</a:t>
            </a:r>
            <a:r>
              <a:rPr lang="zh-CN" altLang="en-US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延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820025" y="4233545"/>
            <a:ext cx="781050" cy="78105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04</a:t>
            </a:r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84695" y="2240915"/>
            <a:ext cx="235839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讨论专区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9937750" y="2393950"/>
            <a:ext cx="781050" cy="78105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rPr>
              <a:t>05</a:t>
            </a:r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91625" y="4236085"/>
            <a:ext cx="235839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青青</a:t>
            </a: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写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5360" y="97155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/>
              <a:t>深度阅读引导纬度</a:t>
            </a:r>
            <a:endParaRPr lang="zh-CN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5" name="图片 4" descr="微信图片_202111171636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0" y="1081405"/>
            <a:ext cx="6473190" cy="50406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49185" y="2078990"/>
            <a:ext cx="42043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图书特色：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图书均选自各大奖项及榜单前列清单，图书均兼具思想性和阅读性，参考奖项包括国外的诺贝尔文学奖，美国普利策奖，美国国家图书奖，法国龚古尔文学奖，英国布克文学奖等；国内的中国出版政府奖，国家图书馆文津图书奖，茅盾文学奖，鲁迅文学奖，庄重文文学奖，京东文学奖等，参考畅销榜包括亚马逊、京东、当当等各大平台销售排行榜榜及豆瓣读书年度好书推荐排行榜等。</a:t>
            </a:r>
            <a:endParaRPr lang="zh-CN" altLang="en-US" sz="12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发布时间：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图书出版时间兼顾经典与畅销，对于历史经典著作与近年获奖畅、销作品会穿插引导深度阅读，让读者可以沐浴历史经典的智慧与最新热门与畅销的光辉。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04580" y="138747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深度阅读</a:t>
            </a:r>
            <a:endParaRPr lang="zh-CN" altLang="en-US" b="1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3" name="图片 2" descr="微信图片_202111171643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1060450"/>
            <a:ext cx="5716905" cy="3515360"/>
          </a:xfrm>
          <a:prstGeom prst="rect">
            <a:avLst/>
          </a:prstGeom>
        </p:spPr>
      </p:pic>
      <p:pic>
        <p:nvPicPr>
          <p:cNvPr id="4" name="图片 3" descr="微信图片_202111171644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055" y="1060450"/>
            <a:ext cx="5596890" cy="35153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037080" y="4714240"/>
            <a:ext cx="2358390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思维导图</a:t>
            </a:r>
            <a:endParaRPr lang="zh-CN" altLang="en-US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作者简介、书籍简介，以及知名学者、作家、影视名人对此书的推荐和解读，从书籍中提练取关键信息点，引发阅读兴趣。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07070" y="4852670"/>
            <a:ext cx="23583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深度赏析</a:t>
            </a:r>
            <a:endParaRPr lang="zh-CN" altLang="en-US" sz="18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精选和本期书籍相关的深度剖析好文章，紧密围绕本期书籍开展深度文章赏析。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8" name="图片 7" descr="微信图片_202111171644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1160780"/>
            <a:ext cx="5520690" cy="333057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91055" y="4895850"/>
            <a:ext cx="23583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知识伸</a:t>
            </a:r>
            <a:r>
              <a:rPr lang="zh-CN" altLang="en-US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延</a:t>
            </a:r>
            <a:endParaRPr lang="zh-CN" altLang="en-US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围绕本期书籍做知识延伸拓展，提供有关书籍作者、相关人物等有关本书的一些故事及见解等。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2" name="图片 1" descr="微信图片_202111171655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290" y="1119505"/>
            <a:ext cx="5438775" cy="337185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7670800" y="4618990"/>
            <a:ext cx="2358390" cy="189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讨论专区</a:t>
            </a:r>
            <a:endParaRPr lang="zh-CN" altLang="en-US" sz="18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阅读过程中，读者对书中某一细节或某一段落深受感动、启发或疑问，在平台发表观点，其他读者就此话题，讨论或答疑，读深读细，形成共鸣和直接交流。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3" name="图片 2" descr="微信图片_202111171658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0" y="1291590"/>
            <a:ext cx="8044815" cy="483997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023985" y="2345055"/>
            <a:ext cx="235839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青青</a:t>
            </a: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写</a:t>
            </a:r>
            <a:endParaRPr lang="zh-CN" altLang="en-US" sz="10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系统阅读完毕后，读者可以利用语林平台的青青写模块，发表个人关于本期书籍阅读中的总体感悟，表达自己关于书籍的最新见解，分享个人心得、体会，与广大读者一起共同交流、进步。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52750"/>
            <a:ext cx="12193905" cy="952500"/>
            <a:chOff x="0" y="4786"/>
            <a:chExt cx="19203" cy="15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4786"/>
              <a:ext cx="5530" cy="1489"/>
              <a:chOff x="1180" y="1054"/>
              <a:chExt cx="4275" cy="1151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flipH="1" flipV="1">
              <a:off x="13673" y="4798"/>
              <a:ext cx="5530" cy="1489"/>
              <a:chOff x="1180" y="1054"/>
              <a:chExt cx="4275" cy="1151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文本框 4"/>
          <p:cNvSpPr txBox="1"/>
          <p:nvPr/>
        </p:nvSpPr>
        <p:spPr>
          <a:xfrm>
            <a:off x="4689793" y="2937193"/>
            <a:ext cx="281241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产品优势</a:t>
            </a:r>
            <a:endParaRPr lang="zh-CN" altLang="en-US" sz="32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advantage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97560" y="2018665"/>
            <a:ext cx="2326640" cy="3410585"/>
            <a:chOff x="2012" y="3189"/>
            <a:chExt cx="3664" cy="5371"/>
          </a:xfrm>
        </p:grpSpPr>
        <p:sp>
          <p:nvSpPr>
            <p:cNvPr id="15" name="圆角矩形 14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01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43" y="5784"/>
              <a:ext cx="3203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云服务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无缝对接微信公众号、微官网、手机APP等</a:t>
              </a:r>
              <a:endPara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58540" y="2018665"/>
            <a:ext cx="2326640" cy="3410585"/>
            <a:chOff x="2012" y="3189"/>
            <a:chExt cx="3664" cy="5371"/>
          </a:xfrm>
        </p:grpSpPr>
        <p:sp>
          <p:nvSpPr>
            <p:cNvPr id="17" name="圆角矩形 16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02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243" y="5784"/>
              <a:ext cx="3203" cy="2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权威</a:t>
              </a:r>
              <a:endPara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汇集众多重点高校、省市级图书馆相关专家研发的活动方案</a:t>
              </a:r>
              <a:endPara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13170" y="2018665"/>
            <a:ext cx="2326640" cy="3410585"/>
            <a:chOff x="2012" y="3189"/>
            <a:chExt cx="3664" cy="5371"/>
          </a:xfrm>
        </p:grpSpPr>
        <p:sp>
          <p:nvSpPr>
            <p:cNvPr id="23" name="圆角矩形 22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03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243" y="5784"/>
              <a:ext cx="3203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实用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平台功能实用，方便操作，方案设计实用，利于实施</a:t>
              </a:r>
              <a:endPara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68435" y="2018665"/>
            <a:ext cx="2326640" cy="3410585"/>
            <a:chOff x="2012" y="3189"/>
            <a:chExt cx="3664" cy="5371"/>
          </a:xfrm>
        </p:grpSpPr>
        <p:sp>
          <p:nvSpPr>
            <p:cNvPr id="29" name="圆角矩形 28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04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43" y="5784"/>
              <a:ext cx="3203" cy="2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高效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“一站式”活动管理，“模块化”活动设置，“一键式”多平台发布，“云端式”活动参与</a:t>
              </a:r>
              <a:endPara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产品优势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advantage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97560" y="2018665"/>
            <a:ext cx="2326640" cy="3410585"/>
            <a:chOff x="2012" y="3189"/>
            <a:chExt cx="3664" cy="5371"/>
          </a:xfrm>
        </p:grpSpPr>
        <p:sp>
          <p:nvSpPr>
            <p:cNvPr id="15" name="圆角矩形 14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05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43" y="5784"/>
              <a:ext cx="3203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共享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每个馆既是使用者，也是内容贡献者</a:t>
              </a:r>
              <a:endPara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58540" y="2018665"/>
            <a:ext cx="2326640" cy="3410585"/>
            <a:chOff x="2012" y="3189"/>
            <a:chExt cx="3664" cy="5371"/>
          </a:xfrm>
        </p:grpSpPr>
        <p:sp>
          <p:nvSpPr>
            <p:cNvPr id="17" name="圆角矩形 16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06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243" y="5784"/>
              <a:ext cx="3203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个性</a:t>
              </a:r>
              <a:endPara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提供个性化设置方案，满足个性化活动需求</a:t>
              </a:r>
              <a:endPara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13170" y="2018665"/>
            <a:ext cx="2326640" cy="3410585"/>
            <a:chOff x="2012" y="3189"/>
            <a:chExt cx="3664" cy="5371"/>
          </a:xfrm>
        </p:grpSpPr>
        <p:sp>
          <p:nvSpPr>
            <p:cNvPr id="23" name="圆角矩形 22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07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243" y="5784"/>
              <a:ext cx="3203" cy="2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智能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基于大数据、云计算技术开发，支持电脑、平板、手机、触摸屏等多终端管理或参与</a:t>
              </a:r>
              <a:endPara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68435" y="2018665"/>
            <a:ext cx="2326640" cy="3410585"/>
            <a:chOff x="2012" y="3189"/>
            <a:chExt cx="3664" cy="5371"/>
          </a:xfrm>
        </p:grpSpPr>
        <p:sp>
          <p:nvSpPr>
            <p:cNvPr id="29" name="圆角矩形 28"/>
            <p:cNvSpPr/>
            <p:nvPr/>
          </p:nvSpPr>
          <p:spPr>
            <a:xfrm>
              <a:off x="2012" y="3189"/>
              <a:ext cx="3664" cy="5371"/>
            </a:xfrm>
            <a:prstGeom prst="roundRect">
              <a:avLst/>
            </a:prstGeom>
            <a:noFill/>
            <a:ln w="38100">
              <a:solidFill>
                <a:srgbClr val="96C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141" y="397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08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43" y="5784"/>
              <a:ext cx="3203" cy="1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粘性</a:t>
              </a:r>
              <a:endPara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  <a:cs typeface="汉仪晓波花月圆W" panose="00020600040101010101" charset="-122"/>
                  <a:sym typeface="+mn-ea"/>
                </a:rPr>
                <a:t>提高图书馆与读者互动频率，增强图书馆服务粘性</a:t>
              </a:r>
              <a:endPara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产品优势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advantage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产品定位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</a:t>
            </a:r>
            <a:r>
              <a:rPr lang="en-US" altLang="zh-CN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positioning</a:t>
            </a:r>
            <a:endParaRPr lang="en-US" altLang="zh-CN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 rot="18900000">
            <a:off x="1059180" y="2134235"/>
            <a:ext cx="1725930" cy="1725930"/>
          </a:xfrm>
          <a:prstGeom prst="roundRect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 descr="350546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58290" y="2632710"/>
            <a:ext cx="728345" cy="7283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2950" y="4293870"/>
            <a:ext cx="2358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图书馆活动服务得力助手</a:t>
            </a:r>
            <a:endParaRPr lang="zh-CN" altLang="en-US" sz="16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 rot="18900000">
            <a:off x="3835400" y="2133600"/>
            <a:ext cx="1725930" cy="1725930"/>
          </a:xfrm>
          <a:prstGeom prst="roundRect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350543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9885" y="2458085"/>
            <a:ext cx="1076960" cy="10769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19170" y="4293870"/>
            <a:ext cx="2358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图书馆活动案例库、素材库</a:t>
            </a:r>
            <a:endParaRPr lang="zh-CN" altLang="en-US" sz="16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18900000">
            <a:off x="6617970" y="2134235"/>
            <a:ext cx="1725930" cy="1725930"/>
          </a:xfrm>
          <a:prstGeom prst="roundRect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350666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3265" y="2589530"/>
            <a:ext cx="815340" cy="8153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01740" y="4294505"/>
            <a:ext cx="2358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图书馆活动策划、发布、组织、展示“一站式”平台</a:t>
            </a:r>
            <a:endParaRPr lang="zh-CN" altLang="en-US" sz="16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 rot="18900000">
            <a:off x="9406890" y="2134235"/>
            <a:ext cx="1725930" cy="1725930"/>
          </a:xfrm>
          <a:prstGeom prst="roundRect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090660" y="4294505"/>
            <a:ext cx="23583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图书馆活动数据分析、总结、沉淀平台</a:t>
            </a:r>
            <a:endParaRPr lang="zh-CN" altLang="en-US" sz="16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51" name="图片 50" descr="363245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44100" y="2632710"/>
            <a:ext cx="651510" cy="6515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52750"/>
            <a:ext cx="12193905" cy="952500"/>
            <a:chOff x="0" y="4786"/>
            <a:chExt cx="19203" cy="15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4786"/>
              <a:ext cx="5530" cy="1489"/>
              <a:chOff x="1180" y="1054"/>
              <a:chExt cx="4275" cy="1151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flipH="1" flipV="1">
              <a:off x="13673" y="4798"/>
              <a:ext cx="5530" cy="1489"/>
              <a:chOff x="1180" y="1054"/>
              <a:chExt cx="4275" cy="1151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4690110" y="2937193"/>
            <a:ext cx="2811780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应用场景</a:t>
            </a:r>
            <a:endParaRPr lang="zh-CN" altLang="en-US" sz="3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Application scenario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5309870" y="1129665"/>
            <a:ext cx="1572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sz="4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目录</a:t>
            </a:r>
            <a:endParaRPr lang="zh-CN" sz="28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dist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C</a:t>
            </a:r>
            <a:r>
              <a:rPr lang="en-US" altLang="zh-CN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ATALOG</a:t>
            </a:r>
            <a:endParaRPr lang="en-US" altLang="zh-CN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2" name="图片 1" descr="350535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75805" y="3696335"/>
            <a:ext cx="614045" cy="614045"/>
          </a:xfrm>
          <a:prstGeom prst="rect">
            <a:avLst/>
          </a:prstGeom>
        </p:spPr>
      </p:pic>
      <p:pic>
        <p:nvPicPr>
          <p:cNvPr id="9" name="图片 8" descr="350546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8185" y="3762375"/>
            <a:ext cx="502920" cy="502920"/>
          </a:xfrm>
          <a:prstGeom prst="rect">
            <a:avLst/>
          </a:prstGeom>
        </p:spPr>
      </p:pic>
      <p:pic>
        <p:nvPicPr>
          <p:cNvPr id="13" name="图片 12" descr="350546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1365" y="3773170"/>
            <a:ext cx="481965" cy="48196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9324340" y="3375660"/>
            <a:ext cx="1256030" cy="1256030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54495" y="3375660"/>
            <a:ext cx="1256030" cy="1256030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97635" y="4918075"/>
            <a:ext cx="168402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产品概述</a:t>
            </a:r>
            <a:endParaRPr lang="zh-CN" altLang="en-US" sz="1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Product overview</a:t>
            </a:r>
            <a:endParaRPr lang="zh-CN" altLang="en-US" sz="1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184015" y="3375660"/>
            <a:ext cx="1256030" cy="1256030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70020" y="4918075"/>
            <a:ext cx="168402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1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11630" y="3375660"/>
            <a:ext cx="1256030" cy="1256030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41135" y="4918075"/>
            <a:ext cx="168402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产品优势</a:t>
            </a:r>
            <a:endParaRPr lang="zh-CN" altLang="en-US" sz="1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advantage</a:t>
            </a:r>
            <a:endParaRPr lang="zh-CN" altLang="en-US" sz="1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10345" y="4918075"/>
            <a:ext cx="1684020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应用场景</a:t>
            </a:r>
            <a:endParaRPr lang="zh-CN" altLang="en-US" sz="1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Application scenario</a:t>
            </a:r>
            <a:endParaRPr lang="zh-CN" altLang="en-US" sz="1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26" name="图片 25" descr="445088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30410" y="3696335"/>
            <a:ext cx="644525" cy="644525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>
            <a:off x="1494790" y="3268345"/>
            <a:ext cx="1490345" cy="1490345"/>
          </a:xfrm>
          <a:prstGeom prst="ellipse">
            <a:avLst/>
          </a:prstGeom>
          <a:noFill/>
          <a:ln w="127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066540" y="3258185"/>
            <a:ext cx="1490345" cy="1490345"/>
          </a:xfrm>
          <a:prstGeom prst="ellipse">
            <a:avLst/>
          </a:prstGeom>
          <a:noFill/>
          <a:ln w="127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637020" y="3258185"/>
            <a:ext cx="1490345" cy="1490345"/>
          </a:xfrm>
          <a:prstGeom prst="ellipse">
            <a:avLst/>
          </a:prstGeom>
          <a:noFill/>
          <a:ln w="127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207500" y="3258185"/>
            <a:ext cx="1490345" cy="1490345"/>
          </a:xfrm>
          <a:prstGeom prst="ellipse">
            <a:avLst/>
          </a:prstGeom>
          <a:noFill/>
          <a:ln w="127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184015" y="1590675"/>
            <a:ext cx="832485" cy="0"/>
          </a:xfrm>
          <a:prstGeom prst="line">
            <a:avLst/>
          </a:prstGeom>
          <a:ln w="254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178040" y="1590675"/>
            <a:ext cx="832485" cy="0"/>
          </a:xfrm>
          <a:prstGeom prst="line">
            <a:avLst/>
          </a:prstGeom>
          <a:ln w="254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应用场景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Application scenario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55395" y="1756410"/>
            <a:ext cx="3846830" cy="893445"/>
            <a:chOff x="1905" y="3051"/>
            <a:chExt cx="6058" cy="1407"/>
          </a:xfrm>
        </p:grpSpPr>
        <p:sp>
          <p:nvSpPr>
            <p:cNvPr id="2" name="椭圆 1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01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32" y="3501"/>
              <a:ext cx="4431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诵读、吟唱、微视频、演讲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55395" y="3233420"/>
            <a:ext cx="3846830" cy="893445"/>
            <a:chOff x="1905" y="3051"/>
            <a:chExt cx="6058" cy="1407"/>
          </a:xfrm>
        </p:grpSpPr>
        <p:sp>
          <p:nvSpPr>
            <p:cNvPr id="6" name="椭圆 5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02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32" y="3501"/>
              <a:ext cx="4431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短剧、绘画、海报设计、logo设计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55395" y="4716145"/>
            <a:ext cx="4029075" cy="893445"/>
            <a:chOff x="1905" y="3051"/>
            <a:chExt cx="6345" cy="1407"/>
          </a:xfrm>
        </p:grpSpPr>
        <p:sp>
          <p:nvSpPr>
            <p:cNvPr id="12" name="椭圆 11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03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92" y="3501"/>
              <a:ext cx="4658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创意手作、征文、书评、投票活动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43090" y="1756410"/>
            <a:ext cx="3878580" cy="893445"/>
            <a:chOff x="1905" y="3051"/>
            <a:chExt cx="6108" cy="1407"/>
          </a:xfrm>
        </p:grpSpPr>
        <p:sp>
          <p:nvSpPr>
            <p:cNvPr id="27" name="椭圆 26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04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82" y="3501"/>
              <a:ext cx="4431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快闪活动、摄影、书签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43090" y="3233420"/>
            <a:ext cx="3935095" cy="893445"/>
            <a:chOff x="1905" y="3051"/>
            <a:chExt cx="6197" cy="1407"/>
          </a:xfrm>
        </p:grpSpPr>
        <p:sp>
          <p:nvSpPr>
            <p:cNvPr id="34" name="椭圆 33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05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71" y="3501"/>
              <a:ext cx="4431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插画设计、漫画设计、文创设计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943090" y="4716145"/>
            <a:ext cx="3935095" cy="893445"/>
            <a:chOff x="1905" y="3051"/>
            <a:chExt cx="6197" cy="1407"/>
          </a:xfrm>
        </p:grpSpPr>
        <p:sp>
          <p:nvSpPr>
            <p:cNvPr id="37" name="椭圆 36"/>
            <p:cNvSpPr/>
            <p:nvPr/>
          </p:nvSpPr>
          <p:spPr>
            <a:xfrm>
              <a:off x="1905" y="3051"/>
              <a:ext cx="1407" cy="1407"/>
            </a:xfrm>
            <a:prstGeom prst="ellipse">
              <a:avLst/>
            </a:prstGeom>
            <a:noFill/>
            <a:ln w="38100">
              <a:solidFill>
                <a:srgbClr val="3050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汉仪晓波花月圆W" panose="00020600040101010101" charset="-122"/>
                  <a:ea typeface="汉仪晓波花月圆W" panose="00020600040101010101" charset="-122"/>
                </a:rPr>
                <a:t>06</a:t>
              </a:r>
              <a:endParaRPr lang="en-US" altLang="zh-CN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671" y="3492"/>
              <a:ext cx="4431" cy="6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</a:rPr>
                <a:t>阅读打卡、猜灯谜、知识竞赛</a:t>
              </a:r>
              <a:endParaRPr lang="zh-CN" altLang="en-US" sz="1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应用场景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Application scenario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598295" y="2105025"/>
            <a:ext cx="3028315" cy="302768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6460" y="2949575"/>
            <a:ext cx="191262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可分析数据类型</a:t>
            </a:r>
            <a:endParaRPr lang="zh-CN" altLang="en-US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性别、年龄、班级、专业、地域、时间、院校等活动偏好</a:t>
            </a:r>
            <a:r>
              <a:rPr lang="zh-CN" altLang="en-US" sz="1000">
                <a:solidFill>
                  <a:schemeClr val="tx1"/>
                </a:solidFill>
                <a:latin typeface="汉仪雅酷黑 45W" panose="020B0404020202020204" charset="-122"/>
                <a:ea typeface="汉仪雅酷黑 45W" panose="020B0404020202020204" charset="-122"/>
                <a:cs typeface="汉仪雅酷黑 45W" panose="020B0404020202020204" charset="-122"/>
              </a:rPr>
              <a:t> </a:t>
            </a:r>
            <a:endParaRPr lang="zh-CN" altLang="en-US" sz="1000">
              <a:solidFill>
                <a:schemeClr val="tx1"/>
              </a:solidFill>
              <a:latin typeface="汉仪雅酷黑 45W" panose="020B0404020202020204" charset="-122"/>
              <a:ea typeface="汉仪雅酷黑 45W" panose="020B0404020202020204" charset="-122"/>
              <a:cs typeface="汉仪雅酷黑 45W" panose="020B0404020202020204" charset="-122"/>
              <a:sym typeface="+mn-ea"/>
            </a:endParaRPr>
          </a:p>
        </p:txBody>
      </p:sp>
      <p:pic>
        <p:nvPicPr>
          <p:cNvPr id="5" name="图片 4" descr="微信图片_20211117165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1011555"/>
            <a:ext cx="5867400" cy="49796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应用场景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Application scenario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430020" y="2104390"/>
            <a:ext cx="3028315" cy="30283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8185" y="2811145"/>
            <a:ext cx="1912620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多种榜单</a:t>
            </a:r>
            <a:endParaRPr lang="zh-CN" altLang="en-US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最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受欢迎活动类型、最佳活动方案、最受欢迎作品、专家最喜爱作品、分享最多作品等多种榜单 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5" name="图片 4" descr="微信图片_20211117165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730" y="447040"/>
            <a:ext cx="699579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使用场景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en-US" altLang="zh-CN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Usage</a:t>
            </a:r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 scenario</a:t>
            </a:r>
            <a:r>
              <a:rPr lang="en-US" altLang="zh-CN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s</a:t>
            </a:r>
            <a:endParaRPr lang="en-US" altLang="zh-CN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2" name="图片 1" descr="微信图片_202111171536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9905" y="975995"/>
            <a:ext cx="6382385" cy="45789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21585" y="5776595"/>
            <a:ext cx="2358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PC</a:t>
            </a: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端</a:t>
            </a:r>
            <a:endParaRPr lang="zh-CN" altLang="en-US" sz="16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70570" y="5776595"/>
            <a:ext cx="2358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微信端</a:t>
            </a:r>
            <a:endParaRPr lang="zh-CN" altLang="en-US" sz="16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6" name="图片 5" descr="微信图片_202111180907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440" y="829945"/>
            <a:ext cx="3168650" cy="47250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317" y="556260"/>
            <a:ext cx="12192635" cy="5745480"/>
            <a:chOff x="-1" y="927"/>
            <a:chExt cx="19201" cy="9048"/>
          </a:xfrm>
        </p:grpSpPr>
        <p:grpSp>
          <p:nvGrpSpPr>
            <p:cNvPr id="6" name="组合 5"/>
            <p:cNvGrpSpPr/>
            <p:nvPr/>
          </p:nvGrpSpPr>
          <p:grpSpPr>
            <a:xfrm>
              <a:off x="-1" y="927"/>
              <a:ext cx="5530" cy="1489"/>
              <a:chOff x="1180" y="1054"/>
              <a:chExt cx="4275" cy="1151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5227" y="1063"/>
                <a:ext cx="0" cy="1142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889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 flipH="1" flipV="1">
              <a:off x="13670" y="8487"/>
              <a:ext cx="5530" cy="1489"/>
              <a:chOff x="1180" y="1054"/>
              <a:chExt cx="4275" cy="1151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227" y="1063"/>
                <a:ext cx="0" cy="1142"/>
              </a:xfrm>
              <a:prstGeom prst="line">
                <a:avLst/>
              </a:prstGeom>
              <a:ln w="381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889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直接连接符 27"/>
          <p:cNvCxnSpPr/>
          <p:nvPr/>
        </p:nvCxnSpPr>
        <p:spPr>
          <a:xfrm>
            <a:off x="213360" y="1640840"/>
            <a:ext cx="0" cy="2041525"/>
          </a:xfrm>
          <a:prstGeom prst="line">
            <a:avLst/>
          </a:prstGeom>
          <a:ln w="381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1974195" y="3176270"/>
            <a:ext cx="0" cy="2041525"/>
          </a:xfrm>
          <a:prstGeom prst="line">
            <a:avLst/>
          </a:prstGeom>
          <a:ln w="381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792538" y="2829560"/>
            <a:ext cx="4606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5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谢谢观看</a:t>
            </a:r>
            <a:endParaRPr lang="zh-CN" altLang="en-US" sz="48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dist"/>
            <a:r>
              <a:rPr lang="zh-CN" altLang="en-US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Thanks for watching</a:t>
            </a:r>
            <a:endParaRPr lang="zh-CN" altLang="en-US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" y="232486"/>
            <a:ext cx="2941377" cy="138244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198610" y="5988050"/>
            <a:ext cx="27762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b="1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汉仪晓波花月圆W" panose="00020600040101010101" charset="-122"/>
                <a:sym typeface="+mn-ea"/>
              </a:rPr>
              <a:t>合肥博西数据工程技术有限公司</a:t>
            </a:r>
            <a:endParaRPr lang="zh-CN" altLang="en-US" sz="1400" b="1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52750"/>
            <a:ext cx="12193905" cy="952500"/>
            <a:chOff x="0" y="4786"/>
            <a:chExt cx="19203" cy="15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4786"/>
              <a:ext cx="5530" cy="1489"/>
              <a:chOff x="1180" y="1054"/>
              <a:chExt cx="4275" cy="1151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flipH="1" flipV="1">
              <a:off x="13673" y="4798"/>
              <a:ext cx="5530" cy="1489"/>
              <a:chOff x="1180" y="1054"/>
              <a:chExt cx="4275" cy="1151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文本框 4"/>
          <p:cNvSpPr txBox="1"/>
          <p:nvPr/>
        </p:nvSpPr>
        <p:spPr>
          <a:xfrm>
            <a:off x="4689793" y="2937193"/>
            <a:ext cx="281241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产品概述</a:t>
            </a:r>
            <a:endParaRPr lang="zh-CN" altLang="en-US" sz="36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Product overview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产品概述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Product overview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136015" y="1661795"/>
            <a:ext cx="1843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语林</a:t>
            </a:r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 </a:t>
            </a:r>
            <a:endParaRPr lang="zh-CN" altLang="en-US" sz="1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87450" y="2298065"/>
            <a:ext cx="399097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一款面向高校及公共图书馆提供深度阅读+活动服务的创新产品，旨在通过平台的引领和服务，拓展读者的阅读和社交视角，形成有助于读者未来自主发展的核心素养，成为既具独立性、创造性又有合作精神、基础扎实的青年才俊。</a:t>
            </a:r>
            <a:endParaRPr lang="zh-CN" altLang="en-US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32230" y="5195570"/>
            <a:ext cx="3214370" cy="603250"/>
            <a:chOff x="7029" y="8911"/>
            <a:chExt cx="4370" cy="820"/>
          </a:xfrm>
          <a:solidFill>
            <a:schemeClr val="tx1"/>
          </a:solidFill>
        </p:grpSpPr>
        <p:pic>
          <p:nvPicPr>
            <p:cNvPr id="43" name="图片 42" descr="3505356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402" y="8911"/>
              <a:ext cx="820" cy="820"/>
            </a:xfrm>
            <a:prstGeom prst="rect">
              <a:avLst/>
            </a:prstGeom>
          </p:spPr>
        </p:pic>
        <p:pic>
          <p:nvPicPr>
            <p:cNvPr id="33" name="图片 32" descr="3504372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21" y="8911"/>
              <a:ext cx="820" cy="820"/>
            </a:xfrm>
            <a:prstGeom prst="rect">
              <a:avLst/>
            </a:prstGeom>
          </p:spPr>
        </p:pic>
        <p:pic>
          <p:nvPicPr>
            <p:cNvPr id="29" name="图片 28" descr="3505358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29" y="8911"/>
              <a:ext cx="820" cy="820"/>
            </a:xfrm>
            <a:prstGeom prst="rect">
              <a:avLst/>
            </a:prstGeom>
          </p:spPr>
        </p:pic>
        <p:pic>
          <p:nvPicPr>
            <p:cNvPr id="42" name="图片 41" descr="3505404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79" y="8911"/>
              <a:ext cx="820" cy="820"/>
            </a:xfrm>
            <a:prstGeom prst="rect">
              <a:avLst/>
            </a:prstGeom>
          </p:spPr>
        </p:pic>
      </p:grpSp>
      <p:sp>
        <p:nvSpPr>
          <p:cNvPr id="18" name="圆角矩形 17"/>
          <p:cNvSpPr/>
          <p:nvPr/>
        </p:nvSpPr>
        <p:spPr>
          <a:xfrm>
            <a:off x="5974080" y="3428365"/>
            <a:ext cx="7194550" cy="2261235"/>
          </a:xfrm>
          <a:prstGeom prst="roundRect">
            <a:avLst>
              <a:gd name="adj" fmla="val 50000"/>
            </a:avLst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8070850" y="1661795"/>
            <a:ext cx="2117090" cy="3533775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  <a:ln w="254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073150" y="2021205"/>
            <a:ext cx="1261745" cy="1261745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1467485" y="3070225"/>
            <a:ext cx="472440" cy="47244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95425" y="3152775"/>
            <a:ext cx="4165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>
                <a:latin typeface="汉仪晓波花月圆W" panose="00020600040101010101" charset="-122"/>
                <a:ea typeface="汉仪晓波花月圆W" panose="00020600040101010101" charset="-122"/>
                <a:sym typeface="+mn-ea"/>
              </a:rPr>
              <a:t>01</a:t>
            </a:r>
            <a:endParaRPr lang="en-US" altLang="zh-CN" sz="1400">
              <a:latin typeface="汉仪晓波花月圆W" panose="00020600040101010101" charset="-122"/>
              <a:ea typeface="汉仪晓波花月圆W" panose="00020600040101010101" charset="-122"/>
              <a:sym typeface="+mn-ea"/>
            </a:endParaRPr>
          </a:p>
        </p:txBody>
      </p:sp>
      <p:pic>
        <p:nvPicPr>
          <p:cNvPr id="80" name="图片 79" descr="350658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28750" y="2376805"/>
            <a:ext cx="551180" cy="5511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03555" y="3844290"/>
            <a:ext cx="239966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深度阅读</a:t>
            </a:r>
            <a:endParaRPr lang="zh-CN" altLang="en-US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在碎片化阅读阅读盛行的时代坚持引导深度、系统化阅读，坚持提供优质、健康的阅读内容，坚持阅读的初心和本质</a:t>
            </a:r>
            <a:r>
              <a:rPr lang="zh-CN" altLang="en-US" sz="1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。</a:t>
            </a:r>
            <a:endParaRPr lang="zh-CN" altLang="en-US" sz="1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001770" y="2021840"/>
            <a:ext cx="1261745" cy="1261745"/>
          </a:xfrm>
          <a:prstGeom prst="ellipse">
            <a:avLst/>
          </a:prstGeom>
          <a:noFill/>
          <a:ln w="381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396105" y="3070860"/>
            <a:ext cx="472440" cy="47244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4045" y="3153410"/>
            <a:ext cx="4165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sym typeface="+mn-ea"/>
              </a:rPr>
              <a:t>02</a:t>
            </a:r>
            <a:endParaRPr lang="en-US" altLang="zh-CN" sz="1400">
              <a:solidFill>
                <a:schemeClr val="bg1"/>
              </a:solidFill>
              <a:latin typeface="汉仪晓波花月圆W" panose="00020600040101010101" charset="-122"/>
              <a:ea typeface="汉仪晓波花月圆W" panose="00020600040101010101" charset="-122"/>
              <a:sym typeface="+mn-ea"/>
            </a:endParaRPr>
          </a:p>
        </p:txBody>
      </p:sp>
      <p:pic>
        <p:nvPicPr>
          <p:cNvPr id="50" name="图片 49" descr="350656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7210" y="2312035"/>
            <a:ext cx="570865" cy="57086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432175" y="3844290"/>
            <a:ext cx="239966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服务智能化</a:t>
            </a:r>
            <a:endParaRPr lang="zh-CN" altLang="en-US" sz="18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引导图书馆服务智能化，最大程度解放人力资源。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930390" y="2021840"/>
            <a:ext cx="1261745" cy="1261745"/>
          </a:xfrm>
          <a:prstGeom prst="ellipse">
            <a:avLst/>
          </a:prstGeom>
          <a:noFill/>
          <a:ln w="38100">
            <a:solidFill>
              <a:srgbClr val="305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324725" y="3070860"/>
            <a:ext cx="472440" cy="472440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52665" y="3153410"/>
            <a:ext cx="4165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>
                <a:latin typeface="汉仪晓波花月圆W" panose="00020600040101010101" charset="-122"/>
                <a:ea typeface="汉仪晓波花月圆W" panose="00020600040101010101" charset="-122"/>
                <a:sym typeface="+mn-ea"/>
              </a:rPr>
              <a:t>03</a:t>
            </a:r>
            <a:endParaRPr lang="en-US" altLang="zh-CN" sz="1400">
              <a:latin typeface="汉仪晓波花月圆W" panose="00020600040101010101" charset="-122"/>
              <a:ea typeface="汉仪晓波花月圆W" panose="000206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60795" y="3844925"/>
            <a:ext cx="2399665" cy="2722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“输入输出型”服务</a:t>
            </a:r>
            <a:endParaRPr lang="zh-CN" altLang="en-US" sz="18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采用“知识输入与成果输出”一体的学习反馈机制。用最优质的资源引导读者知识输入，并在读者优质知识信息获取的基础上，为读者提供学习成果输出窗口，让读者能够消化、吸收获取知识信息，并在平台上进行反馈，交流、分享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30" name="图片 29" descr="350655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0590" y="2296160"/>
            <a:ext cx="601980" cy="601980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>
          <a:xfrm>
            <a:off x="9859010" y="2021840"/>
            <a:ext cx="1261745" cy="1261745"/>
          </a:xfrm>
          <a:prstGeom prst="ellipse">
            <a:avLst/>
          </a:prstGeom>
          <a:noFill/>
          <a:ln w="38100">
            <a:solidFill>
              <a:srgbClr val="96CD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253345" y="3070860"/>
            <a:ext cx="472440" cy="47244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281285" y="3153410"/>
            <a:ext cx="4165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汉仪晓波花月圆W" panose="00020600040101010101" charset="-122"/>
                <a:ea typeface="汉仪晓波花月圆W" panose="00020600040101010101" charset="-122"/>
                <a:sym typeface="+mn-ea"/>
              </a:rPr>
              <a:t>04</a:t>
            </a:r>
            <a:endParaRPr lang="en-US" altLang="zh-CN" sz="1400">
              <a:solidFill>
                <a:schemeClr val="bg1"/>
              </a:solidFill>
              <a:latin typeface="汉仪晓波花月圆W" panose="00020600040101010101" charset="-122"/>
              <a:ea typeface="汉仪晓波花月圆W" panose="0002060004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89415" y="3844290"/>
            <a:ext cx="239966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活动平台</a:t>
            </a:r>
            <a:br>
              <a:rPr lang="zh-CN" altLang="en-US" sz="14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</a:b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支持活动发布、活动组织、活动开展、学习交流、校际合作、兴趣社交等服务功能，使高校开展活动成为现实。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pic>
        <p:nvPicPr>
          <p:cNvPr id="79" name="图片 78" descr="350657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6515" y="2350770"/>
            <a:ext cx="547370" cy="5473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产品概述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Product overview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产品概述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Product overview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7715885" y="2958465"/>
            <a:ext cx="1906270" cy="1440180"/>
          </a:xfrm>
          <a:prstGeom prst="line">
            <a:avLst/>
          </a:prstGeom>
          <a:ln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5170170" y="2958465"/>
            <a:ext cx="1906270" cy="1440180"/>
          </a:xfrm>
          <a:prstGeom prst="line">
            <a:avLst/>
          </a:prstGeom>
          <a:ln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536825" y="2958465"/>
            <a:ext cx="1906270" cy="1440180"/>
          </a:xfrm>
          <a:prstGeom prst="line">
            <a:avLst/>
          </a:prstGeom>
          <a:ln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350535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07835" y="4080510"/>
            <a:ext cx="1153160" cy="1153160"/>
          </a:xfrm>
          <a:prstGeom prst="rect">
            <a:avLst/>
          </a:prstGeom>
        </p:spPr>
      </p:pic>
      <p:pic>
        <p:nvPicPr>
          <p:cNvPr id="4" name="图片 3" descr="350437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1640" y="2149475"/>
            <a:ext cx="1153160" cy="1153160"/>
          </a:xfrm>
          <a:prstGeom prst="rect">
            <a:avLst/>
          </a:prstGeom>
        </p:spPr>
      </p:pic>
      <p:pic>
        <p:nvPicPr>
          <p:cNvPr id="5" name="图片 4" descr="350535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7350" y="4080510"/>
            <a:ext cx="1153160" cy="1153160"/>
          </a:xfrm>
          <a:prstGeom prst="rect">
            <a:avLst/>
          </a:prstGeom>
        </p:spPr>
      </p:pic>
      <p:pic>
        <p:nvPicPr>
          <p:cNvPr id="6" name="图片 5" descr="350540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2125" y="2149475"/>
            <a:ext cx="1153160" cy="11531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01950" y="4216400"/>
            <a:ext cx="3391535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活动组织模块化：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活动组成模块化，一键拖拽完成活动初步设置。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一键多屏发布：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一键发布到PC端、移动端（H5、小程序）、大屏端等多终端平台，信息展示自适应终端，完美展示活动方案信息。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52435" y="4216400"/>
            <a:ext cx="339153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活动大数据：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可视化活动数据实时展示、分析，活动数据一键总结。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活动年报：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年度活动报告一键生成，方便总结、汇报。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活动数据库：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历次活动数据及活动素材积累、沉淀，形成图书馆活动数据库。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7845" y="1778635"/>
            <a:ext cx="3391535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海量案例库：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平台提供千余种活动案例，相符案例可一键引用，简单修改即可完成活动文案。</a:t>
            </a:r>
            <a:endParaRPr lang="zh-CN" altLang="en-US" sz="14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配置化视图设计：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平台内置精品素材库及强大可视化图片编辑器，助力机构简单操作即可快速完成图片设计。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76290" y="1917065"/>
            <a:ext cx="33915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活动参与云端化：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作品写作、录制、绘制等可云端完成，作品上传、分享、互动等云端化。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b="1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活动管理数据化：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实时监测活动数据，及时掌握活动进展，提供活动干预方案意见与建议。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952750"/>
            <a:ext cx="12193905" cy="952500"/>
            <a:chOff x="0" y="4786"/>
            <a:chExt cx="19203" cy="15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4786"/>
              <a:ext cx="5530" cy="1489"/>
              <a:chOff x="1180" y="1054"/>
              <a:chExt cx="4275" cy="1151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 flipH="1" flipV="1">
              <a:off x="13673" y="4798"/>
              <a:ext cx="5530" cy="1489"/>
              <a:chOff x="1180" y="1054"/>
              <a:chExt cx="4275" cy="1151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1180" y="2196"/>
                <a:ext cx="4069" cy="0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241" y="1063"/>
                <a:ext cx="0" cy="1142"/>
              </a:xfrm>
              <a:prstGeom prst="line">
                <a:avLst/>
              </a:prstGeom>
              <a:ln w="25400">
                <a:solidFill>
                  <a:srgbClr val="3050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455" y="1054"/>
                <a:ext cx="0" cy="1142"/>
              </a:xfrm>
              <a:prstGeom prst="line">
                <a:avLst/>
              </a:prstGeom>
              <a:ln w="76200">
                <a:solidFill>
                  <a:srgbClr val="96CD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4689475" y="2937193"/>
            <a:ext cx="2813050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32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011295" y="3600450"/>
            <a:ext cx="4169410" cy="0"/>
          </a:xfrm>
          <a:prstGeom prst="line">
            <a:avLst/>
          </a:prstGeom>
          <a:ln w="254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 flipV="1">
            <a:off x="4107815" y="4172585"/>
            <a:ext cx="3977005" cy="813435"/>
            <a:chOff x="6469" y="3218"/>
            <a:chExt cx="6263" cy="1281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7919" y="4499"/>
              <a:ext cx="3363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7919" y="3218"/>
              <a:ext cx="0" cy="1281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469" y="3218"/>
              <a:ext cx="1450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11282" y="3218"/>
              <a:ext cx="0" cy="1281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1282" y="3218"/>
              <a:ext cx="1450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4107815" y="2214880"/>
            <a:ext cx="3977005" cy="813435"/>
            <a:chOff x="6469" y="3218"/>
            <a:chExt cx="6263" cy="1281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919" y="4499"/>
              <a:ext cx="3363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7919" y="3218"/>
              <a:ext cx="0" cy="1281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469" y="3218"/>
              <a:ext cx="1450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11282" y="3218"/>
              <a:ext cx="0" cy="1281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1282" y="3218"/>
              <a:ext cx="1450" cy="0"/>
            </a:xfrm>
            <a:prstGeom prst="line">
              <a:avLst/>
            </a:prstGeom>
            <a:ln w="25400">
              <a:solidFill>
                <a:srgbClr val="96CD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3" name="菱形 2"/>
          <p:cNvSpPr/>
          <p:nvPr/>
        </p:nvSpPr>
        <p:spPr>
          <a:xfrm>
            <a:off x="4907280" y="2411730"/>
            <a:ext cx="2377440" cy="2377440"/>
          </a:xfrm>
          <a:prstGeom prst="diamond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452247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23893" y="3028264"/>
            <a:ext cx="1144214" cy="114455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521075" y="1824355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pic>
        <p:nvPicPr>
          <p:cNvPr id="54" name="图片 53" descr="350657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4270" y="1987550"/>
            <a:ext cx="454025" cy="45402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521075" y="3209925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pic>
        <p:nvPicPr>
          <p:cNvPr id="58" name="图片 57" descr="350657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4270" y="3382010"/>
            <a:ext cx="436245" cy="436245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3521075" y="4595495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pic>
        <p:nvPicPr>
          <p:cNvPr id="81" name="图片 80" descr="3506602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67760" y="4742180"/>
            <a:ext cx="487680" cy="48768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54685" y="1431925"/>
            <a:ext cx="275145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深度阅读</a:t>
            </a:r>
            <a:endParaRPr lang="zh-CN" altLang="en-US" sz="14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每周一本书，从思维导图、深度赏析、知识延伸、讨论专区的呢各方面拆解阅读，思考和感悟作品内涵审议，提升美学素养和思考力。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54050" y="3162935"/>
            <a:ext cx="275145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青青写</a:t>
            </a:r>
            <a:endParaRPr lang="zh-CN" altLang="en-US" sz="14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一个自主创作的展示交流平台。读者原创稿件，用文字表达思想</a:t>
            </a:r>
            <a:r>
              <a:rPr lang="zh-CN" altLang="en-US" sz="10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。</a:t>
            </a:r>
            <a:endParaRPr lang="zh-CN" altLang="en-US" sz="10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54050" y="4548505"/>
            <a:ext cx="275145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青青听</a:t>
            </a:r>
            <a:endParaRPr lang="zh-CN" altLang="en-US" sz="14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读者原创文字倾情演绎，用声音演绎人生。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889240" y="1824990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889240" y="3209290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889240" y="4596130"/>
            <a:ext cx="781050" cy="78105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00"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pic>
        <p:nvPicPr>
          <p:cNvPr id="82" name="图片 81" descr="3506561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36560" y="1972310"/>
            <a:ext cx="487045" cy="487045"/>
          </a:xfrm>
          <a:prstGeom prst="rect">
            <a:avLst/>
          </a:prstGeom>
        </p:spPr>
      </p:pic>
      <p:pic>
        <p:nvPicPr>
          <p:cNvPr id="47" name="图片 46" descr="3506563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7040" y="3382010"/>
            <a:ext cx="425450" cy="425450"/>
          </a:xfrm>
          <a:prstGeom prst="rect">
            <a:avLst/>
          </a:prstGeom>
        </p:spPr>
      </p:pic>
      <p:pic>
        <p:nvPicPr>
          <p:cNvPr id="48" name="图片 47" descr="3506577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67040" y="4765040"/>
            <a:ext cx="451485" cy="45148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8786495" y="1404620"/>
            <a:ext cx="275145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有知</a:t>
            </a:r>
            <a:br>
              <a:rPr lang="zh-CN" altLang="en-US" sz="14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</a:b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以文字形式从“听”、“说”、“读”、“写”四个方面提供“阅读技巧、写作指南、艺术欣赏、说话魅力”的指导，实用性较强。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785860" y="3114675"/>
            <a:ext cx="275145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视频讲堂</a:t>
            </a:r>
            <a:endParaRPr lang="zh-CN" altLang="en-US" sz="18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名人名家关于阅读、写作、艺术、说话、知识等方面精品视频资源，言传身教。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785860" y="4547870"/>
            <a:ext cx="275145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8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活动云平台</a:t>
            </a:r>
            <a:endParaRPr lang="zh-CN" altLang="en-US" sz="18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“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一站式</a:t>
            </a:r>
            <a:r>
              <a:rPr lang="en-US" altLang="zh-CN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”</a:t>
            </a:r>
            <a:r>
              <a:rPr lang="zh-CN" altLang="en-US" sz="12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</a:rPr>
              <a:t>活动服务平台，海量活动方案库，模块化活动设置，一键多平台发布，活动流程实时监测，活动数据沉淀，年度活动情况总结回顾，提高图书馆活动服务效能，展示读者学习成果。</a:t>
            </a:r>
            <a:endParaRPr lang="zh-CN" altLang="en-US" sz="1200"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0520" y="0"/>
            <a:ext cx="0" cy="829945"/>
          </a:xfrm>
          <a:prstGeom prst="line">
            <a:avLst/>
          </a:prstGeom>
          <a:ln w="38100">
            <a:solidFill>
              <a:srgbClr val="305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9905" y="387985"/>
            <a:ext cx="0" cy="441960"/>
          </a:xfrm>
          <a:prstGeom prst="line">
            <a:avLst/>
          </a:prstGeom>
          <a:ln w="88900">
            <a:solidFill>
              <a:srgbClr val="96C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374005" y="3869690"/>
            <a:ext cx="1444625" cy="1444625"/>
          </a:xfrm>
          <a:prstGeom prst="ellipse">
            <a:avLst/>
          </a:prstGeom>
          <a:solidFill>
            <a:srgbClr val="96C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502025" y="4089400"/>
            <a:ext cx="1004570" cy="100457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624965" y="4089400"/>
            <a:ext cx="1004570" cy="100457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690485" y="4089400"/>
            <a:ext cx="1004570" cy="100457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563100" y="4089400"/>
            <a:ext cx="1004570" cy="1004570"/>
          </a:xfrm>
          <a:prstGeom prst="ellipse">
            <a:avLst/>
          </a:prstGeom>
          <a:solidFill>
            <a:srgbClr val="305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1285" y="2032000"/>
            <a:ext cx="940943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移动端特色模块</a:t>
            </a:r>
            <a:endParaRPr lang="zh-CN" altLang="en-US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1200" b="1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开心小程序</a:t>
            </a:r>
            <a:r>
              <a:rPr lang="zh-CN" altLang="en-US" sz="1600" b="1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：</a:t>
            </a:r>
            <a:r>
              <a:rPr lang="zh-CN" altLang="en-US" sz="14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兴趣社交，以书会友，青年书友聚集地。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8" name="图片 7" descr="2028903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75155" y="4339590"/>
            <a:ext cx="503555" cy="503555"/>
          </a:xfrm>
          <a:prstGeom prst="rect">
            <a:avLst/>
          </a:prstGeom>
        </p:spPr>
      </p:pic>
      <p:pic>
        <p:nvPicPr>
          <p:cNvPr id="10" name="图片 9" descr="2028903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4280" y="4339590"/>
            <a:ext cx="480695" cy="480695"/>
          </a:xfrm>
          <a:prstGeom prst="rect">
            <a:avLst/>
          </a:prstGeom>
        </p:spPr>
      </p:pic>
      <p:pic>
        <p:nvPicPr>
          <p:cNvPr id="12" name="图片 11" descr="2028902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6590" y="4219575"/>
            <a:ext cx="720090" cy="720090"/>
          </a:xfrm>
          <a:prstGeom prst="rect">
            <a:avLst/>
          </a:prstGeom>
        </p:spPr>
      </p:pic>
      <p:pic>
        <p:nvPicPr>
          <p:cNvPr id="22" name="图片 21" descr="2028903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9090" y="4339590"/>
            <a:ext cx="466725" cy="466725"/>
          </a:xfrm>
          <a:prstGeom prst="rect">
            <a:avLst/>
          </a:prstGeom>
        </p:spPr>
      </p:pic>
      <p:pic>
        <p:nvPicPr>
          <p:cNvPr id="28" name="图片 27" descr="2028902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2655" y="4300220"/>
            <a:ext cx="506095" cy="506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4050" y="340360"/>
            <a:ext cx="138303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000">
                <a:solidFill>
                  <a:schemeClr val="tx1"/>
                </a:solidFill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产品功能</a:t>
            </a:r>
            <a:endParaRPr lang="zh-CN" altLang="en-US" sz="14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  <a:sym typeface="+mn-ea"/>
            </a:endParaRPr>
          </a:p>
          <a:p>
            <a:pPr algn="dist"/>
            <a:r>
              <a:rPr lang="zh-CN" altLang="en-US" sz="900">
                <a:latin typeface="汉仪晓波花月圆W" panose="00020600040101010101" charset="-122"/>
                <a:ea typeface="汉仪晓波花月圆W" panose="00020600040101010101" charset="-122"/>
                <a:cs typeface="汉仪晓波花月圆W" panose="00020600040101010101" charset="-122"/>
                <a:sym typeface="+mn-ea"/>
              </a:rPr>
              <a:t>Product function</a:t>
            </a:r>
            <a:endParaRPr lang="zh-CN" altLang="en-US" sz="900">
              <a:solidFill>
                <a:schemeClr val="tx1"/>
              </a:solidFill>
              <a:latin typeface="汉仪晓波花月圆W" panose="00020600040101010101" charset="-122"/>
              <a:ea typeface="汉仪晓波花月圆W" panose="00020600040101010101" charset="-122"/>
              <a:cs typeface="汉仪晓波花月圆W" panose="000206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960,&quot;width&quot;:18585}"/>
</p:tagLst>
</file>

<file path=ppt/tags/tag2.xml><?xml version="1.0" encoding="utf-8"?>
<p:tagLst xmlns:p="http://schemas.openxmlformats.org/presentationml/2006/main">
  <p:tag name="COMMONDATA" val="eyJjb3VudCI6MSwiaGRpZCI6ImNiMzJkZDE0YTkyZTc4NTM1YjYzNjY3ZTJhMGM3MDg4IiwidXNlckNvdW50Ijox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2708</Words>
  <Application>WPS 演示</Application>
  <PresentationFormat>宽屏</PresentationFormat>
  <Paragraphs>269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汉仪晓波花月圆W</vt:lpstr>
      <vt:lpstr>微软雅黑</vt:lpstr>
      <vt:lpstr>Arial Unicode MS</vt:lpstr>
      <vt:lpstr>Calibri</vt:lpstr>
      <vt:lpstr>汉仪雅酷黑 45W</vt:lpstr>
      <vt:lpstr>华文细黑</vt:lpstr>
      <vt:lpstr>华文彩云</vt:lpstr>
      <vt:lpstr>华文仿宋</vt:lpstr>
      <vt:lpstr>华文新魏</vt:lpstr>
      <vt:lpstr>幼圆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老蒋</cp:lastModifiedBy>
  <cp:revision>15</cp:revision>
  <dcterms:created xsi:type="dcterms:W3CDTF">2020-02-27T06:46:00Z</dcterms:created>
  <dcterms:modified xsi:type="dcterms:W3CDTF">2022-09-06T09:10:32Z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KSOTemplateUUID">
    <vt:lpwstr>v1.0_mb_YIqu5gXhv80TirNp1fnrEQ==</vt:lpwstr>
  </property>
  <property fmtid="{D5CDD505-2E9C-101B-9397-08002B2CF9AE}" pid="4" name="ICV">
    <vt:lpwstr>ED00BD6E56CD48168F17ED854851947B</vt:lpwstr>
  </property>
</Properties>
</file>