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391" r:id="rId5"/>
    <p:sldId id="395" r:id="rId6"/>
    <p:sldId id="392" r:id="rId7"/>
    <p:sldId id="394" r:id="rId8"/>
    <p:sldId id="262" r:id="rId9"/>
    <p:sldId id="261" r:id="rId10"/>
    <p:sldId id="270" r:id="rId11"/>
    <p:sldId id="268" r:id="rId12"/>
    <p:sldId id="328" r:id="rId13"/>
    <p:sldId id="280" r:id="rId14"/>
    <p:sldId id="284" r:id="rId15"/>
    <p:sldId id="265" r:id="rId16"/>
    <p:sldId id="271" r:id="rId17"/>
    <p:sldId id="292" r:id="rId18"/>
    <p:sldId id="295" r:id="rId19"/>
    <p:sldId id="296" r:id="rId20"/>
    <p:sldId id="343" r:id="rId21"/>
    <p:sldId id="298" r:id="rId22"/>
    <p:sldId id="288" r:id="rId23"/>
    <p:sldId id="299" r:id="rId24"/>
    <p:sldId id="300" r:id="rId25"/>
    <p:sldId id="301" r:id="rId26"/>
    <p:sldId id="345" r:id="rId27"/>
    <p:sldId id="303" r:id="rId28"/>
    <p:sldId id="289" r:id="rId29"/>
    <p:sldId id="304" r:id="rId30"/>
    <p:sldId id="306" r:id="rId31"/>
    <p:sldId id="324" r:id="rId32"/>
    <p:sldId id="308" r:id="rId33"/>
    <p:sldId id="290" r:id="rId34"/>
    <p:sldId id="307" r:id="rId35"/>
    <p:sldId id="309" r:id="rId36"/>
    <p:sldId id="310" r:id="rId37"/>
    <p:sldId id="311" r:id="rId38"/>
    <p:sldId id="329" r:id="rId39"/>
    <p:sldId id="322" r:id="rId40"/>
    <p:sldId id="330" r:id="rId41"/>
    <p:sldId id="342" r:id="rId42"/>
    <p:sldId id="334" r:id="rId43"/>
    <p:sldId id="338" r:id="rId44"/>
    <p:sldId id="331" r:id="rId45"/>
    <p:sldId id="335" r:id="rId46"/>
    <p:sldId id="339" r:id="rId47"/>
    <p:sldId id="332" r:id="rId48"/>
    <p:sldId id="336" r:id="rId49"/>
    <p:sldId id="333" r:id="rId50"/>
    <p:sldId id="337" r:id="rId51"/>
    <p:sldId id="323" r:id="rId52"/>
    <p:sldId id="283" r:id="rId53"/>
    <p:sldId id="275" r:id="rId54"/>
    <p:sldId id="313" r:id="rId55"/>
    <p:sldId id="314" r:id="rId56"/>
    <p:sldId id="282" r:id="rId57"/>
    <p:sldId id="269" r:id="rId58"/>
    <p:sldId id="315" r:id="rId59"/>
    <p:sldId id="325" r:id="rId60"/>
    <p:sldId id="327" r:id="rId61"/>
    <p:sldId id="326" r:id="rId62"/>
    <p:sldId id="316" r:id="rId63"/>
    <p:sldId id="317" r:id="rId64"/>
    <p:sldId id="318" r:id="rId65"/>
    <p:sldId id="319" r:id="rId66"/>
    <p:sldId id="320" r:id="rId67"/>
    <p:sldId id="285" r:id="rId68"/>
  </p:sldIdLst>
  <p:sldSz cx="12192000" cy="6858000"/>
  <p:notesSz cx="6858000" cy="9144000"/>
  <p:custDataLst>
    <p:tags r:id="rId7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78" y="102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19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" Target="slides/slide4.xml"/><Relationship Id="rId69" Type="http://schemas.openxmlformats.org/officeDocument/2006/relationships/presProps" Target="presProps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368272777777778"/>
          <c:y val="0.0121272540459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defRPr>
          </a:pPr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学位论文涵盖文章篇数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827718960539"/>
                  <c:y val="-0.0907403588368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025024061598"/>
                  <c:y val="-0.041245617653124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3854888888889"/>
                  <c:y val="0.048509016183677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1963426371511"/>
                  <c:y val="0.02474737059187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917222222222222"/>
                  <c:y val="-0.01212725404591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8655555555556"/>
                  <c:y val="-0.060636270229596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工程学</c:v>
                </c:pt>
                <c:pt idx="1">
                  <c:v>人文学</c:v>
                </c:pt>
                <c:pt idx="2">
                  <c:v>社会科学</c:v>
                </c:pt>
                <c:pt idx="3">
                  <c:v>基础与应用科学</c:v>
                </c:pt>
                <c:pt idx="4">
                  <c:v>生物农学</c:v>
                </c:pt>
                <c:pt idx="5">
                  <c:v>医药卫生</c:v>
                </c:pt>
              </c:strCache>
            </c:strRef>
          </c:cat>
          <c:val>
            <c:numRef>
              <c:f>工作表1!$B$2:$B$7</c:f>
              <c:numCache>
                <c:formatCode>#,##0</c:formatCode>
                <c:ptCount val="6"/>
                <c:pt idx="0">
                  <c:v>42251</c:v>
                </c:pt>
                <c:pt idx="1">
                  <c:v>13984</c:v>
                </c:pt>
                <c:pt idx="2">
                  <c:v>30413</c:v>
                </c:pt>
                <c:pt idx="3">
                  <c:v>23466</c:v>
                </c:pt>
                <c:pt idx="4" c:formatCode="General">
                  <c:v>9703</c:v>
                </c:pt>
                <c:pt idx="5" c:formatCode="General">
                  <c:v>16880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latin typeface="宋体" panose="02010600030101010101" pitchFamily="2" charset="-122"/>
          <a:ea typeface="宋体" panose="0201060003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A7212-17FA-43AA-85E3-2B6D037860C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BAC3F-EC54-4562-95FA-EAB001225A8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BAC3F-EC54-4562-95FA-EAB001225A8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C0059-71F0-4354-824B-2FFE6EC8EA2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18346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96384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4422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52459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43472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719736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096000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4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.xml"/><Relationship Id="rId4" Type="http://schemas.openxmlformats.org/officeDocument/2006/relationships/image" Target="../media/image16.png"/><Relationship Id="rId3" Type="http://schemas.openxmlformats.org/officeDocument/2006/relationships/tags" Target="../tags/tag13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.xml"/><Relationship Id="rId4" Type="http://schemas.openxmlformats.org/officeDocument/2006/relationships/image" Target="../media/image16.png"/><Relationship Id="rId3" Type="http://schemas.openxmlformats.org/officeDocument/2006/relationships/tags" Target="../tags/tag15.xml"/><Relationship Id="rId2" Type="http://schemas.openxmlformats.org/officeDocument/2006/relationships/image" Target="../media/image15.png"/><Relationship Id="rId1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tags" Target="../tags/tag17.xml"/><Relationship Id="rId2" Type="http://schemas.openxmlformats.org/officeDocument/2006/relationships/image" Target="../media/image15.png"/><Relationship Id="rId1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hyperlink" Target="http://www.airitilibrary.cn/Publication/alPublicationJournal?PublicationID=10183833" TargetMode="External"/><Relationship Id="rId8" Type="http://schemas.openxmlformats.org/officeDocument/2006/relationships/hyperlink" Target="https://www.ipress.tw/J0186" TargetMode="External"/><Relationship Id="rId7" Type="http://schemas.openxmlformats.org/officeDocument/2006/relationships/hyperlink" Target="http://www.airitilibrary.cn/Publication/alPublicationJournal?PublicationID=1023280X" TargetMode="External"/><Relationship Id="rId6" Type="http://schemas.openxmlformats.org/officeDocument/2006/relationships/hyperlink" Target="http://www.ipress.tw/J0138" TargetMode="External"/><Relationship Id="rId5" Type="http://schemas.openxmlformats.org/officeDocument/2006/relationships/hyperlink" Target="http://www.airitilibrary.cn/Publication/PublicationIndex/10247297" TargetMode="External"/><Relationship Id="rId4" Type="http://schemas.openxmlformats.org/officeDocument/2006/relationships/hyperlink" Target="http://www.ipress.tw/J0154" TargetMode="External"/><Relationship Id="rId3" Type="http://schemas.openxmlformats.org/officeDocument/2006/relationships/hyperlink" Target="http://www.airitilibrary.cn/Publication/PublicationIndex/16818822" TargetMode="External"/><Relationship Id="rId2" Type="http://schemas.openxmlformats.org/officeDocument/2006/relationships/hyperlink" Target="http://www.ipress.tw/J0102" TargetMode="External"/><Relationship Id="rId12" Type="http://schemas.openxmlformats.org/officeDocument/2006/relationships/notesSlide" Target="../notesSlides/notesSlide55.xm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www.ipress.tw/J0179" TargetMode="External"/><Relationship Id="rId1" Type="http://schemas.openxmlformats.org/officeDocument/2006/relationships/hyperlink" Target="http://www.airitilibrary.cn/Publication/PublicationIndex/a00004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518115" y="752528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11485" y="1061270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96000" y="1370012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874713" y="1920551"/>
            <a:ext cx="3058658" cy="39940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9362328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9784960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0207593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630227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9208610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90970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89854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8738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87622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86506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5391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84275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83159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82043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09276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98117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86959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75800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764642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753483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742325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31166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720008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708849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697691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68653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7537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66421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65305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64189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63074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1958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60842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59726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-176691" y="1758480"/>
            <a:ext cx="1106331" cy="254302"/>
            <a:chOff x="-115731" y="1766100"/>
            <a:chExt cx="1106331" cy="254302"/>
          </a:xfrm>
          <a:solidFill>
            <a:schemeClr val="accent1"/>
          </a:solidFill>
        </p:grpSpPr>
        <p:sp>
          <p:nvSpPr>
            <p:cNvPr id="54" name="任意多边形 53"/>
            <p:cNvSpPr/>
            <p:nvPr/>
          </p:nvSpPr>
          <p:spPr>
            <a:xfrm>
              <a:off x="35922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29985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24048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8111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2174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237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00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-5636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-11573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89353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83417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7480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1543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65606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9669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53732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477959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418590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矩形 74"/>
          <p:cNvSpPr/>
          <p:nvPr/>
        </p:nvSpPr>
        <p:spPr>
          <a:xfrm>
            <a:off x="799154" y="2685545"/>
            <a:ext cx="8779581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华艺学术文献数据库</a:t>
            </a:r>
            <a:endParaRPr lang="zh-CN" altLang="en-US" sz="880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56122" y="3889669"/>
            <a:ext cx="719377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牛津、剑桥、哈佛、史坦佛大学的共同选择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5" grpId="0"/>
      <p:bldP spid="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720002" y="5113192"/>
            <a:ext cx="1080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98592" y="3814003"/>
            <a:ext cx="10798083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9838" y="1394559"/>
            <a:ext cx="10798083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6675" y="2605218"/>
            <a:ext cx="1080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9"/>
          <p:cNvSpPr txBox="1"/>
          <p:nvPr/>
        </p:nvSpPr>
        <p:spPr>
          <a:xfrm>
            <a:off x="1026579" y="1641451"/>
            <a:ext cx="5253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文献</a:t>
            </a:r>
            <a:r>
              <a:rPr lang="en-US" altLang="zh-TW" sz="3200" dirty="0">
                <a:solidFill>
                  <a:schemeClr val="bg1"/>
                </a:solidFill>
                <a:latin typeface="+mn-ea"/>
              </a:rPr>
              <a:t>_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新文科</a:t>
            </a:r>
            <a:endParaRPr 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026579" y="2859745"/>
            <a:ext cx="5253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文献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_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新工科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1026579" y="4062337"/>
            <a:ext cx="53947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l"/>
            <a:r>
              <a:rPr lang="zh-CN" altLang="en-US" sz="3200" dirty="0"/>
              <a:t>文献</a:t>
            </a:r>
            <a:r>
              <a:rPr lang="en-US" altLang="zh-TW" sz="3200" dirty="0"/>
              <a:t>_</a:t>
            </a:r>
            <a:r>
              <a:rPr lang="zh-TW" altLang="en-US" sz="3200" dirty="0"/>
              <a:t>新农科</a:t>
            </a:r>
            <a:endParaRPr lang="en-US" sz="3200" dirty="0"/>
          </a:p>
        </p:txBody>
      </p:sp>
      <p:sp>
        <p:nvSpPr>
          <p:cNvPr id="16" name="TextBox 19"/>
          <p:cNvSpPr txBox="1"/>
          <p:nvPr/>
        </p:nvSpPr>
        <p:spPr>
          <a:xfrm>
            <a:off x="1037141" y="5361526"/>
            <a:ext cx="5384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sz="3200" dirty="0"/>
              <a:t>文献</a:t>
            </a:r>
            <a:r>
              <a:rPr lang="en-US" altLang="zh-TW" sz="3200" dirty="0"/>
              <a:t>_</a:t>
            </a:r>
            <a:r>
              <a:rPr lang="zh-TW" altLang="en-US" sz="3200" dirty="0"/>
              <a:t>新医科</a:t>
            </a:r>
            <a:endParaRPr lang="en-US" sz="3200" dirty="0"/>
          </a:p>
        </p:txBody>
      </p:sp>
      <p:sp>
        <p:nvSpPr>
          <p:cNvPr id="17" name="任意多边形 1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9" name="任意多边形 1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0"/>
          <p:cNvSpPr txBox="1"/>
          <p:nvPr/>
        </p:nvSpPr>
        <p:spPr>
          <a:xfrm>
            <a:off x="1032863" y="67955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数据库简介</a:t>
            </a:r>
            <a:endParaRPr lang="en-US" altLang="zh-CN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50770" y="1522244"/>
            <a:ext cx="489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2400" dirty="0">
                <a:solidFill>
                  <a:schemeClr val="bg1"/>
                </a:solidFill>
              </a:rPr>
              <a:t>人文学院版 </a:t>
            </a:r>
            <a:r>
              <a:rPr kumimoji="1" lang="en-US" altLang="zh-TW" sz="2400" dirty="0">
                <a:solidFill>
                  <a:schemeClr val="bg1"/>
                </a:solidFill>
              </a:rPr>
              <a:t>/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zh-CN" altLang="en-US" sz="2400" dirty="0">
                <a:solidFill>
                  <a:schemeClr val="bg1"/>
                </a:solidFill>
              </a:rPr>
              <a:t>涵盖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zh-CN" altLang="en-US" sz="2400" dirty="0">
                <a:solidFill>
                  <a:schemeClr val="bg1"/>
                </a:solidFill>
              </a:rPr>
              <a:t>人文学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zh-CN" altLang="en-US" sz="2400" dirty="0">
                <a:solidFill>
                  <a:schemeClr val="bg1"/>
                </a:solidFill>
              </a:rPr>
              <a:t>领域</a:t>
            </a:r>
            <a:endParaRPr kumimoji="1" lang="en-US" altLang="zh-CN" sz="2400" dirty="0">
              <a:solidFill>
                <a:schemeClr val="bg1"/>
              </a:solidFill>
            </a:endParaRPr>
          </a:p>
          <a:p>
            <a:pPr algn="r"/>
            <a:r>
              <a:rPr kumimoji="1" lang="zh-CN" altLang="en-US" sz="2400" dirty="0">
                <a:solidFill>
                  <a:schemeClr val="bg1"/>
                </a:solidFill>
              </a:rPr>
              <a:t>社会科学版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</a:rPr>
              <a:t>/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zh-CN" altLang="en-US" sz="2400" dirty="0">
                <a:solidFill>
                  <a:schemeClr val="bg1"/>
                </a:solidFill>
              </a:rPr>
              <a:t>涵盖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zh-CN" altLang="en-US" sz="2400" dirty="0">
                <a:solidFill>
                  <a:schemeClr val="bg1"/>
                </a:solidFill>
              </a:rPr>
              <a:t>社会科学</a:t>
            </a:r>
            <a:r>
              <a:rPr kumimoji="1" lang="zh-TW" altLang="en-US" sz="2400" dirty="0">
                <a:solidFill>
                  <a:schemeClr val="bg1"/>
                </a:solidFill>
              </a:rPr>
              <a:t> </a:t>
            </a:r>
            <a:r>
              <a:rPr kumimoji="1" lang="zh-CN" altLang="en-US" sz="2400" dirty="0">
                <a:solidFill>
                  <a:schemeClr val="bg1"/>
                </a:solidFill>
              </a:rPr>
              <a:t>领域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280241" y="2913448"/>
            <a:ext cx="503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涵盖 基础与应用科学、工程学 领域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421301" y="4123170"/>
            <a:ext cx="489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TW" altLang="en-US" sz="2400" dirty="0">
                <a:solidFill>
                  <a:schemeClr val="bg1"/>
                </a:solidFill>
              </a:rPr>
              <a:t>涵盖 </a:t>
            </a:r>
            <a:r>
              <a:rPr kumimoji="1" lang="zh-CN" altLang="en-US" sz="2400" dirty="0">
                <a:solidFill>
                  <a:schemeClr val="bg1"/>
                </a:solidFill>
              </a:rPr>
              <a:t>生物农学 领域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421300" y="5422359"/>
            <a:ext cx="489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涵盖 医药卫生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领域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4627622" y="2178128"/>
            <a:ext cx="2924100" cy="3240000"/>
            <a:chOff x="4669152" y="2204864"/>
            <a:chExt cx="2853697" cy="3161994"/>
          </a:xfrm>
        </p:grpSpPr>
        <p:sp>
          <p:nvSpPr>
            <p:cNvPr id="28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矩形 29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2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/>
          <p:cNvGrpSpPr>
            <a:grpSpLocks noChangeAspect="1"/>
          </p:cNvGrpSpPr>
          <p:nvPr/>
        </p:nvGrpSpPr>
        <p:grpSpPr>
          <a:xfrm>
            <a:off x="1557893" y="2178128"/>
            <a:ext cx="2924100" cy="3240000"/>
            <a:chOff x="1703943" y="2324178"/>
            <a:chExt cx="2644657" cy="2930370"/>
          </a:xfrm>
        </p:grpSpPr>
        <p:sp>
          <p:nvSpPr>
            <p:cNvPr id="25" name="矩形: 剪去单角 437"/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438"/>
            <p:cNvSpPr/>
            <p:nvPr/>
          </p:nvSpPr>
          <p:spPr bwMode="auto">
            <a:xfrm>
              <a:off x="3681365" y="2324178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bg1"/>
                  </a:solidFill>
                </a:rPr>
                <a:t>1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7697352" y="2178128"/>
            <a:ext cx="2924100" cy="3240000"/>
            <a:chOff x="247577" y="3140968"/>
            <a:chExt cx="2501994" cy="2772295"/>
          </a:xfrm>
        </p:grpSpPr>
        <p:sp>
          <p:nvSpPr>
            <p:cNvPr id="15" name="矩形: 剪去单角 455"/>
            <p:cNvSpPr/>
            <p:nvPr/>
          </p:nvSpPr>
          <p:spPr>
            <a:xfrm>
              <a:off x="247577" y="3140968"/>
              <a:ext cx="2501992" cy="2772295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47578" y="5805263"/>
              <a:ext cx="2501992" cy="108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任意多边形: 形状 456"/>
            <p:cNvSpPr/>
            <p:nvPr/>
          </p:nvSpPr>
          <p:spPr bwMode="auto">
            <a:xfrm>
              <a:off x="2118329" y="3140968"/>
              <a:ext cx="631242" cy="63124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2000" b="1" dirty="0">
                  <a:solidFill>
                    <a:schemeClr val="bg1"/>
                  </a:solidFill>
                </a:rPr>
                <a:t>3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1638256" y="2558012"/>
            <a:ext cx="2902673" cy="2287313"/>
            <a:chOff x="870997" y="3325195"/>
            <a:chExt cx="1837637" cy="1448075"/>
          </a:xfrm>
        </p:grpSpPr>
        <p:sp>
          <p:nvSpPr>
            <p:cNvPr id="49" name="矩形 48"/>
            <p:cNvSpPr/>
            <p:nvPr/>
          </p:nvSpPr>
          <p:spPr>
            <a:xfrm>
              <a:off x="870997" y="3873062"/>
              <a:ext cx="1768866" cy="90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完整期刊文章与学位论文资源，可为学校充实电子资源馆藏，提升图书馆馆藏资源全面性与完整性。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74713" y="3325195"/>
              <a:ext cx="1833921" cy="385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2">
                      <a:lumMod val="75000"/>
                    </a:schemeClr>
                  </a:solidFill>
                </a:rPr>
                <a:t>协助完整典藏</a:t>
              </a:r>
              <a:endParaRPr lang="zh-CN" altLang="en-US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>
            <a:grpSpLocks noChangeAspect="1"/>
          </p:cNvGrpSpPr>
          <p:nvPr/>
        </p:nvGrpSpPr>
        <p:grpSpPr>
          <a:xfrm>
            <a:off x="4690232" y="2558011"/>
            <a:ext cx="3374515" cy="1957097"/>
            <a:chOff x="857458" y="3321739"/>
            <a:chExt cx="1833921" cy="1063600"/>
          </a:xfrm>
        </p:grpSpPr>
        <p:sp>
          <p:nvSpPr>
            <p:cNvPr id="52" name="矩形 51"/>
            <p:cNvSpPr/>
            <p:nvPr/>
          </p:nvSpPr>
          <p:spPr>
            <a:xfrm>
              <a:off x="879478" y="3793226"/>
              <a:ext cx="1511531" cy="592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可与图书馆馆员协同提供学校教师和研究者之研究需求，助力学校科研需求。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7458" y="3321739"/>
              <a:ext cx="1833921" cy="331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2">
                      <a:lumMod val="75000"/>
                    </a:schemeClr>
                  </a:solidFill>
                </a:rPr>
                <a:t>助力科研发展</a:t>
              </a:r>
              <a:endParaRPr lang="zh-CN" altLang="en-US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7766050" y="2551665"/>
            <a:ext cx="3424149" cy="2297004"/>
            <a:chOff x="670746" y="3197870"/>
            <a:chExt cx="1855515" cy="1244736"/>
          </a:xfrm>
        </p:grpSpPr>
        <p:sp>
          <p:nvSpPr>
            <p:cNvPr id="55" name="矩形 54"/>
            <p:cNvSpPr/>
            <p:nvPr/>
          </p:nvSpPr>
          <p:spPr>
            <a:xfrm>
              <a:off x="670746" y="3672070"/>
              <a:ext cx="1514043" cy="770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Century Gothic" panose="020B0502020202020204" pitchFamily="34" charset="0"/>
                </a:rPr>
                <a:t>收录多种台湾</a:t>
              </a:r>
              <a:r>
                <a:rPr lang="zh-TW" altLang="en-US" dirty="0">
                  <a:latin typeface="Century Gothic" panose="020B0502020202020204" pitchFamily="34" charset="0"/>
                </a:rPr>
                <a:t>与华语地区</a:t>
              </a:r>
              <a:r>
                <a:rPr lang="zh-CN" altLang="en-US" dirty="0">
                  <a:latin typeface="Century Gothic" panose="020B0502020202020204" pitchFamily="34" charset="0"/>
                </a:rPr>
                <a:t>重要的核心期刊，可作为需投稿文章时的投稿选项之一。</a:t>
              </a:r>
              <a:endParaRPr lang="en-US" altLang="zh-CN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92340" y="3197870"/>
              <a:ext cx="1833921" cy="306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/>
                <a:t>提供投稿参考</a:t>
              </a:r>
              <a:endParaRPr lang="zh-CN" altLang="en-US" sz="2800" b="1" dirty="0"/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29" name="任意多边形 2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0"/>
          <p:cNvSpPr txBox="1"/>
          <p:nvPr/>
        </p:nvSpPr>
        <p:spPr>
          <a:xfrm>
            <a:off x="1032863" y="67955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数据库简介</a:t>
            </a:r>
            <a:endParaRPr lang="en-US" altLang="zh-CN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58659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35701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812743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8978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16682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032523" y="1739505"/>
            <a:ext cx="2194349" cy="3582188"/>
          </a:xfrm>
          <a:custGeom>
            <a:avLst/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759957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068699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37744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1549555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4379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3263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12148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1032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916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8800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7684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06568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05452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043370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32212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21053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009895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998736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87578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76419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65261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4102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942944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931785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92062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0946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9831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8715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87599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6483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5367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4251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83135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6355834" y="2765942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929506" y="2718991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  <a:endParaRPr lang="en-US" altLang="zh-CN" sz="32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75223" y="316526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j-ea"/>
                <a:cs typeface="经典综艺体简" panose="02010609000101010101" pitchFamily="49" charset="-122"/>
              </a:rPr>
              <a:t>产品内容概览</a:t>
            </a:r>
            <a:endParaRPr lang="en-US" altLang="zh-CN" sz="4000" b="1" dirty="0">
              <a:solidFill>
                <a:schemeClr val="bg1"/>
              </a:solidFill>
              <a:latin typeface="+mj-ea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707235" y="2841077"/>
            <a:ext cx="4717277" cy="1196486"/>
            <a:chOff x="3707235" y="2841077"/>
            <a:chExt cx="4717277" cy="11964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燕尾形 17"/>
          <p:cNvSpPr/>
          <p:nvPr/>
        </p:nvSpPr>
        <p:spPr>
          <a:xfrm rot="1234549">
            <a:off x="42342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 rot="20150452">
            <a:off x="58530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rot="20150452">
            <a:off x="78532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651769" y="3025234"/>
            <a:ext cx="1008558" cy="86944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4607790" y="3904237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569733" y="3025234"/>
            <a:ext cx="1008558" cy="86944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8531675" y="2146231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60"/>
          <p:cNvGrpSpPr/>
          <p:nvPr/>
        </p:nvGrpSpPr>
        <p:grpSpPr>
          <a:xfrm>
            <a:off x="6567725" y="4147299"/>
            <a:ext cx="3634172" cy="866354"/>
            <a:chOff x="937749" y="5016378"/>
            <a:chExt cx="3248027" cy="866354"/>
          </a:xfrm>
        </p:grpSpPr>
        <p:sp>
          <p:nvSpPr>
            <p:cNvPr id="54" name="矩形 53"/>
            <p:cNvSpPr/>
            <p:nvPr/>
          </p:nvSpPr>
          <p:spPr>
            <a:xfrm>
              <a:off x="937749" y="5369002"/>
              <a:ext cx="3248027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同根同源，发展出的台湾地区特色人社内容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37750" y="5016378"/>
              <a:ext cx="319745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人社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组合 63"/>
          <p:cNvGrpSpPr/>
          <p:nvPr/>
        </p:nvGrpSpPr>
        <p:grpSpPr>
          <a:xfrm>
            <a:off x="8531675" y="1400388"/>
            <a:ext cx="3734381" cy="866354"/>
            <a:chOff x="937750" y="5016378"/>
            <a:chExt cx="2710228" cy="866354"/>
          </a:xfrm>
        </p:grpSpPr>
        <p:sp>
          <p:nvSpPr>
            <p:cNvPr id="57" name="矩形 56"/>
            <p:cNvSpPr/>
            <p:nvPr/>
          </p:nvSpPr>
          <p:spPr>
            <a:xfrm>
              <a:off x="937750" y="5369002"/>
              <a:ext cx="2710228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去芜存菁，看台湾的医学护理发展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37750" y="5016378"/>
              <a:ext cx="266036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医学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组合 66"/>
          <p:cNvGrpSpPr/>
          <p:nvPr/>
        </p:nvGrpSpPr>
        <p:grpSpPr>
          <a:xfrm>
            <a:off x="2555378" y="4972721"/>
            <a:ext cx="3508373" cy="866354"/>
            <a:chOff x="937750" y="5016378"/>
            <a:chExt cx="2710228" cy="866354"/>
          </a:xfrm>
        </p:grpSpPr>
        <p:sp>
          <p:nvSpPr>
            <p:cNvPr id="60" name="矩形 59"/>
            <p:cNvSpPr/>
            <p:nvPr/>
          </p:nvSpPr>
          <p:spPr>
            <a:xfrm>
              <a:off x="937750" y="5369002"/>
              <a:ext cx="2710228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接轨世界，重要科学学术研究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64898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科学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2" name="组合 69"/>
          <p:cNvGrpSpPr/>
          <p:nvPr/>
        </p:nvGrpSpPr>
        <p:grpSpPr>
          <a:xfrm>
            <a:off x="535520" y="2225474"/>
            <a:ext cx="3678742" cy="680855"/>
            <a:chOff x="937749" y="5016378"/>
            <a:chExt cx="2712329" cy="680855"/>
          </a:xfrm>
        </p:grpSpPr>
        <p:sp>
          <p:nvSpPr>
            <p:cNvPr id="63" name="矩形 62"/>
            <p:cNvSpPr/>
            <p:nvPr/>
          </p:nvSpPr>
          <p:spPr>
            <a:xfrm>
              <a:off x="937750" y="5369002"/>
              <a:ext cx="2710228" cy="328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一站式完整收录，最精华的台湾学术文献</a:t>
              </a:r>
              <a:endParaRPr lang="zh-CN" altLang="en-US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37749" y="5016378"/>
              <a:ext cx="2712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总</a:t>
              </a:r>
              <a:r>
                <a:rPr lang="zh-TW" altLang="en-US" sz="2000" b="1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库</a:t>
              </a:r>
              <a:r>
                <a:rPr lang="en-US" altLang="zh-TW" sz="2000" b="1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-</a:t>
              </a:r>
              <a:r>
                <a:rPr lang="zh-CN" altLang="en-US" sz="2000" b="1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华艺学术文献数据库</a:t>
              </a:r>
              <a:endParaRPr lang="en-US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5" name="组合 257"/>
          <p:cNvGrpSpPr>
            <a:grpSpLocks noChangeAspect="1"/>
          </p:cNvGrpSpPr>
          <p:nvPr/>
        </p:nvGrpSpPr>
        <p:grpSpPr>
          <a:xfrm>
            <a:off x="2957826" y="3196025"/>
            <a:ext cx="396443" cy="540000"/>
            <a:chOff x="10698163" y="5157414"/>
            <a:chExt cx="661988" cy="901701"/>
          </a:xfrm>
        </p:grpSpPr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10788651" y="5849564"/>
              <a:ext cx="571500" cy="179388"/>
            </a:xfrm>
            <a:prstGeom prst="rect">
              <a:avLst/>
            </a:prstGeom>
            <a:solidFill>
              <a:srgbClr val="3A5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auto">
            <a:xfrm>
              <a:off x="10698163" y="5157414"/>
              <a:ext cx="180975" cy="180975"/>
            </a:xfrm>
            <a:prstGeom prst="ellipse">
              <a:avLst/>
            </a:prstGeom>
            <a:solidFill>
              <a:srgbClr val="3A5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auto">
            <a:xfrm>
              <a:off x="10698163" y="5849564"/>
              <a:ext cx="180975" cy="179388"/>
            </a:xfrm>
            <a:prstGeom prst="ellipse">
              <a:avLst/>
            </a:prstGeom>
            <a:solidFill>
              <a:srgbClr val="3A5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10788651" y="5157414"/>
              <a:ext cx="571500" cy="692150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10698163" y="5247902"/>
              <a:ext cx="90488" cy="692150"/>
            </a:xfrm>
            <a:prstGeom prst="rect">
              <a:avLst/>
            </a:prstGeom>
            <a:solidFill>
              <a:srgbClr val="3A5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83"/>
            <p:cNvSpPr>
              <a:spLocks noChangeArrowheads="1"/>
            </p:cNvSpPr>
            <p:nvPr/>
          </p:nvSpPr>
          <p:spPr bwMode="auto">
            <a:xfrm>
              <a:off x="10728326" y="5879727"/>
              <a:ext cx="120650" cy="120650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11299826" y="5879727"/>
              <a:ext cx="60325" cy="120650"/>
            </a:xfrm>
            <a:prstGeom prst="rect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5"/>
            <p:cNvSpPr/>
            <p:nvPr/>
          </p:nvSpPr>
          <p:spPr bwMode="auto">
            <a:xfrm>
              <a:off x="10788651" y="5879727"/>
              <a:ext cx="571500" cy="120650"/>
            </a:xfrm>
            <a:custGeom>
              <a:avLst/>
              <a:gdLst>
                <a:gd name="T0" fmla="*/ 136 w 152"/>
                <a:gd name="T1" fmla="*/ 16 h 32"/>
                <a:gd name="T2" fmla="*/ 152 w 152"/>
                <a:gd name="T3" fmla="*/ 0 h 32"/>
                <a:gd name="T4" fmla="*/ 0 w 152"/>
                <a:gd name="T5" fmla="*/ 0 h 32"/>
                <a:gd name="T6" fmla="*/ 0 w 152"/>
                <a:gd name="T7" fmla="*/ 32 h 32"/>
                <a:gd name="T8" fmla="*/ 152 w 152"/>
                <a:gd name="T9" fmla="*/ 32 h 32"/>
                <a:gd name="T10" fmla="*/ 136 w 152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">
                  <a:moveTo>
                    <a:pt x="136" y="16"/>
                  </a:moveTo>
                  <a:cubicBezTo>
                    <a:pt x="136" y="7"/>
                    <a:pt x="143" y="0"/>
                    <a:pt x="1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3" y="32"/>
                    <a:pt x="136" y="25"/>
                    <a:pt x="136" y="16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6"/>
            <p:cNvSpPr/>
            <p:nvPr/>
          </p:nvSpPr>
          <p:spPr bwMode="auto">
            <a:xfrm>
              <a:off x="10788651" y="5940052"/>
              <a:ext cx="120650" cy="119063"/>
            </a:xfrm>
            <a:custGeom>
              <a:avLst/>
              <a:gdLst>
                <a:gd name="T0" fmla="*/ 76 w 76"/>
                <a:gd name="T1" fmla="*/ 75 h 75"/>
                <a:gd name="T2" fmla="*/ 38 w 76"/>
                <a:gd name="T3" fmla="*/ 56 h 75"/>
                <a:gd name="T4" fmla="*/ 0 w 76"/>
                <a:gd name="T5" fmla="*/ 75 h 75"/>
                <a:gd name="T6" fmla="*/ 0 w 76"/>
                <a:gd name="T7" fmla="*/ 0 h 75"/>
                <a:gd name="T8" fmla="*/ 76 w 76"/>
                <a:gd name="T9" fmla="*/ 0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38" y="56"/>
                  </a:ln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10879138" y="5398714"/>
              <a:ext cx="390525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88"/>
            <p:cNvSpPr>
              <a:spLocks noChangeArrowheads="1"/>
            </p:cNvSpPr>
            <p:nvPr/>
          </p:nvSpPr>
          <p:spPr bwMode="auto">
            <a:xfrm>
              <a:off x="10909301" y="5428877"/>
              <a:ext cx="330200" cy="30163"/>
            </a:xfrm>
            <a:prstGeom prst="rect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10909301" y="5489202"/>
              <a:ext cx="330200" cy="30163"/>
            </a:xfrm>
            <a:prstGeom prst="rect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10909301" y="5547939"/>
              <a:ext cx="330200" cy="30163"/>
            </a:xfrm>
            <a:prstGeom prst="rect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199"/>
          <p:cNvGrpSpPr>
            <a:grpSpLocks noChangeAspect="1"/>
          </p:cNvGrpSpPr>
          <p:nvPr/>
        </p:nvGrpSpPr>
        <p:grpSpPr>
          <a:xfrm>
            <a:off x="8942051" y="2301077"/>
            <a:ext cx="323240" cy="540000"/>
            <a:chOff x="8393113" y="5168900"/>
            <a:chExt cx="539751" cy="901700"/>
          </a:xfrm>
        </p:grpSpPr>
        <p:sp>
          <p:nvSpPr>
            <p:cNvPr id="80" name="Rectangle 142"/>
            <p:cNvSpPr>
              <a:spLocks noChangeArrowheads="1"/>
            </p:cNvSpPr>
            <p:nvPr/>
          </p:nvSpPr>
          <p:spPr bwMode="auto">
            <a:xfrm>
              <a:off x="8453438" y="5229225"/>
              <a:ext cx="88900" cy="3905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43"/>
            <p:cNvSpPr>
              <a:spLocks noChangeArrowheads="1"/>
            </p:cNvSpPr>
            <p:nvPr/>
          </p:nvSpPr>
          <p:spPr bwMode="auto">
            <a:xfrm>
              <a:off x="8542338" y="5229225"/>
              <a:ext cx="90488" cy="390525"/>
            </a:xfrm>
            <a:prstGeom prst="rect">
              <a:avLst/>
            </a:pr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44"/>
            <p:cNvSpPr>
              <a:spLocks noChangeArrowheads="1"/>
            </p:cNvSpPr>
            <p:nvPr/>
          </p:nvSpPr>
          <p:spPr bwMode="auto">
            <a:xfrm>
              <a:off x="8453438" y="5829300"/>
              <a:ext cx="179388" cy="241300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45"/>
            <p:cNvSpPr>
              <a:spLocks noChangeArrowheads="1"/>
            </p:cNvSpPr>
            <p:nvPr/>
          </p:nvSpPr>
          <p:spPr bwMode="auto">
            <a:xfrm>
              <a:off x="8393113" y="5768975"/>
              <a:ext cx="239713" cy="603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6"/>
            <p:cNvSpPr/>
            <p:nvPr/>
          </p:nvSpPr>
          <p:spPr bwMode="auto">
            <a:xfrm>
              <a:off x="8648701" y="5378450"/>
              <a:ext cx="284163" cy="571500"/>
            </a:xfrm>
            <a:custGeom>
              <a:avLst/>
              <a:gdLst>
                <a:gd name="T0" fmla="*/ 0 w 76"/>
                <a:gd name="T1" fmla="*/ 152 h 152"/>
                <a:gd name="T2" fmla="*/ 0 w 76"/>
                <a:gd name="T3" fmla="*/ 120 h 152"/>
                <a:gd name="T4" fmla="*/ 44 w 76"/>
                <a:gd name="T5" fmla="*/ 76 h 152"/>
                <a:gd name="T6" fmla="*/ 0 w 76"/>
                <a:gd name="T7" fmla="*/ 32 h 152"/>
                <a:gd name="T8" fmla="*/ 0 w 76"/>
                <a:gd name="T9" fmla="*/ 0 h 152"/>
                <a:gd name="T10" fmla="*/ 76 w 76"/>
                <a:gd name="T11" fmla="*/ 76 h 152"/>
                <a:gd name="T12" fmla="*/ 0 w 76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52">
                  <a:moveTo>
                    <a:pt x="0" y="15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24" y="120"/>
                    <a:pt x="44" y="100"/>
                    <a:pt x="44" y="76"/>
                  </a:cubicBezTo>
                  <a:cubicBezTo>
                    <a:pt x="44" y="52"/>
                    <a:pt x="24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76" y="34"/>
                    <a:pt x="76" y="76"/>
                  </a:cubicBezTo>
                  <a:cubicBezTo>
                    <a:pt x="76" y="118"/>
                    <a:pt x="42" y="152"/>
                    <a:pt x="0" y="152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47"/>
            <p:cNvSpPr>
              <a:spLocks noChangeArrowheads="1"/>
            </p:cNvSpPr>
            <p:nvPr/>
          </p:nvSpPr>
          <p:spPr bwMode="auto">
            <a:xfrm>
              <a:off x="8482013" y="5168900"/>
              <a:ext cx="120650" cy="60325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48"/>
            <p:cNvSpPr>
              <a:spLocks noChangeArrowheads="1"/>
            </p:cNvSpPr>
            <p:nvPr/>
          </p:nvSpPr>
          <p:spPr bwMode="auto">
            <a:xfrm>
              <a:off x="8482013" y="5619750"/>
              <a:ext cx="120650" cy="30163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49"/>
            <p:cNvSpPr>
              <a:spLocks noChangeArrowheads="1"/>
            </p:cNvSpPr>
            <p:nvPr/>
          </p:nvSpPr>
          <p:spPr bwMode="auto">
            <a:xfrm>
              <a:off x="8512176" y="5649913"/>
              <a:ext cx="60325" cy="58738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50"/>
            <p:cNvSpPr>
              <a:spLocks noChangeArrowheads="1"/>
            </p:cNvSpPr>
            <p:nvPr/>
          </p:nvSpPr>
          <p:spPr bwMode="auto">
            <a:xfrm>
              <a:off x="8542338" y="5364163"/>
              <a:ext cx="150813" cy="149225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51"/>
            <p:cNvSpPr>
              <a:spLocks noChangeArrowheads="1"/>
            </p:cNvSpPr>
            <p:nvPr/>
          </p:nvSpPr>
          <p:spPr bwMode="auto">
            <a:xfrm>
              <a:off x="8588376" y="5408613"/>
              <a:ext cx="60325" cy="60325"/>
            </a:xfrm>
            <a:prstGeom prst="ellipse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52"/>
            <p:cNvSpPr>
              <a:spLocks noChangeArrowheads="1"/>
            </p:cNvSpPr>
            <p:nvPr/>
          </p:nvSpPr>
          <p:spPr bwMode="auto">
            <a:xfrm>
              <a:off x="8453438" y="5829300"/>
              <a:ext cx="195263" cy="120650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89"/>
          <p:cNvGrpSpPr>
            <a:grpSpLocks noChangeAspect="1"/>
          </p:cNvGrpSpPr>
          <p:nvPr/>
        </p:nvGrpSpPr>
        <p:grpSpPr>
          <a:xfrm>
            <a:off x="4922879" y="4059188"/>
            <a:ext cx="378380" cy="540000"/>
            <a:chOff x="8316913" y="720725"/>
            <a:chExt cx="631825" cy="901701"/>
          </a:xfrm>
        </p:grpSpPr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8377238" y="839788"/>
              <a:ext cx="120650" cy="120650"/>
            </a:xfrm>
            <a:prstGeom prst="rect">
              <a:avLst/>
            </a:pr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8828088" y="839788"/>
              <a:ext cx="120650" cy="120650"/>
            </a:xfrm>
            <a:prstGeom prst="rect">
              <a:avLst/>
            </a:pr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8377238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solidFill>
              <a:srgbClr val="57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8662988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57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8316913" y="839788"/>
              <a:ext cx="120650" cy="120650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8767763" y="839788"/>
              <a:ext cx="120650" cy="120650"/>
            </a:xfrm>
            <a:prstGeom prst="rect">
              <a:avLst/>
            </a:pr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8316913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8602663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8"/>
            <p:cNvSpPr/>
            <p:nvPr/>
          </p:nvSpPr>
          <p:spPr bwMode="auto">
            <a:xfrm>
              <a:off x="8588376" y="839788"/>
              <a:ext cx="134938" cy="120650"/>
            </a:xfrm>
            <a:custGeom>
              <a:avLst/>
              <a:gdLst>
                <a:gd name="T0" fmla="*/ 0 w 85"/>
                <a:gd name="T1" fmla="*/ 76 h 76"/>
                <a:gd name="T2" fmla="*/ 19 w 85"/>
                <a:gd name="T3" fmla="*/ 0 h 76"/>
                <a:gd name="T4" fmla="*/ 85 w 85"/>
                <a:gd name="T5" fmla="*/ 0 h 76"/>
                <a:gd name="T6" fmla="*/ 0 w 8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6">
                  <a:moveTo>
                    <a:pt x="0" y="76"/>
                  </a:moveTo>
                  <a:lnTo>
                    <a:pt x="19" y="0"/>
                  </a:lnTo>
                  <a:lnTo>
                    <a:pt x="8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8542338" y="720725"/>
              <a:ext cx="136525" cy="119063"/>
            </a:xfrm>
            <a:custGeom>
              <a:avLst/>
              <a:gdLst>
                <a:gd name="T0" fmla="*/ 86 w 86"/>
                <a:gd name="T1" fmla="*/ 0 h 75"/>
                <a:gd name="T2" fmla="*/ 0 w 86"/>
                <a:gd name="T3" fmla="*/ 75 h 75"/>
                <a:gd name="T4" fmla="*/ 67 w 86"/>
                <a:gd name="T5" fmla="*/ 75 h 75"/>
                <a:gd name="T6" fmla="*/ 86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86" y="0"/>
                  </a:moveTo>
                  <a:lnTo>
                    <a:pt x="0" y="75"/>
                  </a:lnTo>
                  <a:lnTo>
                    <a:pt x="67" y="7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202"/>
          <p:cNvGrpSpPr>
            <a:grpSpLocks noChangeAspect="1"/>
          </p:cNvGrpSpPr>
          <p:nvPr/>
        </p:nvGrpSpPr>
        <p:grpSpPr>
          <a:xfrm>
            <a:off x="6861498" y="3240568"/>
            <a:ext cx="431215" cy="432000"/>
            <a:chOff x="9955213" y="5194300"/>
            <a:chExt cx="871538" cy="873125"/>
          </a:xfrm>
        </p:grpSpPr>
        <p:sp>
          <p:nvSpPr>
            <p:cNvPr id="118" name="Rectangle 165"/>
            <p:cNvSpPr>
              <a:spLocks noChangeArrowheads="1"/>
            </p:cNvSpPr>
            <p:nvPr/>
          </p:nvSpPr>
          <p:spPr bwMode="auto">
            <a:xfrm>
              <a:off x="10285413" y="5570538"/>
              <a:ext cx="211138" cy="225425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6"/>
            <p:cNvSpPr/>
            <p:nvPr/>
          </p:nvSpPr>
          <p:spPr bwMode="auto">
            <a:xfrm>
              <a:off x="10285413" y="5705475"/>
              <a:ext cx="211138" cy="361950"/>
            </a:xfrm>
            <a:custGeom>
              <a:avLst/>
              <a:gdLst>
                <a:gd name="T0" fmla="*/ 133 w 133"/>
                <a:gd name="T1" fmla="*/ 228 h 228"/>
                <a:gd name="T2" fmla="*/ 0 w 133"/>
                <a:gd name="T3" fmla="*/ 228 h 228"/>
                <a:gd name="T4" fmla="*/ 0 w 133"/>
                <a:gd name="T5" fmla="*/ 0 h 228"/>
                <a:gd name="T6" fmla="*/ 66 w 133"/>
                <a:gd name="T7" fmla="*/ 67 h 228"/>
                <a:gd name="T8" fmla="*/ 133 w 133"/>
                <a:gd name="T9" fmla="*/ 0 h 228"/>
                <a:gd name="T10" fmla="*/ 133 w 133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28">
                  <a:moveTo>
                    <a:pt x="133" y="228"/>
                  </a:moveTo>
                  <a:lnTo>
                    <a:pt x="0" y="228"/>
                  </a:lnTo>
                  <a:lnTo>
                    <a:pt x="0" y="0"/>
                  </a:lnTo>
                  <a:lnTo>
                    <a:pt x="66" y="67"/>
                  </a:lnTo>
                  <a:lnTo>
                    <a:pt x="133" y="0"/>
                  </a:lnTo>
                  <a:lnTo>
                    <a:pt x="133" y="228"/>
                  </a:ln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67"/>
            <p:cNvSpPr>
              <a:spLocks noChangeArrowheads="1"/>
            </p:cNvSpPr>
            <p:nvPr/>
          </p:nvSpPr>
          <p:spPr bwMode="auto">
            <a:xfrm>
              <a:off x="10541001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68"/>
            <p:cNvSpPr>
              <a:spLocks noChangeArrowheads="1"/>
            </p:cNvSpPr>
            <p:nvPr/>
          </p:nvSpPr>
          <p:spPr bwMode="auto">
            <a:xfrm>
              <a:off x="10180638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69"/>
            <p:cNvSpPr>
              <a:spLocks noChangeArrowheads="1"/>
            </p:cNvSpPr>
            <p:nvPr/>
          </p:nvSpPr>
          <p:spPr bwMode="auto">
            <a:xfrm>
              <a:off x="10210801" y="5254625"/>
              <a:ext cx="360363" cy="450850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0"/>
            <p:cNvSpPr/>
            <p:nvPr/>
          </p:nvSpPr>
          <p:spPr bwMode="auto">
            <a:xfrm>
              <a:off x="10225088" y="5194300"/>
              <a:ext cx="331788" cy="195263"/>
            </a:xfrm>
            <a:custGeom>
              <a:avLst/>
              <a:gdLst>
                <a:gd name="T0" fmla="*/ 88 w 88"/>
                <a:gd name="T1" fmla="*/ 28 h 52"/>
                <a:gd name="T2" fmla="*/ 44 w 88"/>
                <a:gd name="T3" fmla="*/ 52 h 52"/>
                <a:gd name="T4" fmla="*/ 0 w 88"/>
                <a:gd name="T5" fmla="*/ 28 h 52"/>
                <a:gd name="T6" fmla="*/ 44 w 88"/>
                <a:gd name="T7" fmla="*/ 0 h 52"/>
                <a:gd name="T8" fmla="*/ 88 w 88"/>
                <a:gd name="T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2">
                  <a:moveTo>
                    <a:pt x="88" y="28"/>
                  </a:moveTo>
                  <a:cubicBezTo>
                    <a:pt x="88" y="48"/>
                    <a:pt x="64" y="52"/>
                    <a:pt x="44" y="52"/>
                  </a:cubicBezTo>
                  <a:cubicBezTo>
                    <a:pt x="24" y="52"/>
                    <a:pt x="0" y="48"/>
                    <a:pt x="0" y="28"/>
                  </a:cubicBezTo>
                  <a:cubicBezTo>
                    <a:pt x="0" y="8"/>
                    <a:pt x="20" y="0"/>
                    <a:pt x="44" y="0"/>
                  </a:cubicBezTo>
                  <a:cubicBezTo>
                    <a:pt x="68" y="0"/>
                    <a:pt x="88" y="8"/>
                    <a:pt x="88" y="28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1"/>
            <p:cNvSpPr/>
            <p:nvPr/>
          </p:nvSpPr>
          <p:spPr bwMode="auto">
            <a:xfrm>
              <a:off x="10210801" y="5254625"/>
              <a:ext cx="44450" cy="211138"/>
            </a:xfrm>
            <a:custGeom>
              <a:avLst/>
              <a:gdLst>
                <a:gd name="T0" fmla="*/ 12 w 12"/>
                <a:gd name="T1" fmla="*/ 20 h 56"/>
                <a:gd name="T2" fmla="*/ 0 w 12"/>
                <a:gd name="T3" fmla="*/ 56 h 56"/>
                <a:gd name="T4" fmla="*/ 0 w 12"/>
                <a:gd name="T5" fmla="*/ 28 h 56"/>
                <a:gd name="T6" fmla="*/ 8 w 12"/>
                <a:gd name="T7" fmla="*/ 0 h 56"/>
                <a:gd name="T8" fmla="*/ 12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20"/>
                  </a:moveTo>
                  <a:cubicBezTo>
                    <a:pt x="12" y="35"/>
                    <a:pt x="0" y="56"/>
                    <a:pt x="0" y="56"/>
                  </a:cubicBezTo>
                  <a:cubicBezTo>
                    <a:pt x="0" y="56"/>
                    <a:pt x="0" y="43"/>
                    <a:pt x="0" y="28"/>
                  </a:cubicBezTo>
                  <a:cubicBezTo>
                    <a:pt x="0" y="13"/>
                    <a:pt x="4" y="0"/>
                    <a:pt x="8" y="0"/>
                  </a:cubicBezTo>
                  <a:cubicBezTo>
                    <a:pt x="12" y="0"/>
                    <a:pt x="12" y="5"/>
                    <a:pt x="12" y="20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2"/>
            <p:cNvSpPr/>
            <p:nvPr/>
          </p:nvSpPr>
          <p:spPr bwMode="auto">
            <a:xfrm>
              <a:off x="10526713" y="5254625"/>
              <a:ext cx="44450" cy="211138"/>
            </a:xfrm>
            <a:custGeom>
              <a:avLst/>
              <a:gdLst>
                <a:gd name="T0" fmla="*/ 0 w 12"/>
                <a:gd name="T1" fmla="*/ 20 h 56"/>
                <a:gd name="T2" fmla="*/ 12 w 12"/>
                <a:gd name="T3" fmla="*/ 56 h 56"/>
                <a:gd name="T4" fmla="*/ 12 w 12"/>
                <a:gd name="T5" fmla="*/ 28 h 56"/>
                <a:gd name="T6" fmla="*/ 4 w 12"/>
                <a:gd name="T7" fmla="*/ 0 h 56"/>
                <a:gd name="T8" fmla="*/ 0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0" y="20"/>
                  </a:moveTo>
                  <a:cubicBezTo>
                    <a:pt x="0" y="35"/>
                    <a:pt x="12" y="56"/>
                    <a:pt x="12" y="56"/>
                  </a:cubicBezTo>
                  <a:cubicBezTo>
                    <a:pt x="12" y="56"/>
                    <a:pt x="12" y="43"/>
                    <a:pt x="12" y="28"/>
                  </a:cubicBezTo>
                  <a:cubicBezTo>
                    <a:pt x="12" y="13"/>
                    <a:pt x="8" y="0"/>
                    <a:pt x="4" y="0"/>
                  </a:cubicBezTo>
                  <a:cubicBezTo>
                    <a:pt x="0" y="0"/>
                    <a:pt x="0" y="5"/>
                    <a:pt x="0" y="20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3"/>
            <p:cNvSpPr/>
            <p:nvPr/>
          </p:nvSpPr>
          <p:spPr bwMode="auto">
            <a:xfrm>
              <a:off x="9955213" y="5705475"/>
              <a:ext cx="330200" cy="361950"/>
            </a:xfrm>
            <a:custGeom>
              <a:avLst/>
              <a:gdLst>
                <a:gd name="T0" fmla="*/ 0 w 88"/>
                <a:gd name="T1" fmla="*/ 96 h 96"/>
                <a:gd name="T2" fmla="*/ 48 w 88"/>
                <a:gd name="T3" fmla="*/ 16 h 96"/>
                <a:gd name="T4" fmla="*/ 88 w 88"/>
                <a:gd name="T5" fmla="*/ 0 h 96"/>
                <a:gd name="T6" fmla="*/ 88 w 88"/>
                <a:gd name="T7" fmla="*/ 96 h 96"/>
                <a:gd name="T8" fmla="*/ 0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0" y="96"/>
                  </a:moveTo>
                  <a:cubicBezTo>
                    <a:pt x="1" y="85"/>
                    <a:pt x="3" y="16"/>
                    <a:pt x="48" y="1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96"/>
                    <a:pt x="88" y="96"/>
                    <a:pt x="88" y="96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4"/>
            <p:cNvSpPr/>
            <p:nvPr/>
          </p:nvSpPr>
          <p:spPr bwMode="auto">
            <a:xfrm>
              <a:off x="10496551" y="5705475"/>
              <a:ext cx="330200" cy="361950"/>
            </a:xfrm>
            <a:custGeom>
              <a:avLst/>
              <a:gdLst>
                <a:gd name="T0" fmla="*/ 88 w 88"/>
                <a:gd name="T1" fmla="*/ 96 h 96"/>
                <a:gd name="T2" fmla="*/ 40 w 88"/>
                <a:gd name="T3" fmla="*/ 16 h 96"/>
                <a:gd name="T4" fmla="*/ 0 w 88"/>
                <a:gd name="T5" fmla="*/ 0 h 96"/>
                <a:gd name="T6" fmla="*/ 0 w 88"/>
                <a:gd name="T7" fmla="*/ 96 h 96"/>
                <a:gd name="T8" fmla="*/ 88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88" y="96"/>
                  </a:moveTo>
                  <a:cubicBezTo>
                    <a:pt x="88" y="96"/>
                    <a:pt x="84" y="16"/>
                    <a:pt x="4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88" y="96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5"/>
            <p:cNvSpPr/>
            <p:nvPr/>
          </p:nvSpPr>
          <p:spPr bwMode="auto">
            <a:xfrm>
              <a:off x="10285413" y="5705475"/>
              <a:ext cx="211138" cy="301625"/>
            </a:xfrm>
            <a:custGeom>
              <a:avLst/>
              <a:gdLst>
                <a:gd name="T0" fmla="*/ 66 w 133"/>
                <a:gd name="T1" fmla="*/ 190 h 190"/>
                <a:gd name="T2" fmla="*/ 0 w 133"/>
                <a:gd name="T3" fmla="*/ 0 h 190"/>
                <a:gd name="T4" fmla="*/ 66 w 133"/>
                <a:gd name="T5" fmla="*/ 48 h 190"/>
                <a:gd name="T6" fmla="*/ 133 w 133"/>
                <a:gd name="T7" fmla="*/ 0 h 190"/>
                <a:gd name="T8" fmla="*/ 66 w 133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90">
                  <a:moveTo>
                    <a:pt x="66" y="190"/>
                  </a:moveTo>
                  <a:lnTo>
                    <a:pt x="0" y="0"/>
                  </a:lnTo>
                  <a:lnTo>
                    <a:pt x="66" y="48"/>
                  </a:lnTo>
                  <a:lnTo>
                    <a:pt x="133" y="0"/>
                  </a:lnTo>
                  <a:lnTo>
                    <a:pt x="66" y="190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6"/>
            <p:cNvSpPr/>
            <p:nvPr/>
          </p:nvSpPr>
          <p:spPr bwMode="auto">
            <a:xfrm>
              <a:off x="10631488" y="5946775"/>
              <a:ext cx="44450" cy="120650"/>
            </a:xfrm>
            <a:custGeom>
              <a:avLst/>
              <a:gdLst>
                <a:gd name="T0" fmla="*/ 28 w 28"/>
                <a:gd name="T1" fmla="*/ 0 h 76"/>
                <a:gd name="T2" fmla="*/ 0 w 28"/>
                <a:gd name="T3" fmla="*/ 76 h 76"/>
                <a:gd name="T4" fmla="*/ 28 w 28"/>
                <a:gd name="T5" fmla="*/ 76 h 76"/>
                <a:gd name="T6" fmla="*/ 28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7"/>
            <p:cNvSpPr/>
            <p:nvPr/>
          </p:nvSpPr>
          <p:spPr bwMode="auto">
            <a:xfrm>
              <a:off x="10106026" y="5946775"/>
              <a:ext cx="44450" cy="120650"/>
            </a:xfrm>
            <a:custGeom>
              <a:avLst/>
              <a:gdLst>
                <a:gd name="T0" fmla="*/ 0 w 28"/>
                <a:gd name="T1" fmla="*/ 0 h 76"/>
                <a:gd name="T2" fmla="*/ 28 w 28"/>
                <a:gd name="T3" fmla="*/ 76 h 76"/>
                <a:gd name="T4" fmla="*/ 0 w 28"/>
                <a:gd name="T5" fmla="*/ 76 h 76"/>
                <a:gd name="T6" fmla="*/ 0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0" y="0"/>
                  </a:moveTo>
                  <a:lnTo>
                    <a:pt x="28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cxnSp>
        <p:nvCxnSpPr>
          <p:cNvPr id="91" name="直接连接符 11"/>
          <p:cNvCxnSpPr/>
          <p:nvPr/>
        </p:nvCxnSpPr>
        <p:spPr>
          <a:xfrm>
            <a:off x="9601408" y="2599777"/>
            <a:ext cx="2911868" cy="9919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16"/>
          <p:cNvCxnSpPr/>
          <p:nvPr/>
        </p:nvCxnSpPr>
        <p:spPr>
          <a:xfrm flipH="1">
            <a:off x="-247135" y="3759597"/>
            <a:ext cx="2793949" cy="1166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íŝlíḍe"/>
          <p:cNvSpPr/>
          <p:nvPr/>
        </p:nvSpPr>
        <p:spPr bwMode="auto">
          <a:xfrm rot="685146">
            <a:off x="4991412" y="3240621"/>
            <a:ext cx="622786" cy="441425"/>
          </a:xfrm>
          <a:custGeom>
            <a:avLst/>
            <a:gdLst>
              <a:gd name="T0" fmla="*/ 1020 w 1093"/>
              <a:gd name="T1" fmla="*/ 0 h 773"/>
              <a:gd name="T2" fmla="*/ 0 w 1093"/>
              <a:gd name="T3" fmla="*/ 332 h 773"/>
              <a:gd name="T4" fmla="*/ 0 w 1093"/>
              <a:gd name="T5" fmla="*/ 332 h 773"/>
              <a:gd name="T6" fmla="*/ 22 w 1093"/>
              <a:gd name="T7" fmla="*/ 392 h 773"/>
              <a:gd name="T8" fmla="*/ 46 w 1093"/>
              <a:gd name="T9" fmla="*/ 449 h 773"/>
              <a:gd name="T10" fmla="*/ 71 w 1093"/>
              <a:gd name="T11" fmla="*/ 506 h 773"/>
              <a:gd name="T12" fmla="*/ 98 w 1093"/>
              <a:gd name="T13" fmla="*/ 561 h 773"/>
              <a:gd name="T14" fmla="*/ 128 w 1093"/>
              <a:gd name="T15" fmla="*/ 616 h 773"/>
              <a:gd name="T16" fmla="*/ 159 w 1093"/>
              <a:gd name="T17" fmla="*/ 670 h 773"/>
              <a:gd name="T18" fmla="*/ 191 w 1093"/>
              <a:gd name="T19" fmla="*/ 722 h 773"/>
              <a:gd name="T20" fmla="*/ 225 w 1093"/>
              <a:gd name="T21" fmla="*/ 773 h 773"/>
              <a:gd name="T22" fmla="*/ 1093 w 1093"/>
              <a:gd name="T23" fmla="*/ 143 h 773"/>
              <a:gd name="T24" fmla="*/ 1093 w 1093"/>
              <a:gd name="T25" fmla="*/ 143 h 773"/>
              <a:gd name="T26" fmla="*/ 1073 w 1093"/>
              <a:gd name="T27" fmla="*/ 109 h 773"/>
              <a:gd name="T28" fmla="*/ 1054 w 1093"/>
              <a:gd name="T29" fmla="*/ 74 h 773"/>
              <a:gd name="T30" fmla="*/ 1036 w 1093"/>
              <a:gd name="T31" fmla="*/ 38 h 773"/>
              <a:gd name="T32" fmla="*/ 1020 w 1093"/>
              <a:gd name="T33" fmla="*/ 0 h 773"/>
              <a:gd name="T34" fmla="*/ 1020 w 1093"/>
              <a:gd name="T3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3" h="773">
                <a:moveTo>
                  <a:pt x="1020" y="0"/>
                </a:moveTo>
                <a:lnTo>
                  <a:pt x="0" y="332"/>
                </a:lnTo>
                <a:lnTo>
                  <a:pt x="0" y="332"/>
                </a:lnTo>
                <a:lnTo>
                  <a:pt x="22" y="392"/>
                </a:lnTo>
                <a:lnTo>
                  <a:pt x="46" y="449"/>
                </a:lnTo>
                <a:lnTo>
                  <a:pt x="71" y="506"/>
                </a:lnTo>
                <a:lnTo>
                  <a:pt x="98" y="561"/>
                </a:lnTo>
                <a:lnTo>
                  <a:pt x="128" y="616"/>
                </a:lnTo>
                <a:lnTo>
                  <a:pt x="159" y="670"/>
                </a:lnTo>
                <a:lnTo>
                  <a:pt x="191" y="722"/>
                </a:lnTo>
                <a:lnTo>
                  <a:pt x="225" y="773"/>
                </a:lnTo>
                <a:lnTo>
                  <a:pt x="1093" y="143"/>
                </a:lnTo>
                <a:lnTo>
                  <a:pt x="1093" y="143"/>
                </a:lnTo>
                <a:lnTo>
                  <a:pt x="1073" y="109"/>
                </a:lnTo>
                <a:lnTo>
                  <a:pt x="1054" y="74"/>
                </a:lnTo>
                <a:lnTo>
                  <a:pt x="1036" y="38"/>
                </a:lnTo>
                <a:lnTo>
                  <a:pt x="1020" y="0"/>
                </a:lnTo>
                <a:lnTo>
                  <a:pt x="10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83" name="组合 82"/>
          <p:cNvGrpSpPr>
            <a:grpSpLocks noChangeAspect="1"/>
          </p:cNvGrpSpPr>
          <p:nvPr/>
        </p:nvGrpSpPr>
        <p:grpSpPr>
          <a:xfrm>
            <a:off x="1285769" y="2070459"/>
            <a:ext cx="2502624" cy="2517596"/>
            <a:chOff x="2077903" y="1666875"/>
            <a:chExt cx="2862421" cy="2879546"/>
          </a:xfrm>
        </p:grpSpPr>
        <p:grpSp>
          <p:nvGrpSpPr>
            <p:cNvPr id="5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种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4842172" y="2070459"/>
            <a:ext cx="2502624" cy="2517596"/>
            <a:chOff x="6907302" y="1666875"/>
            <a:chExt cx="2862421" cy="2879546"/>
          </a:xfrm>
        </p:grpSpPr>
        <p:grpSp>
          <p:nvGrpSpPr>
            <p:cNvPr id="13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ŝlíḍe"/>
              <p:cNvSpPr/>
              <p:nvPr/>
            </p:nvSpPr>
            <p:spPr bwMode="auto">
              <a:xfrm>
                <a:off x="6290972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441172" y="3884741"/>
                <a:ext cx="851618" cy="380046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4" y="2198416"/>
              <a:ext cx="1849779" cy="184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321832" y="4755891"/>
            <a:ext cx="24188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期刊种数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719791" y="4765127"/>
            <a:ext cx="27893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期刊文章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90" name="任意多边形 89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1052167" y="6635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产品内容概览－总库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98" name="组合 83"/>
          <p:cNvGrpSpPr>
            <a:grpSpLocks noChangeAspect="1"/>
          </p:cNvGrpSpPr>
          <p:nvPr/>
        </p:nvGrpSpPr>
        <p:grpSpPr>
          <a:xfrm>
            <a:off x="8444539" y="2055413"/>
            <a:ext cx="2502624" cy="2517596"/>
            <a:chOff x="6907302" y="1666875"/>
            <a:chExt cx="2862421" cy="2879546"/>
          </a:xfrm>
        </p:grpSpPr>
        <p:grpSp>
          <p:nvGrpSpPr>
            <p:cNvPr id="99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114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0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04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2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5" name="文本框 86"/>
          <p:cNvSpPr txBox="1"/>
          <p:nvPr/>
        </p:nvSpPr>
        <p:spPr>
          <a:xfrm>
            <a:off x="8220380" y="4750081"/>
            <a:ext cx="30110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学位论文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íšḷîḍè"/>
          <p:cNvSpPr txBox="1"/>
          <p:nvPr/>
        </p:nvSpPr>
        <p:spPr>
          <a:xfrm>
            <a:off x="1733660" y="2931706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1,800+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íšḷîḍè"/>
          <p:cNvSpPr txBox="1"/>
          <p:nvPr/>
        </p:nvSpPr>
        <p:spPr>
          <a:xfrm>
            <a:off x="5162550" y="2936112"/>
            <a:ext cx="1706827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latin typeface="Century Gothic" panose="020B0502020202020204" pitchFamily="34" charset="0"/>
              </a:rPr>
              <a:t> 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600,000+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íšḷîḍè"/>
          <p:cNvSpPr txBox="1"/>
          <p:nvPr/>
        </p:nvSpPr>
        <p:spPr>
          <a:xfrm>
            <a:off x="8850248" y="2929948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125,000+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7" grpId="0"/>
      <p:bldP spid="135" grpId="0"/>
      <p:bldP spid="134" grpId="0"/>
      <p:bldP spid="136" grpId="0"/>
      <p:bldP spid="1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399442" y="1556793"/>
            <a:ext cx="936104" cy="4243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4399442" y="2880230"/>
            <a:ext cx="936104" cy="29296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10"/>
          <p:cNvCxnSpPr/>
          <p:nvPr/>
        </p:nvCxnSpPr>
        <p:spPr>
          <a:xfrm>
            <a:off x="2275206" y="5805264"/>
            <a:ext cx="3924436" cy="4665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20"/>
          <p:cNvSpPr txBox="1"/>
          <p:nvPr/>
        </p:nvSpPr>
        <p:spPr>
          <a:xfrm>
            <a:off x="6955726" y="1485233"/>
            <a:ext cx="4310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u="sng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华艺学术文献数据库</a:t>
            </a:r>
            <a:endParaRPr lang="en-US" altLang="zh-TW" sz="2400" u="sng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收录</a:t>
            </a:r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600,000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余篇学术文献</a:t>
            </a:r>
            <a:endParaRPr lang="en-US" altLang="zh-CN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63238" y="37867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期刊文章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563238" y="29969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学位论文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565914" y="2001324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131313"/>
                </a:solidFill>
                <a:latin typeface="+mj-ea"/>
                <a:ea typeface="+mj-ea"/>
                <a:cs typeface="Arial" panose="020B0604020202020204" pitchFamily="34" charset="0"/>
              </a:rPr>
              <a:t>19%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525271" y="3759423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81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%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347214" y="311249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2351845" y="3832571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20"/>
          <p:cNvSpPr txBox="1"/>
          <p:nvPr/>
        </p:nvSpPr>
        <p:spPr>
          <a:xfrm>
            <a:off x="6955726" y="3207035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包含</a:t>
            </a:r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1,800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餘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种期刊</a:t>
            </a:r>
            <a:endParaRPr lang="en-US" altLang="zh-TW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9" name="文本框 20"/>
          <p:cNvSpPr txBox="1"/>
          <p:nvPr/>
        </p:nvSpPr>
        <p:spPr>
          <a:xfrm>
            <a:off x="7022832" y="4077521"/>
            <a:ext cx="4315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+mn-ea"/>
                <a:cs typeface="Arial" panose="020B0604020202020204" pitchFamily="34" charset="0"/>
              </a:rPr>
              <a:t>54</a:t>
            </a:r>
            <a:r>
              <a:rPr lang="en-US" altLang="zh-TW" sz="3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所台湾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与华语地区优秀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高校学位论文</a:t>
            </a:r>
            <a:endParaRPr lang="en-US" altLang="zh-CN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94" name="群組 93"/>
          <p:cNvGrpSpPr/>
          <p:nvPr/>
        </p:nvGrpSpPr>
        <p:grpSpPr>
          <a:xfrm>
            <a:off x="7027734" y="5229200"/>
            <a:ext cx="2908488" cy="792088"/>
            <a:chOff x="5287639" y="5085184"/>
            <a:chExt cx="2908488" cy="792088"/>
          </a:xfrm>
        </p:grpSpPr>
        <p:sp>
          <p:nvSpPr>
            <p:cNvPr id="95" name="文本框 20"/>
            <p:cNvSpPr txBox="1"/>
            <p:nvPr/>
          </p:nvSpPr>
          <p:spPr>
            <a:xfrm>
              <a:off x="6168008" y="5210036"/>
              <a:ext cx="2028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u="sng" dirty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Arial" panose="020B0604020202020204" pitchFamily="34" charset="0"/>
                </a:rPr>
                <a:t>收录最全面</a:t>
              </a:r>
              <a:endParaRPr lang="en-US" altLang="zh-TW" sz="2800" b="1" u="sng" dirty="0">
                <a:solidFill>
                  <a:schemeClr val="accent6">
                    <a:lumMod val="7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96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1052167" y="6635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产品内容概览－总库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/>
      <p:bldP spid="78" grpId="0"/>
      <p:bldP spid="83" grpId="0"/>
      <p:bldP spid="84" grpId="0"/>
      <p:bldP spid="85" grpId="0"/>
      <p:bldP spid="86" grpId="0" animBg="1"/>
      <p:bldP spid="87" grpId="0" animBg="1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107668" y="1556793"/>
            <a:ext cx="936104" cy="4243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107668" y="1916935"/>
            <a:ext cx="936104" cy="38929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10"/>
          <p:cNvCxnSpPr/>
          <p:nvPr/>
        </p:nvCxnSpPr>
        <p:spPr>
          <a:xfrm>
            <a:off x="983432" y="5805264"/>
            <a:ext cx="3924436" cy="4665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0"/>
          <p:cNvSpPr txBox="1"/>
          <p:nvPr/>
        </p:nvSpPr>
        <p:spPr>
          <a:xfrm>
            <a:off x="5663952" y="155679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包含近</a:t>
            </a:r>
            <a:r>
              <a:rPr lang="en-US" altLang="zh-TW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1,700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种台湾期刊，</a:t>
            </a:r>
            <a:endParaRPr lang="en-US" altLang="zh-CN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着重提供台湾学术内容</a:t>
            </a:r>
            <a:endParaRPr lang="en-US" altLang="zh-CN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71464" y="37867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n-ea"/>
              </a:rPr>
              <a:t>台湾期刊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71464" y="29969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+mn-ea"/>
              </a:rPr>
              <a:t>其他地区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59696" y="154750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7</a:t>
            </a:r>
            <a:r>
              <a:rPr lang="en-US" altLang="zh-CN" sz="14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3194725" y="328498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93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55440" y="311249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060071" y="3832571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20"/>
          <p:cNvSpPr txBox="1"/>
          <p:nvPr/>
        </p:nvSpPr>
        <p:spPr>
          <a:xfrm>
            <a:off x="5663952" y="2786440"/>
            <a:ext cx="633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其余近</a:t>
            </a:r>
            <a:r>
              <a:rPr lang="en-US" altLang="zh-TW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120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种，</a:t>
            </a:r>
            <a:endParaRPr lang="en-US" altLang="zh-TW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涵盖新加坡、马来西亚、澳洲、英国、美国等地区的核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心期刊，与繁体中文内容相辅相成</a:t>
            </a:r>
            <a:endParaRPr lang="en-US" altLang="zh-TW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38" name="群組 50"/>
          <p:cNvGrpSpPr/>
          <p:nvPr/>
        </p:nvGrpSpPr>
        <p:grpSpPr>
          <a:xfrm>
            <a:off x="5784391" y="4728637"/>
            <a:ext cx="6095258" cy="1078959"/>
            <a:chOff x="5287639" y="5085184"/>
            <a:chExt cx="6095258" cy="1078959"/>
          </a:xfrm>
        </p:grpSpPr>
        <p:sp>
          <p:nvSpPr>
            <p:cNvPr id="39" name="文本框 20"/>
            <p:cNvSpPr txBox="1"/>
            <p:nvPr/>
          </p:nvSpPr>
          <p:spPr>
            <a:xfrm>
              <a:off x="6168008" y="5210036"/>
              <a:ext cx="52148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u="sng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全面的台湾内容，</a:t>
              </a:r>
              <a:endParaRPr lang="en-US" altLang="zh-TW" sz="2800" u="sng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zh-CN" altLang="en-US" sz="2800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                 </a:t>
              </a:r>
              <a:r>
                <a:rPr lang="zh-CN" altLang="en-US" sz="2800" u="sng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佐以其他地区精华。</a:t>
              </a:r>
              <a:endParaRPr lang="en-US" altLang="zh-TW" sz="2800" u="sng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41" name="文本框 96"/>
          <p:cNvSpPr txBox="1"/>
          <p:nvPr/>
        </p:nvSpPr>
        <p:spPr>
          <a:xfrm>
            <a:off x="1052167" y="6635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产品内容概览－总库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354813" y="3359150"/>
            <a:ext cx="936104" cy="1005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266581" y="3776378"/>
            <a:ext cx="936104" cy="57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250357" y="2780928"/>
            <a:ext cx="9361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234133" y="1844824"/>
            <a:ext cx="936104" cy="2510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666181" y="2276872"/>
            <a:ext cx="936104" cy="20882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5682439" y="2996952"/>
            <a:ext cx="936104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698629" y="4071922"/>
            <a:ext cx="936104" cy="2931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786861" y="3721392"/>
            <a:ext cx="936104" cy="639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10"/>
          <p:cNvCxnSpPr/>
          <p:nvPr/>
        </p:nvCxnSpPr>
        <p:spPr>
          <a:xfrm>
            <a:off x="2442045" y="4365104"/>
            <a:ext cx="8928992" cy="1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20"/>
          <p:cNvSpPr txBox="1"/>
          <p:nvPr/>
        </p:nvSpPr>
        <p:spPr>
          <a:xfrm>
            <a:off x="3588994" y="458112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TSSCI</a:t>
            </a:r>
            <a:endParaRPr lang="en-US" altLang="zh-CN" sz="2000" dirty="0">
              <a:solidFill>
                <a:srgbClr val="131313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文本框 22"/>
          <p:cNvSpPr txBox="1"/>
          <p:nvPr/>
        </p:nvSpPr>
        <p:spPr>
          <a:xfrm>
            <a:off x="5754413" y="458112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THCI</a:t>
            </a:r>
            <a:endParaRPr lang="en-US" altLang="zh-CN" sz="2000" dirty="0">
              <a:solidFill>
                <a:srgbClr val="131313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文本框 24"/>
          <p:cNvSpPr txBox="1"/>
          <p:nvPr/>
        </p:nvSpPr>
        <p:spPr>
          <a:xfrm>
            <a:off x="7664596" y="458112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A&amp;HCI</a:t>
            </a:r>
            <a:endParaRPr lang="en-US" altLang="zh-CN" sz="2000" dirty="0">
              <a:solidFill>
                <a:srgbClr val="131313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文本框 26"/>
          <p:cNvSpPr txBox="1"/>
          <p:nvPr/>
        </p:nvSpPr>
        <p:spPr>
          <a:xfrm>
            <a:off x="9617693" y="458112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17909" y="330647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+mn-ea"/>
              </a:rPr>
              <a:t>华艺收录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17909" y="251670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+mn-ea"/>
              </a:rPr>
              <a:t>台湾期刊总数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231794" y="1383159"/>
            <a:ext cx="67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110</a:t>
            </a:r>
            <a:endParaRPr lang="zh-CN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5474788" y="234888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76</a:t>
            </a:r>
            <a:endParaRPr lang="zh-CN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7520535" y="33942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7</a:t>
            </a:r>
            <a:endParaRPr lang="zh-CN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9570837" y="288272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35</a:t>
            </a:r>
            <a:endParaRPr lang="zh-CN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3876101" y="303934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79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898429" y="342900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47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988587" y="4001440"/>
            <a:ext cx="327334" cy="30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979232" y="383524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19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01885" y="2563633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006516" y="3373526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群組 50"/>
          <p:cNvGrpSpPr/>
          <p:nvPr/>
        </p:nvGrpSpPr>
        <p:grpSpPr>
          <a:xfrm>
            <a:off x="4314253" y="5589240"/>
            <a:ext cx="4347985" cy="792088"/>
            <a:chOff x="5287639" y="5085184"/>
            <a:chExt cx="4347985" cy="792088"/>
          </a:xfrm>
        </p:grpSpPr>
        <p:sp>
          <p:nvSpPr>
            <p:cNvPr id="76" name="文本框 20"/>
            <p:cNvSpPr txBox="1"/>
            <p:nvPr/>
          </p:nvSpPr>
          <p:spPr>
            <a:xfrm>
              <a:off x="6168008" y="5210036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核心期刊收录率高</a:t>
              </a:r>
              <a:endPara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7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78" name="文本框 96"/>
          <p:cNvSpPr txBox="1"/>
          <p:nvPr/>
        </p:nvSpPr>
        <p:spPr>
          <a:xfrm>
            <a:off x="1052167" y="6635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产品内容概览－总库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3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6"/>
          <p:cNvSpPr txBox="1"/>
          <p:nvPr/>
        </p:nvSpPr>
        <p:spPr>
          <a:xfrm>
            <a:off x="1052167" y="66355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产品内容概览－总库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27" name="文本框 20"/>
          <p:cNvSpPr txBox="1"/>
          <p:nvPr/>
        </p:nvSpPr>
        <p:spPr>
          <a:xfrm>
            <a:off x="3452428" y="592939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12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万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余篇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学位论文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，涵盖</a:t>
            </a:r>
            <a:r>
              <a:rPr lang="en-US" altLang="zh-TW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ESI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顶尖高校</a:t>
            </a:r>
            <a:endParaRPr lang="en-US" altLang="zh-TW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兼顾教育、艺术等特色学校</a:t>
            </a:r>
            <a:endParaRPr lang="en-US" altLang="zh-TW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2841915" y="6018292"/>
            <a:ext cx="599786" cy="645184"/>
          </a:xfrm>
          <a:custGeom>
            <a:avLst/>
            <a:gdLst>
              <a:gd name="T0" fmla="*/ 1735389 w 3295"/>
              <a:gd name="T1" fmla="*/ 901016 h 3303"/>
              <a:gd name="T2" fmla="*/ 828737 w 3295"/>
              <a:gd name="T3" fmla="*/ 0 h 3303"/>
              <a:gd name="T4" fmla="*/ 2179 w 3295"/>
              <a:gd name="T5" fmla="*/ 0 h 3303"/>
              <a:gd name="T6" fmla="*/ 0 w 3295"/>
              <a:gd name="T7" fmla="*/ 825795 h 3303"/>
              <a:gd name="T8" fmla="*/ 896300 w 3295"/>
              <a:gd name="T9" fmla="*/ 1740438 h 3303"/>
              <a:gd name="T10" fmla="*/ 1107707 w 3295"/>
              <a:gd name="T11" fmla="*/ 1742074 h 3303"/>
              <a:gd name="T12" fmla="*/ 1737024 w 3295"/>
              <a:gd name="T13" fmla="*/ 1112507 h 3303"/>
              <a:gd name="T14" fmla="*/ 1735389 w 3295"/>
              <a:gd name="T15" fmla="*/ 901016 h 3303"/>
              <a:gd name="T16" fmla="*/ 221214 w 3295"/>
              <a:gd name="T17" fmla="*/ 373379 h 3303"/>
              <a:gd name="T18" fmla="*/ 369962 w 3295"/>
              <a:gd name="T19" fmla="*/ 225118 h 3303"/>
              <a:gd name="T20" fmla="*/ 518165 w 3295"/>
              <a:gd name="T21" fmla="*/ 373379 h 3303"/>
              <a:gd name="T22" fmla="*/ 369962 w 3295"/>
              <a:gd name="T23" fmla="*/ 521641 h 3303"/>
              <a:gd name="T24" fmla="*/ 221214 w 3295"/>
              <a:gd name="T25" fmla="*/ 373379 h 3303"/>
              <a:gd name="T26" fmla="*/ 1028702 w 3295"/>
              <a:gd name="T27" fmla="*/ 1408485 h 3303"/>
              <a:gd name="T28" fmla="*/ 451147 w 3295"/>
              <a:gd name="T29" fmla="*/ 831246 h 3303"/>
              <a:gd name="T30" fmla="*/ 503998 w 3295"/>
              <a:gd name="T31" fmla="*/ 778918 h 3303"/>
              <a:gd name="T32" fmla="*/ 1081008 w 3295"/>
              <a:gd name="T33" fmla="*/ 1355612 h 3303"/>
              <a:gd name="T34" fmla="*/ 1028702 w 3295"/>
              <a:gd name="T35" fmla="*/ 1408485 h 3303"/>
              <a:gd name="T36" fmla="*/ 1185622 w 3295"/>
              <a:gd name="T37" fmla="*/ 1250957 h 3303"/>
              <a:gd name="T38" fmla="*/ 608612 w 3295"/>
              <a:gd name="T39" fmla="*/ 673718 h 3303"/>
              <a:gd name="T40" fmla="*/ 661464 w 3295"/>
              <a:gd name="T41" fmla="*/ 621390 h 3303"/>
              <a:gd name="T42" fmla="*/ 1238474 w 3295"/>
              <a:gd name="T43" fmla="*/ 1198629 h 3303"/>
              <a:gd name="T44" fmla="*/ 1185622 w 3295"/>
              <a:gd name="T45" fmla="*/ 1250957 h 3303"/>
              <a:gd name="T46" fmla="*/ 1343088 w 3295"/>
              <a:gd name="T47" fmla="*/ 1093429 h 3303"/>
              <a:gd name="T48" fmla="*/ 766078 w 3295"/>
              <a:gd name="T49" fmla="*/ 516190 h 3303"/>
              <a:gd name="T50" fmla="*/ 818929 w 3295"/>
              <a:gd name="T51" fmla="*/ 463863 h 3303"/>
              <a:gd name="T52" fmla="*/ 1395939 w 3295"/>
              <a:gd name="T53" fmla="*/ 1041102 h 3303"/>
              <a:gd name="T54" fmla="*/ 1343088 w 3295"/>
              <a:gd name="T55" fmla="*/ 1093429 h 3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95" h="3303">
                <a:moveTo>
                  <a:pt x="3185" y="1653"/>
                </a:moveTo>
                <a:cubicBezTo>
                  <a:pt x="1521" y="0"/>
                  <a:pt x="1521" y="0"/>
                  <a:pt x="1521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1515"/>
                  <a:pt x="0" y="1515"/>
                  <a:pt x="0" y="1515"/>
                </a:cubicBezTo>
                <a:cubicBezTo>
                  <a:pt x="1645" y="3193"/>
                  <a:pt x="1645" y="3193"/>
                  <a:pt x="1645" y="3193"/>
                </a:cubicBezTo>
                <a:cubicBezTo>
                  <a:pt x="1753" y="3301"/>
                  <a:pt x="1927" y="3303"/>
                  <a:pt x="2033" y="3196"/>
                </a:cubicBezTo>
                <a:cubicBezTo>
                  <a:pt x="3188" y="2041"/>
                  <a:pt x="3188" y="2041"/>
                  <a:pt x="3188" y="2041"/>
                </a:cubicBezTo>
                <a:cubicBezTo>
                  <a:pt x="3295" y="1934"/>
                  <a:pt x="3294" y="1761"/>
                  <a:pt x="3185" y="1653"/>
                </a:cubicBezTo>
                <a:close/>
                <a:moveTo>
                  <a:pt x="406" y="685"/>
                </a:moveTo>
                <a:cubicBezTo>
                  <a:pt x="406" y="535"/>
                  <a:pt x="528" y="413"/>
                  <a:pt x="679" y="413"/>
                </a:cubicBezTo>
                <a:cubicBezTo>
                  <a:pt x="829" y="413"/>
                  <a:pt x="951" y="535"/>
                  <a:pt x="951" y="685"/>
                </a:cubicBezTo>
                <a:cubicBezTo>
                  <a:pt x="951" y="835"/>
                  <a:pt x="829" y="957"/>
                  <a:pt x="679" y="957"/>
                </a:cubicBezTo>
                <a:cubicBezTo>
                  <a:pt x="528" y="957"/>
                  <a:pt x="406" y="835"/>
                  <a:pt x="406" y="685"/>
                </a:cubicBezTo>
                <a:close/>
                <a:moveTo>
                  <a:pt x="1888" y="2584"/>
                </a:moveTo>
                <a:cubicBezTo>
                  <a:pt x="828" y="1525"/>
                  <a:pt x="828" y="1525"/>
                  <a:pt x="828" y="1525"/>
                </a:cubicBezTo>
                <a:cubicBezTo>
                  <a:pt x="925" y="1429"/>
                  <a:pt x="925" y="1429"/>
                  <a:pt x="925" y="1429"/>
                </a:cubicBezTo>
                <a:cubicBezTo>
                  <a:pt x="1984" y="2487"/>
                  <a:pt x="1984" y="2487"/>
                  <a:pt x="1984" y="2487"/>
                </a:cubicBezTo>
                <a:lnTo>
                  <a:pt x="1888" y="2584"/>
                </a:lnTo>
                <a:close/>
                <a:moveTo>
                  <a:pt x="2176" y="2295"/>
                </a:moveTo>
                <a:cubicBezTo>
                  <a:pt x="1117" y="1236"/>
                  <a:pt x="1117" y="1236"/>
                  <a:pt x="1117" y="1236"/>
                </a:cubicBezTo>
                <a:cubicBezTo>
                  <a:pt x="1214" y="1140"/>
                  <a:pt x="1214" y="1140"/>
                  <a:pt x="1214" y="1140"/>
                </a:cubicBezTo>
                <a:cubicBezTo>
                  <a:pt x="2273" y="2199"/>
                  <a:pt x="2273" y="2199"/>
                  <a:pt x="2273" y="2199"/>
                </a:cubicBezTo>
                <a:lnTo>
                  <a:pt x="2176" y="2295"/>
                </a:lnTo>
                <a:close/>
                <a:moveTo>
                  <a:pt x="2465" y="2006"/>
                </a:moveTo>
                <a:cubicBezTo>
                  <a:pt x="1406" y="947"/>
                  <a:pt x="1406" y="947"/>
                  <a:pt x="1406" y="947"/>
                </a:cubicBezTo>
                <a:cubicBezTo>
                  <a:pt x="1503" y="851"/>
                  <a:pt x="1503" y="851"/>
                  <a:pt x="1503" y="851"/>
                </a:cubicBezTo>
                <a:cubicBezTo>
                  <a:pt x="2562" y="1910"/>
                  <a:pt x="2562" y="1910"/>
                  <a:pt x="2562" y="1910"/>
                </a:cubicBezTo>
                <a:lnTo>
                  <a:pt x="2465" y="20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graphicFrame>
        <p:nvGraphicFramePr>
          <p:cNvPr id="15" name="內容版面配置區 3"/>
          <p:cNvGraphicFramePr>
            <a:graphicFrameLocks noChangeAspect="1"/>
          </p:cNvGraphicFramePr>
          <p:nvPr/>
        </p:nvGraphicFramePr>
        <p:xfrm>
          <a:off x="1930297" y="1357137"/>
          <a:ext cx="7977478" cy="464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707235" y="2841077"/>
            <a:ext cx="4717277" cy="1196486"/>
            <a:chOff x="3707235" y="2841077"/>
            <a:chExt cx="4717277" cy="11964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燕尾形 17"/>
          <p:cNvSpPr/>
          <p:nvPr/>
        </p:nvSpPr>
        <p:spPr>
          <a:xfrm rot="1234549">
            <a:off x="42342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 rot="20150452">
            <a:off x="58530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rot="20150452">
            <a:off x="78532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651769" y="3025234"/>
            <a:ext cx="1008558" cy="86944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4607790" y="3904237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569733" y="3025234"/>
            <a:ext cx="1008558" cy="86944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8531675" y="2146231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60"/>
          <p:cNvGrpSpPr/>
          <p:nvPr/>
        </p:nvGrpSpPr>
        <p:grpSpPr>
          <a:xfrm>
            <a:off x="6567725" y="4147299"/>
            <a:ext cx="3634172" cy="866354"/>
            <a:chOff x="937749" y="5016378"/>
            <a:chExt cx="3248027" cy="866354"/>
          </a:xfrm>
        </p:grpSpPr>
        <p:sp>
          <p:nvSpPr>
            <p:cNvPr id="54" name="矩形 53"/>
            <p:cNvSpPr/>
            <p:nvPr/>
          </p:nvSpPr>
          <p:spPr>
            <a:xfrm>
              <a:off x="937749" y="5369002"/>
              <a:ext cx="3248027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同根同源，发展出的台湾地区特色人社内容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37750" y="5016378"/>
              <a:ext cx="319745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人社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组合 63"/>
          <p:cNvGrpSpPr/>
          <p:nvPr/>
        </p:nvGrpSpPr>
        <p:grpSpPr>
          <a:xfrm>
            <a:off x="8531675" y="1400388"/>
            <a:ext cx="3734381" cy="866354"/>
            <a:chOff x="937750" y="5016378"/>
            <a:chExt cx="2710228" cy="866354"/>
          </a:xfrm>
        </p:grpSpPr>
        <p:sp>
          <p:nvSpPr>
            <p:cNvPr id="57" name="矩形 56"/>
            <p:cNvSpPr/>
            <p:nvPr/>
          </p:nvSpPr>
          <p:spPr>
            <a:xfrm>
              <a:off x="937750" y="5369002"/>
              <a:ext cx="2710228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去芜存菁，看台湾的医学护理发展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37750" y="5016378"/>
              <a:ext cx="266036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医学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组合 66"/>
          <p:cNvGrpSpPr/>
          <p:nvPr/>
        </p:nvGrpSpPr>
        <p:grpSpPr>
          <a:xfrm>
            <a:off x="2555378" y="4972721"/>
            <a:ext cx="3508373" cy="866354"/>
            <a:chOff x="937750" y="5016378"/>
            <a:chExt cx="2710228" cy="866354"/>
          </a:xfrm>
        </p:grpSpPr>
        <p:sp>
          <p:nvSpPr>
            <p:cNvPr id="60" name="矩形 59"/>
            <p:cNvSpPr/>
            <p:nvPr/>
          </p:nvSpPr>
          <p:spPr>
            <a:xfrm>
              <a:off x="937750" y="5369002"/>
              <a:ext cx="2710228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接轨世界，重要科学学术研究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64898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科学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2" name="组合 69"/>
          <p:cNvGrpSpPr/>
          <p:nvPr/>
        </p:nvGrpSpPr>
        <p:grpSpPr>
          <a:xfrm>
            <a:off x="535520" y="2225474"/>
            <a:ext cx="3678742" cy="703489"/>
            <a:chOff x="937749" y="5016378"/>
            <a:chExt cx="2712329" cy="703489"/>
          </a:xfrm>
        </p:grpSpPr>
        <p:sp>
          <p:nvSpPr>
            <p:cNvPr id="63" name="矩形 62"/>
            <p:cNvSpPr/>
            <p:nvPr/>
          </p:nvSpPr>
          <p:spPr>
            <a:xfrm>
              <a:off x="937750" y="5369002"/>
              <a:ext cx="2710228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一站式完整收录，最精华的台湾学术文献</a:t>
              </a:r>
              <a:endParaRPr lang="zh-CN" altLang="en-US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37749" y="5016378"/>
              <a:ext cx="2712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总</a:t>
              </a:r>
              <a:r>
                <a:rPr lang="zh-TW" altLang="en-US" sz="2000" b="1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库</a:t>
              </a:r>
              <a:r>
                <a:rPr lang="en-US" altLang="zh-TW" sz="2000" b="1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-</a:t>
              </a:r>
              <a:r>
                <a:rPr lang="zh-CN" altLang="en-US" sz="2000" b="1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华艺学术文献数据库</a:t>
              </a:r>
              <a:endParaRPr lang="en-US" altLang="zh-CN" sz="2000" b="1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5" name="组合 257"/>
          <p:cNvGrpSpPr>
            <a:grpSpLocks noChangeAspect="1"/>
          </p:cNvGrpSpPr>
          <p:nvPr/>
        </p:nvGrpSpPr>
        <p:grpSpPr>
          <a:xfrm>
            <a:off x="2957826" y="3196025"/>
            <a:ext cx="396443" cy="540000"/>
            <a:chOff x="10698163" y="5157414"/>
            <a:chExt cx="661988" cy="901701"/>
          </a:xfrm>
        </p:grpSpPr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10788651" y="5849564"/>
              <a:ext cx="571500" cy="1793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auto">
            <a:xfrm>
              <a:off x="10698163" y="5157414"/>
              <a:ext cx="180975" cy="180975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auto">
            <a:xfrm>
              <a:off x="10698163" y="5849564"/>
              <a:ext cx="180975" cy="179388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10788651" y="5157414"/>
              <a:ext cx="571500" cy="692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10698163" y="5247902"/>
              <a:ext cx="90488" cy="692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83"/>
            <p:cNvSpPr>
              <a:spLocks noChangeArrowheads="1"/>
            </p:cNvSpPr>
            <p:nvPr/>
          </p:nvSpPr>
          <p:spPr bwMode="auto">
            <a:xfrm>
              <a:off x="10728326" y="5879727"/>
              <a:ext cx="120650" cy="12065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11299826" y="5879727"/>
              <a:ext cx="60325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5"/>
            <p:cNvSpPr/>
            <p:nvPr/>
          </p:nvSpPr>
          <p:spPr bwMode="auto">
            <a:xfrm>
              <a:off x="10788651" y="5879727"/>
              <a:ext cx="571500" cy="120650"/>
            </a:xfrm>
            <a:custGeom>
              <a:avLst/>
              <a:gdLst>
                <a:gd name="T0" fmla="*/ 136 w 152"/>
                <a:gd name="T1" fmla="*/ 16 h 32"/>
                <a:gd name="T2" fmla="*/ 152 w 152"/>
                <a:gd name="T3" fmla="*/ 0 h 32"/>
                <a:gd name="T4" fmla="*/ 0 w 152"/>
                <a:gd name="T5" fmla="*/ 0 h 32"/>
                <a:gd name="T6" fmla="*/ 0 w 152"/>
                <a:gd name="T7" fmla="*/ 32 h 32"/>
                <a:gd name="T8" fmla="*/ 152 w 152"/>
                <a:gd name="T9" fmla="*/ 32 h 32"/>
                <a:gd name="T10" fmla="*/ 136 w 152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">
                  <a:moveTo>
                    <a:pt x="136" y="16"/>
                  </a:moveTo>
                  <a:cubicBezTo>
                    <a:pt x="136" y="7"/>
                    <a:pt x="143" y="0"/>
                    <a:pt x="1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3" y="32"/>
                    <a:pt x="136" y="25"/>
                    <a:pt x="136" y="1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6"/>
            <p:cNvSpPr/>
            <p:nvPr/>
          </p:nvSpPr>
          <p:spPr bwMode="auto">
            <a:xfrm>
              <a:off x="10788651" y="5940052"/>
              <a:ext cx="120650" cy="119063"/>
            </a:xfrm>
            <a:custGeom>
              <a:avLst/>
              <a:gdLst>
                <a:gd name="T0" fmla="*/ 76 w 76"/>
                <a:gd name="T1" fmla="*/ 75 h 75"/>
                <a:gd name="T2" fmla="*/ 38 w 76"/>
                <a:gd name="T3" fmla="*/ 56 h 75"/>
                <a:gd name="T4" fmla="*/ 0 w 76"/>
                <a:gd name="T5" fmla="*/ 75 h 75"/>
                <a:gd name="T6" fmla="*/ 0 w 76"/>
                <a:gd name="T7" fmla="*/ 0 h 75"/>
                <a:gd name="T8" fmla="*/ 76 w 76"/>
                <a:gd name="T9" fmla="*/ 0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38" y="56"/>
                  </a:ln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10879138" y="5398714"/>
              <a:ext cx="390525" cy="2095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88"/>
            <p:cNvSpPr>
              <a:spLocks noChangeArrowheads="1"/>
            </p:cNvSpPr>
            <p:nvPr/>
          </p:nvSpPr>
          <p:spPr bwMode="auto">
            <a:xfrm>
              <a:off x="10909301" y="5428877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10909301" y="5489202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10909301" y="5547939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199"/>
          <p:cNvGrpSpPr>
            <a:grpSpLocks noChangeAspect="1"/>
          </p:cNvGrpSpPr>
          <p:nvPr/>
        </p:nvGrpSpPr>
        <p:grpSpPr>
          <a:xfrm>
            <a:off x="8942051" y="2301077"/>
            <a:ext cx="323240" cy="540000"/>
            <a:chOff x="8393113" y="5168900"/>
            <a:chExt cx="539751" cy="901700"/>
          </a:xfrm>
        </p:grpSpPr>
        <p:sp>
          <p:nvSpPr>
            <p:cNvPr id="80" name="Rectangle 142"/>
            <p:cNvSpPr>
              <a:spLocks noChangeArrowheads="1"/>
            </p:cNvSpPr>
            <p:nvPr/>
          </p:nvSpPr>
          <p:spPr bwMode="auto">
            <a:xfrm>
              <a:off x="8453438" y="5229225"/>
              <a:ext cx="88900" cy="3905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43"/>
            <p:cNvSpPr>
              <a:spLocks noChangeArrowheads="1"/>
            </p:cNvSpPr>
            <p:nvPr/>
          </p:nvSpPr>
          <p:spPr bwMode="auto">
            <a:xfrm>
              <a:off x="8542338" y="5229225"/>
              <a:ext cx="90488" cy="390525"/>
            </a:xfrm>
            <a:prstGeom prst="rect">
              <a:avLst/>
            </a:pr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44"/>
            <p:cNvSpPr>
              <a:spLocks noChangeArrowheads="1"/>
            </p:cNvSpPr>
            <p:nvPr/>
          </p:nvSpPr>
          <p:spPr bwMode="auto">
            <a:xfrm>
              <a:off x="8453438" y="5829300"/>
              <a:ext cx="179388" cy="241300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45"/>
            <p:cNvSpPr>
              <a:spLocks noChangeArrowheads="1"/>
            </p:cNvSpPr>
            <p:nvPr/>
          </p:nvSpPr>
          <p:spPr bwMode="auto">
            <a:xfrm>
              <a:off x="8393113" y="5768975"/>
              <a:ext cx="239713" cy="603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6"/>
            <p:cNvSpPr/>
            <p:nvPr/>
          </p:nvSpPr>
          <p:spPr bwMode="auto">
            <a:xfrm>
              <a:off x="8648701" y="5378450"/>
              <a:ext cx="284163" cy="571500"/>
            </a:xfrm>
            <a:custGeom>
              <a:avLst/>
              <a:gdLst>
                <a:gd name="T0" fmla="*/ 0 w 76"/>
                <a:gd name="T1" fmla="*/ 152 h 152"/>
                <a:gd name="T2" fmla="*/ 0 w 76"/>
                <a:gd name="T3" fmla="*/ 120 h 152"/>
                <a:gd name="T4" fmla="*/ 44 w 76"/>
                <a:gd name="T5" fmla="*/ 76 h 152"/>
                <a:gd name="T6" fmla="*/ 0 w 76"/>
                <a:gd name="T7" fmla="*/ 32 h 152"/>
                <a:gd name="T8" fmla="*/ 0 w 76"/>
                <a:gd name="T9" fmla="*/ 0 h 152"/>
                <a:gd name="T10" fmla="*/ 76 w 76"/>
                <a:gd name="T11" fmla="*/ 76 h 152"/>
                <a:gd name="T12" fmla="*/ 0 w 76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52">
                  <a:moveTo>
                    <a:pt x="0" y="15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24" y="120"/>
                    <a:pt x="44" y="100"/>
                    <a:pt x="44" y="76"/>
                  </a:cubicBezTo>
                  <a:cubicBezTo>
                    <a:pt x="44" y="52"/>
                    <a:pt x="24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76" y="34"/>
                    <a:pt x="76" y="76"/>
                  </a:cubicBezTo>
                  <a:cubicBezTo>
                    <a:pt x="76" y="118"/>
                    <a:pt x="42" y="152"/>
                    <a:pt x="0" y="152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47"/>
            <p:cNvSpPr>
              <a:spLocks noChangeArrowheads="1"/>
            </p:cNvSpPr>
            <p:nvPr/>
          </p:nvSpPr>
          <p:spPr bwMode="auto">
            <a:xfrm>
              <a:off x="8482013" y="5168900"/>
              <a:ext cx="120650" cy="60325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48"/>
            <p:cNvSpPr>
              <a:spLocks noChangeArrowheads="1"/>
            </p:cNvSpPr>
            <p:nvPr/>
          </p:nvSpPr>
          <p:spPr bwMode="auto">
            <a:xfrm>
              <a:off x="8482013" y="5619750"/>
              <a:ext cx="120650" cy="30163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49"/>
            <p:cNvSpPr>
              <a:spLocks noChangeArrowheads="1"/>
            </p:cNvSpPr>
            <p:nvPr/>
          </p:nvSpPr>
          <p:spPr bwMode="auto">
            <a:xfrm>
              <a:off x="8512176" y="5649913"/>
              <a:ext cx="60325" cy="58738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50"/>
            <p:cNvSpPr>
              <a:spLocks noChangeArrowheads="1"/>
            </p:cNvSpPr>
            <p:nvPr/>
          </p:nvSpPr>
          <p:spPr bwMode="auto">
            <a:xfrm>
              <a:off x="8542338" y="5364163"/>
              <a:ext cx="150813" cy="149225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51"/>
            <p:cNvSpPr>
              <a:spLocks noChangeArrowheads="1"/>
            </p:cNvSpPr>
            <p:nvPr/>
          </p:nvSpPr>
          <p:spPr bwMode="auto">
            <a:xfrm>
              <a:off x="8588376" y="5408613"/>
              <a:ext cx="60325" cy="60325"/>
            </a:xfrm>
            <a:prstGeom prst="ellipse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52"/>
            <p:cNvSpPr>
              <a:spLocks noChangeArrowheads="1"/>
            </p:cNvSpPr>
            <p:nvPr/>
          </p:nvSpPr>
          <p:spPr bwMode="auto">
            <a:xfrm>
              <a:off x="8453438" y="5829300"/>
              <a:ext cx="195263" cy="120650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89"/>
          <p:cNvGrpSpPr>
            <a:grpSpLocks noChangeAspect="1"/>
          </p:cNvGrpSpPr>
          <p:nvPr/>
        </p:nvGrpSpPr>
        <p:grpSpPr>
          <a:xfrm>
            <a:off x="4922879" y="4059188"/>
            <a:ext cx="378380" cy="540000"/>
            <a:chOff x="8316913" y="720725"/>
            <a:chExt cx="631825" cy="901701"/>
          </a:xfrm>
        </p:grpSpPr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8377238" y="839788"/>
              <a:ext cx="120650" cy="120650"/>
            </a:xfrm>
            <a:prstGeom prst="rect">
              <a:avLst/>
            </a:pr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8828088" y="839788"/>
              <a:ext cx="120650" cy="120650"/>
            </a:xfrm>
            <a:prstGeom prst="rect">
              <a:avLst/>
            </a:pr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8377238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solidFill>
              <a:srgbClr val="57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8662988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57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8316913" y="839788"/>
              <a:ext cx="120650" cy="120650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8767763" y="839788"/>
              <a:ext cx="120650" cy="120650"/>
            </a:xfrm>
            <a:prstGeom prst="rect">
              <a:avLst/>
            </a:pr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8316913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8602663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8"/>
            <p:cNvSpPr/>
            <p:nvPr/>
          </p:nvSpPr>
          <p:spPr bwMode="auto">
            <a:xfrm>
              <a:off x="8588376" y="839788"/>
              <a:ext cx="134938" cy="120650"/>
            </a:xfrm>
            <a:custGeom>
              <a:avLst/>
              <a:gdLst>
                <a:gd name="T0" fmla="*/ 0 w 85"/>
                <a:gd name="T1" fmla="*/ 76 h 76"/>
                <a:gd name="T2" fmla="*/ 19 w 85"/>
                <a:gd name="T3" fmla="*/ 0 h 76"/>
                <a:gd name="T4" fmla="*/ 85 w 85"/>
                <a:gd name="T5" fmla="*/ 0 h 76"/>
                <a:gd name="T6" fmla="*/ 0 w 8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6">
                  <a:moveTo>
                    <a:pt x="0" y="76"/>
                  </a:moveTo>
                  <a:lnTo>
                    <a:pt x="19" y="0"/>
                  </a:lnTo>
                  <a:lnTo>
                    <a:pt x="8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8542338" y="720725"/>
              <a:ext cx="136525" cy="119063"/>
            </a:xfrm>
            <a:custGeom>
              <a:avLst/>
              <a:gdLst>
                <a:gd name="T0" fmla="*/ 86 w 86"/>
                <a:gd name="T1" fmla="*/ 0 h 75"/>
                <a:gd name="T2" fmla="*/ 0 w 86"/>
                <a:gd name="T3" fmla="*/ 75 h 75"/>
                <a:gd name="T4" fmla="*/ 67 w 86"/>
                <a:gd name="T5" fmla="*/ 75 h 75"/>
                <a:gd name="T6" fmla="*/ 86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86" y="0"/>
                  </a:moveTo>
                  <a:lnTo>
                    <a:pt x="0" y="75"/>
                  </a:lnTo>
                  <a:lnTo>
                    <a:pt x="67" y="7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202"/>
          <p:cNvGrpSpPr>
            <a:grpSpLocks noChangeAspect="1"/>
          </p:cNvGrpSpPr>
          <p:nvPr/>
        </p:nvGrpSpPr>
        <p:grpSpPr>
          <a:xfrm>
            <a:off x="6861498" y="3240568"/>
            <a:ext cx="431215" cy="432000"/>
            <a:chOff x="9955213" y="5194300"/>
            <a:chExt cx="871538" cy="873125"/>
          </a:xfrm>
        </p:grpSpPr>
        <p:sp>
          <p:nvSpPr>
            <p:cNvPr id="118" name="Rectangle 165"/>
            <p:cNvSpPr>
              <a:spLocks noChangeArrowheads="1"/>
            </p:cNvSpPr>
            <p:nvPr/>
          </p:nvSpPr>
          <p:spPr bwMode="auto">
            <a:xfrm>
              <a:off x="10285413" y="5570538"/>
              <a:ext cx="211138" cy="225425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6"/>
            <p:cNvSpPr/>
            <p:nvPr/>
          </p:nvSpPr>
          <p:spPr bwMode="auto">
            <a:xfrm>
              <a:off x="10285413" y="5705475"/>
              <a:ext cx="211138" cy="361950"/>
            </a:xfrm>
            <a:custGeom>
              <a:avLst/>
              <a:gdLst>
                <a:gd name="T0" fmla="*/ 133 w 133"/>
                <a:gd name="T1" fmla="*/ 228 h 228"/>
                <a:gd name="T2" fmla="*/ 0 w 133"/>
                <a:gd name="T3" fmla="*/ 228 h 228"/>
                <a:gd name="T4" fmla="*/ 0 w 133"/>
                <a:gd name="T5" fmla="*/ 0 h 228"/>
                <a:gd name="T6" fmla="*/ 66 w 133"/>
                <a:gd name="T7" fmla="*/ 67 h 228"/>
                <a:gd name="T8" fmla="*/ 133 w 133"/>
                <a:gd name="T9" fmla="*/ 0 h 228"/>
                <a:gd name="T10" fmla="*/ 133 w 133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28">
                  <a:moveTo>
                    <a:pt x="133" y="228"/>
                  </a:moveTo>
                  <a:lnTo>
                    <a:pt x="0" y="228"/>
                  </a:lnTo>
                  <a:lnTo>
                    <a:pt x="0" y="0"/>
                  </a:lnTo>
                  <a:lnTo>
                    <a:pt x="66" y="67"/>
                  </a:lnTo>
                  <a:lnTo>
                    <a:pt x="133" y="0"/>
                  </a:lnTo>
                  <a:lnTo>
                    <a:pt x="133" y="228"/>
                  </a:ln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67"/>
            <p:cNvSpPr>
              <a:spLocks noChangeArrowheads="1"/>
            </p:cNvSpPr>
            <p:nvPr/>
          </p:nvSpPr>
          <p:spPr bwMode="auto">
            <a:xfrm>
              <a:off x="10541001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68"/>
            <p:cNvSpPr>
              <a:spLocks noChangeArrowheads="1"/>
            </p:cNvSpPr>
            <p:nvPr/>
          </p:nvSpPr>
          <p:spPr bwMode="auto">
            <a:xfrm>
              <a:off x="10180638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69"/>
            <p:cNvSpPr>
              <a:spLocks noChangeArrowheads="1"/>
            </p:cNvSpPr>
            <p:nvPr/>
          </p:nvSpPr>
          <p:spPr bwMode="auto">
            <a:xfrm>
              <a:off x="10210801" y="5254625"/>
              <a:ext cx="360363" cy="450850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0"/>
            <p:cNvSpPr/>
            <p:nvPr/>
          </p:nvSpPr>
          <p:spPr bwMode="auto">
            <a:xfrm>
              <a:off x="10225088" y="5194300"/>
              <a:ext cx="331788" cy="195263"/>
            </a:xfrm>
            <a:custGeom>
              <a:avLst/>
              <a:gdLst>
                <a:gd name="T0" fmla="*/ 88 w 88"/>
                <a:gd name="T1" fmla="*/ 28 h 52"/>
                <a:gd name="T2" fmla="*/ 44 w 88"/>
                <a:gd name="T3" fmla="*/ 52 h 52"/>
                <a:gd name="T4" fmla="*/ 0 w 88"/>
                <a:gd name="T5" fmla="*/ 28 h 52"/>
                <a:gd name="T6" fmla="*/ 44 w 88"/>
                <a:gd name="T7" fmla="*/ 0 h 52"/>
                <a:gd name="T8" fmla="*/ 88 w 88"/>
                <a:gd name="T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2">
                  <a:moveTo>
                    <a:pt x="88" y="28"/>
                  </a:moveTo>
                  <a:cubicBezTo>
                    <a:pt x="88" y="48"/>
                    <a:pt x="64" y="52"/>
                    <a:pt x="44" y="52"/>
                  </a:cubicBezTo>
                  <a:cubicBezTo>
                    <a:pt x="24" y="52"/>
                    <a:pt x="0" y="48"/>
                    <a:pt x="0" y="28"/>
                  </a:cubicBezTo>
                  <a:cubicBezTo>
                    <a:pt x="0" y="8"/>
                    <a:pt x="20" y="0"/>
                    <a:pt x="44" y="0"/>
                  </a:cubicBezTo>
                  <a:cubicBezTo>
                    <a:pt x="68" y="0"/>
                    <a:pt x="88" y="8"/>
                    <a:pt x="88" y="28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1"/>
            <p:cNvSpPr/>
            <p:nvPr/>
          </p:nvSpPr>
          <p:spPr bwMode="auto">
            <a:xfrm>
              <a:off x="10210801" y="5254625"/>
              <a:ext cx="44450" cy="211138"/>
            </a:xfrm>
            <a:custGeom>
              <a:avLst/>
              <a:gdLst>
                <a:gd name="T0" fmla="*/ 12 w 12"/>
                <a:gd name="T1" fmla="*/ 20 h 56"/>
                <a:gd name="T2" fmla="*/ 0 w 12"/>
                <a:gd name="T3" fmla="*/ 56 h 56"/>
                <a:gd name="T4" fmla="*/ 0 w 12"/>
                <a:gd name="T5" fmla="*/ 28 h 56"/>
                <a:gd name="T6" fmla="*/ 8 w 12"/>
                <a:gd name="T7" fmla="*/ 0 h 56"/>
                <a:gd name="T8" fmla="*/ 12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20"/>
                  </a:moveTo>
                  <a:cubicBezTo>
                    <a:pt x="12" y="35"/>
                    <a:pt x="0" y="56"/>
                    <a:pt x="0" y="56"/>
                  </a:cubicBezTo>
                  <a:cubicBezTo>
                    <a:pt x="0" y="56"/>
                    <a:pt x="0" y="43"/>
                    <a:pt x="0" y="28"/>
                  </a:cubicBezTo>
                  <a:cubicBezTo>
                    <a:pt x="0" y="13"/>
                    <a:pt x="4" y="0"/>
                    <a:pt x="8" y="0"/>
                  </a:cubicBezTo>
                  <a:cubicBezTo>
                    <a:pt x="12" y="0"/>
                    <a:pt x="12" y="5"/>
                    <a:pt x="12" y="20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2"/>
            <p:cNvSpPr/>
            <p:nvPr/>
          </p:nvSpPr>
          <p:spPr bwMode="auto">
            <a:xfrm>
              <a:off x="10526713" y="5254625"/>
              <a:ext cx="44450" cy="211138"/>
            </a:xfrm>
            <a:custGeom>
              <a:avLst/>
              <a:gdLst>
                <a:gd name="T0" fmla="*/ 0 w 12"/>
                <a:gd name="T1" fmla="*/ 20 h 56"/>
                <a:gd name="T2" fmla="*/ 12 w 12"/>
                <a:gd name="T3" fmla="*/ 56 h 56"/>
                <a:gd name="T4" fmla="*/ 12 w 12"/>
                <a:gd name="T5" fmla="*/ 28 h 56"/>
                <a:gd name="T6" fmla="*/ 4 w 12"/>
                <a:gd name="T7" fmla="*/ 0 h 56"/>
                <a:gd name="T8" fmla="*/ 0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0" y="20"/>
                  </a:moveTo>
                  <a:cubicBezTo>
                    <a:pt x="0" y="35"/>
                    <a:pt x="12" y="56"/>
                    <a:pt x="12" y="56"/>
                  </a:cubicBezTo>
                  <a:cubicBezTo>
                    <a:pt x="12" y="56"/>
                    <a:pt x="12" y="43"/>
                    <a:pt x="12" y="28"/>
                  </a:cubicBezTo>
                  <a:cubicBezTo>
                    <a:pt x="12" y="13"/>
                    <a:pt x="8" y="0"/>
                    <a:pt x="4" y="0"/>
                  </a:cubicBezTo>
                  <a:cubicBezTo>
                    <a:pt x="0" y="0"/>
                    <a:pt x="0" y="5"/>
                    <a:pt x="0" y="20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3"/>
            <p:cNvSpPr/>
            <p:nvPr/>
          </p:nvSpPr>
          <p:spPr bwMode="auto">
            <a:xfrm>
              <a:off x="9955213" y="5705475"/>
              <a:ext cx="330200" cy="361950"/>
            </a:xfrm>
            <a:custGeom>
              <a:avLst/>
              <a:gdLst>
                <a:gd name="T0" fmla="*/ 0 w 88"/>
                <a:gd name="T1" fmla="*/ 96 h 96"/>
                <a:gd name="T2" fmla="*/ 48 w 88"/>
                <a:gd name="T3" fmla="*/ 16 h 96"/>
                <a:gd name="T4" fmla="*/ 88 w 88"/>
                <a:gd name="T5" fmla="*/ 0 h 96"/>
                <a:gd name="T6" fmla="*/ 88 w 88"/>
                <a:gd name="T7" fmla="*/ 96 h 96"/>
                <a:gd name="T8" fmla="*/ 0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0" y="96"/>
                  </a:moveTo>
                  <a:cubicBezTo>
                    <a:pt x="1" y="85"/>
                    <a:pt x="3" y="16"/>
                    <a:pt x="48" y="1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96"/>
                    <a:pt x="88" y="96"/>
                    <a:pt x="88" y="96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4"/>
            <p:cNvSpPr/>
            <p:nvPr/>
          </p:nvSpPr>
          <p:spPr bwMode="auto">
            <a:xfrm>
              <a:off x="10496551" y="5705475"/>
              <a:ext cx="330200" cy="361950"/>
            </a:xfrm>
            <a:custGeom>
              <a:avLst/>
              <a:gdLst>
                <a:gd name="T0" fmla="*/ 88 w 88"/>
                <a:gd name="T1" fmla="*/ 96 h 96"/>
                <a:gd name="T2" fmla="*/ 40 w 88"/>
                <a:gd name="T3" fmla="*/ 16 h 96"/>
                <a:gd name="T4" fmla="*/ 0 w 88"/>
                <a:gd name="T5" fmla="*/ 0 h 96"/>
                <a:gd name="T6" fmla="*/ 0 w 88"/>
                <a:gd name="T7" fmla="*/ 96 h 96"/>
                <a:gd name="T8" fmla="*/ 88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88" y="96"/>
                  </a:moveTo>
                  <a:cubicBezTo>
                    <a:pt x="88" y="96"/>
                    <a:pt x="84" y="16"/>
                    <a:pt x="4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88" y="96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5"/>
            <p:cNvSpPr/>
            <p:nvPr/>
          </p:nvSpPr>
          <p:spPr bwMode="auto">
            <a:xfrm>
              <a:off x="10285413" y="5705475"/>
              <a:ext cx="211138" cy="301625"/>
            </a:xfrm>
            <a:custGeom>
              <a:avLst/>
              <a:gdLst>
                <a:gd name="T0" fmla="*/ 66 w 133"/>
                <a:gd name="T1" fmla="*/ 190 h 190"/>
                <a:gd name="T2" fmla="*/ 0 w 133"/>
                <a:gd name="T3" fmla="*/ 0 h 190"/>
                <a:gd name="T4" fmla="*/ 66 w 133"/>
                <a:gd name="T5" fmla="*/ 48 h 190"/>
                <a:gd name="T6" fmla="*/ 133 w 133"/>
                <a:gd name="T7" fmla="*/ 0 h 190"/>
                <a:gd name="T8" fmla="*/ 66 w 133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90">
                  <a:moveTo>
                    <a:pt x="66" y="190"/>
                  </a:moveTo>
                  <a:lnTo>
                    <a:pt x="0" y="0"/>
                  </a:lnTo>
                  <a:lnTo>
                    <a:pt x="66" y="48"/>
                  </a:lnTo>
                  <a:lnTo>
                    <a:pt x="133" y="0"/>
                  </a:lnTo>
                  <a:lnTo>
                    <a:pt x="66" y="190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6"/>
            <p:cNvSpPr/>
            <p:nvPr/>
          </p:nvSpPr>
          <p:spPr bwMode="auto">
            <a:xfrm>
              <a:off x="10631488" y="5946775"/>
              <a:ext cx="44450" cy="120650"/>
            </a:xfrm>
            <a:custGeom>
              <a:avLst/>
              <a:gdLst>
                <a:gd name="T0" fmla="*/ 28 w 28"/>
                <a:gd name="T1" fmla="*/ 0 h 76"/>
                <a:gd name="T2" fmla="*/ 0 w 28"/>
                <a:gd name="T3" fmla="*/ 76 h 76"/>
                <a:gd name="T4" fmla="*/ 28 w 28"/>
                <a:gd name="T5" fmla="*/ 76 h 76"/>
                <a:gd name="T6" fmla="*/ 28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7"/>
            <p:cNvSpPr/>
            <p:nvPr/>
          </p:nvSpPr>
          <p:spPr bwMode="auto">
            <a:xfrm>
              <a:off x="10106026" y="5946775"/>
              <a:ext cx="44450" cy="120650"/>
            </a:xfrm>
            <a:custGeom>
              <a:avLst/>
              <a:gdLst>
                <a:gd name="T0" fmla="*/ 0 w 28"/>
                <a:gd name="T1" fmla="*/ 0 h 76"/>
                <a:gd name="T2" fmla="*/ 28 w 28"/>
                <a:gd name="T3" fmla="*/ 76 h 76"/>
                <a:gd name="T4" fmla="*/ 0 w 28"/>
                <a:gd name="T5" fmla="*/ 76 h 76"/>
                <a:gd name="T6" fmla="*/ 0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0" y="0"/>
                  </a:moveTo>
                  <a:lnTo>
                    <a:pt x="28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1411605"/>
            <a:ext cx="12074525" cy="4034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数据库访问路径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校园网主页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图书馆主页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数据库资源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中文数据库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华艺学术文献数据库</a:t>
            </a:r>
            <a:endParaRPr lang="zh-CN" altLang="en-US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访问地址：http://www.airitilibrary.cn/</a:t>
            </a:r>
            <a:endParaRPr lang="en-US" altLang="zh-CN" sz="2000" b="1">
              <a:solidFill>
                <a:srgbClr val="FF0000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>
            <a:grpSpLocks noChangeAspect="1"/>
          </p:cNvGrpSpPr>
          <p:nvPr/>
        </p:nvGrpSpPr>
        <p:grpSpPr>
          <a:xfrm>
            <a:off x="1285769" y="2070459"/>
            <a:ext cx="2502624" cy="2517596"/>
            <a:chOff x="2077903" y="1666875"/>
            <a:chExt cx="2862421" cy="2879546"/>
          </a:xfrm>
        </p:grpSpPr>
        <p:grpSp>
          <p:nvGrpSpPr>
            <p:cNvPr id="3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种</a:t>
              </a:r>
              <a:endPara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83"/>
          <p:cNvGrpSpPr>
            <a:grpSpLocks noChangeAspect="1"/>
          </p:cNvGrpSpPr>
          <p:nvPr/>
        </p:nvGrpSpPr>
        <p:grpSpPr>
          <a:xfrm>
            <a:off x="4842172" y="2070459"/>
            <a:ext cx="2502624" cy="2517596"/>
            <a:chOff x="6907302" y="1666875"/>
            <a:chExt cx="2862421" cy="2879546"/>
          </a:xfrm>
        </p:grpSpPr>
        <p:grpSp>
          <p:nvGrpSpPr>
            <p:cNvPr id="6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4" y="2198416"/>
              <a:ext cx="1849779" cy="184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668074" y="3227107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321832" y="4755891"/>
            <a:ext cx="24188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期刊种数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719791" y="4765127"/>
            <a:ext cx="27893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期刊文章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88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90" name="任意多边形 89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产品内容概览－科学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1" name="组合 83"/>
          <p:cNvGrpSpPr>
            <a:grpSpLocks noChangeAspect="1"/>
          </p:cNvGrpSpPr>
          <p:nvPr/>
        </p:nvGrpSpPr>
        <p:grpSpPr>
          <a:xfrm>
            <a:off x="8444539" y="2055413"/>
            <a:ext cx="2502624" cy="2517596"/>
            <a:chOff x="6907302" y="1666875"/>
            <a:chExt cx="2862421" cy="2879546"/>
          </a:xfrm>
        </p:grpSpPr>
        <p:grpSp>
          <p:nvGrpSpPr>
            <p:cNvPr id="12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114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04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2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5" name="文本框 86"/>
          <p:cNvSpPr txBox="1"/>
          <p:nvPr/>
        </p:nvSpPr>
        <p:spPr>
          <a:xfrm>
            <a:off x="8220380" y="4750081"/>
            <a:ext cx="30110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学位论文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íšḷîḍè"/>
          <p:cNvSpPr txBox="1"/>
          <p:nvPr/>
        </p:nvSpPr>
        <p:spPr>
          <a:xfrm>
            <a:off x="1733660" y="2931706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750+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íšḷîḍè"/>
          <p:cNvSpPr txBox="1"/>
          <p:nvPr/>
        </p:nvSpPr>
        <p:spPr>
          <a:xfrm>
            <a:off x="5557535" y="2945077"/>
            <a:ext cx="1136497" cy="557367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281,000+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íšḷîḍè"/>
          <p:cNvSpPr txBox="1"/>
          <p:nvPr/>
        </p:nvSpPr>
        <p:spPr>
          <a:xfrm>
            <a:off x="8876826" y="2929948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89,100+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7" grpId="0"/>
      <p:bldP spid="135" grpId="0"/>
      <p:bldP spid="134" grpId="0"/>
      <p:bldP spid="136" grpId="0"/>
      <p:bldP spid="1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alexandre-debieve-FO7JIlwjOtU-unsplash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816101"/>
            <a:ext cx="6055200" cy="4037165"/>
          </a:xfrm>
          <a:prstGeom prst="rect">
            <a:avLst/>
          </a:prstGeom>
        </p:spPr>
      </p:pic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8"/>
          <p:cNvSpPr txBox="1"/>
          <p:nvPr/>
        </p:nvSpPr>
        <p:spPr>
          <a:xfrm>
            <a:off x="7343212" y="3678081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临床医学、工程学、药理学与毒理学、化学与材料科学</a:t>
            </a:r>
            <a:r>
              <a:rPr lang="zh-CN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等专业，进入世界排名</a:t>
            </a:r>
            <a:r>
              <a:rPr lang="zh-TW" altLang="en-US" sz="4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前</a:t>
            </a:r>
            <a:r>
              <a:rPr lang="en-US" altLang="zh-TW" sz="4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1%</a:t>
            </a:r>
            <a:endParaRPr lang="en-US" altLang="zh-CN" sz="28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8" name="组合 1"/>
          <p:cNvGrpSpPr/>
          <p:nvPr/>
        </p:nvGrpSpPr>
        <p:grpSpPr>
          <a:xfrm>
            <a:off x="6395698" y="4107761"/>
            <a:ext cx="864096" cy="864096"/>
            <a:chOff x="6600056" y="2276872"/>
            <a:chExt cx="864096" cy="864096"/>
          </a:xfrm>
        </p:grpSpPr>
        <p:sp>
          <p:nvSpPr>
            <p:cNvPr id="29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sp>
        <p:nvSpPr>
          <p:cNvPr id="32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产品内容概览－科学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71354" y="1853731"/>
            <a:ext cx="4158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2022</a:t>
            </a:r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月，环境与生态学进入</a:t>
            </a:r>
            <a:r>
              <a:rPr lang="en-US" altLang="zh-TW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ESI Top 1%</a:t>
            </a:r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的机构来到</a:t>
            </a:r>
            <a:r>
              <a:rPr lang="en-US" altLang="zh-TW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9</a:t>
            </a:r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间</a:t>
            </a:r>
            <a:endParaRPr lang="zh-TW" altLang="en-US" sz="28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8" name="组合 1"/>
          <p:cNvGrpSpPr/>
          <p:nvPr/>
        </p:nvGrpSpPr>
        <p:grpSpPr>
          <a:xfrm>
            <a:off x="6312280" y="2230224"/>
            <a:ext cx="864096" cy="864096"/>
            <a:chOff x="6600056" y="2276872"/>
            <a:chExt cx="864096" cy="864096"/>
          </a:xfrm>
        </p:grpSpPr>
        <p:sp>
          <p:nvSpPr>
            <p:cNvPr id="19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78805" y="3689692"/>
            <a:ext cx="720000" cy="11120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25874" y="4045300"/>
            <a:ext cx="720000" cy="747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677962" y="4265756"/>
            <a:ext cx="720000" cy="5359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902098" y="2938443"/>
            <a:ext cx="720000" cy="18586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10"/>
          <p:cNvCxnSpPr/>
          <p:nvPr/>
        </p:nvCxnSpPr>
        <p:spPr>
          <a:xfrm>
            <a:off x="869570" y="4801750"/>
            <a:ext cx="5184576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0"/>
          <p:cNvSpPr txBox="1"/>
          <p:nvPr/>
        </p:nvSpPr>
        <p:spPr>
          <a:xfrm>
            <a:off x="1337022" y="501777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75098" y="5017774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4" name="文本框 24"/>
          <p:cNvSpPr txBox="1"/>
          <p:nvPr/>
        </p:nvSpPr>
        <p:spPr>
          <a:xfrm>
            <a:off x="3461858" y="5017774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INSPEC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5" name="文本框 26"/>
          <p:cNvSpPr txBox="1"/>
          <p:nvPr/>
        </p:nvSpPr>
        <p:spPr>
          <a:xfrm>
            <a:off x="4656134" y="5017774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MEDLINE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97474" y="3948107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31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38659" y="4248690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04018" y="4336750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11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49518" y="3726548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38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35" name="群組 50"/>
          <p:cNvGrpSpPr/>
          <p:nvPr/>
        </p:nvGrpSpPr>
        <p:grpSpPr>
          <a:xfrm>
            <a:off x="1157602" y="5777924"/>
            <a:ext cx="4751942" cy="792088"/>
            <a:chOff x="5287639" y="5085184"/>
            <a:chExt cx="4751942" cy="792088"/>
          </a:xfrm>
        </p:grpSpPr>
        <p:sp>
          <p:nvSpPr>
            <p:cNvPr id="36" name="文本框 20"/>
            <p:cNvSpPr txBox="1"/>
            <p:nvPr/>
          </p:nvSpPr>
          <p:spPr>
            <a:xfrm>
              <a:off x="6168008" y="5210036"/>
              <a:ext cx="387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u="sng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收录重要科学核心期刊</a:t>
              </a:r>
              <a:endParaRPr lang="en-US" altLang="zh-TW" sz="2800" u="sng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48" name="群組 50"/>
          <p:cNvGrpSpPr/>
          <p:nvPr/>
        </p:nvGrpSpPr>
        <p:grpSpPr>
          <a:xfrm>
            <a:off x="7229098" y="5777924"/>
            <a:ext cx="4014560" cy="792088"/>
            <a:chOff x="5287639" y="5085184"/>
            <a:chExt cx="4014560" cy="792088"/>
          </a:xfrm>
        </p:grpSpPr>
        <p:sp>
          <p:nvSpPr>
            <p:cNvPr id="49" name="文本框 20"/>
            <p:cNvSpPr txBox="1"/>
            <p:nvPr/>
          </p:nvSpPr>
          <p:spPr>
            <a:xfrm>
              <a:off x="6168008" y="5210036"/>
              <a:ext cx="3134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u="sng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收录精华学位论文</a:t>
              </a:r>
              <a:endParaRPr lang="en-US" altLang="zh-TW" sz="2800" u="sng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51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产品内容概览－科学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31" name="组合 83"/>
          <p:cNvGrpSpPr>
            <a:grpSpLocks noChangeAspect="1"/>
          </p:cNvGrpSpPr>
          <p:nvPr/>
        </p:nvGrpSpPr>
        <p:grpSpPr>
          <a:xfrm>
            <a:off x="8109467" y="1903951"/>
            <a:ext cx="2852316" cy="2869380"/>
            <a:chOff x="6907302" y="1666875"/>
            <a:chExt cx="2862421" cy="2879546"/>
          </a:xfrm>
        </p:grpSpPr>
        <p:grpSp>
          <p:nvGrpSpPr>
            <p:cNvPr id="132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146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7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8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0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2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3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36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iṩḻïďê"/>
            <p:cNvSpPr/>
            <p:nvPr/>
          </p:nvSpPr>
          <p:spPr>
            <a:xfrm>
              <a:off x="7425634" y="2198416"/>
              <a:ext cx="1849779" cy="184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5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8729892" y="2836138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dobe 黑体 Std R" pitchFamily="34" charset="-128"/>
              </a:rPr>
              <a:t>89,100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dobe 黑体 Std R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"/>
          <p:cNvGrpSpPr/>
          <p:nvPr/>
        </p:nvGrpSpPr>
        <p:grpSpPr>
          <a:xfrm>
            <a:off x="4040730" y="4711767"/>
            <a:ext cx="471094" cy="546469"/>
            <a:chOff x="6633018" y="3026546"/>
            <a:chExt cx="471094" cy="546469"/>
          </a:xfrm>
        </p:grpSpPr>
        <p:sp>
          <p:nvSpPr>
            <p:cNvPr id="26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7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3"/>
          <p:cNvSpPr txBox="1"/>
          <p:nvPr/>
        </p:nvSpPr>
        <p:spPr>
          <a:xfrm>
            <a:off x="4798236" y="2979043"/>
            <a:ext cx="6482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年共有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个期刊进入为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SCIE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的收录清单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有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个期刊进入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JCR Q1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等级、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9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个期刊进入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Q2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等级。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工程领域研究者重视的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EI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在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202</a:t>
            </a:r>
            <a:r>
              <a:rPr lang="en-US" altLang="zh-TW" sz="2000" dirty="0"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年最新收录清单中，亦有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23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个期刊入选</a:t>
            </a:r>
            <a:r>
              <a:rPr lang="zh-TW" altLang="en-US" sz="2000" dirty="0">
                <a:latin typeface="+mn-ea"/>
                <a:cs typeface="Arial" panose="020B0604020202020204" pitchFamily="34" charset="0"/>
              </a:rPr>
              <a:t>。</a:t>
            </a:r>
            <a:endParaRPr lang="en-US" altLang="zh-CN" sz="2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935759" y="2052137"/>
            <a:ext cx="7910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科学领域机构与研究具有领域代表性</a:t>
            </a:r>
            <a:endParaRPr lang="zh-TW" altLang="en-US" sz="32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56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57" name="组合 1"/>
          <p:cNvGrpSpPr/>
          <p:nvPr/>
        </p:nvGrpSpPr>
        <p:grpSpPr>
          <a:xfrm>
            <a:off x="4040730" y="3222825"/>
            <a:ext cx="471094" cy="546469"/>
            <a:chOff x="6633018" y="3026546"/>
            <a:chExt cx="471094" cy="546469"/>
          </a:xfrm>
        </p:grpSpPr>
        <p:sp>
          <p:nvSpPr>
            <p:cNvPr id="5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9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0" name="文本框 13"/>
          <p:cNvSpPr txBox="1"/>
          <p:nvPr/>
        </p:nvSpPr>
        <p:spPr>
          <a:xfrm>
            <a:off x="4798236" y="4644072"/>
            <a:ext cx="648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2022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月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ESI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最新更新摘要，有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358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间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机构进入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ESI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前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zh-CN" sz="20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%</a:t>
            </a:r>
            <a:r>
              <a:rPr lang="zh-CN" altLang="en-US" sz="20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zh-TW" altLang="en-US" sz="20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以临床医学、工程、材料最多</a:t>
            </a:r>
            <a:r>
              <a:rPr lang="zh-CN" altLang="en-US" sz="20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4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产品内容概览－科学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4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8"/>
          <p:cNvSpPr/>
          <p:nvPr/>
        </p:nvSpPr>
        <p:spPr>
          <a:xfrm rot="5400000">
            <a:off x="908301" y="1861899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六边形 10"/>
          <p:cNvSpPr/>
          <p:nvPr/>
        </p:nvSpPr>
        <p:spPr>
          <a:xfrm rot="5400000">
            <a:off x="941264" y="3734108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34159" y="1633519"/>
            <a:ext cx="7909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WOS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2021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SCIE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高被引文章</a:t>
            </a:r>
            <a:endParaRPr lang="en-US" altLang="zh-TW" sz="32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CN" altLang="en-US" sz="24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台湾</a:t>
            </a:r>
            <a:r>
              <a:rPr lang="zh-TW" altLang="en-US" sz="24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对于</a:t>
            </a:r>
            <a:r>
              <a:rPr lang="zh-CN" altLang="en-US" sz="240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数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学、环境科学</a:t>
            </a:r>
            <a:r>
              <a:rPr lang="zh-TW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、材料</a:t>
            </a:r>
            <a:r>
              <a:rPr lang="zh-CN" altLang="en-US" sz="24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的研究主题有较多着墨</a:t>
            </a:r>
            <a:endParaRPr lang="zh-TW" altLang="en-US" sz="24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9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6" y="4136317"/>
            <a:ext cx="896379" cy="896379"/>
          </a:xfrm>
          <a:prstGeom prst="rect">
            <a:avLst/>
          </a:prstGeom>
        </p:spPr>
      </p:pic>
      <p:pic>
        <p:nvPicPr>
          <p:cNvPr id="30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146808"/>
            <a:ext cx="1127859" cy="1127859"/>
          </a:xfrm>
          <a:prstGeom prst="rect">
            <a:avLst/>
          </a:prstGeom>
        </p:spPr>
      </p:pic>
      <p:sp>
        <p:nvSpPr>
          <p:cNvPr id="38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产品内容概览－科学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273127" y="2959517"/>
          <a:ext cx="6407573" cy="324997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203260"/>
                <a:gridCol w="3204313"/>
              </a:tblGrid>
              <a:tr h="565991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202</a:t>
                      </a:r>
                      <a:r>
                        <a:rPr lang="en-US" altLang="zh-TW" sz="2400" b="1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1</a:t>
                      </a:r>
                      <a:r>
                        <a:rPr lang="zh-CN" sz="2400" b="1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年</a:t>
                      </a:r>
                      <a:r>
                        <a:rPr lang="en-US" sz="2400" b="1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SCIE</a:t>
                      </a:r>
                      <a:r>
                        <a:rPr lang="zh-CN" sz="2400" b="1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高被引文章的前五大研究主题</a:t>
                      </a:r>
                      <a:endParaRPr lang="zh-TW" sz="2400" b="1" kern="100" dirty="0">
                        <a:effectLst/>
                        <a:latin typeface="Microsoft JhengHei" panose="020B0803020504040204" pitchFamily="34" charset="-120"/>
                        <a:ea typeface="Microsoft JhengHei" panose="020B080302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447331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CN" sz="1600" b="0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大陆</a:t>
                      </a:r>
                      <a:endParaRPr lang="zh-TW" sz="1600" b="0" kern="100" dirty="0">
                        <a:effectLst/>
                        <a:latin typeface="Microsoft JhengHei" panose="020B0803020504040204" pitchFamily="34" charset="-120"/>
                        <a:ea typeface="Microsoft JhengHei" panose="020B080302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CN" sz="1600" b="0" kern="0" dirty="0">
                          <a:effectLst/>
                          <a:latin typeface="Microsoft JhengHei" panose="020B0803020504040204" pitchFamily="34" charset="-120"/>
                          <a:ea typeface="Microsoft JhengHei" panose="020B0803020504040204" pitchFamily="34" charset="-120"/>
                        </a:rPr>
                        <a:t>台湾</a:t>
                      </a:r>
                      <a:endParaRPr lang="zh-TW" sz="1600" b="0" kern="100" dirty="0">
                        <a:effectLst/>
                        <a:latin typeface="Microsoft JhengHei" panose="020B0803020504040204" pitchFamily="34" charset="-120"/>
                        <a:ea typeface="Microsoft JhengHei" panose="020B080302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Materials Science Multidisciplinary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Mathematics Applied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Chemistry Physical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Mathematics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Chemistry Multidisciplinary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Environmental Sciences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Environmental Sciences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Materials Science Multidisciplinary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Engineering Environmental</a:t>
                      </a:r>
                      <a:endParaRPr lang="zh-TW" sz="1050" kern="10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Microsoft JhengHei" panose="020B0803020504040204" pitchFamily="34" charset="-12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Multidisciplinary Sciences</a:t>
                      </a:r>
                      <a:endParaRPr lang="zh-TW" sz="1050" kern="100" dirty="0">
                        <a:effectLst/>
                        <a:latin typeface="Calibri" panose="020F05020202040A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707235" y="2841077"/>
            <a:ext cx="4717277" cy="1196486"/>
            <a:chOff x="3707235" y="2841077"/>
            <a:chExt cx="4717277" cy="11964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燕尾形 17"/>
          <p:cNvSpPr/>
          <p:nvPr/>
        </p:nvSpPr>
        <p:spPr>
          <a:xfrm rot="1234549">
            <a:off x="42342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 rot="20150452">
            <a:off x="58530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rot="20150452">
            <a:off x="78532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651769" y="3025234"/>
            <a:ext cx="1008558" cy="86944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4607790" y="3904237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569733" y="3025234"/>
            <a:ext cx="1008558" cy="86944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8531675" y="2146231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60"/>
          <p:cNvGrpSpPr/>
          <p:nvPr/>
        </p:nvGrpSpPr>
        <p:grpSpPr>
          <a:xfrm>
            <a:off x="6567725" y="4147299"/>
            <a:ext cx="3634172" cy="866354"/>
            <a:chOff x="937749" y="5016378"/>
            <a:chExt cx="3248027" cy="866354"/>
          </a:xfrm>
        </p:grpSpPr>
        <p:sp>
          <p:nvSpPr>
            <p:cNvPr id="54" name="矩形 53"/>
            <p:cNvSpPr/>
            <p:nvPr/>
          </p:nvSpPr>
          <p:spPr>
            <a:xfrm>
              <a:off x="937749" y="5369002"/>
              <a:ext cx="3248027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同根同源，发展出的台湾地区特色人社内容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37750" y="5016378"/>
              <a:ext cx="319745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人社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组合 63"/>
          <p:cNvGrpSpPr/>
          <p:nvPr/>
        </p:nvGrpSpPr>
        <p:grpSpPr>
          <a:xfrm>
            <a:off x="8531675" y="1400388"/>
            <a:ext cx="3734381" cy="866354"/>
            <a:chOff x="937750" y="5016378"/>
            <a:chExt cx="2710228" cy="866354"/>
          </a:xfrm>
        </p:grpSpPr>
        <p:sp>
          <p:nvSpPr>
            <p:cNvPr id="57" name="矩形 56"/>
            <p:cNvSpPr/>
            <p:nvPr/>
          </p:nvSpPr>
          <p:spPr>
            <a:xfrm>
              <a:off x="937750" y="5369002"/>
              <a:ext cx="2710228" cy="51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去芜存菁，看台湾的医学护理发展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37750" y="5016378"/>
              <a:ext cx="266036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医学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组合 66"/>
          <p:cNvGrpSpPr/>
          <p:nvPr/>
        </p:nvGrpSpPr>
        <p:grpSpPr>
          <a:xfrm>
            <a:off x="2555378" y="4972721"/>
            <a:ext cx="3508373" cy="888155"/>
            <a:chOff x="937750" y="5016378"/>
            <a:chExt cx="2710228" cy="888155"/>
          </a:xfrm>
        </p:grpSpPr>
        <p:sp>
          <p:nvSpPr>
            <p:cNvPr id="60" name="矩形 59"/>
            <p:cNvSpPr/>
            <p:nvPr/>
          </p:nvSpPr>
          <p:spPr>
            <a:xfrm>
              <a:off x="937750" y="5369002"/>
              <a:ext cx="271022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接轨世界，重要科学学术研究</a:t>
              </a:r>
              <a:endParaRPr lang="zh-CN" altLang="en-US" sz="1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64898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>
                      <a:lumMod val="8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bg1">
                      <a:lumMod val="8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bg1">
                      <a:lumMod val="85000"/>
                    </a:schemeClr>
                  </a:solidFill>
                </a:rPr>
                <a:t>科学</a:t>
              </a:r>
              <a:r>
                <a:rPr lang="zh-CN" altLang="en-US" b="1" dirty="0">
                  <a:solidFill>
                    <a:schemeClr val="bg1">
                      <a:lumMod val="8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2" name="组合 69"/>
          <p:cNvGrpSpPr/>
          <p:nvPr/>
        </p:nvGrpSpPr>
        <p:grpSpPr>
          <a:xfrm>
            <a:off x="535520" y="2225474"/>
            <a:ext cx="3678742" cy="703489"/>
            <a:chOff x="937749" y="5016378"/>
            <a:chExt cx="2712329" cy="703489"/>
          </a:xfrm>
        </p:grpSpPr>
        <p:sp>
          <p:nvSpPr>
            <p:cNvPr id="63" name="矩形 62"/>
            <p:cNvSpPr/>
            <p:nvPr/>
          </p:nvSpPr>
          <p:spPr>
            <a:xfrm>
              <a:off x="937750" y="5369002"/>
              <a:ext cx="2710228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一站式完整收录，最精华的台湾学术文献</a:t>
              </a:r>
              <a:endParaRPr lang="zh-CN" altLang="en-US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37749" y="5016378"/>
              <a:ext cx="2712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总库</a:t>
              </a:r>
              <a:r>
                <a:rPr lang="en-US" altLang="zh-TW" sz="20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-</a:t>
              </a:r>
              <a:r>
                <a:rPr lang="zh-CN" altLang="en-US" sz="20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华艺学术文献数据库</a:t>
              </a:r>
              <a:endParaRPr lang="en-US" altLang="zh-CN" sz="2000" b="1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5" name="组合 257"/>
          <p:cNvGrpSpPr>
            <a:grpSpLocks noChangeAspect="1"/>
          </p:cNvGrpSpPr>
          <p:nvPr/>
        </p:nvGrpSpPr>
        <p:grpSpPr>
          <a:xfrm>
            <a:off x="2957826" y="3196025"/>
            <a:ext cx="396443" cy="540000"/>
            <a:chOff x="10698163" y="5157414"/>
            <a:chExt cx="661988" cy="901701"/>
          </a:xfrm>
        </p:grpSpPr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10788651" y="5849564"/>
              <a:ext cx="571500" cy="1793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auto">
            <a:xfrm>
              <a:off x="10698163" y="5157414"/>
              <a:ext cx="180975" cy="180975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auto">
            <a:xfrm>
              <a:off x="10698163" y="5849564"/>
              <a:ext cx="180975" cy="179388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10788651" y="5157414"/>
              <a:ext cx="571500" cy="692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10698163" y="5247902"/>
              <a:ext cx="90488" cy="692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83"/>
            <p:cNvSpPr>
              <a:spLocks noChangeArrowheads="1"/>
            </p:cNvSpPr>
            <p:nvPr/>
          </p:nvSpPr>
          <p:spPr bwMode="auto">
            <a:xfrm>
              <a:off x="10728326" y="5879727"/>
              <a:ext cx="120650" cy="12065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11299826" y="5879727"/>
              <a:ext cx="60325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5"/>
            <p:cNvSpPr/>
            <p:nvPr/>
          </p:nvSpPr>
          <p:spPr bwMode="auto">
            <a:xfrm>
              <a:off x="10788651" y="5879727"/>
              <a:ext cx="571500" cy="120650"/>
            </a:xfrm>
            <a:custGeom>
              <a:avLst/>
              <a:gdLst>
                <a:gd name="T0" fmla="*/ 136 w 152"/>
                <a:gd name="T1" fmla="*/ 16 h 32"/>
                <a:gd name="T2" fmla="*/ 152 w 152"/>
                <a:gd name="T3" fmla="*/ 0 h 32"/>
                <a:gd name="T4" fmla="*/ 0 w 152"/>
                <a:gd name="T5" fmla="*/ 0 h 32"/>
                <a:gd name="T6" fmla="*/ 0 w 152"/>
                <a:gd name="T7" fmla="*/ 32 h 32"/>
                <a:gd name="T8" fmla="*/ 152 w 152"/>
                <a:gd name="T9" fmla="*/ 32 h 32"/>
                <a:gd name="T10" fmla="*/ 136 w 152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">
                  <a:moveTo>
                    <a:pt x="136" y="16"/>
                  </a:moveTo>
                  <a:cubicBezTo>
                    <a:pt x="136" y="7"/>
                    <a:pt x="143" y="0"/>
                    <a:pt x="1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3" y="32"/>
                    <a:pt x="136" y="25"/>
                    <a:pt x="136" y="1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6"/>
            <p:cNvSpPr/>
            <p:nvPr/>
          </p:nvSpPr>
          <p:spPr bwMode="auto">
            <a:xfrm>
              <a:off x="10788651" y="5940052"/>
              <a:ext cx="120650" cy="119063"/>
            </a:xfrm>
            <a:custGeom>
              <a:avLst/>
              <a:gdLst>
                <a:gd name="T0" fmla="*/ 76 w 76"/>
                <a:gd name="T1" fmla="*/ 75 h 75"/>
                <a:gd name="T2" fmla="*/ 38 w 76"/>
                <a:gd name="T3" fmla="*/ 56 h 75"/>
                <a:gd name="T4" fmla="*/ 0 w 76"/>
                <a:gd name="T5" fmla="*/ 75 h 75"/>
                <a:gd name="T6" fmla="*/ 0 w 76"/>
                <a:gd name="T7" fmla="*/ 0 h 75"/>
                <a:gd name="T8" fmla="*/ 76 w 76"/>
                <a:gd name="T9" fmla="*/ 0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38" y="56"/>
                  </a:ln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10879138" y="5398714"/>
              <a:ext cx="390525" cy="2095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88"/>
            <p:cNvSpPr>
              <a:spLocks noChangeArrowheads="1"/>
            </p:cNvSpPr>
            <p:nvPr/>
          </p:nvSpPr>
          <p:spPr bwMode="auto">
            <a:xfrm>
              <a:off x="10909301" y="5428877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10909301" y="5489202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10909301" y="5547939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199"/>
          <p:cNvGrpSpPr>
            <a:grpSpLocks noChangeAspect="1"/>
          </p:cNvGrpSpPr>
          <p:nvPr/>
        </p:nvGrpSpPr>
        <p:grpSpPr>
          <a:xfrm>
            <a:off x="8942051" y="2301077"/>
            <a:ext cx="323240" cy="540000"/>
            <a:chOff x="8393113" y="5168900"/>
            <a:chExt cx="539751" cy="901700"/>
          </a:xfrm>
        </p:grpSpPr>
        <p:sp>
          <p:nvSpPr>
            <p:cNvPr id="80" name="Rectangle 142"/>
            <p:cNvSpPr>
              <a:spLocks noChangeArrowheads="1"/>
            </p:cNvSpPr>
            <p:nvPr/>
          </p:nvSpPr>
          <p:spPr bwMode="auto">
            <a:xfrm>
              <a:off x="8453438" y="5229225"/>
              <a:ext cx="88900" cy="3905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43"/>
            <p:cNvSpPr>
              <a:spLocks noChangeArrowheads="1"/>
            </p:cNvSpPr>
            <p:nvPr/>
          </p:nvSpPr>
          <p:spPr bwMode="auto">
            <a:xfrm>
              <a:off x="8542338" y="5229225"/>
              <a:ext cx="90488" cy="390525"/>
            </a:xfrm>
            <a:prstGeom prst="rect">
              <a:avLst/>
            </a:pr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44"/>
            <p:cNvSpPr>
              <a:spLocks noChangeArrowheads="1"/>
            </p:cNvSpPr>
            <p:nvPr/>
          </p:nvSpPr>
          <p:spPr bwMode="auto">
            <a:xfrm>
              <a:off x="8453438" y="5829300"/>
              <a:ext cx="179388" cy="241300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45"/>
            <p:cNvSpPr>
              <a:spLocks noChangeArrowheads="1"/>
            </p:cNvSpPr>
            <p:nvPr/>
          </p:nvSpPr>
          <p:spPr bwMode="auto">
            <a:xfrm>
              <a:off x="8393113" y="5768975"/>
              <a:ext cx="239713" cy="603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6"/>
            <p:cNvSpPr/>
            <p:nvPr/>
          </p:nvSpPr>
          <p:spPr bwMode="auto">
            <a:xfrm>
              <a:off x="8648701" y="5378450"/>
              <a:ext cx="284163" cy="571500"/>
            </a:xfrm>
            <a:custGeom>
              <a:avLst/>
              <a:gdLst>
                <a:gd name="T0" fmla="*/ 0 w 76"/>
                <a:gd name="T1" fmla="*/ 152 h 152"/>
                <a:gd name="T2" fmla="*/ 0 w 76"/>
                <a:gd name="T3" fmla="*/ 120 h 152"/>
                <a:gd name="T4" fmla="*/ 44 w 76"/>
                <a:gd name="T5" fmla="*/ 76 h 152"/>
                <a:gd name="T6" fmla="*/ 0 w 76"/>
                <a:gd name="T7" fmla="*/ 32 h 152"/>
                <a:gd name="T8" fmla="*/ 0 w 76"/>
                <a:gd name="T9" fmla="*/ 0 h 152"/>
                <a:gd name="T10" fmla="*/ 76 w 76"/>
                <a:gd name="T11" fmla="*/ 76 h 152"/>
                <a:gd name="T12" fmla="*/ 0 w 76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52">
                  <a:moveTo>
                    <a:pt x="0" y="15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24" y="120"/>
                    <a:pt x="44" y="100"/>
                    <a:pt x="44" y="76"/>
                  </a:cubicBezTo>
                  <a:cubicBezTo>
                    <a:pt x="44" y="52"/>
                    <a:pt x="24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76" y="34"/>
                    <a:pt x="76" y="76"/>
                  </a:cubicBezTo>
                  <a:cubicBezTo>
                    <a:pt x="76" y="118"/>
                    <a:pt x="42" y="152"/>
                    <a:pt x="0" y="152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47"/>
            <p:cNvSpPr>
              <a:spLocks noChangeArrowheads="1"/>
            </p:cNvSpPr>
            <p:nvPr/>
          </p:nvSpPr>
          <p:spPr bwMode="auto">
            <a:xfrm>
              <a:off x="8482013" y="5168900"/>
              <a:ext cx="120650" cy="60325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48"/>
            <p:cNvSpPr>
              <a:spLocks noChangeArrowheads="1"/>
            </p:cNvSpPr>
            <p:nvPr/>
          </p:nvSpPr>
          <p:spPr bwMode="auto">
            <a:xfrm>
              <a:off x="8482013" y="5619750"/>
              <a:ext cx="120650" cy="30163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49"/>
            <p:cNvSpPr>
              <a:spLocks noChangeArrowheads="1"/>
            </p:cNvSpPr>
            <p:nvPr/>
          </p:nvSpPr>
          <p:spPr bwMode="auto">
            <a:xfrm>
              <a:off x="8512176" y="5649913"/>
              <a:ext cx="60325" cy="58738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50"/>
            <p:cNvSpPr>
              <a:spLocks noChangeArrowheads="1"/>
            </p:cNvSpPr>
            <p:nvPr/>
          </p:nvSpPr>
          <p:spPr bwMode="auto">
            <a:xfrm>
              <a:off x="8542338" y="5364163"/>
              <a:ext cx="150813" cy="149225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51"/>
            <p:cNvSpPr>
              <a:spLocks noChangeArrowheads="1"/>
            </p:cNvSpPr>
            <p:nvPr/>
          </p:nvSpPr>
          <p:spPr bwMode="auto">
            <a:xfrm>
              <a:off x="8588376" y="5408613"/>
              <a:ext cx="60325" cy="60325"/>
            </a:xfrm>
            <a:prstGeom prst="ellipse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52"/>
            <p:cNvSpPr>
              <a:spLocks noChangeArrowheads="1"/>
            </p:cNvSpPr>
            <p:nvPr/>
          </p:nvSpPr>
          <p:spPr bwMode="auto">
            <a:xfrm>
              <a:off x="8453438" y="5829300"/>
              <a:ext cx="195263" cy="120650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89"/>
          <p:cNvGrpSpPr>
            <a:grpSpLocks noChangeAspect="1"/>
          </p:cNvGrpSpPr>
          <p:nvPr/>
        </p:nvGrpSpPr>
        <p:grpSpPr>
          <a:xfrm>
            <a:off x="4922879" y="4059188"/>
            <a:ext cx="378380" cy="540000"/>
            <a:chOff x="8316913" y="720725"/>
            <a:chExt cx="631825" cy="901701"/>
          </a:xfrm>
        </p:grpSpPr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8377238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8828088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8377238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8662988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8316913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8767763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8316913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8602663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8"/>
            <p:cNvSpPr/>
            <p:nvPr/>
          </p:nvSpPr>
          <p:spPr bwMode="auto">
            <a:xfrm>
              <a:off x="8588376" y="839788"/>
              <a:ext cx="134938" cy="120650"/>
            </a:xfrm>
            <a:custGeom>
              <a:avLst/>
              <a:gdLst>
                <a:gd name="T0" fmla="*/ 0 w 85"/>
                <a:gd name="T1" fmla="*/ 76 h 76"/>
                <a:gd name="T2" fmla="*/ 19 w 85"/>
                <a:gd name="T3" fmla="*/ 0 h 76"/>
                <a:gd name="T4" fmla="*/ 85 w 85"/>
                <a:gd name="T5" fmla="*/ 0 h 76"/>
                <a:gd name="T6" fmla="*/ 0 w 8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6">
                  <a:moveTo>
                    <a:pt x="0" y="76"/>
                  </a:moveTo>
                  <a:lnTo>
                    <a:pt x="19" y="0"/>
                  </a:lnTo>
                  <a:lnTo>
                    <a:pt x="85" y="0"/>
                  </a:lnTo>
                  <a:lnTo>
                    <a:pt x="0" y="76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8542338" y="720725"/>
              <a:ext cx="136525" cy="119063"/>
            </a:xfrm>
            <a:custGeom>
              <a:avLst/>
              <a:gdLst>
                <a:gd name="T0" fmla="*/ 86 w 86"/>
                <a:gd name="T1" fmla="*/ 0 h 75"/>
                <a:gd name="T2" fmla="*/ 0 w 86"/>
                <a:gd name="T3" fmla="*/ 75 h 75"/>
                <a:gd name="T4" fmla="*/ 67 w 86"/>
                <a:gd name="T5" fmla="*/ 75 h 75"/>
                <a:gd name="T6" fmla="*/ 86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86" y="0"/>
                  </a:moveTo>
                  <a:lnTo>
                    <a:pt x="0" y="75"/>
                  </a:lnTo>
                  <a:lnTo>
                    <a:pt x="67" y="75"/>
                  </a:lnTo>
                  <a:lnTo>
                    <a:pt x="86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202"/>
          <p:cNvGrpSpPr>
            <a:grpSpLocks noChangeAspect="1"/>
          </p:cNvGrpSpPr>
          <p:nvPr/>
        </p:nvGrpSpPr>
        <p:grpSpPr>
          <a:xfrm>
            <a:off x="6861498" y="3240568"/>
            <a:ext cx="431215" cy="432000"/>
            <a:chOff x="9955213" y="5194300"/>
            <a:chExt cx="871538" cy="873125"/>
          </a:xfrm>
        </p:grpSpPr>
        <p:sp>
          <p:nvSpPr>
            <p:cNvPr id="118" name="Rectangle 165"/>
            <p:cNvSpPr>
              <a:spLocks noChangeArrowheads="1"/>
            </p:cNvSpPr>
            <p:nvPr/>
          </p:nvSpPr>
          <p:spPr bwMode="auto">
            <a:xfrm>
              <a:off x="10285413" y="5570538"/>
              <a:ext cx="211138" cy="225425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6"/>
            <p:cNvSpPr/>
            <p:nvPr/>
          </p:nvSpPr>
          <p:spPr bwMode="auto">
            <a:xfrm>
              <a:off x="10285413" y="5705475"/>
              <a:ext cx="211138" cy="361950"/>
            </a:xfrm>
            <a:custGeom>
              <a:avLst/>
              <a:gdLst>
                <a:gd name="T0" fmla="*/ 133 w 133"/>
                <a:gd name="T1" fmla="*/ 228 h 228"/>
                <a:gd name="T2" fmla="*/ 0 w 133"/>
                <a:gd name="T3" fmla="*/ 228 h 228"/>
                <a:gd name="T4" fmla="*/ 0 w 133"/>
                <a:gd name="T5" fmla="*/ 0 h 228"/>
                <a:gd name="T6" fmla="*/ 66 w 133"/>
                <a:gd name="T7" fmla="*/ 67 h 228"/>
                <a:gd name="T8" fmla="*/ 133 w 133"/>
                <a:gd name="T9" fmla="*/ 0 h 228"/>
                <a:gd name="T10" fmla="*/ 133 w 133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28">
                  <a:moveTo>
                    <a:pt x="133" y="228"/>
                  </a:moveTo>
                  <a:lnTo>
                    <a:pt x="0" y="228"/>
                  </a:lnTo>
                  <a:lnTo>
                    <a:pt x="0" y="0"/>
                  </a:lnTo>
                  <a:lnTo>
                    <a:pt x="66" y="67"/>
                  </a:lnTo>
                  <a:lnTo>
                    <a:pt x="133" y="0"/>
                  </a:lnTo>
                  <a:lnTo>
                    <a:pt x="133" y="228"/>
                  </a:ln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67"/>
            <p:cNvSpPr>
              <a:spLocks noChangeArrowheads="1"/>
            </p:cNvSpPr>
            <p:nvPr/>
          </p:nvSpPr>
          <p:spPr bwMode="auto">
            <a:xfrm>
              <a:off x="10541001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68"/>
            <p:cNvSpPr>
              <a:spLocks noChangeArrowheads="1"/>
            </p:cNvSpPr>
            <p:nvPr/>
          </p:nvSpPr>
          <p:spPr bwMode="auto">
            <a:xfrm>
              <a:off x="10180638" y="5419725"/>
              <a:ext cx="60325" cy="120650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69"/>
            <p:cNvSpPr>
              <a:spLocks noChangeArrowheads="1"/>
            </p:cNvSpPr>
            <p:nvPr/>
          </p:nvSpPr>
          <p:spPr bwMode="auto">
            <a:xfrm>
              <a:off x="10210801" y="5254625"/>
              <a:ext cx="360363" cy="450850"/>
            </a:xfrm>
            <a:prstGeom prst="ellipse">
              <a:avLst/>
            </a:pr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0"/>
            <p:cNvSpPr/>
            <p:nvPr/>
          </p:nvSpPr>
          <p:spPr bwMode="auto">
            <a:xfrm>
              <a:off x="10225088" y="5194300"/>
              <a:ext cx="331788" cy="195263"/>
            </a:xfrm>
            <a:custGeom>
              <a:avLst/>
              <a:gdLst>
                <a:gd name="T0" fmla="*/ 88 w 88"/>
                <a:gd name="T1" fmla="*/ 28 h 52"/>
                <a:gd name="T2" fmla="*/ 44 w 88"/>
                <a:gd name="T3" fmla="*/ 52 h 52"/>
                <a:gd name="T4" fmla="*/ 0 w 88"/>
                <a:gd name="T5" fmla="*/ 28 h 52"/>
                <a:gd name="T6" fmla="*/ 44 w 88"/>
                <a:gd name="T7" fmla="*/ 0 h 52"/>
                <a:gd name="T8" fmla="*/ 88 w 88"/>
                <a:gd name="T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2">
                  <a:moveTo>
                    <a:pt x="88" y="28"/>
                  </a:moveTo>
                  <a:cubicBezTo>
                    <a:pt x="88" y="48"/>
                    <a:pt x="64" y="52"/>
                    <a:pt x="44" y="52"/>
                  </a:cubicBezTo>
                  <a:cubicBezTo>
                    <a:pt x="24" y="52"/>
                    <a:pt x="0" y="48"/>
                    <a:pt x="0" y="28"/>
                  </a:cubicBezTo>
                  <a:cubicBezTo>
                    <a:pt x="0" y="8"/>
                    <a:pt x="20" y="0"/>
                    <a:pt x="44" y="0"/>
                  </a:cubicBezTo>
                  <a:cubicBezTo>
                    <a:pt x="68" y="0"/>
                    <a:pt x="88" y="8"/>
                    <a:pt x="88" y="28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1"/>
            <p:cNvSpPr/>
            <p:nvPr/>
          </p:nvSpPr>
          <p:spPr bwMode="auto">
            <a:xfrm>
              <a:off x="10210801" y="5254625"/>
              <a:ext cx="44450" cy="211138"/>
            </a:xfrm>
            <a:custGeom>
              <a:avLst/>
              <a:gdLst>
                <a:gd name="T0" fmla="*/ 12 w 12"/>
                <a:gd name="T1" fmla="*/ 20 h 56"/>
                <a:gd name="T2" fmla="*/ 0 w 12"/>
                <a:gd name="T3" fmla="*/ 56 h 56"/>
                <a:gd name="T4" fmla="*/ 0 w 12"/>
                <a:gd name="T5" fmla="*/ 28 h 56"/>
                <a:gd name="T6" fmla="*/ 8 w 12"/>
                <a:gd name="T7" fmla="*/ 0 h 56"/>
                <a:gd name="T8" fmla="*/ 12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20"/>
                  </a:moveTo>
                  <a:cubicBezTo>
                    <a:pt x="12" y="35"/>
                    <a:pt x="0" y="56"/>
                    <a:pt x="0" y="56"/>
                  </a:cubicBezTo>
                  <a:cubicBezTo>
                    <a:pt x="0" y="56"/>
                    <a:pt x="0" y="43"/>
                    <a:pt x="0" y="28"/>
                  </a:cubicBezTo>
                  <a:cubicBezTo>
                    <a:pt x="0" y="13"/>
                    <a:pt x="4" y="0"/>
                    <a:pt x="8" y="0"/>
                  </a:cubicBezTo>
                  <a:cubicBezTo>
                    <a:pt x="12" y="0"/>
                    <a:pt x="12" y="5"/>
                    <a:pt x="12" y="20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2"/>
            <p:cNvSpPr/>
            <p:nvPr/>
          </p:nvSpPr>
          <p:spPr bwMode="auto">
            <a:xfrm>
              <a:off x="10526713" y="5254625"/>
              <a:ext cx="44450" cy="211138"/>
            </a:xfrm>
            <a:custGeom>
              <a:avLst/>
              <a:gdLst>
                <a:gd name="T0" fmla="*/ 0 w 12"/>
                <a:gd name="T1" fmla="*/ 20 h 56"/>
                <a:gd name="T2" fmla="*/ 12 w 12"/>
                <a:gd name="T3" fmla="*/ 56 h 56"/>
                <a:gd name="T4" fmla="*/ 12 w 12"/>
                <a:gd name="T5" fmla="*/ 28 h 56"/>
                <a:gd name="T6" fmla="*/ 4 w 12"/>
                <a:gd name="T7" fmla="*/ 0 h 56"/>
                <a:gd name="T8" fmla="*/ 0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0" y="20"/>
                  </a:moveTo>
                  <a:cubicBezTo>
                    <a:pt x="0" y="35"/>
                    <a:pt x="12" y="56"/>
                    <a:pt x="12" y="56"/>
                  </a:cubicBezTo>
                  <a:cubicBezTo>
                    <a:pt x="12" y="56"/>
                    <a:pt x="12" y="43"/>
                    <a:pt x="12" y="28"/>
                  </a:cubicBezTo>
                  <a:cubicBezTo>
                    <a:pt x="12" y="13"/>
                    <a:pt x="8" y="0"/>
                    <a:pt x="4" y="0"/>
                  </a:cubicBezTo>
                  <a:cubicBezTo>
                    <a:pt x="0" y="0"/>
                    <a:pt x="0" y="5"/>
                    <a:pt x="0" y="20"/>
                  </a:cubicBezTo>
                  <a:close/>
                </a:path>
              </a:pathLst>
            </a:custGeom>
            <a:solidFill>
              <a:srgbClr val="334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3"/>
            <p:cNvSpPr/>
            <p:nvPr/>
          </p:nvSpPr>
          <p:spPr bwMode="auto">
            <a:xfrm>
              <a:off x="9955213" y="5705475"/>
              <a:ext cx="330200" cy="361950"/>
            </a:xfrm>
            <a:custGeom>
              <a:avLst/>
              <a:gdLst>
                <a:gd name="T0" fmla="*/ 0 w 88"/>
                <a:gd name="T1" fmla="*/ 96 h 96"/>
                <a:gd name="T2" fmla="*/ 48 w 88"/>
                <a:gd name="T3" fmla="*/ 16 h 96"/>
                <a:gd name="T4" fmla="*/ 88 w 88"/>
                <a:gd name="T5" fmla="*/ 0 h 96"/>
                <a:gd name="T6" fmla="*/ 88 w 88"/>
                <a:gd name="T7" fmla="*/ 96 h 96"/>
                <a:gd name="T8" fmla="*/ 0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0" y="96"/>
                  </a:moveTo>
                  <a:cubicBezTo>
                    <a:pt x="1" y="85"/>
                    <a:pt x="3" y="16"/>
                    <a:pt x="48" y="1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96"/>
                    <a:pt x="88" y="96"/>
                    <a:pt x="88" y="96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4"/>
            <p:cNvSpPr/>
            <p:nvPr/>
          </p:nvSpPr>
          <p:spPr bwMode="auto">
            <a:xfrm>
              <a:off x="10496551" y="5705475"/>
              <a:ext cx="330200" cy="361950"/>
            </a:xfrm>
            <a:custGeom>
              <a:avLst/>
              <a:gdLst>
                <a:gd name="T0" fmla="*/ 88 w 88"/>
                <a:gd name="T1" fmla="*/ 96 h 96"/>
                <a:gd name="T2" fmla="*/ 40 w 88"/>
                <a:gd name="T3" fmla="*/ 16 h 96"/>
                <a:gd name="T4" fmla="*/ 0 w 88"/>
                <a:gd name="T5" fmla="*/ 0 h 96"/>
                <a:gd name="T6" fmla="*/ 0 w 88"/>
                <a:gd name="T7" fmla="*/ 96 h 96"/>
                <a:gd name="T8" fmla="*/ 88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88" y="96"/>
                  </a:moveTo>
                  <a:cubicBezTo>
                    <a:pt x="88" y="96"/>
                    <a:pt x="84" y="16"/>
                    <a:pt x="4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88" y="96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5"/>
            <p:cNvSpPr/>
            <p:nvPr/>
          </p:nvSpPr>
          <p:spPr bwMode="auto">
            <a:xfrm>
              <a:off x="10285413" y="5705475"/>
              <a:ext cx="211138" cy="301625"/>
            </a:xfrm>
            <a:custGeom>
              <a:avLst/>
              <a:gdLst>
                <a:gd name="T0" fmla="*/ 66 w 133"/>
                <a:gd name="T1" fmla="*/ 190 h 190"/>
                <a:gd name="T2" fmla="*/ 0 w 133"/>
                <a:gd name="T3" fmla="*/ 0 h 190"/>
                <a:gd name="T4" fmla="*/ 66 w 133"/>
                <a:gd name="T5" fmla="*/ 48 h 190"/>
                <a:gd name="T6" fmla="*/ 133 w 133"/>
                <a:gd name="T7" fmla="*/ 0 h 190"/>
                <a:gd name="T8" fmla="*/ 66 w 133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90">
                  <a:moveTo>
                    <a:pt x="66" y="190"/>
                  </a:moveTo>
                  <a:lnTo>
                    <a:pt x="0" y="0"/>
                  </a:lnTo>
                  <a:lnTo>
                    <a:pt x="66" y="48"/>
                  </a:lnTo>
                  <a:lnTo>
                    <a:pt x="133" y="0"/>
                  </a:lnTo>
                  <a:lnTo>
                    <a:pt x="66" y="190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6"/>
            <p:cNvSpPr/>
            <p:nvPr/>
          </p:nvSpPr>
          <p:spPr bwMode="auto">
            <a:xfrm>
              <a:off x="10631488" y="5946775"/>
              <a:ext cx="44450" cy="120650"/>
            </a:xfrm>
            <a:custGeom>
              <a:avLst/>
              <a:gdLst>
                <a:gd name="T0" fmla="*/ 28 w 28"/>
                <a:gd name="T1" fmla="*/ 0 h 76"/>
                <a:gd name="T2" fmla="*/ 0 w 28"/>
                <a:gd name="T3" fmla="*/ 76 h 76"/>
                <a:gd name="T4" fmla="*/ 28 w 28"/>
                <a:gd name="T5" fmla="*/ 76 h 76"/>
                <a:gd name="T6" fmla="*/ 28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7"/>
            <p:cNvSpPr/>
            <p:nvPr/>
          </p:nvSpPr>
          <p:spPr bwMode="auto">
            <a:xfrm>
              <a:off x="10106026" y="5946775"/>
              <a:ext cx="44450" cy="120650"/>
            </a:xfrm>
            <a:custGeom>
              <a:avLst/>
              <a:gdLst>
                <a:gd name="T0" fmla="*/ 0 w 28"/>
                <a:gd name="T1" fmla="*/ 0 h 76"/>
                <a:gd name="T2" fmla="*/ 28 w 28"/>
                <a:gd name="T3" fmla="*/ 76 h 76"/>
                <a:gd name="T4" fmla="*/ 0 w 28"/>
                <a:gd name="T5" fmla="*/ 76 h 76"/>
                <a:gd name="T6" fmla="*/ 0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0" y="0"/>
                  </a:moveTo>
                  <a:lnTo>
                    <a:pt x="28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>
            <a:grpSpLocks noChangeAspect="1"/>
          </p:cNvGrpSpPr>
          <p:nvPr/>
        </p:nvGrpSpPr>
        <p:grpSpPr>
          <a:xfrm>
            <a:off x="1285769" y="2070459"/>
            <a:ext cx="2502624" cy="2517596"/>
            <a:chOff x="2077903" y="1666875"/>
            <a:chExt cx="2862421" cy="2879546"/>
          </a:xfrm>
        </p:grpSpPr>
        <p:grpSp>
          <p:nvGrpSpPr>
            <p:cNvPr id="3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6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种</a:t>
              </a:r>
              <a:endPara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83"/>
          <p:cNvGrpSpPr>
            <a:grpSpLocks noChangeAspect="1"/>
          </p:cNvGrpSpPr>
          <p:nvPr/>
        </p:nvGrpSpPr>
        <p:grpSpPr>
          <a:xfrm>
            <a:off x="4842172" y="2070459"/>
            <a:ext cx="2502624" cy="2517596"/>
            <a:chOff x="6907302" y="1666875"/>
            <a:chExt cx="2862421" cy="2879546"/>
          </a:xfrm>
        </p:grpSpPr>
        <p:grpSp>
          <p:nvGrpSpPr>
            <p:cNvPr id="6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4" y="2198416"/>
              <a:ext cx="1849779" cy="184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321832" y="4755891"/>
            <a:ext cx="24188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期刊种数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719791" y="4765127"/>
            <a:ext cx="27893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期刊文章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88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90" name="任意多边形 89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产品内容概览－人社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1" name="组合 83"/>
          <p:cNvGrpSpPr>
            <a:grpSpLocks noChangeAspect="1"/>
          </p:cNvGrpSpPr>
          <p:nvPr/>
        </p:nvGrpSpPr>
        <p:grpSpPr>
          <a:xfrm>
            <a:off x="8444539" y="2055413"/>
            <a:ext cx="2502624" cy="2517596"/>
            <a:chOff x="6907302" y="1666875"/>
            <a:chExt cx="2862421" cy="2879546"/>
          </a:xfrm>
        </p:grpSpPr>
        <p:grpSp>
          <p:nvGrpSpPr>
            <p:cNvPr id="12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114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04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2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5" name="文本框 86"/>
          <p:cNvSpPr txBox="1"/>
          <p:nvPr/>
        </p:nvSpPr>
        <p:spPr>
          <a:xfrm>
            <a:off x="8220380" y="4750081"/>
            <a:ext cx="30110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学位论文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íšḷîḍè"/>
          <p:cNvSpPr txBox="1"/>
          <p:nvPr/>
        </p:nvSpPr>
        <p:spPr>
          <a:xfrm>
            <a:off x="1733660" y="2931706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1,250+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íšḷîḍè"/>
          <p:cNvSpPr txBox="1"/>
          <p:nvPr/>
        </p:nvSpPr>
        <p:spPr>
          <a:xfrm>
            <a:off x="5149850" y="2936112"/>
            <a:ext cx="1645489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282,990+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íšḷîḍè"/>
          <p:cNvSpPr txBox="1"/>
          <p:nvPr/>
        </p:nvSpPr>
        <p:spPr>
          <a:xfrm>
            <a:off x="8946676" y="2929948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43,000+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7" grpId="0"/>
      <p:bldP spid="135" grpId="0"/>
      <p:bldP spid="134" grpId="0"/>
      <p:bldP spid="136" grpId="0"/>
      <p:bldP spid="1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50"/>
          <p:cNvGrpSpPr/>
          <p:nvPr/>
        </p:nvGrpSpPr>
        <p:grpSpPr>
          <a:xfrm>
            <a:off x="1019344" y="5858879"/>
            <a:ext cx="4751942" cy="792088"/>
            <a:chOff x="5287639" y="5085184"/>
            <a:chExt cx="4751942" cy="792088"/>
          </a:xfrm>
        </p:grpSpPr>
        <p:sp>
          <p:nvSpPr>
            <p:cNvPr id="36" name="文本框 20"/>
            <p:cNvSpPr txBox="1"/>
            <p:nvPr/>
          </p:nvSpPr>
          <p:spPr>
            <a:xfrm>
              <a:off x="6168008" y="5210036"/>
              <a:ext cx="387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dirty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Arial" panose="020B0604020202020204" pitchFamily="34" charset="0"/>
                </a:rPr>
                <a:t>收录重要人社核心期刊</a:t>
              </a:r>
              <a:endParaRPr lang="en-US" altLang="zh-TW" sz="2800" b="1" u="sng" dirty="0">
                <a:solidFill>
                  <a:schemeClr val="accent6">
                    <a:lumMod val="7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7126936" y="5967167"/>
            <a:ext cx="4014560" cy="792088"/>
            <a:chOff x="5287639" y="5085184"/>
            <a:chExt cx="4014560" cy="792088"/>
          </a:xfrm>
        </p:grpSpPr>
        <p:sp>
          <p:nvSpPr>
            <p:cNvPr id="52" name="文本框 20"/>
            <p:cNvSpPr txBox="1"/>
            <p:nvPr/>
          </p:nvSpPr>
          <p:spPr>
            <a:xfrm>
              <a:off x="6168008" y="5210036"/>
              <a:ext cx="3134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dirty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Arial" panose="020B0604020202020204" pitchFamily="34" charset="0"/>
                </a:rPr>
                <a:t>收录精华学位论文</a:t>
              </a:r>
              <a:endParaRPr lang="en-US" altLang="zh-TW" sz="2800" b="1" u="sng" dirty="0">
                <a:solidFill>
                  <a:schemeClr val="accent6">
                    <a:lumMod val="7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54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产品内容概览－人社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87385" y="2078735"/>
            <a:ext cx="5841881" cy="3496454"/>
            <a:chOff x="767408" y="2110673"/>
            <a:chExt cx="5841881" cy="3496454"/>
          </a:xfrm>
        </p:grpSpPr>
        <p:sp>
          <p:nvSpPr>
            <p:cNvPr id="17" name="矩形 16"/>
            <p:cNvSpPr/>
            <p:nvPr/>
          </p:nvSpPr>
          <p:spPr>
            <a:xfrm>
              <a:off x="1276643" y="2110673"/>
              <a:ext cx="720000" cy="28803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95600" y="2686737"/>
              <a:ext cx="720000" cy="23042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575720" y="4630953"/>
              <a:ext cx="720000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10"/>
            <p:cNvCxnSpPr/>
            <p:nvPr/>
          </p:nvCxnSpPr>
          <p:spPr>
            <a:xfrm flipV="1">
              <a:off x="767408" y="4983119"/>
              <a:ext cx="5841881" cy="7874"/>
            </a:xfrm>
            <a:prstGeom prst="straightConnector1">
              <a:avLst/>
            </a:prstGeom>
            <a:ln>
              <a:solidFill>
                <a:srgbClr val="53575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0"/>
            <p:cNvSpPr txBox="1"/>
            <p:nvPr/>
          </p:nvSpPr>
          <p:spPr>
            <a:xfrm>
              <a:off x="1199456" y="5207017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TSSCI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95600" y="5207017"/>
              <a:ext cx="731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THCI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3575720" y="5207017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SSCI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80069" y="3161176"/>
              <a:ext cx="4732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rPr>
                <a:t>76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09889" y="3550833"/>
              <a:ext cx="53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rPr>
                <a:t>49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53644" y="4630953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5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4583832" y="4558945"/>
              <a:ext cx="970137" cy="1048182"/>
              <a:chOff x="4583832" y="4558945"/>
              <a:chExt cx="970137" cy="104818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621807" y="4563610"/>
                <a:ext cx="720000" cy="42738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6"/>
              <p:cNvSpPr txBox="1"/>
              <p:nvPr/>
            </p:nvSpPr>
            <p:spPr>
              <a:xfrm>
                <a:off x="4583832" y="5207017"/>
                <a:ext cx="9701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A&amp;HCI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832562" y="4558945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6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5555047" y="4036562"/>
              <a:ext cx="845103" cy="1562691"/>
              <a:chOff x="4583832" y="4044436"/>
              <a:chExt cx="845103" cy="1562691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4621807" y="4044436"/>
                <a:ext cx="720000" cy="9465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文本框 26"/>
              <p:cNvSpPr txBox="1"/>
              <p:nvPr/>
            </p:nvSpPr>
            <p:spPr>
              <a:xfrm>
                <a:off x="4583832" y="5207017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CSSCI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4757415" y="4342921"/>
                <a:ext cx="473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20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8086267" y="2468893"/>
            <a:ext cx="3137603" cy="3156374"/>
            <a:chOff x="7863289" y="1835117"/>
            <a:chExt cx="3137603" cy="3156374"/>
          </a:xfrm>
        </p:grpSpPr>
        <p:grpSp>
          <p:nvGrpSpPr>
            <p:cNvPr id="59" name="组合 82"/>
            <p:cNvGrpSpPr>
              <a:grpSpLocks noChangeAspect="1"/>
            </p:cNvGrpSpPr>
            <p:nvPr/>
          </p:nvGrpSpPr>
          <p:grpSpPr>
            <a:xfrm>
              <a:off x="7863289" y="1835117"/>
              <a:ext cx="3137603" cy="3156374"/>
              <a:chOff x="2077903" y="1666875"/>
              <a:chExt cx="2862421" cy="2879546"/>
            </a:xfrm>
          </p:grpSpPr>
          <p:grpSp>
            <p:nvGrpSpPr>
              <p:cNvPr id="60" name="iṣľïḓe"/>
              <p:cNvGrpSpPr/>
              <p:nvPr/>
            </p:nvGrpSpPr>
            <p:grpSpPr>
              <a:xfrm>
                <a:off x="2323479" y="1926172"/>
                <a:ext cx="2395286" cy="2393983"/>
                <a:chOff x="1833521" y="2498961"/>
                <a:chExt cx="2848032" cy="2846478"/>
              </a:xfrm>
            </p:grpSpPr>
            <p:sp>
              <p:nvSpPr>
                <p:cNvPr id="83" name="ïŝľïḑê"/>
                <p:cNvSpPr/>
                <p:nvPr/>
              </p:nvSpPr>
              <p:spPr bwMode="auto">
                <a:xfrm>
                  <a:off x="3755477" y="3110139"/>
                  <a:ext cx="846963" cy="598769"/>
                </a:xfrm>
                <a:custGeom>
                  <a:avLst/>
                  <a:gdLst>
                    <a:gd name="T0" fmla="*/ 73 w 1093"/>
                    <a:gd name="T1" fmla="*/ 771 h 771"/>
                    <a:gd name="T2" fmla="*/ 1093 w 1093"/>
                    <a:gd name="T3" fmla="*/ 441 h 771"/>
                    <a:gd name="T4" fmla="*/ 1093 w 1093"/>
                    <a:gd name="T5" fmla="*/ 441 h 771"/>
                    <a:gd name="T6" fmla="*/ 1071 w 1093"/>
                    <a:gd name="T7" fmla="*/ 381 h 771"/>
                    <a:gd name="T8" fmla="*/ 1047 w 1093"/>
                    <a:gd name="T9" fmla="*/ 324 h 771"/>
                    <a:gd name="T10" fmla="*/ 1022 w 1093"/>
                    <a:gd name="T11" fmla="*/ 267 h 771"/>
                    <a:gd name="T12" fmla="*/ 995 w 1093"/>
                    <a:gd name="T13" fmla="*/ 211 h 771"/>
                    <a:gd name="T14" fmla="*/ 965 w 1093"/>
                    <a:gd name="T15" fmla="*/ 157 h 771"/>
                    <a:gd name="T16" fmla="*/ 934 w 1093"/>
                    <a:gd name="T17" fmla="*/ 103 h 771"/>
                    <a:gd name="T18" fmla="*/ 902 w 1093"/>
                    <a:gd name="T19" fmla="*/ 51 h 771"/>
                    <a:gd name="T20" fmla="*/ 868 w 1093"/>
                    <a:gd name="T21" fmla="*/ 0 h 771"/>
                    <a:gd name="T22" fmla="*/ 0 w 1093"/>
                    <a:gd name="T23" fmla="*/ 630 h 771"/>
                    <a:gd name="T24" fmla="*/ 0 w 1093"/>
                    <a:gd name="T25" fmla="*/ 630 h 771"/>
                    <a:gd name="T26" fmla="*/ 20 w 1093"/>
                    <a:gd name="T27" fmla="*/ 664 h 771"/>
                    <a:gd name="T28" fmla="*/ 39 w 1093"/>
                    <a:gd name="T29" fmla="*/ 699 h 771"/>
                    <a:gd name="T30" fmla="*/ 57 w 1093"/>
                    <a:gd name="T31" fmla="*/ 735 h 771"/>
                    <a:gd name="T32" fmla="*/ 73 w 1093"/>
                    <a:gd name="T33" fmla="*/ 771 h 771"/>
                    <a:gd name="T34" fmla="*/ 73 w 1093"/>
                    <a:gd name="T35" fmla="*/ 771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3" h="771">
                      <a:moveTo>
                        <a:pt x="73" y="771"/>
                      </a:moveTo>
                      <a:lnTo>
                        <a:pt x="1093" y="441"/>
                      </a:lnTo>
                      <a:lnTo>
                        <a:pt x="1093" y="441"/>
                      </a:lnTo>
                      <a:lnTo>
                        <a:pt x="1071" y="381"/>
                      </a:lnTo>
                      <a:lnTo>
                        <a:pt x="1047" y="324"/>
                      </a:lnTo>
                      <a:lnTo>
                        <a:pt x="1022" y="267"/>
                      </a:lnTo>
                      <a:lnTo>
                        <a:pt x="995" y="211"/>
                      </a:lnTo>
                      <a:lnTo>
                        <a:pt x="965" y="157"/>
                      </a:lnTo>
                      <a:lnTo>
                        <a:pt x="934" y="103"/>
                      </a:lnTo>
                      <a:lnTo>
                        <a:pt x="902" y="51"/>
                      </a:lnTo>
                      <a:lnTo>
                        <a:pt x="868" y="0"/>
                      </a:lnTo>
                      <a:lnTo>
                        <a:pt x="0" y="630"/>
                      </a:lnTo>
                      <a:lnTo>
                        <a:pt x="0" y="630"/>
                      </a:lnTo>
                      <a:lnTo>
                        <a:pt x="20" y="664"/>
                      </a:lnTo>
                      <a:lnTo>
                        <a:pt x="39" y="699"/>
                      </a:lnTo>
                      <a:lnTo>
                        <a:pt x="57" y="735"/>
                      </a:lnTo>
                      <a:lnTo>
                        <a:pt x="73" y="771"/>
                      </a:lnTo>
                      <a:lnTo>
                        <a:pt x="73" y="7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íślíḓe"/>
                <p:cNvSpPr/>
                <p:nvPr/>
              </p:nvSpPr>
              <p:spPr bwMode="auto">
                <a:xfrm>
                  <a:off x="3288561" y="2498961"/>
                  <a:ext cx="380048" cy="850066"/>
                </a:xfrm>
                <a:custGeom>
                  <a:avLst/>
                  <a:gdLst>
                    <a:gd name="T0" fmla="*/ 158 w 490"/>
                    <a:gd name="T1" fmla="*/ 1097 h 1097"/>
                    <a:gd name="T2" fmla="*/ 490 w 490"/>
                    <a:gd name="T3" fmla="*/ 77 h 1097"/>
                    <a:gd name="T4" fmla="*/ 490 w 490"/>
                    <a:gd name="T5" fmla="*/ 77 h 1097"/>
                    <a:gd name="T6" fmla="*/ 430 w 490"/>
                    <a:gd name="T7" fmla="*/ 60 h 1097"/>
                    <a:gd name="T8" fmla="*/ 371 w 490"/>
                    <a:gd name="T9" fmla="*/ 46 h 1097"/>
                    <a:gd name="T10" fmla="*/ 311 w 490"/>
                    <a:gd name="T11" fmla="*/ 32 h 1097"/>
                    <a:gd name="T12" fmla="*/ 250 w 490"/>
                    <a:gd name="T13" fmla="*/ 22 h 1097"/>
                    <a:gd name="T14" fmla="*/ 188 w 490"/>
                    <a:gd name="T15" fmla="*/ 13 h 1097"/>
                    <a:gd name="T16" fmla="*/ 127 w 490"/>
                    <a:gd name="T17" fmla="*/ 7 h 1097"/>
                    <a:gd name="T18" fmla="*/ 63 w 490"/>
                    <a:gd name="T19" fmla="*/ 3 h 1097"/>
                    <a:gd name="T20" fmla="*/ 0 w 490"/>
                    <a:gd name="T21" fmla="*/ 0 h 1097"/>
                    <a:gd name="T22" fmla="*/ 0 w 490"/>
                    <a:gd name="T23" fmla="*/ 1072 h 1097"/>
                    <a:gd name="T24" fmla="*/ 0 w 490"/>
                    <a:gd name="T25" fmla="*/ 1072 h 1097"/>
                    <a:gd name="T26" fmla="*/ 41 w 490"/>
                    <a:gd name="T27" fmla="*/ 1075 h 1097"/>
                    <a:gd name="T28" fmla="*/ 80 w 490"/>
                    <a:gd name="T29" fmla="*/ 1080 h 1097"/>
                    <a:gd name="T30" fmla="*/ 119 w 490"/>
                    <a:gd name="T31" fmla="*/ 1087 h 1097"/>
                    <a:gd name="T32" fmla="*/ 158 w 490"/>
                    <a:gd name="T33" fmla="*/ 1097 h 1097"/>
                    <a:gd name="T34" fmla="*/ 158 w 490"/>
                    <a:gd name="T35" fmla="*/ 1097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158" y="1097"/>
                      </a:moveTo>
                      <a:lnTo>
                        <a:pt x="490" y="77"/>
                      </a:lnTo>
                      <a:lnTo>
                        <a:pt x="490" y="77"/>
                      </a:lnTo>
                      <a:lnTo>
                        <a:pt x="430" y="60"/>
                      </a:lnTo>
                      <a:lnTo>
                        <a:pt x="371" y="46"/>
                      </a:lnTo>
                      <a:lnTo>
                        <a:pt x="311" y="32"/>
                      </a:lnTo>
                      <a:lnTo>
                        <a:pt x="250" y="22"/>
                      </a:lnTo>
                      <a:lnTo>
                        <a:pt x="188" y="13"/>
                      </a:lnTo>
                      <a:lnTo>
                        <a:pt x="127" y="7"/>
                      </a:lnTo>
                      <a:lnTo>
                        <a:pt x="63" y="3"/>
                      </a:lnTo>
                      <a:lnTo>
                        <a:pt x="0" y="0"/>
                      </a:lnTo>
                      <a:lnTo>
                        <a:pt x="0" y="1072"/>
                      </a:lnTo>
                      <a:lnTo>
                        <a:pt x="0" y="1072"/>
                      </a:lnTo>
                      <a:lnTo>
                        <a:pt x="41" y="1075"/>
                      </a:lnTo>
                      <a:lnTo>
                        <a:pt x="80" y="1080"/>
                      </a:lnTo>
                      <a:lnTo>
                        <a:pt x="119" y="1087"/>
                      </a:lnTo>
                      <a:lnTo>
                        <a:pt x="158" y="1097"/>
                      </a:lnTo>
                      <a:lnTo>
                        <a:pt x="158" y="109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ï$ḷíďê"/>
                <p:cNvSpPr/>
                <p:nvPr/>
              </p:nvSpPr>
              <p:spPr bwMode="auto">
                <a:xfrm>
                  <a:off x="3631380" y="2789038"/>
                  <a:ext cx="760095" cy="760095"/>
                </a:xfrm>
                <a:custGeom>
                  <a:avLst/>
                  <a:gdLst>
                    <a:gd name="T0" fmla="*/ 113 w 980"/>
                    <a:gd name="T1" fmla="*/ 981 h 981"/>
                    <a:gd name="T2" fmla="*/ 980 w 980"/>
                    <a:gd name="T3" fmla="*/ 349 h 981"/>
                    <a:gd name="T4" fmla="*/ 980 w 980"/>
                    <a:gd name="T5" fmla="*/ 349 h 981"/>
                    <a:gd name="T6" fmla="*/ 942 w 980"/>
                    <a:gd name="T7" fmla="*/ 301 h 981"/>
                    <a:gd name="T8" fmla="*/ 902 w 980"/>
                    <a:gd name="T9" fmla="*/ 254 h 981"/>
                    <a:gd name="T10" fmla="*/ 860 w 980"/>
                    <a:gd name="T11" fmla="*/ 208 h 981"/>
                    <a:gd name="T12" fmla="*/ 817 w 980"/>
                    <a:gd name="T13" fmla="*/ 162 h 981"/>
                    <a:gd name="T14" fmla="*/ 773 w 980"/>
                    <a:gd name="T15" fmla="*/ 119 h 981"/>
                    <a:gd name="T16" fmla="*/ 727 w 980"/>
                    <a:gd name="T17" fmla="*/ 78 h 981"/>
                    <a:gd name="T18" fmla="*/ 679 w 980"/>
                    <a:gd name="T19" fmla="*/ 39 h 981"/>
                    <a:gd name="T20" fmla="*/ 631 w 980"/>
                    <a:gd name="T21" fmla="*/ 0 h 981"/>
                    <a:gd name="T22" fmla="*/ 0 w 980"/>
                    <a:gd name="T23" fmla="*/ 868 h 981"/>
                    <a:gd name="T24" fmla="*/ 0 w 980"/>
                    <a:gd name="T25" fmla="*/ 868 h 981"/>
                    <a:gd name="T26" fmla="*/ 30 w 980"/>
                    <a:gd name="T27" fmla="*/ 893 h 981"/>
                    <a:gd name="T28" fmla="*/ 59 w 980"/>
                    <a:gd name="T29" fmla="*/ 921 h 981"/>
                    <a:gd name="T30" fmla="*/ 86 w 980"/>
                    <a:gd name="T31" fmla="*/ 950 h 981"/>
                    <a:gd name="T32" fmla="*/ 113 w 980"/>
                    <a:gd name="T33" fmla="*/ 981 h 981"/>
                    <a:gd name="T34" fmla="*/ 113 w 980"/>
                    <a:gd name="T35" fmla="*/ 981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80" h="981">
                      <a:moveTo>
                        <a:pt x="113" y="981"/>
                      </a:moveTo>
                      <a:lnTo>
                        <a:pt x="980" y="349"/>
                      </a:lnTo>
                      <a:lnTo>
                        <a:pt x="980" y="349"/>
                      </a:lnTo>
                      <a:lnTo>
                        <a:pt x="942" y="301"/>
                      </a:lnTo>
                      <a:lnTo>
                        <a:pt x="902" y="254"/>
                      </a:lnTo>
                      <a:lnTo>
                        <a:pt x="860" y="208"/>
                      </a:lnTo>
                      <a:lnTo>
                        <a:pt x="817" y="162"/>
                      </a:lnTo>
                      <a:lnTo>
                        <a:pt x="773" y="119"/>
                      </a:lnTo>
                      <a:lnTo>
                        <a:pt x="727" y="78"/>
                      </a:lnTo>
                      <a:lnTo>
                        <a:pt x="679" y="39"/>
                      </a:lnTo>
                      <a:lnTo>
                        <a:pt x="631" y="0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30" y="893"/>
                      </a:lnTo>
                      <a:lnTo>
                        <a:pt x="59" y="921"/>
                      </a:lnTo>
                      <a:lnTo>
                        <a:pt x="86" y="950"/>
                      </a:lnTo>
                      <a:lnTo>
                        <a:pt x="113" y="981"/>
                      </a:lnTo>
                      <a:lnTo>
                        <a:pt x="113" y="9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ïşlïḋé"/>
                <p:cNvSpPr/>
                <p:nvPr/>
              </p:nvSpPr>
              <p:spPr bwMode="auto">
                <a:xfrm>
                  <a:off x="3829935" y="3511904"/>
                  <a:ext cx="851618" cy="378496"/>
                </a:xfrm>
                <a:custGeom>
                  <a:avLst/>
                  <a:gdLst>
                    <a:gd name="T0" fmla="*/ 25 w 1098"/>
                    <a:gd name="T1" fmla="*/ 488 h 488"/>
                    <a:gd name="T2" fmla="*/ 1098 w 1098"/>
                    <a:gd name="T3" fmla="*/ 488 h 488"/>
                    <a:gd name="T4" fmla="*/ 1098 w 1098"/>
                    <a:gd name="T5" fmla="*/ 488 h 488"/>
                    <a:gd name="T6" fmla="*/ 1095 w 1098"/>
                    <a:gd name="T7" fmla="*/ 425 h 488"/>
                    <a:gd name="T8" fmla="*/ 1090 w 1098"/>
                    <a:gd name="T9" fmla="*/ 363 h 488"/>
                    <a:gd name="T10" fmla="*/ 1085 w 1098"/>
                    <a:gd name="T11" fmla="*/ 300 h 488"/>
                    <a:gd name="T12" fmla="*/ 1075 w 1098"/>
                    <a:gd name="T13" fmla="*/ 239 h 488"/>
                    <a:gd name="T14" fmla="*/ 1064 w 1098"/>
                    <a:gd name="T15" fmla="*/ 178 h 488"/>
                    <a:gd name="T16" fmla="*/ 1052 w 1098"/>
                    <a:gd name="T17" fmla="*/ 118 h 488"/>
                    <a:gd name="T18" fmla="*/ 1038 w 1098"/>
                    <a:gd name="T19" fmla="*/ 58 h 488"/>
                    <a:gd name="T20" fmla="*/ 1020 w 1098"/>
                    <a:gd name="T21" fmla="*/ 0 h 488"/>
                    <a:gd name="T22" fmla="*/ 0 w 1098"/>
                    <a:gd name="T23" fmla="*/ 331 h 488"/>
                    <a:gd name="T24" fmla="*/ 0 w 1098"/>
                    <a:gd name="T25" fmla="*/ 331 h 488"/>
                    <a:gd name="T26" fmla="*/ 9 w 1098"/>
                    <a:gd name="T27" fmla="*/ 370 h 488"/>
                    <a:gd name="T28" fmla="*/ 16 w 1098"/>
                    <a:gd name="T29" fmla="*/ 409 h 488"/>
                    <a:gd name="T30" fmla="*/ 21 w 1098"/>
                    <a:gd name="T31" fmla="*/ 448 h 488"/>
                    <a:gd name="T32" fmla="*/ 25 w 1098"/>
                    <a:gd name="T33" fmla="*/ 488 h 488"/>
                    <a:gd name="T34" fmla="*/ 25 w 1098"/>
                    <a:gd name="T35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8" h="488">
                      <a:moveTo>
                        <a:pt x="25" y="488"/>
                      </a:moveTo>
                      <a:lnTo>
                        <a:pt x="1098" y="488"/>
                      </a:lnTo>
                      <a:lnTo>
                        <a:pt x="1098" y="488"/>
                      </a:lnTo>
                      <a:lnTo>
                        <a:pt x="1095" y="425"/>
                      </a:lnTo>
                      <a:lnTo>
                        <a:pt x="1090" y="363"/>
                      </a:lnTo>
                      <a:lnTo>
                        <a:pt x="1085" y="300"/>
                      </a:lnTo>
                      <a:lnTo>
                        <a:pt x="1075" y="239"/>
                      </a:lnTo>
                      <a:lnTo>
                        <a:pt x="1064" y="178"/>
                      </a:lnTo>
                      <a:lnTo>
                        <a:pt x="1052" y="118"/>
                      </a:lnTo>
                      <a:lnTo>
                        <a:pt x="1038" y="58"/>
                      </a:lnTo>
                      <a:lnTo>
                        <a:pt x="1020" y="0"/>
                      </a:lnTo>
                      <a:lnTo>
                        <a:pt x="0" y="331"/>
                      </a:lnTo>
                      <a:lnTo>
                        <a:pt x="0" y="331"/>
                      </a:lnTo>
                      <a:lnTo>
                        <a:pt x="9" y="370"/>
                      </a:lnTo>
                      <a:lnTo>
                        <a:pt x="16" y="409"/>
                      </a:lnTo>
                      <a:lnTo>
                        <a:pt x="21" y="448"/>
                      </a:lnTo>
                      <a:lnTo>
                        <a:pt x="25" y="488"/>
                      </a:lnTo>
                      <a:lnTo>
                        <a:pt x="25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iṡḷiďê"/>
                <p:cNvSpPr/>
                <p:nvPr/>
              </p:nvSpPr>
              <p:spPr bwMode="auto">
                <a:xfrm>
                  <a:off x="2846465" y="4495373"/>
                  <a:ext cx="380048" cy="850066"/>
                </a:xfrm>
                <a:custGeom>
                  <a:avLst/>
                  <a:gdLst>
                    <a:gd name="T0" fmla="*/ 332 w 490"/>
                    <a:gd name="T1" fmla="*/ 0 h 1097"/>
                    <a:gd name="T2" fmla="*/ 0 w 490"/>
                    <a:gd name="T3" fmla="*/ 1020 h 1097"/>
                    <a:gd name="T4" fmla="*/ 0 w 490"/>
                    <a:gd name="T5" fmla="*/ 1020 h 1097"/>
                    <a:gd name="T6" fmla="*/ 60 w 490"/>
                    <a:gd name="T7" fmla="*/ 1037 h 1097"/>
                    <a:gd name="T8" fmla="*/ 119 w 490"/>
                    <a:gd name="T9" fmla="*/ 1051 h 1097"/>
                    <a:gd name="T10" fmla="*/ 179 w 490"/>
                    <a:gd name="T11" fmla="*/ 1063 h 1097"/>
                    <a:gd name="T12" fmla="*/ 240 w 490"/>
                    <a:gd name="T13" fmla="*/ 1074 h 1097"/>
                    <a:gd name="T14" fmla="*/ 302 w 490"/>
                    <a:gd name="T15" fmla="*/ 1084 h 1097"/>
                    <a:gd name="T16" fmla="*/ 363 w 490"/>
                    <a:gd name="T17" fmla="*/ 1090 h 1097"/>
                    <a:gd name="T18" fmla="*/ 427 w 490"/>
                    <a:gd name="T19" fmla="*/ 1094 h 1097"/>
                    <a:gd name="T20" fmla="*/ 490 w 490"/>
                    <a:gd name="T21" fmla="*/ 1097 h 1097"/>
                    <a:gd name="T22" fmla="*/ 490 w 490"/>
                    <a:gd name="T23" fmla="*/ 25 h 1097"/>
                    <a:gd name="T24" fmla="*/ 490 w 490"/>
                    <a:gd name="T25" fmla="*/ 25 h 1097"/>
                    <a:gd name="T26" fmla="*/ 449 w 490"/>
                    <a:gd name="T27" fmla="*/ 22 h 1097"/>
                    <a:gd name="T28" fmla="*/ 410 w 490"/>
                    <a:gd name="T29" fmla="*/ 17 h 1097"/>
                    <a:gd name="T30" fmla="*/ 371 w 490"/>
                    <a:gd name="T31" fmla="*/ 8 h 1097"/>
                    <a:gd name="T32" fmla="*/ 332 w 490"/>
                    <a:gd name="T33" fmla="*/ 0 h 1097"/>
                    <a:gd name="T34" fmla="*/ 332 w 490"/>
                    <a:gd name="T35" fmla="*/ 0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332" y="0"/>
                      </a:moveTo>
                      <a:lnTo>
                        <a:pt x="0" y="1020"/>
                      </a:lnTo>
                      <a:lnTo>
                        <a:pt x="0" y="1020"/>
                      </a:lnTo>
                      <a:lnTo>
                        <a:pt x="60" y="1037"/>
                      </a:lnTo>
                      <a:lnTo>
                        <a:pt x="119" y="1051"/>
                      </a:lnTo>
                      <a:lnTo>
                        <a:pt x="179" y="1063"/>
                      </a:lnTo>
                      <a:lnTo>
                        <a:pt x="240" y="1074"/>
                      </a:lnTo>
                      <a:lnTo>
                        <a:pt x="302" y="1084"/>
                      </a:lnTo>
                      <a:lnTo>
                        <a:pt x="363" y="1090"/>
                      </a:lnTo>
                      <a:lnTo>
                        <a:pt x="427" y="1094"/>
                      </a:lnTo>
                      <a:lnTo>
                        <a:pt x="490" y="1097"/>
                      </a:lnTo>
                      <a:lnTo>
                        <a:pt x="490" y="25"/>
                      </a:lnTo>
                      <a:lnTo>
                        <a:pt x="490" y="25"/>
                      </a:lnTo>
                      <a:lnTo>
                        <a:pt x="449" y="22"/>
                      </a:lnTo>
                      <a:lnTo>
                        <a:pt x="410" y="17"/>
                      </a:lnTo>
                      <a:lnTo>
                        <a:pt x="371" y="8"/>
                      </a:lnTo>
                      <a:lnTo>
                        <a:pt x="332" y="0"/>
                      </a:ln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ïslïďê"/>
                <p:cNvSpPr/>
                <p:nvPr/>
              </p:nvSpPr>
              <p:spPr bwMode="auto">
                <a:xfrm>
                  <a:off x="3470053" y="2576522"/>
                  <a:ext cx="600321" cy="848514"/>
                </a:xfrm>
                <a:custGeom>
                  <a:avLst/>
                  <a:gdLst>
                    <a:gd name="T0" fmla="*/ 141 w 773"/>
                    <a:gd name="T1" fmla="*/ 1094 h 1094"/>
                    <a:gd name="T2" fmla="*/ 773 w 773"/>
                    <a:gd name="T3" fmla="*/ 226 h 1094"/>
                    <a:gd name="T4" fmla="*/ 773 w 773"/>
                    <a:gd name="T5" fmla="*/ 226 h 1094"/>
                    <a:gd name="T6" fmla="*/ 721 w 773"/>
                    <a:gd name="T7" fmla="*/ 191 h 1094"/>
                    <a:gd name="T8" fmla="*/ 668 w 773"/>
                    <a:gd name="T9" fmla="*/ 158 h 1094"/>
                    <a:gd name="T10" fmla="*/ 616 w 773"/>
                    <a:gd name="T11" fmla="*/ 127 h 1094"/>
                    <a:gd name="T12" fmla="*/ 561 w 773"/>
                    <a:gd name="T13" fmla="*/ 98 h 1094"/>
                    <a:gd name="T14" fmla="*/ 506 w 773"/>
                    <a:gd name="T15" fmla="*/ 71 h 1094"/>
                    <a:gd name="T16" fmla="*/ 448 w 773"/>
                    <a:gd name="T17" fmla="*/ 45 h 1094"/>
                    <a:gd name="T18" fmla="*/ 390 w 773"/>
                    <a:gd name="T19" fmla="*/ 23 h 1094"/>
                    <a:gd name="T20" fmla="*/ 332 w 773"/>
                    <a:gd name="T21" fmla="*/ 0 h 1094"/>
                    <a:gd name="T22" fmla="*/ 0 w 773"/>
                    <a:gd name="T23" fmla="*/ 1021 h 1094"/>
                    <a:gd name="T24" fmla="*/ 0 w 773"/>
                    <a:gd name="T25" fmla="*/ 1021 h 1094"/>
                    <a:gd name="T26" fmla="*/ 36 w 773"/>
                    <a:gd name="T27" fmla="*/ 1036 h 1094"/>
                    <a:gd name="T28" fmla="*/ 73 w 773"/>
                    <a:gd name="T29" fmla="*/ 1053 h 1094"/>
                    <a:gd name="T30" fmla="*/ 108 w 773"/>
                    <a:gd name="T31" fmla="*/ 1072 h 1094"/>
                    <a:gd name="T32" fmla="*/ 141 w 773"/>
                    <a:gd name="T33" fmla="*/ 1094 h 1094"/>
                    <a:gd name="T34" fmla="*/ 141 w 773"/>
                    <a:gd name="T35" fmla="*/ 1094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3" h="1094">
                      <a:moveTo>
                        <a:pt x="141" y="1094"/>
                      </a:moveTo>
                      <a:lnTo>
                        <a:pt x="773" y="226"/>
                      </a:lnTo>
                      <a:lnTo>
                        <a:pt x="773" y="226"/>
                      </a:lnTo>
                      <a:lnTo>
                        <a:pt x="721" y="191"/>
                      </a:lnTo>
                      <a:lnTo>
                        <a:pt x="668" y="158"/>
                      </a:lnTo>
                      <a:lnTo>
                        <a:pt x="616" y="127"/>
                      </a:lnTo>
                      <a:lnTo>
                        <a:pt x="561" y="98"/>
                      </a:lnTo>
                      <a:lnTo>
                        <a:pt x="506" y="71"/>
                      </a:lnTo>
                      <a:lnTo>
                        <a:pt x="448" y="45"/>
                      </a:lnTo>
                      <a:lnTo>
                        <a:pt x="390" y="23"/>
                      </a:lnTo>
                      <a:lnTo>
                        <a:pt x="332" y="0"/>
                      </a:lnTo>
                      <a:lnTo>
                        <a:pt x="0" y="1021"/>
                      </a:lnTo>
                      <a:lnTo>
                        <a:pt x="0" y="1021"/>
                      </a:lnTo>
                      <a:lnTo>
                        <a:pt x="36" y="1036"/>
                      </a:lnTo>
                      <a:lnTo>
                        <a:pt x="73" y="1053"/>
                      </a:lnTo>
                      <a:lnTo>
                        <a:pt x="108" y="1072"/>
                      </a:lnTo>
                      <a:lnTo>
                        <a:pt x="141" y="1094"/>
                      </a:lnTo>
                      <a:lnTo>
                        <a:pt x="141" y="109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ïṡḻíḋe"/>
                <p:cNvSpPr/>
                <p:nvPr/>
              </p:nvSpPr>
              <p:spPr bwMode="auto">
                <a:xfrm>
                  <a:off x="3288561" y="4495373"/>
                  <a:ext cx="380048" cy="850066"/>
                </a:xfrm>
                <a:custGeom>
                  <a:avLst/>
                  <a:gdLst>
                    <a:gd name="T0" fmla="*/ 0 w 490"/>
                    <a:gd name="T1" fmla="*/ 25 h 1097"/>
                    <a:gd name="T2" fmla="*/ 0 w 490"/>
                    <a:gd name="T3" fmla="*/ 1097 h 1097"/>
                    <a:gd name="T4" fmla="*/ 0 w 490"/>
                    <a:gd name="T5" fmla="*/ 1097 h 1097"/>
                    <a:gd name="T6" fmla="*/ 63 w 490"/>
                    <a:gd name="T7" fmla="*/ 1094 h 1097"/>
                    <a:gd name="T8" fmla="*/ 127 w 490"/>
                    <a:gd name="T9" fmla="*/ 1090 h 1097"/>
                    <a:gd name="T10" fmla="*/ 188 w 490"/>
                    <a:gd name="T11" fmla="*/ 1084 h 1097"/>
                    <a:gd name="T12" fmla="*/ 250 w 490"/>
                    <a:gd name="T13" fmla="*/ 1074 h 1097"/>
                    <a:gd name="T14" fmla="*/ 311 w 490"/>
                    <a:gd name="T15" fmla="*/ 1063 h 1097"/>
                    <a:gd name="T16" fmla="*/ 371 w 490"/>
                    <a:gd name="T17" fmla="*/ 1051 h 1097"/>
                    <a:gd name="T18" fmla="*/ 430 w 490"/>
                    <a:gd name="T19" fmla="*/ 1037 h 1097"/>
                    <a:gd name="T20" fmla="*/ 490 w 490"/>
                    <a:gd name="T21" fmla="*/ 1020 h 1097"/>
                    <a:gd name="T22" fmla="*/ 158 w 490"/>
                    <a:gd name="T23" fmla="*/ 0 h 1097"/>
                    <a:gd name="T24" fmla="*/ 158 w 490"/>
                    <a:gd name="T25" fmla="*/ 0 h 1097"/>
                    <a:gd name="T26" fmla="*/ 119 w 490"/>
                    <a:gd name="T27" fmla="*/ 8 h 1097"/>
                    <a:gd name="T28" fmla="*/ 80 w 490"/>
                    <a:gd name="T29" fmla="*/ 17 h 1097"/>
                    <a:gd name="T30" fmla="*/ 41 w 490"/>
                    <a:gd name="T31" fmla="*/ 22 h 1097"/>
                    <a:gd name="T32" fmla="*/ 0 w 490"/>
                    <a:gd name="T33" fmla="*/ 25 h 1097"/>
                    <a:gd name="T34" fmla="*/ 0 w 490"/>
                    <a:gd name="T35" fmla="*/ 25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0" y="25"/>
                      </a:moveTo>
                      <a:lnTo>
                        <a:pt x="0" y="1097"/>
                      </a:lnTo>
                      <a:lnTo>
                        <a:pt x="0" y="1097"/>
                      </a:lnTo>
                      <a:lnTo>
                        <a:pt x="63" y="1094"/>
                      </a:lnTo>
                      <a:lnTo>
                        <a:pt x="127" y="1090"/>
                      </a:lnTo>
                      <a:lnTo>
                        <a:pt x="188" y="1084"/>
                      </a:lnTo>
                      <a:lnTo>
                        <a:pt x="250" y="1074"/>
                      </a:lnTo>
                      <a:lnTo>
                        <a:pt x="311" y="1063"/>
                      </a:lnTo>
                      <a:lnTo>
                        <a:pt x="371" y="1051"/>
                      </a:lnTo>
                      <a:lnTo>
                        <a:pt x="430" y="1037"/>
                      </a:lnTo>
                      <a:lnTo>
                        <a:pt x="490" y="1020"/>
                      </a:lnTo>
                      <a:lnTo>
                        <a:pt x="158" y="0"/>
                      </a:lnTo>
                      <a:lnTo>
                        <a:pt x="158" y="0"/>
                      </a:lnTo>
                      <a:lnTo>
                        <a:pt x="119" y="8"/>
                      </a:lnTo>
                      <a:lnTo>
                        <a:pt x="80" y="17"/>
                      </a:lnTo>
                      <a:lnTo>
                        <a:pt x="41" y="22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iṣḷîďê"/>
                <p:cNvSpPr/>
                <p:nvPr/>
              </p:nvSpPr>
              <p:spPr bwMode="auto">
                <a:xfrm>
                  <a:off x="3829935" y="3952448"/>
                  <a:ext cx="851618" cy="380047"/>
                </a:xfrm>
                <a:custGeom>
                  <a:avLst/>
                  <a:gdLst>
                    <a:gd name="T0" fmla="*/ 25 w 1098"/>
                    <a:gd name="T1" fmla="*/ 0 h 489"/>
                    <a:gd name="T2" fmla="*/ 25 w 1098"/>
                    <a:gd name="T3" fmla="*/ 0 h 489"/>
                    <a:gd name="T4" fmla="*/ 21 w 1098"/>
                    <a:gd name="T5" fmla="*/ 40 h 489"/>
                    <a:gd name="T6" fmla="*/ 16 w 1098"/>
                    <a:gd name="T7" fmla="*/ 80 h 489"/>
                    <a:gd name="T8" fmla="*/ 9 w 1098"/>
                    <a:gd name="T9" fmla="*/ 119 h 489"/>
                    <a:gd name="T10" fmla="*/ 0 w 1098"/>
                    <a:gd name="T11" fmla="*/ 157 h 489"/>
                    <a:gd name="T12" fmla="*/ 1020 w 1098"/>
                    <a:gd name="T13" fmla="*/ 489 h 489"/>
                    <a:gd name="T14" fmla="*/ 1020 w 1098"/>
                    <a:gd name="T15" fmla="*/ 489 h 489"/>
                    <a:gd name="T16" fmla="*/ 1038 w 1098"/>
                    <a:gd name="T17" fmla="*/ 430 h 489"/>
                    <a:gd name="T18" fmla="*/ 1052 w 1098"/>
                    <a:gd name="T19" fmla="*/ 371 h 489"/>
                    <a:gd name="T20" fmla="*/ 1064 w 1098"/>
                    <a:gd name="T21" fmla="*/ 310 h 489"/>
                    <a:gd name="T22" fmla="*/ 1075 w 1098"/>
                    <a:gd name="T23" fmla="*/ 250 h 489"/>
                    <a:gd name="T24" fmla="*/ 1085 w 1098"/>
                    <a:gd name="T25" fmla="*/ 188 h 489"/>
                    <a:gd name="T26" fmla="*/ 1090 w 1098"/>
                    <a:gd name="T27" fmla="*/ 126 h 489"/>
                    <a:gd name="T28" fmla="*/ 1095 w 1098"/>
                    <a:gd name="T29" fmla="*/ 63 h 489"/>
                    <a:gd name="T30" fmla="*/ 1098 w 1098"/>
                    <a:gd name="T31" fmla="*/ 0 h 489"/>
                    <a:gd name="T32" fmla="*/ 25 w 1098"/>
                    <a:gd name="T33" fmla="*/ 0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98" h="489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1" y="40"/>
                      </a:lnTo>
                      <a:lnTo>
                        <a:pt x="16" y="80"/>
                      </a:lnTo>
                      <a:lnTo>
                        <a:pt x="9" y="119"/>
                      </a:lnTo>
                      <a:lnTo>
                        <a:pt x="0" y="157"/>
                      </a:lnTo>
                      <a:lnTo>
                        <a:pt x="1020" y="489"/>
                      </a:lnTo>
                      <a:lnTo>
                        <a:pt x="1020" y="489"/>
                      </a:lnTo>
                      <a:lnTo>
                        <a:pt x="1038" y="430"/>
                      </a:lnTo>
                      <a:lnTo>
                        <a:pt x="1052" y="371"/>
                      </a:lnTo>
                      <a:lnTo>
                        <a:pt x="1064" y="310"/>
                      </a:lnTo>
                      <a:lnTo>
                        <a:pt x="1075" y="250"/>
                      </a:lnTo>
                      <a:lnTo>
                        <a:pt x="1085" y="188"/>
                      </a:lnTo>
                      <a:lnTo>
                        <a:pt x="1090" y="126"/>
                      </a:lnTo>
                      <a:lnTo>
                        <a:pt x="1095" y="63"/>
                      </a:lnTo>
                      <a:lnTo>
                        <a:pt x="109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íS1íḋe"/>
                <p:cNvSpPr/>
                <p:nvPr/>
              </p:nvSpPr>
              <p:spPr bwMode="auto">
                <a:xfrm>
                  <a:off x="3755477" y="4133941"/>
                  <a:ext cx="846963" cy="600319"/>
                </a:xfrm>
                <a:custGeom>
                  <a:avLst/>
                  <a:gdLst>
                    <a:gd name="T0" fmla="*/ 0 w 1093"/>
                    <a:gd name="T1" fmla="*/ 143 h 773"/>
                    <a:gd name="T2" fmla="*/ 868 w 1093"/>
                    <a:gd name="T3" fmla="*/ 773 h 773"/>
                    <a:gd name="T4" fmla="*/ 868 w 1093"/>
                    <a:gd name="T5" fmla="*/ 773 h 773"/>
                    <a:gd name="T6" fmla="*/ 902 w 1093"/>
                    <a:gd name="T7" fmla="*/ 722 h 773"/>
                    <a:gd name="T8" fmla="*/ 934 w 1093"/>
                    <a:gd name="T9" fmla="*/ 670 h 773"/>
                    <a:gd name="T10" fmla="*/ 965 w 1093"/>
                    <a:gd name="T11" fmla="*/ 616 h 773"/>
                    <a:gd name="T12" fmla="*/ 995 w 1093"/>
                    <a:gd name="T13" fmla="*/ 561 h 773"/>
                    <a:gd name="T14" fmla="*/ 1022 w 1093"/>
                    <a:gd name="T15" fmla="*/ 506 h 773"/>
                    <a:gd name="T16" fmla="*/ 1047 w 1093"/>
                    <a:gd name="T17" fmla="*/ 449 h 773"/>
                    <a:gd name="T18" fmla="*/ 1071 w 1093"/>
                    <a:gd name="T19" fmla="*/ 392 h 773"/>
                    <a:gd name="T20" fmla="*/ 1093 w 1093"/>
                    <a:gd name="T21" fmla="*/ 332 h 773"/>
                    <a:gd name="T22" fmla="*/ 73 w 1093"/>
                    <a:gd name="T23" fmla="*/ 0 h 773"/>
                    <a:gd name="T24" fmla="*/ 73 w 1093"/>
                    <a:gd name="T25" fmla="*/ 0 h 773"/>
                    <a:gd name="T26" fmla="*/ 57 w 1093"/>
                    <a:gd name="T27" fmla="*/ 38 h 773"/>
                    <a:gd name="T28" fmla="*/ 39 w 1093"/>
                    <a:gd name="T29" fmla="*/ 74 h 773"/>
                    <a:gd name="T30" fmla="*/ 20 w 1093"/>
                    <a:gd name="T31" fmla="*/ 109 h 773"/>
                    <a:gd name="T32" fmla="*/ 0 w 1093"/>
                    <a:gd name="T33" fmla="*/ 143 h 773"/>
                    <a:gd name="T34" fmla="*/ 0 w 1093"/>
                    <a:gd name="T35" fmla="*/ 143 h 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3" h="773">
                      <a:moveTo>
                        <a:pt x="0" y="143"/>
                      </a:moveTo>
                      <a:lnTo>
                        <a:pt x="868" y="773"/>
                      </a:lnTo>
                      <a:lnTo>
                        <a:pt x="868" y="773"/>
                      </a:lnTo>
                      <a:lnTo>
                        <a:pt x="902" y="722"/>
                      </a:lnTo>
                      <a:lnTo>
                        <a:pt x="934" y="670"/>
                      </a:lnTo>
                      <a:lnTo>
                        <a:pt x="965" y="616"/>
                      </a:lnTo>
                      <a:lnTo>
                        <a:pt x="995" y="561"/>
                      </a:lnTo>
                      <a:lnTo>
                        <a:pt x="1022" y="506"/>
                      </a:lnTo>
                      <a:lnTo>
                        <a:pt x="1047" y="449"/>
                      </a:lnTo>
                      <a:lnTo>
                        <a:pt x="1071" y="392"/>
                      </a:lnTo>
                      <a:lnTo>
                        <a:pt x="1093" y="332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57" y="38"/>
                      </a:lnTo>
                      <a:lnTo>
                        <a:pt x="39" y="74"/>
                      </a:lnTo>
                      <a:lnTo>
                        <a:pt x="20" y="109"/>
                      </a:lnTo>
                      <a:lnTo>
                        <a:pt x="0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ïšľïḓe"/>
                <p:cNvSpPr/>
                <p:nvPr/>
              </p:nvSpPr>
              <p:spPr bwMode="auto">
                <a:xfrm>
                  <a:off x="1912633" y="4133941"/>
                  <a:ext cx="846963" cy="600319"/>
                </a:xfrm>
                <a:custGeom>
                  <a:avLst/>
                  <a:gdLst>
                    <a:gd name="T0" fmla="*/ 1020 w 1093"/>
                    <a:gd name="T1" fmla="*/ 0 h 773"/>
                    <a:gd name="T2" fmla="*/ 0 w 1093"/>
                    <a:gd name="T3" fmla="*/ 332 h 773"/>
                    <a:gd name="T4" fmla="*/ 0 w 1093"/>
                    <a:gd name="T5" fmla="*/ 332 h 773"/>
                    <a:gd name="T6" fmla="*/ 22 w 1093"/>
                    <a:gd name="T7" fmla="*/ 392 h 773"/>
                    <a:gd name="T8" fmla="*/ 46 w 1093"/>
                    <a:gd name="T9" fmla="*/ 449 h 773"/>
                    <a:gd name="T10" fmla="*/ 71 w 1093"/>
                    <a:gd name="T11" fmla="*/ 506 h 773"/>
                    <a:gd name="T12" fmla="*/ 98 w 1093"/>
                    <a:gd name="T13" fmla="*/ 561 h 773"/>
                    <a:gd name="T14" fmla="*/ 128 w 1093"/>
                    <a:gd name="T15" fmla="*/ 616 h 773"/>
                    <a:gd name="T16" fmla="*/ 159 w 1093"/>
                    <a:gd name="T17" fmla="*/ 670 h 773"/>
                    <a:gd name="T18" fmla="*/ 191 w 1093"/>
                    <a:gd name="T19" fmla="*/ 722 h 773"/>
                    <a:gd name="T20" fmla="*/ 225 w 1093"/>
                    <a:gd name="T21" fmla="*/ 773 h 773"/>
                    <a:gd name="T22" fmla="*/ 1093 w 1093"/>
                    <a:gd name="T23" fmla="*/ 143 h 773"/>
                    <a:gd name="T24" fmla="*/ 1093 w 1093"/>
                    <a:gd name="T25" fmla="*/ 143 h 773"/>
                    <a:gd name="T26" fmla="*/ 1073 w 1093"/>
                    <a:gd name="T27" fmla="*/ 109 h 773"/>
                    <a:gd name="T28" fmla="*/ 1054 w 1093"/>
                    <a:gd name="T29" fmla="*/ 74 h 773"/>
                    <a:gd name="T30" fmla="*/ 1036 w 1093"/>
                    <a:gd name="T31" fmla="*/ 38 h 773"/>
                    <a:gd name="T32" fmla="*/ 1020 w 1093"/>
                    <a:gd name="T33" fmla="*/ 0 h 773"/>
                    <a:gd name="T34" fmla="*/ 1020 w 1093"/>
                    <a:gd name="T35" fmla="*/ 0 h 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3" h="773">
                      <a:moveTo>
                        <a:pt x="1020" y="0"/>
                      </a:moveTo>
                      <a:lnTo>
                        <a:pt x="0" y="332"/>
                      </a:lnTo>
                      <a:lnTo>
                        <a:pt x="0" y="332"/>
                      </a:lnTo>
                      <a:lnTo>
                        <a:pt x="22" y="392"/>
                      </a:lnTo>
                      <a:lnTo>
                        <a:pt x="46" y="449"/>
                      </a:lnTo>
                      <a:lnTo>
                        <a:pt x="71" y="506"/>
                      </a:lnTo>
                      <a:lnTo>
                        <a:pt x="98" y="561"/>
                      </a:lnTo>
                      <a:lnTo>
                        <a:pt x="128" y="616"/>
                      </a:lnTo>
                      <a:lnTo>
                        <a:pt x="159" y="670"/>
                      </a:lnTo>
                      <a:lnTo>
                        <a:pt x="191" y="722"/>
                      </a:lnTo>
                      <a:lnTo>
                        <a:pt x="225" y="773"/>
                      </a:lnTo>
                      <a:lnTo>
                        <a:pt x="1093" y="143"/>
                      </a:lnTo>
                      <a:lnTo>
                        <a:pt x="1093" y="143"/>
                      </a:lnTo>
                      <a:lnTo>
                        <a:pt x="1073" y="109"/>
                      </a:lnTo>
                      <a:lnTo>
                        <a:pt x="1054" y="74"/>
                      </a:lnTo>
                      <a:lnTo>
                        <a:pt x="1036" y="38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ïśľíḍé"/>
                <p:cNvSpPr/>
                <p:nvPr/>
              </p:nvSpPr>
              <p:spPr bwMode="auto">
                <a:xfrm>
                  <a:off x="3631380" y="4295267"/>
                  <a:ext cx="760095" cy="760095"/>
                </a:xfrm>
                <a:custGeom>
                  <a:avLst/>
                  <a:gdLst>
                    <a:gd name="T0" fmla="*/ 0 w 980"/>
                    <a:gd name="T1" fmla="*/ 113 h 981"/>
                    <a:gd name="T2" fmla="*/ 631 w 980"/>
                    <a:gd name="T3" fmla="*/ 981 h 981"/>
                    <a:gd name="T4" fmla="*/ 631 w 980"/>
                    <a:gd name="T5" fmla="*/ 981 h 981"/>
                    <a:gd name="T6" fmla="*/ 679 w 980"/>
                    <a:gd name="T7" fmla="*/ 942 h 981"/>
                    <a:gd name="T8" fmla="*/ 727 w 980"/>
                    <a:gd name="T9" fmla="*/ 902 h 981"/>
                    <a:gd name="T10" fmla="*/ 773 w 980"/>
                    <a:gd name="T11" fmla="*/ 860 h 981"/>
                    <a:gd name="T12" fmla="*/ 817 w 980"/>
                    <a:gd name="T13" fmla="*/ 817 h 981"/>
                    <a:gd name="T14" fmla="*/ 860 w 980"/>
                    <a:gd name="T15" fmla="*/ 773 h 981"/>
                    <a:gd name="T16" fmla="*/ 902 w 980"/>
                    <a:gd name="T17" fmla="*/ 727 h 981"/>
                    <a:gd name="T18" fmla="*/ 942 w 980"/>
                    <a:gd name="T19" fmla="*/ 680 h 981"/>
                    <a:gd name="T20" fmla="*/ 980 w 980"/>
                    <a:gd name="T21" fmla="*/ 631 h 981"/>
                    <a:gd name="T22" fmla="*/ 113 w 980"/>
                    <a:gd name="T23" fmla="*/ 0 h 981"/>
                    <a:gd name="T24" fmla="*/ 113 w 980"/>
                    <a:gd name="T25" fmla="*/ 0 h 981"/>
                    <a:gd name="T26" fmla="*/ 86 w 980"/>
                    <a:gd name="T27" fmla="*/ 31 h 981"/>
                    <a:gd name="T28" fmla="*/ 59 w 980"/>
                    <a:gd name="T29" fmla="*/ 60 h 981"/>
                    <a:gd name="T30" fmla="*/ 30 w 980"/>
                    <a:gd name="T31" fmla="*/ 88 h 981"/>
                    <a:gd name="T32" fmla="*/ 0 w 980"/>
                    <a:gd name="T33" fmla="*/ 113 h 981"/>
                    <a:gd name="T34" fmla="*/ 0 w 980"/>
                    <a:gd name="T35" fmla="*/ 113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80" h="981">
                      <a:moveTo>
                        <a:pt x="0" y="113"/>
                      </a:moveTo>
                      <a:lnTo>
                        <a:pt x="631" y="981"/>
                      </a:lnTo>
                      <a:lnTo>
                        <a:pt x="631" y="981"/>
                      </a:lnTo>
                      <a:lnTo>
                        <a:pt x="679" y="942"/>
                      </a:lnTo>
                      <a:lnTo>
                        <a:pt x="727" y="902"/>
                      </a:lnTo>
                      <a:lnTo>
                        <a:pt x="773" y="860"/>
                      </a:lnTo>
                      <a:lnTo>
                        <a:pt x="817" y="817"/>
                      </a:lnTo>
                      <a:lnTo>
                        <a:pt x="860" y="773"/>
                      </a:lnTo>
                      <a:lnTo>
                        <a:pt x="902" y="727"/>
                      </a:lnTo>
                      <a:lnTo>
                        <a:pt x="942" y="680"/>
                      </a:lnTo>
                      <a:lnTo>
                        <a:pt x="980" y="63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86" y="31"/>
                      </a:lnTo>
                      <a:lnTo>
                        <a:pt x="59" y="60"/>
                      </a:lnTo>
                      <a:lnTo>
                        <a:pt x="30" y="88"/>
                      </a:lnTo>
                      <a:lnTo>
                        <a:pt x="0" y="11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ïSlïḍé"/>
                <p:cNvSpPr/>
                <p:nvPr/>
              </p:nvSpPr>
              <p:spPr bwMode="auto">
                <a:xfrm>
                  <a:off x="3470053" y="4419364"/>
                  <a:ext cx="600321" cy="846963"/>
                </a:xfrm>
                <a:custGeom>
                  <a:avLst/>
                  <a:gdLst>
                    <a:gd name="T0" fmla="*/ 0 w 773"/>
                    <a:gd name="T1" fmla="*/ 73 h 1093"/>
                    <a:gd name="T2" fmla="*/ 332 w 773"/>
                    <a:gd name="T3" fmla="*/ 1093 h 1093"/>
                    <a:gd name="T4" fmla="*/ 332 w 773"/>
                    <a:gd name="T5" fmla="*/ 1093 h 1093"/>
                    <a:gd name="T6" fmla="*/ 390 w 773"/>
                    <a:gd name="T7" fmla="*/ 1071 h 1093"/>
                    <a:gd name="T8" fmla="*/ 448 w 773"/>
                    <a:gd name="T9" fmla="*/ 1049 h 1093"/>
                    <a:gd name="T10" fmla="*/ 506 w 773"/>
                    <a:gd name="T11" fmla="*/ 1023 h 1093"/>
                    <a:gd name="T12" fmla="*/ 561 w 773"/>
                    <a:gd name="T13" fmla="*/ 995 h 1093"/>
                    <a:gd name="T14" fmla="*/ 616 w 773"/>
                    <a:gd name="T15" fmla="*/ 967 h 1093"/>
                    <a:gd name="T16" fmla="*/ 668 w 773"/>
                    <a:gd name="T17" fmla="*/ 936 h 1093"/>
                    <a:gd name="T18" fmla="*/ 721 w 773"/>
                    <a:gd name="T19" fmla="*/ 902 h 1093"/>
                    <a:gd name="T20" fmla="*/ 773 w 773"/>
                    <a:gd name="T21" fmla="*/ 868 h 1093"/>
                    <a:gd name="T22" fmla="*/ 141 w 773"/>
                    <a:gd name="T23" fmla="*/ 0 h 1093"/>
                    <a:gd name="T24" fmla="*/ 141 w 773"/>
                    <a:gd name="T25" fmla="*/ 0 h 1093"/>
                    <a:gd name="T26" fmla="*/ 108 w 773"/>
                    <a:gd name="T27" fmla="*/ 22 h 1093"/>
                    <a:gd name="T28" fmla="*/ 73 w 773"/>
                    <a:gd name="T29" fmla="*/ 41 h 1093"/>
                    <a:gd name="T30" fmla="*/ 36 w 773"/>
                    <a:gd name="T31" fmla="*/ 58 h 1093"/>
                    <a:gd name="T32" fmla="*/ 0 w 773"/>
                    <a:gd name="T33" fmla="*/ 73 h 1093"/>
                    <a:gd name="T34" fmla="*/ 0 w 773"/>
                    <a:gd name="T35" fmla="*/ 73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3" h="1093">
                      <a:moveTo>
                        <a:pt x="0" y="73"/>
                      </a:moveTo>
                      <a:lnTo>
                        <a:pt x="332" y="1093"/>
                      </a:lnTo>
                      <a:lnTo>
                        <a:pt x="332" y="1093"/>
                      </a:lnTo>
                      <a:lnTo>
                        <a:pt x="390" y="1071"/>
                      </a:lnTo>
                      <a:lnTo>
                        <a:pt x="448" y="1049"/>
                      </a:lnTo>
                      <a:lnTo>
                        <a:pt x="506" y="1023"/>
                      </a:lnTo>
                      <a:lnTo>
                        <a:pt x="561" y="995"/>
                      </a:lnTo>
                      <a:lnTo>
                        <a:pt x="616" y="967"/>
                      </a:lnTo>
                      <a:lnTo>
                        <a:pt x="668" y="936"/>
                      </a:lnTo>
                      <a:lnTo>
                        <a:pt x="721" y="902"/>
                      </a:lnTo>
                      <a:lnTo>
                        <a:pt x="773" y="868"/>
                      </a:ln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108" y="22"/>
                      </a:lnTo>
                      <a:lnTo>
                        <a:pt x="73" y="41"/>
                      </a:lnTo>
                      <a:lnTo>
                        <a:pt x="36" y="58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iṩḷiḓé"/>
                <p:cNvSpPr/>
                <p:nvPr/>
              </p:nvSpPr>
              <p:spPr bwMode="auto">
                <a:xfrm>
                  <a:off x="1833521" y="3952448"/>
                  <a:ext cx="851618" cy="380047"/>
                </a:xfrm>
                <a:custGeom>
                  <a:avLst/>
                  <a:gdLst>
                    <a:gd name="T0" fmla="*/ 1073 w 1098"/>
                    <a:gd name="T1" fmla="*/ 0 h 489"/>
                    <a:gd name="T2" fmla="*/ 0 w 1098"/>
                    <a:gd name="T3" fmla="*/ 0 h 489"/>
                    <a:gd name="T4" fmla="*/ 0 w 1098"/>
                    <a:gd name="T5" fmla="*/ 0 h 489"/>
                    <a:gd name="T6" fmla="*/ 3 w 1098"/>
                    <a:gd name="T7" fmla="*/ 63 h 489"/>
                    <a:gd name="T8" fmla="*/ 8 w 1098"/>
                    <a:gd name="T9" fmla="*/ 126 h 489"/>
                    <a:gd name="T10" fmla="*/ 13 w 1098"/>
                    <a:gd name="T11" fmla="*/ 188 h 489"/>
                    <a:gd name="T12" fmla="*/ 23 w 1098"/>
                    <a:gd name="T13" fmla="*/ 250 h 489"/>
                    <a:gd name="T14" fmla="*/ 34 w 1098"/>
                    <a:gd name="T15" fmla="*/ 310 h 489"/>
                    <a:gd name="T16" fmla="*/ 46 w 1098"/>
                    <a:gd name="T17" fmla="*/ 371 h 489"/>
                    <a:gd name="T18" fmla="*/ 60 w 1098"/>
                    <a:gd name="T19" fmla="*/ 430 h 489"/>
                    <a:gd name="T20" fmla="*/ 78 w 1098"/>
                    <a:gd name="T21" fmla="*/ 489 h 489"/>
                    <a:gd name="T22" fmla="*/ 1098 w 1098"/>
                    <a:gd name="T23" fmla="*/ 157 h 489"/>
                    <a:gd name="T24" fmla="*/ 1098 w 1098"/>
                    <a:gd name="T25" fmla="*/ 157 h 489"/>
                    <a:gd name="T26" fmla="*/ 1089 w 1098"/>
                    <a:gd name="T27" fmla="*/ 119 h 489"/>
                    <a:gd name="T28" fmla="*/ 1082 w 1098"/>
                    <a:gd name="T29" fmla="*/ 80 h 489"/>
                    <a:gd name="T30" fmla="*/ 1077 w 1098"/>
                    <a:gd name="T31" fmla="*/ 40 h 489"/>
                    <a:gd name="T32" fmla="*/ 1073 w 1098"/>
                    <a:gd name="T33" fmla="*/ 0 h 489"/>
                    <a:gd name="T34" fmla="*/ 1073 w 1098"/>
                    <a:gd name="T35" fmla="*/ 0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8" h="489">
                      <a:moveTo>
                        <a:pt x="107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63"/>
                      </a:lnTo>
                      <a:lnTo>
                        <a:pt x="8" y="126"/>
                      </a:lnTo>
                      <a:lnTo>
                        <a:pt x="13" y="188"/>
                      </a:lnTo>
                      <a:lnTo>
                        <a:pt x="23" y="250"/>
                      </a:lnTo>
                      <a:lnTo>
                        <a:pt x="34" y="310"/>
                      </a:lnTo>
                      <a:lnTo>
                        <a:pt x="46" y="371"/>
                      </a:lnTo>
                      <a:lnTo>
                        <a:pt x="60" y="430"/>
                      </a:lnTo>
                      <a:lnTo>
                        <a:pt x="78" y="489"/>
                      </a:lnTo>
                      <a:lnTo>
                        <a:pt x="1098" y="157"/>
                      </a:lnTo>
                      <a:lnTo>
                        <a:pt x="1098" y="157"/>
                      </a:lnTo>
                      <a:lnTo>
                        <a:pt x="1089" y="119"/>
                      </a:lnTo>
                      <a:lnTo>
                        <a:pt x="1082" y="80"/>
                      </a:lnTo>
                      <a:lnTo>
                        <a:pt x="1077" y="40"/>
                      </a:lnTo>
                      <a:lnTo>
                        <a:pt x="1073" y="0"/>
                      </a:lnTo>
                      <a:lnTo>
                        <a:pt x="107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ïṩľiḓê"/>
                <p:cNvSpPr/>
                <p:nvPr/>
              </p:nvSpPr>
              <p:spPr bwMode="auto">
                <a:xfrm>
                  <a:off x="2446251" y="4419364"/>
                  <a:ext cx="598769" cy="846963"/>
                </a:xfrm>
                <a:custGeom>
                  <a:avLst/>
                  <a:gdLst>
                    <a:gd name="T0" fmla="*/ 631 w 772"/>
                    <a:gd name="T1" fmla="*/ 0 h 1093"/>
                    <a:gd name="T2" fmla="*/ 0 w 772"/>
                    <a:gd name="T3" fmla="*/ 868 h 1093"/>
                    <a:gd name="T4" fmla="*/ 0 w 772"/>
                    <a:gd name="T5" fmla="*/ 868 h 1093"/>
                    <a:gd name="T6" fmla="*/ 51 w 772"/>
                    <a:gd name="T7" fmla="*/ 902 h 1093"/>
                    <a:gd name="T8" fmla="*/ 104 w 772"/>
                    <a:gd name="T9" fmla="*/ 936 h 1093"/>
                    <a:gd name="T10" fmla="*/ 156 w 772"/>
                    <a:gd name="T11" fmla="*/ 967 h 1093"/>
                    <a:gd name="T12" fmla="*/ 211 w 772"/>
                    <a:gd name="T13" fmla="*/ 995 h 1093"/>
                    <a:gd name="T14" fmla="*/ 266 w 772"/>
                    <a:gd name="T15" fmla="*/ 1023 h 1093"/>
                    <a:gd name="T16" fmla="*/ 324 w 772"/>
                    <a:gd name="T17" fmla="*/ 1049 h 1093"/>
                    <a:gd name="T18" fmla="*/ 382 w 772"/>
                    <a:gd name="T19" fmla="*/ 1071 h 1093"/>
                    <a:gd name="T20" fmla="*/ 440 w 772"/>
                    <a:gd name="T21" fmla="*/ 1093 h 1093"/>
                    <a:gd name="T22" fmla="*/ 772 w 772"/>
                    <a:gd name="T23" fmla="*/ 73 h 1093"/>
                    <a:gd name="T24" fmla="*/ 772 w 772"/>
                    <a:gd name="T25" fmla="*/ 73 h 1093"/>
                    <a:gd name="T26" fmla="*/ 736 w 772"/>
                    <a:gd name="T27" fmla="*/ 58 h 1093"/>
                    <a:gd name="T28" fmla="*/ 699 w 772"/>
                    <a:gd name="T29" fmla="*/ 41 h 1093"/>
                    <a:gd name="T30" fmla="*/ 664 w 772"/>
                    <a:gd name="T31" fmla="*/ 22 h 1093"/>
                    <a:gd name="T32" fmla="*/ 631 w 772"/>
                    <a:gd name="T33" fmla="*/ 0 h 1093"/>
                    <a:gd name="T34" fmla="*/ 631 w 772"/>
                    <a:gd name="T35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2" h="1093">
                      <a:moveTo>
                        <a:pt x="631" y="0"/>
                      </a:move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51" y="902"/>
                      </a:lnTo>
                      <a:lnTo>
                        <a:pt x="104" y="936"/>
                      </a:lnTo>
                      <a:lnTo>
                        <a:pt x="156" y="967"/>
                      </a:lnTo>
                      <a:lnTo>
                        <a:pt x="211" y="995"/>
                      </a:lnTo>
                      <a:lnTo>
                        <a:pt x="266" y="1023"/>
                      </a:lnTo>
                      <a:lnTo>
                        <a:pt x="324" y="1049"/>
                      </a:lnTo>
                      <a:lnTo>
                        <a:pt x="382" y="1071"/>
                      </a:lnTo>
                      <a:lnTo>
                        <a:pt x="440" y="1093"/>
                      </a:lnTo>
                      <a:lnTo>
                        <a:pt x="772" y="73"/>
                      </a:lnTo>
                      <a:lnTo>
                        <a:pt x="772" y="73"/>
                      </a:lnTo>
                      <a:lnTo>
                        <a:pt x="736" y="58"/>
                      </a:lnTo>
                      <a:lnTo>
                        <a:pt x="699" y="41"/>
                      </a:lnTo>
                      <a:lnTo>
                        <a:pt x="664" y="22"/>
                      </a:lnTo>
                      <a:lnTo>
                        <a:pt x="631" y="0"/>
                      </a:lnTo>
                      <a:lnTo>
                        <a:pt x="63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ïṣḻïde"/>
                <p:cNvSpPr/>
                <p:nvPr/>
              </p:nvSpPr>
              <p:spPr bwMode="auto">
                <a:xfrm>
                  <a:off x="1833521" y="3511904"/>
                  <a:ext cx="851618" cy="378496"/>
                </a:xfrm>
                <a:custGeom>
                  <a:avLst/>
                  <a:gdLst>
                    <a:gd name="T0" fmla="*/ 1098 w 1098"/>
                    <a:gd name="T1" fmla="*/ 331 h 488"/>
                    <a:gd name="T2" fmla="*/ 78 w 1098"/>
                    <a:gd name="T3" fmla="*/ 0 h 488"/>
                    <a:gd name="T4" fmla="*/ 78 w 1098"/>
                    <a:gd name="T5" fmla="*/ 0 h 488"/>
                    <a:gd name="T6" fmla="*/ 60 w 1098"/>
                    <a:gd name="T7" fmla="*/ 58 h 488"/>
                    <a:gd name="T8" fmla="*/ 46 w 1098"/>
                    <a:gd name="T9" fmla="*/ 118 h 488"/>
                    <a:gd name="T10" fmla="*/ 34 w 1098"/>
                    <a:gd name="T11" fmla="*/ 178 h 488"/>
                    <a:gd name="T12" fmla="*/ 23 w 1098"/>
                    <a:gd name="T13" fmla="*/ 239 h 488"/>
                    <a:gd name="T14" fmla="*/ 13 w 1098"/>
                    <a:gd name="T15" fmla="*/ 300 h 488"/>
                    <a:gd name="T16" fmla="*/ 8 w 1098"/>
                    <a:gd name="T17" fmla="*/ 363 h 488"/>
                    <a:gd name="T18" fmla="*/ 3 w 1098"/>
                    <a:gd name="T19" fmla="*/ 425 h 488"/>
                    <a:gd name="T20" fmla="*/ 0 w 1098"/>
                    <a:gd name="T21" fmla="*/ 488 h 488"/>
                    <a:gd name="T22" fmla="*/ 1073 w 1098"/>
                    <a:gd name="T23" fmla="*/ 488 h 488"/>
                    <a:gd name="T24" fmla="*/ 1073 w 1098"/>
                    <a:gd name="T25" fmla="*/ 488 h 488"/>
                    <a:gd name="T26" fmla="*/ 1077 w 1098"/>
                    <a:gd name="T27" fmla="*/ 448 h 488"/>
                    <a:gd name="T28" fmla="*/ 1082 w 1098"/>
                    <a:gd name="T29" fmla="*/ 409 h 488"/>
                    <a:gd name="T30" fmla="*/ 1089 w 1098"/>
                    <a:gd name="T31" fmla="*/ 370 h 488"/>
                    <a:gd name="T32" fmla="*/ 1098 w 1098"/>
                    <a:gd name="T33" fmla="*/ 331 h 488"/>
                    <a:gd name="T34" fmla="*/ 1098 w 1098"/>
                    <a:gd name="T35" fmla="*/ 331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8" h="488">
                      <a:moveTo>
                        <a:pt x="1098" y="331"/>
                      </a:move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0" y="58"/>
                      </a:lnTo>
                      <a:lnTo>
                        <a:pt x="46" y="118"/>
                      </a:lnTo>
                      <a:lnTo>
                        <a:pt x="34" y="178"/>
                      </a:lnTo>
                      <a:lnTo>
                        <a:pt x="23" y="239"/>
                      </a:lnTo>
                      <a:lnTo>
                        <a:pt x="13" y="300"/>
                      </a:lnTo>
                      <a:lnTo>
                        <a:pt x="8" y="363"/>
                      </a:lnTo>
                      <a:lnTo>
                        <a:pt x="3" y="425"/>
                      </a:lnTo>
                      <a:lnTo>
                        <a:pt x="0" y="488"/>
                      </a:lnTo>
                      <a:lnTo>
                        <a:pt x="1073" y="488"/>
                      </a:lnTo>
                      <a:lnTo>
                        <a:pt x="1073" y="488"/>
                      </a:lnTo>
                      <a:lnTo>
                        <a:pt x="1077" y="448"/>
                      </a:lnTo>
                      <a:lnTo>
                        <a:pt x="1082" y="409"/>
                      </a:lnTo>
                      <a:lnTo>
                        <a:pt x="1089" y="370"/>
                      </a:lnTo>
                      <a:lnTo>
                        <a:pt x="1098" y="331"/>
                      </a:lnTo>
                      <a:lnTo>
                        <a:pt x="1098" y="3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8" name="íşļîḍe"/>
                <p:cNvSpPr/>
                <p:nvPr/>
              </p:nvSpPr>
              <p:spPr bwMode="auto">
                <a:xfrm>
                  <a:off x="2444700" y="2576522"/>
                  <a:ext cx="600321" cy="848514"/>
                </a:xfrm>
                <a:custGeom>
                  <a:avLst/>
                  <a:gdLst>
                    <a:gd name="T0" fmla="*/ 773 w 773"/>
                    <a:gd name="T1" fmla="*/ 1021 h 1094"/>
                    <a:gd name="T2" fmla="*/ 441 w 773"/>
                    <a:gd name="T3" fmla="*/ 0 h 1094"/>
                    <a:gd name="T4" fmla="*/ 441 w 773"/>
                    <a:gd name="T5" fmla="*/ 0 h 1094"/>
                    <a:gd name="T6" fmla="*/ 383 w 773"/>
                    <a:gd name="T7" fmla="*/ 23 h 1094"/>
                    <a:gd name="T8" fmla="*/ 325 w 773"/>
                    <a:gd name="T9" fmla="*/ 45 h 1094"/>
                    <a:gd name="T10" fmla="*/ 267 w 773"/>
                    <a:gd name="T11" fmla="*/ 71 h 1094"/>
                    <a:gd name="T12" fmla="*/ 212 w 773"/>
                    <a:gd name="T13" fmla="*/ 98 h 1094"/>
                    <a:gd name="T14" fmla="*/ 157 w 773"/>
                    <a:gd name="T15" fmla="*/ 127 h 1094"/>
                    <a:gd name="T16" fmla="*/ 105 w 773"/>
                    <a:gd name="T17" fmla="*/ 158 h 1094"/>
                    <a:gd name="T18" fmla="*/ 52 w 773"/>
                    <a:gd name="T19" fmla="*/ 191 h 1094"/>
                    <a:gd name="T20" fmla="*/ 0 w 773"/>
                    <a:gd name="T21" fmla="*/ 226 h 1094"/>
                    <a:gd name="T22" fmla="*/ 632 w 773"/>
                    <a:gd name="T23" fmla="*/ 1094 h 1094"/>
                    <a:gd name="T24" fmla="*/ 632 w 773"/>
                    <a:gd name="T25" fmla="*/ 1094 h 1094"/>
                    <a:gd name="T26" fmla="*/ 665 w 773"/>
                    <a:gd name="T27" fmla="*/ 1072 h 1094"/>
                    <a:gd name="T28" fmla="*/ 700 w 773"/>
                    <a:gd name="T29" fmla="*/ 1053 h 1094"/>
                    <a:gd name="T30" fmla="*/ 737 w 773"/>
                    <a:gd name="T31" fmla="*/ 1036 h 1094"/>
                    <a:gd name="T32" fmla="*/ 773 w 773"/>
                    <a:gd name="T33" fmla="*/ 1021 h 1094"/>
                    <a:gd name="T34" fmla="*/ 773 w 773"/>
                    <a:gd name="T35" fmla="*/ 1021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3" h="1094">
                      <a:moveTo>
                        <a:pt x="773" y="1021"/>
                      </a:moveTo>
                      <a:lnTo>
                        <a:pt x="441" y="0"/>
                      </a:lnTo>
                      <a:lnTo>
                        <a:pt x="441" y="0"/>
                      </a:lnTo>
                      <a:lnTo>
                        <a:pt x="383" y="23"/>
                      </a:lnTo>
                      <a:lnTo>
                        <a:pt x="325" y="45"/>
                      </a:lnTo>
                      <a:lnTo>
                        <a:pt x="267" y="71"/>
                      </a:lnTo>
                      <a:lnTo>
                        <a:pt x="212" y="98"/>
                      </a:lnTo>
                      <a:lnTo>
                        <a:pt x="157" y="127"/>
                      </a:lnTo>
                      <a:lnTo>
                        <a:pt x="105" y="158"/>
                      </a:lnTo>
                      <a:lnTo>
                        <a:pt x="52" y="191"/>
                      </a:lnTo>
                      <a:lnTo>
                        <a:pt x="0" y="226"/>
                      </a:lnTo>
                      <a:lnTo>
                        <a:pt x="632" y="1094"/>
                      </a:lnTo>
                      <a:lnTo>
                        <a:pt x="632" y="1094"/>
                      </a:lnTo>
                      <a:lnTo>
                        <a:pt x="665" y="1072"/>
                      </a:lnTo>
                      <a:lnTo>
                        <a:pt x="700" y="1053"/>
                      </a:lnTo>
                      <a:lnTo>
                        <a:pt x="737" y="1036"/>
                      </a:lnTo>
                      <a:lnTo>
                        <a:pt x="773" y="1021"/>
                      </a:lnTo>
                      <a:lnTo>
                        <a:pt x="773" y="10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9" name="îšliḓê"/>
                <p:cNvSpPr/>
                <p:nvPr/>
              </p:nvSpPr>
              <p:spPr bwMode="auto">
                <a:xfrm>
                  <a:off x="1912633" y="3110139"/>
                  <a:ext cx="846963" cy="598769"/>
                </a:xfrm>
                <a:custGeom>
                  <a:avLst/>
                  <a:gdLst>
                    <a:gd name="T0" fmla="*/ 1093 w 1093"/>
                    <a:gd name="T1" fmla="*/ 630 h 771"/>
                    <a:gd name="T2" fmla="*/ 225 w 1093"/>
                    <a:gd name="T3" fmla="*/ 0 h 771"/>
                    <a:gd name="T4" fmla="*/ 225 w 1093"/>
                    <a:gd name="T5" fmla="*/ 0 h 771"/>
                    <a:gd name="T6" fmla="*/ 191 w 1093"/>
                    <a:gd name="T7" fmla="*/ 51 h 771"/>
                    <a:gd name="T8" fmla="*/ 159 w 1093"/>
                    <a:gd name="T9" fmla="*/ 103 h 771"/>
                    <a:gd name="T10" fmla="*/ 128 w 1093"/>
                    <a:gd name="T11" fmla="*/ 157 h 771"/>
                    <a:gd name="T12" fmla="*/ 98 w 1093"/>
                    <a:gd name="T13" fmla="*/ 211 h 771"/>
                    <a:gd name="T14" fmla="*/ 71 w 1093"/>
                    <a:gd name="T15" fmla="*/ 267 h 771"/>
                    <a:gd name="T16" fmla="*/ 46 w 1093"/>
                    <a:gd name="T17" fmla="*/ 324 h 771"/>
                    <a:gd name="T18" fmla="*/ 22 w 1093"/>
                    <a:gd name="T19" fmla="*/ 381 h 771"/>
                    <a:gd name="T20" fmla="*/ 0 w 1093"/>
                    <a:gd name="T21" fmla="*/ 441 h 771"/>
                    <a:gd name="T22" fmla="*/ 1020 w 1093"/>
                    <a:gd name="T23" fmla="*/ 771 h 771"/>
                    <a:gd name="T24" fmla="*/ 1020 w 1093"/>
                    <a:gd name="T25" fmla="*/ 771 h 771"/>
                    <a:gd name="T26" fmla="*/ 1036 w 1093"/>
                    <a:gd name="T27" fmla="*/ 735 h 771"/>
                    <a:gd name="T28" fmla="*/ 1054 w 1093"/>
                    <a:gd name="T29" fmla="*/ 699 h 771"/>
                    <a:gd name="T30" fmla="*/ 1073 w 1093"/>
                    <a:gd name="T31" fmla="*/ 664 h 771"/>
                    <a:gd name="T32" fmla="*/ 1093 w 1093"/>
                    <a:gd name="T33" fmla="*/ 630 h 771"/>
                    <a:gd name="T34" fmla="*/ 1093 w 1093"/>
                    <a:gd name="T35" fmla="*/ 630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3" h="771">
                      <a:moveTo>
                        <a:pt x="1093" y="630"/>
                      </a:moveTo>
                      <a:lnTo>
                        <a:pt x="225" y="0"/>
                      </a:lnTo>
                      <a:lnTo>
                        <a:pt x="225" y="0"/>
                      </a:lnTo>
                      <a:lnTo>
                        <a:pt x="191" y="51"/>
                      </a:lnTo>
                      <a:lnTo>
                        <a:pt x="159" y="103"/>
                      </a:lnTo>
                      <a:lnTo>
                        <a:pt x="128" y="157"/>
                      </a:lnTo>
                      <a:lnTo>
                        <a:pt x="98" y="211"/>
                      </a:lnTo>
                      <a:lnTo>
                        <a:pt x="71" y="267"/>
                      </a:lnTo>
                      <a:lnTo>
                        <a:pt x="46" y="324"/>
                      </a:lnTo>
                      <a:lnTo>
                        <a:pt x="22" y="381"/>
                      </a:lnTo>
                      <a:lnTo>
                        <a:pt x="0" y="441"/>
                      </a:lnTo>
                      <a:lnTo>
                        <a:pt x="1020" y="771"/>
                      </a:lnTo>
                      <a:lnTo>
                        <a:pt x="1020" y="771"/>
                      </a:lnTo>
                      <a:lnTo>
                        <a:pt x="1036" y="735"/>
                      </a:lnTo>
                      <a:lnTo>
                        <a:pt x="1054" y="699"/>
                      </a:lnTo>
                      <a:lnTo>
                        <a:pt x="1073" y="664"/>
                      </a:lnTo>
                      <a:lnTo>
                        <a:pt x="1093" y="630"/>
                      </a:lnTo>
                      <a:lnTo>
                        <a:pt x="1093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0" name="îśļíḋê"/>
                <p:cNvSpPr/>
                <p:nvPr/>
              </p:nvSpPr>
              <p:spPr bwMode="auto">
                <a:xfrm>
                  <a:off x="2123599" y="2789038"/>
                  <a:ext cx="760095" cy="760095"/>
                </a:xfrm>
                <a:custGeom>
                  <a:avLst/>
                  <a:gdLst>
                    <a:gd name="T0" fmla="*/ 980 w 980"/>
                    <a:gd name="T1" fmla="*/ 868 h 981"/>
                    <a:gd name="T2" fmla="*/ 349 w 980"/>
                    <a:gd name="T3" fmla="*/ 0 h 981"/>
                    <a:gd name="T4" fmla="*/ 349 w 980"/>
                    <a:gd name="T5" fmla="*/ 0 h 981"/>
                    <a:gd name="T6" fmla="*/ 301 w 980"/>
                    <a:gd name="T7" fmla="*/ 39 h 981"/>
                    <a:gd name="T8" fmla="*/ 253 w 980"/>
                    <a:gd name="T9" fmla="*/ 78 h 981"/>
                    <a:gd name="T10" fmla="*/ 207 w 980"/>
                    <a:gd name="T11" fmla="*/ 119 h 981"/>
                    <a:gd name="T12" fmla="*/ 163 w 980"/>
                    <a:gd name="T13" fmla="*/ 162 h 981"/>
                    <a:gd name="T14" fmla="*/ 120 w 980"/>
                    <a:gd name="T15" fmla="*/ 208 h 981"/>
                    <a:gd name="T16" fmla="*/ 78 w 980"/>
                    <a:gd name="T17" fmla="*/ 254 h 981"/>
                    <a:gd name="T18" fmla="*/ 38 w 980"/>
                    <a:gd name="T19" fmla="*/ 301 h 981"/>
                    <a:gd name="T20" fmla="*/ 0 w 980"/>
                    <a:gd name="T21" fmla="*/ 349 h 981"/>
                    <a:gd name="T22" fmla="*/ 867 w 980"/>
                    <a:gd name="T23" fmla="*/ 981 h 981"/>
                    <a:gd name="T24" fmla="*/ 867 w 980"/>
                    <a:gd name="T25" fmla="*/ 981 h 981"/>
                    <a:gd name="T26" fmla="*/ 894 w 980"/>
                    <a:gd name="T27" fmla="*/ 950 h 981"/>
                    <a:gd name="T28" fmla="*/ 921 w 980"/>
                    <a:gd name="T29" fmla="*/ 921 h 981"/>
                    <a:gd name="T30" fmla="*/ 950 w 980"/>
                    <a:gd name="T31" fmla="*/ 893 h 981"/>
                    <a:gd name="T32" fmla="*/ 980 w 980"/>
                    <a:gd name="T33" fmla="*/ 868 h 981"/>
                    <a:gd name="T34" fmla="*/ 980 w 980"/>
                    <a:gd name="T35" fmla="*/ 868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80" h="981">
                      <a:moveTo>
                        <a:pt x="980" y="868"/>
                      </a:moveTo>
                      <a:lnTo>
                        <a:pt x="349" y="0"/>
                      </a:lnTo>
                      <a:lnTo>
                        <a:pt x="349" y="0"/>
                      </a:lnTo>
                      <a:lnTo>
                        <a:pt x="301" y="39"/>
                      </a:lnTo>
                      <a:lnTo>
                        <a:pt x="253" y="78"/>
                      </a:lnTo>
                      <a:lnTo>
                        <a:pt x="207" y="119"/>
                      </a:lnTo>
                      <a:lnTo>
                        <a:pt x="163" y="162"/>
                      </a:lnTo>
                      <a:lnTo>
                        <a:pt x="120" y="208"/>
                      </a:lnTo>
                      <a:lnTo>
                        <a:pt x="78" y="254"/>
                      </a:lnTo>
                      <a:lnTo>
                        <a:pt x="38" y="301"/>
                      </a:lnTo>
                      <a:lnTo>
                        <a:pt x="0" y="349"/>
                      </a:lnTo>
                      <a:lnTo>
                        <a:pt x="867" y="981"/>
                      </a:lnTo>
                      <a:lnTo>
                        <a:pt x="867" y="981"/>
                      </a:lnTo>
                      <a:lnTo>
                        <a:pt x="894" y="950"/>
                      </a:lnTo>
                      <a:lnTo>
                        <a:pt x="921" y="921"/>
                      </a:lnTo>
                      <a:lnTo>
                        <a:pt x="950" y="893"/>
                      </a:lnTo>
                      <a:lnTo>
                        <a:pt x="980" y="868"/>
                      </a:lnTo>
                      <a:lnTo>
                        <a:pt x="980" y="8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1" name="îṥ1ïdè"/>
                <p:cNvSpPr/>
                <p:nvPr/>
              </p:nvSpPr>
              <p:spPr bwMode="auto">
                <a:xfrm>
                  <a:off x="2846465" y="2498961"/>
                  <a:ext cx="380048" cy="850066"/>
                </a:xfrm>
                <a:custGeom>
                  <a:avLst/>
                  <a:gdLst>
                    <a:gd name="T0" fmla="*/ 490 w 490"/>
                    <a:gd name="T1" fmla="*/ 1072 h 1097"/>
                    <a:gd name="T2" fmla="*/ 490 w 490"/>
                    <a:gd name="T3" fmla="*/ 0 h 1097"/>
                    <a:gd name="T4" fmla="*/ 490 w 490"/>
                    <a:gd name="T5" fmla="*/ 0 h 1097"/>
                    <a:gd name="T6" fmla="*/ 427 w 490"/>
                    <a:gd name="T7" fmla="*/ 3 h 1097"/>
                    <a:gd name="T8" fmla="*/ 363 w 490"/>
                    <a:gd name="T9" fmla="*/ 7 h 1097"/>
                    <a:gd name="T10" fmla="*/ 302 w 490"/>
                    <a:gd name="T11" fmla="*/ 13 h 1097"/>
                    <a:gd name="T12" fmla="*/ 240 w 490"/>
                    <a:gd name="T13" fmla="*/ 22 h 1097"/>
                    <a:gd name="T14" fmla="*/ 179 w 490"/>
                    <a:gd name="T15" fmla="*/ 32 h 1097"/>
                    <a:gd name="T16" fmla="*/ 119 w 490"/>
                    <a:gd name="T17" fmla="*/ 46 h 1097"/>
                    <a:gd name="T18" fmla="*/ 60 w 490"/>
                    <a:gd name="T19" fmla="*/ 60 h 1097"/>
                    <a:gd name="T20" fmla="*/ 0 w 490"/>
                    <a:gd name="T21" fmla="*/ 77 h 1097"/>
                    <a:gd name="T22" fmla="*/ 332 w 490"/>
                    <a:gd name="T23" fmla="*/ 1097 h 1097"/>
                    <a:gd name="T24" fmla="*/ 332 w 490"/>
                    <a:gd name="T25" fmla="*/ 1097 h 1097"/>
                    <a:gd name="T26" fmla="*/ 371 w 490"/>
                    <a:gd name="T27" fmla="*/ 1087 h 1097"/>
                    <a:gd name="T28" fmla="*/ 410 w 490"/>
                    <a:gd name="T29" fmla="*/ 1080 h 1097"/>
                    <a:gd name="T30" fmla="*/ 449 w 490"/>
                    <a:gd name="T31" fmla="*/ 1075 h 1097"/>
                    <a:gd name="T32" fmla="*/ 490 w 490"/>
                    <a:gd name="T33" fmla="*/ 1072 h 1097"/>
                    <a:gd name="T34" fmla="*/ 490 w 490"/>
                    <a:gd name="T35" fmla="*/ 107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490" y="1072"/>
                      </a:moveTo>
                      <a:lnTo>
                        <a:pt x="490" y="0"/>
                      </a:lnTo>
                      <a:lnTo>
                        <a:pt x="490" y="0"/>
                      </a:lnTo>
                      <a:lnTo>
                        <a:pt x="427" y="3"/>
                      </a:lnTo>
                      <a:lnTo>
                        <a:pt x="363" y="7"/>
                      </a:lnTo>
                      <a:lnTo>
                        <a:pt x="302" y="13"/>
                      </a:lnTo>
                      <a:lnTo>
                        <a:pt x="240" y="22"/>
                      </a:lnTo>
                      <a:lnTo>
                        <a:pt x="179" y="32"/>
                      </a:lnTo>
                      <a:lnTo>
                        <a:pt x="119" y="46"/>
                      </a:lnTo>
                      <a:lnTo>
                        <a:pt x="60" y="60"/>
                      </a:lnTo>
                      <a:lnTo>
                        <a:pt x="0" y="77"/>
                      </a:lnTo>
                      <a:lnTo>
                        <a:pt x="332" y="1097"/>
                      </a:lnTo>
                      <a:lnTo>
                        <a:pt x="332" y="1097"/>
                      </a:lnTo>
                      <a:lnTo>
                        <a:pt x="371" y="1087"/>
                      </a:lnTo>
                      <a:lnTo>
                        <a:pt x="410" y="1080"/>
                      </a:lnTo>
                      <a:lnTo>
                        <a:pt x="449" y="1075"/>
                      </a:lnTo>
                      <a:lnTo>
                        <a:pt x="490" y="1072"/>
                      </a:lnTo>
                      <a:lnTo>
                        <a:pt x="490" y="10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2" name="îşļíḍê"/>
                <p:cNvSpPr/>
                <p:nvPr/>
              </p:nvSpPr>
              <p:spPr bwMode="auto">
                <a:xfrm>
                  <a:off x="2123599" y="4295267"/>
                  <a:ext cx="760095" cy="760095"/>
                </a:xfrm>
                <a:custGeom>
                  <a:avLst/>
                  <a:gdLst>
                    <a:gd name="T0" fmla="*/ 867 w 980"/>
                    <a:gd name="T1" fmla="*/ 0 h 981"/>
                    <a:gd name="T2" fmla="*/ 0 w 980"/>
                    <a:gd name="T3" fmla="*/ 631 h 981"/>
                    <a:gd name="T4" fmla="*/ 0 w 980"/>
                    <a:gd name="T5" fmla="*/ 631 h 981"/>
                    <a:gd name="T6" fmla="*/ 38 w 980"/>
                    <a:gd name="T7" fmla="*/ 680 h 981"/>
                    <a:gd name="T8" fmla="*/ 78 w 980"/>
                    <a:gd name="T9" fmla="*/ 727 h 981"/>
                    <a:gd name="T10" fmla="*/ 120 w 980"/>
                    <a:gd name="T11" fmla="*/ 773 h 981"/>
                    <a:gd name="T12" fmla="*/ 163 w 980"/>
                    <a:gd name="T13" fmla="*/ 817 h 981"/>
                    <a:gd name="T14" fmla="*/ 207 w 980"/>
                    <a:gd name="T15" fmla="*/ 860 h 981"/>
                    <a:gd name="T16" fmla="*/ 253 w 980"/>
                    <a:gd name="T17" fmla="*/ 902 h 981"/>
                    <a:gd name="T18" fmla="*/ 301 w 980"/>
                    <a:gd name="T19" fmla="*/ 942 h 981"/>
                    <a:gd name="T20" fmla="*/ 349 w 980"/>
                    <a:gd name="T21" fmla="*/ 981 h 981"/>
                    <a:gd name="T22" fmla="*/ 980 w 980"/>
                    <a:gd name="T23" fmla="*/ 113 h 981"/>
                    <a:gd name="T24" fmla="*/ 980 w 980"/>
                    <a:gd name="T25" fmla="*/ 113 h 981"/>
                    <a:gd name="T26" fmla="*/ 950 w 980"/>
                    <a:gd name="T27" fmla="*/ 88 h 981"/>
                    <a:gd name="T28" fmla="*/ 921 w 980"/>
                    <a:gd name="T29" fmla="*/ 60 h 981"/>
                    <a:gd name="T30" fmla="*/ 894 w 980"/>
                    <a:gd name="T31" fmla="*/ 31 h 981"/>
                    <a:gd name="T32" fmla="*/ 867 w 980"/>
                    <a:gd name="T33" fmla="*/ 0 h 981"/>
                    <a:gd name="T34" fmla="*/ 867 w 980"/>
                    <a:gd name="T35" fmla="*/ 0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80" h="981">
                      <a:moveTo>
                        <a:pt x="867" y="0"/>
                      </a:moveTo>
                      <a:lnTo>
                        <a:pt x="0" y="631"/>
                      </a:lnTo>
                      <a:lnTo>
                        <a:pt x="0" y="631"/>
                      </a:lnTo>
                      <a:lnTo>
                        <a:pt x="38" y="680"/>
                      </a:lnTo>
                      <a:lnTo>
                        <a:pt x="78" y="727"/>
                      </a:lnTo>
                      <a:lnTo>
                        <a:pt x="120" y="773"/>
                      </a:lnTo>
                      <a:lnTo>
                        <a:pt x="163" y="817"/>
                      </a:lnTo>
                      <a:lnTo>
                        <a:pt x="207" y="860"/>
                      </a:lnTo>
                      <a:lnTo>
                        <a:pt x="253" y="902"/>
                      </a:lnTo>
                      <a:lnTo>
                        <a:pt x="301" y="942"/>
                      </a:lnTo>
                      <a:lnTo>
                        <a:pt x="349" y="981"/>
                      </a:lnTo>
                      <a:lnTo>
                        <a:pt x="980" y="113"/>
                      </a:lnTo>
                      <a:lnTo>
                        <a:pt x="980" y="113"/>
                      </a:lnTo>
                      <a:lnTo>
                        <a:pt x="950" y="88"/>
                      </a:lnTo>
                      <a:lnTo>
                        <a:pt x="921" y="60"/>
                      </a:lnTo>
                      <a:lnTo>
                        <a:pt x="894" y="31"/>
                      </a:lnTo>
                      <a:lnTo>
                        <a:pt x="867" y="0"/>
                      </a:lnTo>
                      <a:lnTo>
                        <a:pt x="86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61" name="ïslïďé"/>
              <p:cNvGrpSpPr/>
              <p:nvPr/>
            </p:nvGrpSpPr>
            <p:grpSpPr>
              <a:xfrm>
                <a:off x="2077903" y="1666875"/>
                <a:ext cx="2862421" cy="2879546"/>
                <a:chOff x="907879" y="2281904"/>
                <a:chExt cx="3158296" cy="3287240"/>
              </a:xfrm>
            </p:grpSpPr>
            <p:cxnSp>
              <p:nvCxnSpPr>
                <p:cNvPr id="73" name="Straight Connector 24"/>
                <p:cNvCxnSpPr/>
                <p:nvPr/>
              </p:nvCxnSpPr>
              <p:spPr>
                <a:xfrm flipV="1">
                  <a:off x="2482623" y="2281904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5"/>
                <p:cNvCxnSpPr/>
                <p:nvPr/>
              </p:nvCxnSpPr>
              <p:spPr>
                <a:xfrm flipV="1">
                  <a:off x="2482623" y="5497144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26"/>
                <p:cNvCxnSpPr/>
                <p:nvPr/>
              </p:nvCxnSpPr>
              <p:spPr>
                <a:xfrm rot="2160000" flipV="1">
                  <a:off x="3431504" y="2586790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27"/>
                <p:cNvCxnSpPr/>
                <p:nvPr/>
              </p:nvCxnSpPr>
              <p:spPr>
                <a:xfrm rot="2160000" flipV="1">
                  <a:off x="1537009" y="5185843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28"/>
                <p:cNvCxnSpPr/>
                <p:nvPr/>
              </p:nvCxnSpPr>
              <p:spPr>
                <a:xfrm rot="4320000" flipV="1">
                  <a:off x="4018698" y="3395911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29"/>
                <p:cNvCxnSpPr/>
                <p:nvPr/>
              </p:nvCxnSpPr>
              <p:spPr>
                <a:xfrm rot="4320000" flipV="1">
                  <a:off x="943879" y="4384963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30"/>
                <p:cNvCxnSpPr/>
                <p:nvPr/>
              </p:nvCxnSpPr>
              <p:spPr>
                <a:xfrm rot="19440000">
                  <a:off x="3426004" y="5195394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31"/>
                <p:cNvCxnSpPr/>
                <p:nvPr/>
              </p:nvCxnSpPr>
              <p:spPr>
                <a:xfrm rot="19440000">
                  <a:off x="1539142" y="2584578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32"/>
                <p:cNvCxnSpPr/>
                <p:nvPr/>
              </p:nvCxnSpPr>
              <p:spPr>
                <a:xfrm rot="17280000">
                  <a:off x="4030175" y="4369891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33"/>
                <p:cNvCxnSpPr/>
                <p:nvPr/>
              </p:nvCxnSpPr>
              <p:spPr>
                <a:xfrm rot="17280000">
                  <a:off x="956790" y="3393699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ïṡ1îḑê"/>
              <p:cNvSpPr/>
              <p:nvPr/>
            </p:nvSpPr>
            <p:spPr>
              <a:xfrm>
                <a:off x="2596233" y="2198416"/>
                <a:ext cx="1849779" cy="18497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íšḷîḍè"/>
              <p:cNvSpPr txBox="1"/>
              <p:nvPr/>
            </p:nvSpPr>
            <p:spPr>
              <a:xfrm>
                <a:off x="2973330" y="3332027"/>
                <a:ext cx="1095586" cy="406324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  <a:scene3d>
                  <a:camera prst="orthographicFront"/>
                  <a:lightRig rig="threePt" dir="t"/>
                </a:scene3d>
                <a:sp3d contourW="12700">
                  <a:bevelT w="0" h="0"/>
                </a:sp3d>
              </a:bodyPr>
              <a:lstStyle/>
              <a:p>
                <a:pPr algn="ctr">
                  <a:spcBef>
                    <a:spcPct val="0"/>
                  </a:spcBef>
                  <a:tabLst>
                    <a:tab pos="180975" algn="l"/>
                  </a:tabLst>
                </a:pPr>
                <a:r>
                  <a:rPr lang="zh-TW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篇</a:t>
                </a:r>
                <a:endPara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8647989" y="2916845"/>
              <a:ext cx="20020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dobe 黑体 Std R" pitchFamily="34" charset="-128"/>
                </a:rPr>
                <a:t>43,000+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dobe 黑体 Std R" pitchFamily="34" charset="-128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7" name="六边形 10"/>
          <p:cNvSpPr/>
          <p:nvPr/>
        </p:nvSpPr>
        <p:spPr>
          <a:xfrm rot="5400000">
            <a:off x="941264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8" name="文本框 13"/>
          <p:cNvSpPr txBox="1"/>
          <p:nvPr/>
        </p:nvSpPr>
        <p:spPr>
          <a:xfrm>
            <a:off x="4942251" y="3475715"/>
            <a:ext cx="689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台师大教育学科不仅连续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10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年在台湾大学排名第一，也连续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9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年名列全球前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50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名，名列亚洲第四。</a:t>
            </a:r>
            <a:endParaRPr lang="en-US" altLang="zh-TW" sz="20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35760" y="155679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2022 QS </a:t>
            </a:r>
            <a:r>
              <a:rPr lang="zh-CN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世界大学领域排名，</a:t>
            </a:r>
            <a:br>
              <a:rPr lang="en-US" altLang="zh-CN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</a:br>
            <a:r>
              <a:rPr lang="zh-CN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台师大「教育」排亚洲</a:t>
            </a:r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第四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30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6" y="4194373"/>
            <a:ext cx="896379" cy="896379"/>
          </a:xfrm>
          <a:prstGeom prst="rect">
            <a:avLst/>
          </a:prstGeom>
        </p:spPr>
      </p:pic>
      <p:pic>
        <p:nvPicPr>
          <p:cNvPr id="31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sp>
        <p:nvSpPr>
          <p:cNvPr id="32" name="文本框 13"/>
          <p:cNvSpPr txBox="1"/>
          <p:nvPr/>
        </p:nvSpPr>
        <p:spPr>
          <a:xfrm>
            <a:off x="4942251" y="4851251"/>
            <a:ext cx="689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  <a:cs typeface="Arial" panose="020B0604020202020204" pitchFamily="34" charset="0"/>
              </a:rPr>
              <a:t>面对净零转型挑战，金管会已于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2020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年颁布「绿色金融行动方案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2.0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」，金管会今年更预计推出升级版的「绿色金融行动方案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3.0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」，订定企业是否符合绿色的标准，并进行「永续金融评鉴」，协助建立绿色生态圈。～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2022/08《</a:t>
            </a:r>
            <a:r>
              <a:rPr lang="zh-CN" altLang="en-US" sz="2000" dirty="0">
                <a:latin typeface="+mn-ea"/>
                <a:cs typeface="Arial" panose="020B0604020202020204" pitchFamily="34" charset="0"/>
              </a:rPr>
              <a:t>工商时报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》</a:t>
            </a:r>
            <a:endParaRPr lang="en-US" altLang="zh-CN" sz="2000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33" name="组合 2"/>
          <p:cNvGrpSpPr/>
          <p:nvPr/>
        </p:nvGrpSpPr>
        <p:grpSpPr>
          <a:xfrm>
            <a:off x="4151784" y="5068922"/>
            <a:ext cx="471094" cy="546469"/>
            <a:chOff x="6633018" y="4322690"/>
            <a:chExt cx="471094" cy="546469"/>
          </a:xfrm>
        </p:grpSpPr>
        <p:sp>
          <p:nvSpPr>
            <p:cNvPr id="34" name="六边形 15"/>
            <p:cNvSpPr/>
            <p:nvPr/>
          </p:nvSpPr>
          <p:spPr>
            <a:xfrm rot="5400000">
              <a:off x="6595330" y="4360378"/>
              <a:ext cx="546469" cy="471094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5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918" y="4412661"/>
              <a:ext cx="356609" cy="356609"/>
            </a:xfrm>
            <a:prstGeom prst="rect">
              <a:avLst/>
            </a:prstGeom>
          </p:spPr>
        </p:pic>
      </p:grpSp>
      <p:grpSp>
        <p:nvGrpSpPr>
          <p:cNvPr id="36" name="组合 2"/>
          <p:cNvGrpSpPr/>
          <p:nvPr/>
        </p:nvGrpSpPr>
        <p:grpSpPr>
          <a:xfrm>
            <a:off x="4151784" y="3503938"/>
            <a:ext cx="471094" cy="546469"/>
            <a:chOff x="6633018" y="4322690"/>
            <a:chExt cx="471094" cy="546469"/>
          </a:xfrm>
        </p:grpSpPr>
        <p:sp>
          <p:nvSpPr>
            <p:cNvPr id="37" name="六边形 15"/>
            <p:cNvSpPr/>
            <p:nvPr/>
          </p:nvSpPr>
          <p:spPr>
            <a:xfrm rot="5400000">
              <a:off x="6595330" y="4360378"/>
              <a:ext cx="546469" cy="471094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8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918" y="4412661"/>
              <a:ext cx="356609" cy="356609"/>
            </a:xfrm>
            <a:prstGeom prst="rect">
              <a:avLst/>
            </a:prstGeom>
          </p:spPr>
        </p:pic>
      </p:grpSp>
      <p:sp>
        <p:nvSpPr>
          <p:cNvPr id="39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产品内容概览－人社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产品内容概览－人社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7536160" y="189603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文献结构严谨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0" name="组合 1"/>
          <p:cNvGrpSpPr/>
          <p:nvPr/>
        </p:nvGrpSpPr>
        <p:grpSpPr>
          <a:xfrm>
            <a:off x="6528048" y="1699174"/>
            <a:ext cx="864096" cy="864096"/>
            <a:chOff x="6600056" y="2276872"/>
            <a:chExt cx="864096" cy="864096"/>
          </a:xfrm>
        </p:grpSpPr>
        <p:sp>
          <p:nvSpPr>
            <p:cNvPr id="21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2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grpSp>
        <p:nvGrpSpPr>
          <p:cNvPr id="23" name="组合 2"/>
          <p:cNvGrpSpPr/>
          <p:nvPr/>
        </p:nvGrpSpPr>
        <p:grpSpPr>
          <a:xfrm>
            <a:off x="6552112" y="5469808"/>
            <a:ext cx="864096" cy="864096"/>
            <a:chOff x="6600056" y="4293096"/>
            <a:chExt cx="864096" cy="864096"/>
          </a:xfrm>
        </p:grpSpPr>
        <p:sp>
          <p:nvSpPr>
            <p:cNvPr id="24" name="椭圆 7"/>
            <p:cNvSpPr/>
            <p:nvPr/>
          </p:nvSpPr>
          <p:spPr>
            <a:xfrm>
              <a:off x="6600056" y="4293096"/>
              <a:ext cx="864096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54" y="4365104"/>
              <a:ext cx="720080" cy="720080"/>
            </a:xfrm>
            <a:prstGeom prst="rect">
              <a:avLst/>
            </a:prstGeom>
          </p:spPr>
        </p:pic>
      </p:grpSp>
      <p:sp>
        <p:nvSpPr>
          <p:cNvPr id="26" name="文本框 15"/>
          <p:cNvSpPr txBox="1"/>
          <p:nvPr/>
        </p:nvSpPr>
        <p:spPr>
          <a:xfrm>
            <a:off x="7560224" y="568583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收录年代最久远、完整丰富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1" name="圖片 30" descr="alfons-morales-YLSwjSy7stw-unsp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82801"/>
            <a:ext cx="6076800" cy="3563247"/>
          </a:xfrm>
          <a:prstGeom prst="rect">
            <a:avLst/>
          </a:prstGeom>
        </p:spPr>
      </p:pic>
      <p:sp>
        <p:nvSpPr>
          <p:cNvPr id="27" name="文本框 8"/>
          <p:cNvSpPr txBox="1"/>
          <p:nvPr/>
        </p:nvSpPr>
        <p:spPr>
          <a:xfrm>
            <a:off x="7536160" y="307981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华语文研究重镇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7613907" y="434824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科研主题多样化</a:t>
            </a: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33" name="组合 1"/>
          <p:cNvGrpSpPr/>
          <p:nvPr/>
        </p:nvGrpSpPr>
        <p:grpSpPr>
          <a:xfrm>
            <a:off x="6552112" y="4209668"/>
            <a:ext cx="864096" cy="864096"/>
            <a:chOff x="6600056" y="2276872"/>
            <a:chExt cx="864096" cy="864096"/>
          </a:xfrm>
        </p:grpSpPr>
        <p:sp>
          <p:nvSpPr>
            <p:cNvPr id="34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5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grpSp>
        <p:nvGrpSpPr>
          <p:cNvPr id="36" name="组合 2"/>
          <p:cNvGrpSpPr/>
          <p:nvPr/>
        </p:nvGrpSpPr>
        <p:grpSpPr>
          <a:xfrm>
            <a:off x="6552112" y="2943559"/>
            <a:ext cx="864096" cy="864096"/>
            <a:chOff x="6600056" y="4293096"/>
            <a:chExt cx="864096" cy="864096"/>
          </a:xfrm>
        </p:grpSpPr>
        <p:sp>
          <p:nvSpPr>
            <p:cNvPr id="37" name="椭圆 7"/>
            <p:cNvSpPr/>
            <p:nvPr/>
          </p:nvSpPr>
          <p:spPr>
            <a:xfrm>
              <a:off x="6600056" y="4293096"/>
              <a:ext cx="864096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8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54" y="4365104"/>
              <a:ext cx="720080" cy="72008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96520"/>
            <a:ext cx="12214860" cy="67608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707235" y="2841077"/>
            <a:ext cx="4717277" cy="1196486"/>
            <a:chOff x="3707235" y="2841077"/>
            <a:chExt cx="4717277" cy="11964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燕尾形 17"/>
          <p:cNvSpPr/>
          <p:nvPr/>
        </p:nvSpPr>
        <p:spPr>
          <a:xfrm rot="1234549">
            <a:off x="42342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 rot="20150452">
            <a:off x="58530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rot="20150452">
            <a:off x="78532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2651769" y="3025234"/>
            <a:ext cx="1008558" cy="86944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4607790" y="3904237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569733" y="3025234"/>
            <a:ext cx="1008558" cy="86944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8531675" y="2146231"/>
            <a:ext cx="1008558" cy="8694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60"/>
          <p:cNvGrpSpPr/>
          <p:nvPr/>
        </p:nvGrpSpPr>
        <p:grpSpPr>
          <a:xfrm>
            <a:off x="6567725" y="4147299"/>
            <a:ext cx="3634172" cy="888155"/>
            <a:chOff x="937749" y="5016378"/>
            <a:chExt cx="3248027" cy="888155"/>
          </a:xfrm>
        </p:grpSpPr>
        <p:sp>
          <p:nvSpPr>
            <p:cNvPr id="54" name="矩形 53"/>
            <p:cNvSpPr/>
            <p:nvPr/>
          </p:nvSpPr>
          <p:spPr>
            <a:xfrm>
              <a:off x="937749" y="5369002"/>
              <a:ext cx="324802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同根同源，发展出的台湾地区特色人社内容</a:t>
              </a:r>
              <a:endParaRPr lang="zh-CN" altLang="en-US" sz="1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37750" y="5016378"/>
              <a:ext cx="319745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>
                      <a:lumMod val="8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bg1">
                      <a:lumMod val="8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bg1">
                      <a:lumMod val="85000"/>
                    </a:schemeClr>
                  </a:solidFill>
                </a:rPr>
                <a:t>人社</a:t>
              </a:r>
              <a:r>
                <a:rPr lang="zh-CN" altLang="en-US" b="1" dirty="0">
                  <a:solidFill>
                    <a:schemeClr val="bg1">
                      <a:lumMod val="8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6" name="组合 63"/>
          <p:cNvGrpSpPr/>
          <p:nvPr/>
        </p:nvGrpSpPr>
        <p:grpSpPr>
          <a:xfrm>
            <a:off x="8531675" y="1400388"/>
            <a:ext cx="3734381" cy="888155"/>
            <a:chOff x="937750" y="5016378"/>
            <a:chExt cx="2710228" cy="888155"/>
          </a:xfrm>
        </p:grpSpPr>
        <p:sp>
          <p:nvSpPr>
            <p:cNvPr id="57" name="矩形 56"/>
            <p:cNvSpPr/>
            <p:nvPr/>
          </p:nvSpPr>
          <p:spPr>
            <a:xfrm>
              <a:off x="937750" y="5369002"/>
              <a:ext cx="271022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去芜存菁，看台湾的医学护理发展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37750" y="5016378"/>
              <a:ext cx="266036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</a:rPr>
                <a:t>医学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组合 66"/>
          <p:cNvGrpSpPr/>
          <p:nvPr/>
        </p:nvGrpSpPr>
        <p:grpSpPr>
          <a:xfrm>
            <a:off x="2555378" y="4972721"/>
            <a:ext cx="3508373" cy="888155"/>
            <a:chOff x="937750" y="5016378"/>
            <a:chExt cx="2710228" cy="888155"/>
          </a:xfrm>
        </p:grpSpPr>
        <p:sp>
          <p:nvSpPr>
            <p:cNvPr id="60" name="矩形 59"/>
            <p:cNvSpPr/>
            <p:nvPr/>
          </p:nvSpPr>
          <p:spPr>
            <a:xfrm>
              <a:off x="937750" y="5369002"/>
              <a:ext cx="271022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接轨世界，重要科学学术研究</a:t>
              </a:r>
              <a:endParaRPr lang="zh-CN" altLang="en-US" sz="1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64898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>
                      <a:lumMod val="85000"/>
                    </a:schemeClr>
                  </a:solidFill>
                </a:rPr>
                <a:t>子库</a:t>
              </a:r>
              <a:r>
                <a:rPr lang="en-US" altLang="zh-TW" b="1" dirty="0">
                  <a:solidFill>
                    <a:schemeClr val="bg1">
                      <a:lumMod val="85000"/>
                    </a:schemeClr>
                  </a:solidFill>
                </a:rPr>
                <a:t>-</a:t>
              </a:r>
              <a:r>
                <a:rPr lang="zh-TW" altLang="en-US" b="1" dirty="0">
                  <a:solidFill>
                    <a:schemeClr val="bg1">
                      <a:lumMod val="85000"/>
                    </a:schemeClr>
                  </a:solidFill>
                </a:rPr>
                <a:t>科学</a:t>
              </a:r>
              <a:r>
                <a:rPr lang="zh-CN" altLang="en-US" b="1" dirty="0">
                  <a:solidFill>
                    <a:schemeClr val="bg1">
                      <a:lumMod val="85000"/>
                    </a:schemeClr>
                  </a:solidFill>
                </a:rPr>
                <a:t>学术文献数据库</a:t>
              </a:r>
              <a:endParaRPr lang="en-US" altLang="zh-CN" b="1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2" name="组合 69"/>
          <p:cNvGrpSpPr/>
          <p:nvPr/>
        </p:nvGrpSpPr>
        <p:grpSpPr>
          <a:xfrm>
            <a:off x="535520" y="2225474"/>
            <a:ext cx="3678742" cy="703489"/>
            <a:chOff x="937749" y="5016378"/>
            <a:chExt cx="2712329" cy="703489"/>
          </a:xfrm>
        </p:grpSpPr>
        <p:sp>
          <p:nvSpPr>
            <p:cNvPr id="63" name="矩形 62"/>
            <p:cNvSpPr/>
            <p:nvPr/>
          </p:nvSpPr>
          <p:spPr>
            <a:xfrm>
              <a:off x="937750" y="5369002"/>
              <a:ext cx="2710228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一站式完整收录，最精华的台湾学术文献</a:t>
              </a:r>
              <a:endParaRPr lang="zh-CN" altLang="en-US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37749" y="5016378"/>
              <a:ext cx="2712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总</a:t>
              </a:r>
              <a:r>
                <a:rPr lang="zh-TW" altLang="en-US" sz="2000" b="1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库</a:t>
              </a:r>
              <a:r>
                <a:rPr lang="en-US" altLang="zh-TW" sz="2000" b="1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-</a:t>
              </a:r>
              <a:r>
                <a:rPr lang="zh-CN" altLang="en-US" sz="2000" b="1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华艺学术文献数据库</a:t>
              </a:r>
              <a:endParaRPr lang="en-US" altLang="zh-CN" sz="2000" b="1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5" name="组合 257"/>
          <p:cNvGrpSpPr>
            <a:grpSpLocks noChangeAspect="1"/>
          </p:cNvGrpSpPr>
          <p:nvPr/>
        </p:nvGrpSpPr>
        <p:grpSpPr>
          <a:xfrm>
            <a:off x="2957826" y="3196025"/>
            <a:ext cx="396443" cy="540000"/>
            <a:chOff x="10698163" y="5157414"/>
            <a:chExt cx="661988" cy="901701"/>
          </a:xfrm>
        </p:grpSpPr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10788651" y="5849564"/>
              <a:ext cx="571500" cy="1793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79"/>
            <p:cNvSpPr>
              <a:spLocks noChangeArrowheads="1"/>
            </p:cNvSpPr>
            <p:nvPr/>
          </p:nvSpPr>
          <p:spPr bwMode="auto">
            <a:xfrm>
              <a:off x="10698163" y="5157414"/>
              <a:ext cx="180975" cy="180975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auto">
            <a:xfrm>
              <a:off x="10698163" y="5849564"/>
              <a:ext cx="180975" cy="179388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10788651" y="5157414"/>
              <a:ext cx="571500" cy="692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10698163" y="5247902"/>
              <a:ext cx="90488" cy="692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83"/>
            <p:cNvSpPr>
              <a:spLocks noChangeArrowheads="1"/>
            </p:cNvSpPr>
            <p:nvPr/>
          </p:nvSpPr>
          <p:spPr bwMode="auto">
            <a:xfrm>
              <a:off x="10728326" y="5879727"/>
              <a:ext cx="120650" cy="12065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11299826" y="5879727"/>
              <a:ext cx="60325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5"/>
            <p:cNvSpPr/>
            <p:nvPr/>
          </p:nvSpPr>
          <p:spPr bwMode="auto">
            <a:xfrm>
              <a:off x="10788651" y="5879727"/>
              <a:ext cx="571500" cy="120650"/>
            </a:xfrm>
            <a:custGeom>
              <a:avLst/>
              <a:gdLst>
                <a:gd name="T0" fmla="*/ 136 w 152"/>
                <a:gd name="T1" fmla="*/ 16 h 32"/>
                <a:gd name="T2" fmla="*/ 152 w 152"/>
                <a:gd name="T3" fmla="*/ 0 h 32"/>
                <a:gd name="T4" fmla="*/ 0 w 152"/>
                <a:gd name="T5" fmla="*/ 0 h 32"/>
                <a:gd name="T6" fmla="*/ 0 w 152"/>
                <a:gd name="T7" fmla="*/ 32 h 32"/>
                <a:gd name="T8" fmla="*/ 152 w 152"/>
                <a:gd name="T9" fmla="*/ 32 h 32"/>
                <a:gd name="T10" fmla="*/ 136 w 152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">
                  <a:moveTo>
                    <a:pt x="136" y="16"/>
                  </a:moveTo>
                  <a:cubicBezTo>
                    <a:pt x="136" y="7"/>
                    <a:pt x="143" y="0"/>
                    <a:pt x="1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3" y="32"/>
                    <a:pt x="136" y="25"/>
                    <a:pt x="136" y="1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6"/>
            <p:cNvSpPr/>
            <p:nvPr/>
          </p:nvSpPr>
          <p:spPr bwMode="auto">
            <a:xfrm>
              <a:off x="10788651" y="5940052"/>
              <a:ext cx="120650" cy="119063"/>
            </a:xfrm>
            <a:custGeom>
              <a:avLst/>
              <a:gdLst>
                <a:gd name="T0" fmla="*/ 76 w 76"/>
                <a:gd name="T1" fmla="*/ 75 h 75"/>
                <a:gd name="T2" fmla="*/ 38 w 76"/>
                <a:gd name="T3" fmla="*/ 56 h 75"/>
                <a:gd name="T4" fmla="*/ 0 w 76"/>
                <a:gd name="T5" fmla="*/ 75 h 75"/>
                <a:gd name="T6" fmla="*/ 0 w 76"/>
                <a:gd name="T7" fmla="*/ 0 h 75"/>
                <a:gd name="T8" fmla="*/ 76 w 76"/>
                <a:gd name="T9" fmla="*/ 0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38" y="56"/>
                  </a:ln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10879138" y="5398714"/>
              <a:ext cx="390525" cy="2095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88"/>
            <p:cNvSpPr>
              <a:spLocks noChangeArrowheads="1"/>
            </p:cNvSpPr>
            <p:nvPr/>
          </p:nvSpPr>
          <p:spPr bwMode="auto">
            <a:xfrm>
              <a:off x="10909301" y="5428877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10909301" y="5489202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10909301" y="5547939"/>
              <a:ext cx="330200" cy="30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199"/>
          <p:cNvGrpSpPr>
            <a:grpSpLocks noChangeAspect="1"/>
          </p:cNvGrpSpPr>
          <p:nvPr/>
        </p:nvGrpSpPr>
        <p:grpSpPr>
          <a:xfrm>
            <a:off x="8942051" y="2301077"/>
            <a:ext cx="323240" cy="540000"/>
            <a:chOff x="8393113" y="5168900"/>
            <a:chExt cx="539751" cy="901700"/>
          </a:xfrm>
        </p:grpSpPr>
        <p:sp>
          <p:nvSpPr>
            <p:cNvPr id="80" name="Rectangle 142"/>
            <p:cNvSpPr>
              <a:spLocks noChangeArrowheads="1"/>
            </p:cNvSpPr>
            <p:nvPr/>
          </p:nvSpPr>
          <p:spPr bwMode="auto">
            <a:xfrm>
              <a:off x="8453438" y="5229225"/>
              <a:ext cx="88900" cy="3905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43"/>
            <p:cNvSpPr>
              <a:spLocks noChangeArrowheads="1"/>
            </p:cNvSpPr>
            <p:nvPr/>
          </p:nvSpPr>
          <p:spPr bwMode="auto">
            <a:xfrm>
              <a:off x="8542338" y="5229225"/>
              <a:ext cx="90488" cy="390525"/>
            </a:xfrm>
            <a:prstGeom prst="rect">
              <a:avLst/>
            </a:pr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44"/>
            <p:cNvSpPr>
              <a:spLocks noChangeArrowheads="1"/>
            </p:cNvSpPr>
            <p:nvPr/>
          </p:nvSpPr>
          <p:spPr bwMode="auto">
            <a:xfrm>
              <a:off x="8453438" y="5829300"/>
              <a:ext cx="179388" cy="241300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45"/>
            <p:cNvSpPr>
              <a:spLocks noChangeArrowheads="1"/>
            </p:cNvSpPr>
            <p:nvPr/>
          </p:nvSpPr>
          <p:spPr bwMode="auto">
            <a:xfrm>
              <a:off x="8393113" y="5768975"/>
              <a:ext cx="239713" cy="60325"/>
            </a:xfrm>
            <a:prstGeom prst="rect">
              <a:avLst/>
            </a:pr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6"/>
            <p:cNvSpPr/>
            <p:nvPr/>
          </p:nvSpPr>
          <p:spPr bwMode="auto">
            <a:xfrm>
              <a:off x="8648701" y="5378450"/>
              <a:ext cx="284163" cy="571500"/>
            </a:xfrm>
            <a:custGeom>
              <a:avLst/>
              <a:gdLst>
                <a:gd name="T0" fmla="*/ 0 w 76"/>
                <a:gd name="T1" fmla="*/ 152 h 152"/>
                <a:gd name="T2" fmla="*/ 0 w 76"/>
                <a:gd name="T3" fmla="*/ 120 h 152"/>
                <a:gd name="T4" fmla="*/ 44 w 76"/>
                <a:gd name="T5" fmla="*/ 76 h 152"/>
                <a:gd name="T6" fmla="*/ 0 w 76"/>
                <a:gd name="T7" fmla="*/ 32 h 152"/>
                <a:gd name="T8" fmla="*/ 0 w 76"/>
                <a:gd name="T9" fmla="*/ 0 h 152"/>
                <a:gd name="T10" fmla="*/ 76 w 76"/>
                <a:gd name="T11" fmla="*/ 76 h 152"/>
                <a:gd name="T12" fmla="*/ 0 w 76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52">
                  <a:moveTo>
                    <a:pt x="0" y="15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24" y="120"/>
                    <a:pt x="44" y="100"/>
                    <a:pt x="44" y="76"/>
                  </a:cubicBezTo>
                  <a:cubicBezTo>
                    <a:pt x="44" y="52"/>
                    <a:pt x="24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76" y="34"/>
                    <a:pt x="76" y="76"/>
                  </a:cubicBezTo>
                  <a:cubicBezTo>
                    <a:pt x="76" y="118"/>
                    <a:pt x="42" y="152"/>
                    <a:pt x="0" y="152"/>
                  </a:cubicBezTo>
                  <a:close/>
                </a:path>
              </a:pathLst>
            </a:cu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47"/>
            <p:cNvSpPr>
              <a:spLocks noChangeArrowheads="1"/>
            </p:cNvSpPr>
            <p:nvPr/>
          </p:nvSpPr>
          <p:spPr bwMode="auto">
            <a:xfrm>
              <a:off x="8482013" y="5168900"/>
              <a:ext cx="120650" cy="60325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48"/>
            <p:cNvSpPr>
              <a:spLocks noChangeArrowheads="1"/>
            </p:cNvSpPr>
            <p:nvPr/>
          </p:nvSpPr>
          <p:spPr bwMode="auto">
            <a:xfrm>
              <a:off x="8482013" y="5619750"/>
              <a:ext cx="120650" cy="30163"/>
            </a:xfrm>
            <a:prstGeom prst="rect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49"/>
            <p:cNvSpPr>
              <a:spLocks noChangeArrowheads="1"/>
            </p:cNvSpPr>
            <p:nvPr/>
          </p:nvSpPr>
          <p:spPr bwMode="auto">
            <a:xfrm>
              <a:off x="8512176" y="5649913"/>
              <a:ext cx="60325" cy="58738"/>
            </a:xfrm>
            <a:prstGeom prst="rect">
              <a:avLst/>
            </a:prstGeom>
            <a:solidFill>
              <a:srgbClr val="828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150"/>
            <p:cNvSpPr>
              <a:spLocks noChangeArrowheads="1"/>
            </p:cNvSpPr>
            <p:nvPr/>
          </p:nvSpPr>
          <p:spPr bwMode="auto">
            <a:xfrm>
              <a:off x="8542338" y="5364163"/>
              <a:ext cx="150813" cy="149225"/>
            </a:xfrm>
            <a:prstGeom prst="ellipse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151"/>
            <p:cNvSpPr>
              <a:spLocks noChangeArrowheads="1"/>
            </p:cNvSpPr>
            <p:nvPr/>
          </p:nvSpPr>
          <p:spPr bwMode="auto">
            <a:xfrm>
              <a:off x="8588376" y="5408613"/>
              <a:ext cx="60325" cy="60325"/>
            </a:xfrm>
            <a:prstGeom prst="ellipse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52"/>
            <p:cNvSpPr>
              <a:spLocks noChangeArrowheads="1"/>
            </p:cNvSpPr>
            <p:nvPr/>
          </p:nvSpPr>
          <p:spPr bwMode="auto">
            <a:xfrm>
              <a:off x="8453438" y="5829300"/>
              <a:ext cx="195263" cy="120650"/>
            </a:xfrm>
            <a:prstGeom prst="rect">
              <a:avLst/>
            </a:prstGeom>
            <a:solidFill>
              <a:srgbClr val="D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89"/>
          <p:cNvGrpSpPr>
            <a:grpSpLocks noChangeAspect="1"/>
          </p:cNvGrpSpPr>
          <p:nvPr/>
        </p:nvGrpSpPr>
        <p:grpSpPr>
          <a:xfrm>
            <a:off x="4922879" y="4059188"/>
            <a:ext cx="378380" cy="540000"/>
            <a:chOff x="8316913" y="720725"/>
            <a:chExt cx="631825" cy="901701"/>
          </a:xfrm>
        </p:grpSpPr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8377238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8828088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8377238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8662988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8316913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8767763" y="839788"/>
              <a:ext cx="120650" cy="1206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8316913" y="960438"/>
              <a:ext cx="285750" cy="661988"/>
            </a:xfrm>
            <a:custGeom>
              <a:avLst/>
              <a:gdLst>
                <a:gd name="T0" fmla="*/ 32 w 76"/>
                <a:gd name="T1" fmla="*/ 96 h 176"/>
                <a:gd name="T2" fmla="*/ 32 w 76"/>
                <a:gd name="T3" fmla="*/ 0 h 176"/>
                <a:gd name="T4" fmla="*/ 0 w 76"/>
                <a:gd name="T5" fmla="*/ 0 h 176"/>
                <a:gd name="T6" fmla="*/ 0 w 76"/>
                <a:gd name="T7" fmla="*/ 96 h 176"/>
                <a:gd name="T8" fmla="*/ 76 w 76"/>
                <a:gd name="T9" fmla="*/ 176 h 176"/>
                <a:gd name="T10" fmla="*/ 76 w 76"/>
                <a:gd name="T11" fmla="*/ 144 h 176"/>
                <a:gd name="T12" fmla="*/ 32 w 76"/>
                <a:gd name="T13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32" y="96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0"/>
                    <a:pt x="32" y="176"/>
                    <a:pt x="76" y="17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2" y="144"/>
                    <a:pt x="32" y="122"/>
                    <a:pt x="32" y="96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8602663" y="960438"/>
              <a:ext cx="285750" cy="661988"/>
            </a:xfrm>
            <a:custGeom>
              <a:avLst/>
              <a:gdLst>
                <a:gd name="T0" fmla="*/ 44 w 76"/>
                <a:gd name="T1" fmla="*/ 0 h 176"/>
                <a:gd name="T2" fmla="*/ 44 w 76"/>
                <a:gd name="T3" fmla="*/ 96 h 176"/>
                <a:gd name="T4" fmla="*/ 0 w 76"/>
                <a:gd name="T5" fmla="*/ 144 h 176"/>
                <a:gd name="T6" fmla="*/ 0 w 76"/>
                <a:gd name="T7" fmla="*/ 176 h 176"/>
                <a:gd name="T8" fmla="*/ 76 w 76"/>
                <a:gd name="T9" fmla="*/ 96 h 176"/>
                <a:gd name="T10" fmla="*/ 76 w 76"/>
                <a:gd name="T11" fmla="*/ 0 h 176"/>
                <a:gd name="T12" fmla="*/ 44 w 7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76">
                  <a:moveTo>
                    <a:pt x="44" y="0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4" y="122"/>
                    <a:pt x="24" y="144"/>
                    <a:pt x="0" y="14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0" y="176"/>
                    <a:pt x="76" y="140"/>
                    <a:pt x="76" y="96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4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8"/>
            <p:cNvSpPr/>
            <p:nvPr/>
          </p:nvSpPr>
          <p:spPr bwMode="auto">
            <a:xfrm>
              <a:off x="8588376" y="839788"/>
              <a:ext cx="134938" cy="120650"/>
            </a:xfrm>
            <a:custGeom>
              <a:avLst/>
              <a:gdLst>
                <a:gd name="T0" fmla="*/ 0 w 85"/>
                <a:gd name="T1" fmla="*/ 76 h 76"/>
                <a:gd name="T2" fmla="*/ 19 w 85"/>
                <a:gd name="T3" fmla="*/ 0 h 76"/>
                <a:gd name="T4" fmla="*/ 85 w 85"/>
                <a:gd name="T5" fmla="*/ 0 h 76"/>
                <a:gd name="T6" fmla="*/ 0 w 8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6">
                  <a:moveTo>
                    <a:pt x="0" y="76"/>
                  </a:moveTo>
                  <a:lnTo>
                    <a:pt x="19" y="0"/>
                  </a:lnTo>
                  <a:lnTo>
                    <a:pt x="85" y="0"/>
                  </a:lnTo>
                  <a:lnTo>
                    <a:pt x="0" y="76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8542338" y="720725"/>
              <a:ext cx="136525" cy="119063"/>
            </a:xfrm>
            <a:custGeom>
              <a:avLst/>
              <a:gdLst>
                <a:gd name="T0" fmla="*/ 86 w 86"/>
                <a:gd name="T1" fmla="*/ 0 h 75"/>
                <a:gd name="T2" fmla="*/ 0 w 86"/>
                <a:gd name="T3" fmla="*/ 75 h 75"/>
                <a:gd name="T4" fmla="*/ 67 w 86"/>
                <a:gd name="T5" fmla="*/ 75 h 75"/>
                <a:gd name="T6" fmla="*/ 86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86" y="0"/>
                  </a:moveTo>
                  <a:lnTo>
                    <a:pt x="0" y="75"/>
                  </a:lnTo>
                  <a:lnTo>
                    <a:pt x="67" y="75"/>
                  </a:lnTo>
                  <a:lnTo>
                    <a:pt x="86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202"/>
          <p:cNvGrpSpPr>
            <a:grpSpLocks noChangeAspect="1"/>
          </p:cNvGrpSpPr>
          <p:nvPr/>
        </p:nvGrpSpPr>
        <p:grpSpPr>
          <a:xfrm>
            <a:off x="6861498" y="3240568"/>
            <a:ext cx="431215" cy="432000"/>
            <a:chOff x="9955213" y="5194300"/>
            <a:chExt cx="871538" cy="873125"/>
          </a:xfrm>
          <a:solidFill>
            <a:schemeClr val="bg1">
              <a:lumMod val="85000"/>
            </a:schemeClr>
          </a:solidFill>
        </p:grpSpPr>
        <p:sp>
          <p:nvSpPr>
            <p:cNvPr id="118" name="Rectangle 165"/>
            <p:cNvSpPr>
              <a:spLocks noChangeArrowheads="1"/>
            </p:cNvSpPr>
            <p:nvPr/>
          </p:nvSpPr>
          <p:spPr bwMode="auto">
            <a:xfrm>
              <a:off x="10285413" y="5570538"/>
              <a:ext cx="211138" cy="2254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6"/>
            <p:cNvSpPr/>
            <p:nvPr/>
          </p:nvSpPr>
          <p:spPr bwMode="auto">
            <a:xfrm>
              <a:off x="10285413" y="5705475"/>
              <a:ext cx="211138" cy="361950"/>
            </a:xfrm>
            <a:custGeom>
              <a:avLst/>
              <a:gdLst>
                <a:gd name="T0" fmla="*/ 133 w 133"/>
                <a:gd name="T1" fmla="*/ 228 h 228"/>
                <a:gd name="T2" fmla="*/ 0 w 133"/>
                <a:gd name="T3" fmla="*/ 228 h 228"/>
                <a:gd name="T4" fmla="*/ 0 w 133"/>
                <a:gd name="T5" fmla="*/ 0 h 228"/>
                <a:gd name="T6" fmla="*/ 66 w 133"/>
                <a:gd name="T7" fmla="*/ 67 h 228"/>
                <a:gd name="T8" fmla="*/ 133 w 133"/>
                <a:gd name="T9" fmla="*/ 0 h 228"/>
                <a:gd name="T10" fmla="*/ 133 w 133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28">
                  <a:moveTo>
                    <a:pt x="133" y="228"/>
                  </a:moveTo>
                  <a:lnTo>
                    <a:pt x="0" y="228"/>
                  </a:lnTo>
                  <a:lnTo>
                    <a:pt x="0" y="0"/>
                  </a:lnTo>
                  <a:lnTo>
                    <a:pt x="66" y="67"/>
                  </a:lnTo>
                  <a:lnTo>
                    <a:pt x="133" y="0"/>
                  </a:lnTo>
                  <a:lnTo>
                    <a:pt x="133" y="228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67"/>
            <p:cNvSpPr>
              <a:spLocks noChangeArrowheads="1"/>
            </p:cNvSpPr>
            <p:nvPr/>
          </p:nvSpPr>
          <p:spPr bwMode="auto">
            <a:xfrm>
              <a:off x="10541001" y="5419725"/>
              <a:ext cx="60325" cy="12065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68"/>
            <p:cNvSpPr>
              <a:spLocks noChangeArrowheads="1"/>
            </p:cNvSpPr>
            <p:nvPr/>
          </p:nvSpPr>
          <p:spPr bwMode="auto">
            <a:xfrm>
              <a:off x="10180638" y="5419725"/>
              <a:ext cx="60325" cy="12065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69"/>
            <p:cNvSpPr>
              <a:spLocks noChangeArrowheads="1"/>
            </p:cNvSpPr>
            <p:nvPr/>
          </p:nvSpPr>
          <p:spPr bwMode="auto">
            <a:xfrm>
              <a:off x="10210801" y="5254625"/>
              <a:ext cx="360363" cy="45085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0"/>
            <p:cNvSpPr/>
            <p:nvPr/>
          </p:nvSpPr>
          <p:spPr bwMode="auto">
            <a:xfrm>
              <a:off x="10225088" y="5194300"/>
              <a:ext cx="331788" cy="195263"/>
            </a:xfrm>
            <a:custGeom>
              <a:avLst/>
              <a:gdLst>
                <a:gd name="T0" fmla="*/ 88 w 88"/>
                <a:gd name="T1" fmla="*/ 28 h 52"/>
                <a:gd name="T2" fmla="*/ 44 w 88"/>
                <a:gd name="T3" fmla="*/ 52 h 52"/>
                <a:gd name="T4" fmla="*/ 0 w 88"/>
                <a:gd name="T5" fmla="*/ 28 h 52"/>
                <a:gd name="T6" fmla="*/ 44 w 88"/>
                <a:gd name="T7" fmla="*/ 0 h 52"/>
                <a:gd name="T8" fmla="*/ 88 w 88"/>
                <a:gd name="T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2">
                  <a:moveTo>
                    <a:pt x="88" y="28"/>
                  </a:moveTo>
                  <a:cubicBezTo>
                    <a:pt x="88" y="48"/>
                    <a:pt x="64" y="52"/>
                    <a:pt x="44" y="52"/>
                  </a:cubicBezTo>
                  <a:cubicBezTo>
                    <a:pt x="24" y="52"/>
                    <a:pt x="0" y="48"/>
                    <a:pt x="0" y="28"/>
                  </a:cubicBezTo>
                  <a:cubicBezTo>
                    <a:pt x="0" y="8"/>
                    <a:pt x="20" y="0"/>
                    <a:pt x="44" y="0"/>
                  </a:cubicBezTo>
                  <a:cubicBezTo>
                    <a:pt x="68" y="0"/>
                    <a:pt x="88" y="8"/>
                    <a:pt x="88" y="28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1"/>
            <p:cNvSpPr/>
            <p:nvPr/>
          </p:nvSpPr>
          <p:spPr bwMode="auto">
            <a:xfrm>
              <a:off x="10210801" y="5254625"/>
              <a:ext cx="44450" cy="211138"/>
            </a:xfrm>
            <a:custGeom>
              <a:avLst/>
              <a:gdLst>
                <a:gd name="T0" fmla="*/ 12 w 12"/>
                <a:gd name="T1" fmla="*/ 20 h 56"/>
                <a:gd name="T2" fmla="*/ 0 w 12"/>
                <a:gd name="T3" fmla="*/ 56 h 56"/>
                <a:gd name="T4" fmla="*/ 0 w 12"/>
                <a:gd name="T5" fmla="*/ 28 h 56"/>
                <a:gd name="T6" fmla="*/ 8 w 12"/>
                <a:gd name="T7" fmla="*/ 0 h 56"/>
                <a:gd name="T8" fmla="*/ 12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12" y="20"/>
                  </a:moveTo>
                  <a:cubicBezTo>
                    <a:pt x="12" y="35"/>
                    <a:pt x="0" y="56"/>
                    <a:pt x="0" y="56"/>
                  </a:cubicBezTo>
                  <a:cubicBezTo>
                    <a:pt x="0" y="56"/>
                    <a:pt x="0" y="43"/>
                    <a:pt x="0" y="28"/>
                  </a:cubicBezTo>
                  <a:cubicBezTo>
                    <a:pt x="0" y="13"/>
                    <a:pt x="4" y="0"/>
                    <a:pt x="8" y="0"/>
                  </a:cubicBezTo>
                  <a:cubicBezTo>
                    <a:pt x="12" y="0"/>
                    <a:pt x="12" y="5"/>
                    <a:pt x="12" y="2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2"/>
            <p:cNvSpPr/>
            <p:nvPr/>
          </p:nvSpPr>
          <p:spPr bwMode="auto">
            <a:xfrm>
              <a:off x="10526713" y="5254625"/>
              <a:ext cx="44450" cy="211138"/>
            </a:xfrm>
            <a:custGeom>
              <a:avLst/>
              <a:gdLst>
                <a:gd name="T0" fmla="*/ 0 w 12"/>
                <a:gd name="T1" fmla="*/ 20 h 56"/>
                <a:gd name="T2" fmla="*/ 12 w 12"/>
                <a:gd name="T3" fmla="*/ 56 h 56"/>
                <a:gd name="T4" fmla="*/ 12 w 12"/>
                <a:gd name="T5" fmla="*/ 28 h 56"/>
                <a:gd name="T6" fmla="*/ 4 w 12"/>
                <a:gd name="T7" fmla="*/ 0 h 56"/>
                <a:gd name="T8" fmla="*/ 0 w 12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6">
                  <a:moveTo>
                    <a:pt x="0" y="20"/>
                  </a:moveTo>
                  <a:cubicBezTo>
                    <a:pt x="0" y="35"/>
                    <a:pt x="12" y="56"/>
                    <a:pt x="12" y="56"/>
                  </a:cubicBezTo>
                  <a:cubicBezTo>
                    <a:pt x="12" y="56"/>
                    <a:pt x="12" y="43"/>
                    <a:pt x="12" y="28"/>
                  </a:cubicBezTo>
                  <a:cubicBezTo>
                    <a:pt x="12" y="13"/>
                    <a:pt x="8" y="0"/>
                    <a:pt x="4" y="0"/>
                  </a:cubicBezTo>
                  <a:cubicBezTo>
                    <a:pt x="0" y="0"/>
                    <a:pt x="0" y="5"/>
                    <a:pt x="0" y="20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3"/>
            <p:cNvSpPr/>
            <p:nvPr/>
          </p:nvSpPr>
          <p:spPr bwMode="auto">
            <a:xfrm>
              <a:off x="9955213" y="5705475"/>
              <a:ext cx="330200" cy="361950"/>
            </a:xfrm>
            <a:custGeom>
              <a:avLst/>
              <a:gdLst>
                <a:gd name="T0" fmla="*/ 0 w 88"/>
                <a:gd name="T1" fmla="*/ 96 h 96"/>
                <a:gd name="T2" fmla="*/ 48 w 88"/>
                <a:gd name="T3" fmla="*/ 16 h 96"/>
                <a:gd name="T4" fmla="*/ 88 w 88"/>
                <a:gd name="T5" fmla="*/ 0 h 96"/>
                <a:gd name="T6" fmla="*/ 88 w 88"/>
                <a:gd name="T7" fmla="*/ 96 h 96"/>
                <a:gd name="T8" fmla="*/ 0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0" y="96"/>
                  </a:moveTo>
                  <a:cubicBezTo>
                    <a:pt x="1" y="85"/>
                    <a:pt x="3" y="16"/>
                    <a:pt x="48" y="1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96"/>
                    <a:pt x="88" y="96"/>
                    <a:pt x="88" y="96"/>
                  </a:cubicBezTo>
                  <a:lnTo>
                    <a:pt x="0" y="96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4"/>
            <p:cNvSpPr/>
            <p:nvPr/>
          </p:nvSpPr>
          <p:spPr bwMode="auto">
            <a:xfrm>
              <a:off x="10496551" y="5705475"/>
              <a:ext cx="330200" cy="361950"/>
            </a:xfrm>
            <a:custGeom>
              <a:avLst/>
              <a:gdLst>
                <a:gd name="T0" fmla="*/ 88 w 88"/>
                <a:gd name="T1" fmla="*/ 96 h 96"/>
                <a:gd name="T2" fmla="*/ 40 w 88"/>
                <a:gd name="T3" fmla="*/ 16 h 96"/>
                <a:gd name="T4" fmla="*/ 0 w 88"/>
                <a:gd name="T5" fmla="*/ 0 h 96"/>
                <a:gd name="T6" fmla="*/ 0 w 88"/>
                <a:gd name="T7" fmla="*/ 96 h 96"/>
                <a:gd name="T8" fmla="*/ 88 w 8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6">
                  <a:moveTo>
                    <a:pt x="88" y="96"/>
                  </a:moveTo>
                  <a:cubicBezTo>
                    <a:pt x="88" y="96"/>
                    <a:pt x="84" y="16"/>
                    <a:pt x="4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88" y="96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5"/>
            <p:cNvSpPr/>
            <p:nvPr/>
          </p:nvSpPr>
          <p:spPr bwMode="auto">
            <a:xfrm>
              <a:off x="10285413" y="5705475"/>
              <a:ext cx="211138" cy="301625"/>
            </a:xfrm>
            <a:custGeom>
              <a:avLst/>
              <a:gdLst>
                <a:gd name="T0" fmla="*/ 66 w 133"/>
                <a:gd name="T1" fmla="*/ 190 h 190"/>
                <a:gd name="T2" fmla="*/ 0 w 133"/>
                <a:gd name="T3" fmla="*/ 0 h 190"/>
                <a:gd name="T4" fmla="*/ 66 w 133"/>
                <a:gd name="T5" fmla="*/ 48 h 190"/>
                <a:gd name="T6" fmla="*/ 133 w 133"/>
                <a:gd name="T7" fmla="*/ 0 h 190"/>
                <a:gd name="T8" fmla="*/ 66 w 133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90">
                  <a:moveTo>
                    <a:pt x="66" y="190"/>
                  </a:moveTo>
                  <a:lnTo>
                    <a:pt x="0" y="0"/>
                  </a:lnTo>
                  <a:lnTo>
                    <a:pt x="66" y="48"/>
                  </a:lnTo>
                  <a:lnTo>
                    <a:pt x="133" y="0"/>
                  </a:lnTo>
                  <a:lnTo>
                    <a:pt x="66" y="19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6"/>
            <p:cNvSpPr/>
            <p:nvPr/>
          </p:nvSpPr>
          <p:spPr bwMode="auto">
            <a:xfrm>
              <a:off x="10631488" y="5946775"/>
              <a:ext cx="44450" cy="120650"/>
            </a:xfrm>
            <a:custGeom>
              <a:avLst/>
              <a:gdLst>
                <a:gd name="T0" fmla="*/ 28 w 28"/>
                <a:gd name="T1" fmla="*/ 0 h 76"/>
                <a:gd name="T2" fmla="*/ 0 w 28"/>
                <a:gd name="T3" fmla="*/ 76 h 76"/>
                <a:gd name="T4" fmla="*/ 28 w 28"/>
                <a:gd name="T5" fmla="*/ 76 h 76"/>
                <a:gd name="T6" fmla="*/ 28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lnTo>
                    <a:pt x="0" y="76"/>
                  </a:lnTo>
                  <a:lnTo>
                    <a:pt x="28" y="76"/>
                  </a:lnTo>
                  <a:lnTo>
                    <a:pt x="28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7"/>
            <p:cNvSpPr/>
            <p:nvPr/>
          </p:nvSpPr>
          <p:spPr bwMode="auto">
            <a:xfrm>
              <a:off x="10106026" y="5946775"/>
              <a:ext cx="44450" cy="120650"/>
            </a:xfrm>
            <a:custGeom>
              <a:avLst/>
              <a:gdLst>
                <a:gd name="T0" fmla="*/ 0 w 28"/>
                <a:gd name="T1" fmla="*/ 0 h 76"/>
                <a:gd name="T2" fmla="*/ 28 w 28"/>
                <a:gd name="T3" fmla="*/ 76 h 76"/>
                <a:gd name="T4" fmla="*/ 0 w 28"/>
                <a:gd name="T5" fmla="*/ 76 h 76"/>
                <a:gd name="T6" fmla="*/ 0 w 28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6">
                  <a:moveTo>
                    <a:pt x="0" y="0"/>
                  </a:moveTo>
                  <a:lnTo>
                    <a:pt x="28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>
            <a:grpSpLocks noChangeAspect="1"/>
          </p:cNvGrpSpPr>
          <p:nvPr/>
        </p:nvGrpSpPr>
        <p:grpSpPr>
          <a:xfrm>
            <a:off x="1285769" y="2070459"/>
            <a:ext cx="2502624" cy="2517596"/>
            <a:chOff x="2077903" y="1666875"/>
            <a:chExt cx="2862421" cy="2879546"/>
          </a:xfrm>
        </p:grpSpPr>
        <p:grpSp>
          <p:nvGrpSpPr>
            <p:cNvPr id="3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种</a:t>
              </a:r>
              <a:endPara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83"/>
          <p:cNvGrpSpPr>
            <a:grpSpLocks noChangeAspect="1"/>
          </p:cNvGrpSpPr>
          <p:nvPr/>
        </p:nvGrpSpPr>
        <p:grpSpPr>
          <a:xfrm>
            <a:off x="4842172" y="2070459"/>
            <a:ext cx="2502624" cy="2517596"/>
            <a:chOff x="6907302" y="1666875"/>
            <a:chExt cx="2862421" cy="2879546"/>
          </a:xfrm>
        </p:grpSpPr>
        <p:grpSp>
          <p:nvGrpSpPr>
            <p:cNvPr id="6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3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4" y="2198416"/>
              <a:ext cx="1849779" cy="184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321832" y="4755891"/>
            <a:ext cx="24188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期刊种数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719791" y="4765127"/>
            <a:ext cx="27893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期刊文章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88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90" name="任意多边形 89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产品内容概览－医学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1" name="组合 83"/>
          <p:cNvGrpSpPr>
            <a:grpSpLocks noChangeAspect="1"/>
          </p:cNvGrpSpPr>
          <p:nvPr/>
        </p:nvGrpSpPr>
        <p:grpSpPr>
          <a:xfrm>
            <a:off x="8444539" y="2055413"/>
            <a:ext cx="2502624" cy="2517596"/>
            <a:chOff x="6907302" y="1666875"/>
            <a:chExt cx="2862421" cy="2879546"/>
          </a:xfrm>
        </p:grpSpPr>
        <p:grpSp>
          <p:nvGrpSpPr>
            <p:cNvPr id="12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114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04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2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5" name="文本框 86"/>
          <p:cNvSpPr txBox="1"/>
          <p:nvPr/>
        </p:nvSpPr>
        <p:spPr>
          <a:xfrm>
            <a:off x="8220380" y="4750081"/>
            <a:ext cx="30110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学位论文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íšḷîḍè"/>
          <p:cNvSpPr txBox="1"/>
          <p:nvPr/>
        </p:nvSpPr>
        <p:spPr>
          <a:xfrm>
            <a:off x="1733660" y="2931706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330+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íšḷîḍè"/>
          <p:cNvSpPr txBox="1"/>
          <p:nvPr/>
        </p:nvSpPr>
        <p:spPr>
          <a:xfrm>
            <a:off x="5247664" y="2936112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138,100+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íšḷîḍè"/>
          <p:cNvSpPr txBox="1"/>
          <p:nvPr/>
        </p:nvSpPr>
        <p:spPr>
          <a:xfrm>
            <a:off x="8946676" y="2929948"/>
            <a:ext cx="1490525" cy="641342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17,900+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7" grpId="0"/>
      <p:bldP spid="135" grpId="0"/>
      <p:bldP spid="134" grpId="0"/>
      <p:bldP spid="136" grpId="0"/>
      <p:bldP spid="1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louis-reed-pwcKF7L4-no-unsplash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828800"/>
            <a:ext cx="6231600" cy="4154400"/>
          </a:xfrm>
          <a:prstGeom prst="rect">
            <a:avLst/>
          </a:prstGeom>
        </p:spPr>
      </p:pic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8"/>
          <p:cNvSpPr txBox="1"/>
          <p:nvPr/>
        </p:nvSpPr>
        <p:spPr>
          <a:xfrm>
            <a:off x="7536160" y="2996952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精挑科学库所收录之医学类内容，为医学专业领域读者服务</a:t>
            </a:r>
            <a:endParaRPr lang="en-US" altLang="zh-CN" sz="28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39" name="组合 1"/>
          <p:cNvGrpSpPr/>
          <p:nvPr/>
        </p:nvGrpSpPr>
        <p:grpSpPr>
          <a:xfrm>
            <a:off x="6528048" y="3229819"/>
            <a:ext cx="864096" cy="864096"/>
            <a:chOff x="6600056" y="2276872"/>
            <a:chExt cx="864096" cy="864096"/>
          </a:xfrm>
        </p:grpSpPr>
        <p:sp>
          <p:nvSpPr>
            <p:cNvPr id="40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41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sp>
        <p:nvSpPr>
          <p:cNvPr id="43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产品内容概览－医学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873484" y="2715826"/>
            <a:ext cx="720000" cy="18708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0"/>
          <p:cNvCxnSpPr/>
          <p:nvPr/>
        </p:nvCxnSpPr>
        <p:spPr>
          <a:xfrm>
            <a:off x="2279576" y="4581128"/>
            <a:ext cx="1751650" cy="5516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6"/>
          <p:cNvSpPr txBox="1"/>
          <p:nvPr/>
        </p:nvSpPr>
        <p:spPr>
          <a:xfrm>
            <a:off x="2609756" y="482909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MEDLINE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14375" y="3196957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29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21" name="群組 50"/>
          <p:cNvGrpSpPr/>
          <p:nvPr/>
        </p:nvGrpSpPr>
        <p:grpSpPr>
          <a:xfrm>
            <a:off x="983432" y="5589240"/>
            <a:ext cx="4751942" cy="792088"/>
            <a:chOff x="5287639" y="5085184"/>
            <a:chExt cx="4751942" cy="792088"/>
          </a:xfrm>
        </p:grpSpPr>
        <p:sp>
          <p:nvSpPr>
            <p:cNvPr id="22" name="文本框 20"/>
            <p:cNvSpPr txBox="1"/>
            <p:nvPr/>
          </p:nvSpPr>
          <p:spPr>
            <a:xfrm>
              <a:off x="6168008" y="5210036"/>
              <a:ext cx="387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dirty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Arial" panose="020B0604020202020204" pitchFamily="34" charset="0"/>
                </a:rPr>
                <a:t>收录重要医学核心期刊</a:t>
              </a:r>
              <a:endParaRPr lang="en-US" altLang="zh-TW" sz="2800" b="1" u="sng" dirty="0">
                <a:solidFill>
                  <a:schemeClr val="accent6">
                    <a:lumMod val="7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35" name="群組 50"/>
          <p:cNvGrpSpPr/>
          <p:nvPr/>
        </p:nvGrpSpPr>
        <p:grpSpPr>
          <a:xfrm>
            <a:off x="7054928" y="5589240"/>
            <a:ext cx="4014560" cy="792088"/>
            <a:chOff x="5287639" y="5085184"/>
            <a:chExt cx="4014560" cy="792088"/>
          </a:xfrm>
        </p:grpSpPr>
        <p:sp>
          <p:nvSpPr>
            <p:cNvPr id="36" name="文本框 20"/>
            <p:cNvSpPr txBox="1"/>
            <p:nvPr/>
          </p:nvSpPr>
          <p:spPr>
            <a:xfrm>
              <a:off x="6168008" y="5210036"/>
              <a:ext cx="3134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dirty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Arial" panose="020B0604020202020204" pitchFamily="34" charset="0"/>
                </a:rPr>
                <a:t>收录精华学位论文</a:t>
              </a:r>
              <a:endParaRPr lang="en-US" altLang="zh-TW" sz="2800" b="1" u="sng" dirty="0">
                <a:solidFill>
                  <a:schemeClr val="accent6">
                    <a:lumMod val="7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38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产品内容概览－医学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39" name="组合 82"/>
          <p:cNvGrpSpPr>
            <a:grpSpLocks noChangeAspect="1"/>
          </p:cNvGrpSpPr>
          <p:nvPr/>
        </p:nvGrpSpPr>
        <p:grpSpPr>
          <a:xfrm>
            <a:off x="7791280" y="2235877"/>
            <a:ext cx="2729827" cy="2746158"/>
            <a:chOff x="2077903" y="1666875"/>
            <a:chExt cx="2862421" cy="2879546"/>
          </a:xfrm>
        </p:grpSpPr>
        <p:grpSp>
          <p:nvGrpSpPr>
            <p:cNvPr id="40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54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44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zh-TW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篇</a:t>
              </a:r>
              <a:endPara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3" name="文本框 26"/>
          <p:cNvSpPr txBox="1"/>
          <p:nvPr/>
        </p:nvSpPr>
        <p:spPr>
          <a:xfrm>
            <a:off x="8317381" y="3251562"/>
            <a:ext cx="155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dobe 黑体 Std R" pitchFamily="34" charset="-128"/>
                <a:cs typeface="Arial" panose="020B0604020202020204" pitchFamily="34" charset="0"/>
              </a:rPr>
              <a:t>17,900+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dobe 黑体 Std R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9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0" name="文本框 13"/>
          <p:cNvSpPr txBox="1"/>
          <p:nvPr/>
        </p:nvSpPr>
        <p:spPr>
          <a:xfrm>
            <a:off x="4648360" y="2976030"/>
            <a:ext cx="642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依据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月科睿唯安公布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ESI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更新摘要，临床医学领域仍旧是台湾研究机构进入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ESI 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前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1%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最多的学科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，高达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89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间</a:t>
            </a:r>
            <a:endParaRPr lang="en-US" altLang="zh-CN" sz="20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93400" y="1747337"/>
            <a:ext cx="55194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医学研究及医学教育发展悠久</a:t>
            </a:r>
            <a:endParaRPr lang="en-US" altLang="zh-CN" sz="32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TW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临床医学成果丰硕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42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43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44" name="组合 1"/>
          <p:cNvGrpSpPr/>
          <p:nvPr/>
        </p:nvGrpSpPr>
        <p:grpSpPr>
          <a:xfrm>
            <a:off x="4098370" y="3222030"/>
            <a:ext cx="471094" cy="546469"/>
            <a:chOff x="6633018" y="3026546"/>
            <a:chExt cx="471094" cy="546469"/>
          </a:xfrm>
        </p:grpSpPr>
        <p:sp>
          <p:nvSpPr>
            <p:cNvPr id="45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46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sp>
        <p:nvSpPr>
          <p:cNvPr id="47" name="文本框 13"/>
          <p:cNvSpPr txBox="1"/>
          <p:nvPr/>
        </p:nvSpPr>
        <p:spPr>
          <a:xfrm>
            <a:off x="4648360" y="4692888"/>
            <a:ext cx="64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CN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QS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顶尖大学医学分科排名，台湾共有</a:t>
            </a:r>
            <a:r>
              <a:rPr lang="en-US" altLang="zh-TW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8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所大学在医学研究领域进榜，包含：</a:t>
            </a:r>
            <a:r>
              <a:rPr lang="zh-TW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台湾大学、阳明交通大学、台北医学大学、中国医药大学、成功大学、高雄医学大学、长庚大学、台湾清华大学</a:t>
            </a:r>
            <a:r>
              <a:rPr lang="zh-CN" altLang="en-US" sz="20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48" name="组合 1"/>
          <p:cNvGrpSpPr/>
          <p:nvPr/>
        </p:nvGrpSpPr>
        <p:grpSpPr>
          <a:xfrm>
            <a:off x="4098370" y="4766932"/>
            <a:ext cx="471094" cy="546469"/>
            <a:chOff x="6633018" y="3026546"/>
            <a:chExt cx="471094" cy="546469"/>
          </a:xfrm>
        </p:grpSpPr>
        <p:sp>
          <p:nvSpPr>
            <p:cNvPr id="49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0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sp>
        <p:nvSpPr>
          <p:cNvPr id="51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产品内容概览－医学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8"/>
          <p:cNvSpPr/>
          <p:nvPr/>
        </p:nvSpPr>
        <p:spPr>
          <a:xfrm rot="5400000">
            <a:off x="908301" y="22628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6" name="六边形 10"/>
          <p:cNvSpPr/>
          <p:nvPr/>
        </p:nvSpPr>
        <p:spPr>
          <a:xfrm rot="5400000">
            <a:off x="941264" y="41350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62316" y="66355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+mn-ea"/>
              </a:rPr>
              <a:t>台湾医疗强项举</a:t>
            </a:r>
            <a:r>
              <a:rPr lang="zh-TW" altLang="en-US" sz="3200" dirty="0">
                <a:latin typeface="+mn-ea"/>
              </a:rPr>
              <a:t>隅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29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6" y="4537273"/>
            <a:ext cx="896379" cy="896379"/>
          </a:xfrm>
          <a:prstGeom prst="rect">
            <a:avLst/>
          </a:prstGeom>
        </p:spPr>
      </p:pic>
      <p:pic>
        <p:nvPicPr>
          <p:cNvPr id="30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547764"/>
            <a:ext cx="1127859" cy="1127859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4007768" y="1698848"/>
            <a:ext cx="7676232" cy="546469"/>
            <a:chOff x="4007768" y="2232248"/>
            <a:chExt cx="7676232" cy="546469"/>
          </a:xfrm>
        </p:grpSpPr>
        <p:sp>
          <p:nvSpPr>
            <p:cNvPr id="27" name="文本框 13"/>
            <p:cNvSpPr txBox="1"/>
            <p:nvPr/>
          </p:nvSpPr>
          <p:spPr>
            <a:xfrm>
              <a:off x="4649490" y="2304444"/>
              <a:ext cx="703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1987</a:t>
              </a:r>
              <a:r>
                <a:rPr lang="zh-CN" altLang="en-US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成立东南亚第一个颅颜中心，</a:t>
              </a:r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唇颚裂修补成功率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100%</a:t>
              </a:r>
              <a:endParaRPr lang="en-US" altLang="zh-TW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1" name="组合 2"/>
            <p:cNvGrpSpPr/>
            <p:nvPr/>
          </p:nvGrpSpPr>
          <p:grpSpPr>
            <a:xfrm>
              <a:off x="4007768" y="2232248"/>
              <a:ext cx="471094" cy="546469"/>
              <a:chOff x="6633018" y="4322690"/>
              <a:chExt cx="471094" cy="546469"/>
            </a:xfrm>
          </p:grpSpPr>
          <p:sp>
            <p:nvSpPr>
              <p:cNvPr id="32" name="六边形 15"/>
              <p:cNvSpPr/>
              <p:nvPr/>
            </p:nvSpPr>
            <p:spPr>
              <a:xfrm rot="5400000">
                <a:off x="6595330" y="4360378"/>
                <a:ext cx="546469" cy="471094"/>
              </a:xfrm>
              <a:prstGeom prst="hexagon">
                <a:avLst/>
              </a:prstGeom>
              <a:solidFill>
                <a:srgbClr val="5357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  <p:pic>
            <p:nvPicPr>
              <p:cNvPr id="33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918" y="4412661"/>
                <a:ext cx="356609" cy="356609"/>
              </a:xfrm>
              <a:prstGeom prst="rect">
                <a:avLst/>
              </a:prstGeom>
            </p:spPr>
          </p:pic>
        </p:grpSp>
      </p:grpSp>
      <p:grpSp>
        <p:nvGrpSpPr>
          <p:cNvPr id="3" name="群組 2"/>
          <p:cNvGrpSpPr/>
          <p:nvPr/>
        </p:nvGrpSpPr>
        <p:grpSpPr>
          <a:xfrm>
            <a:off x="4007768" y="2418928"/>
            <a:ext cx="7560840" cy="646331"/>
            <a:chOff x="4007768" y="2952328"/>
            <a:chExt cx="7560840" cy="646331"/>
          </a:xfrm>
        </p:grpSpPr>
        <p:sp>
          <p:nvSpPr>
            <p:cNvPr id="34" name="文本框 13"/>
            <p:cNvSpPr txBox="1"/>
            <p:nvPr/>
          </p:nvSpPr>
          <p:spPr>
            <a:xfrm>
              <a:off x="4654220" y="2952328"/>
              <a:ext cx="691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第二型糖尿病患在进行胃绕道手术后，血糖恢复正常，成功率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93.3%</a:t>
              </a:r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，并完成世界首例无疤痕腹腔镜胃绕道手术</a:t>
              </a:r>
              <a:r>
                <a:rPr lang="zh-TW" altLang="en-US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。</a:t>
              </a:r>
              <a:endParaRPr lang="en-US" altLang="zh-CN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5" name="组合 2"/>
            <p:cNvGrpSpPr/>
            <p:nvPr/>
          </p:nvGrpSpPr>
          <p:grpSpPr>
            <a:xfrm>
              <a:off x="4007768" y="3026547"/>
              <a:ext cx="471094" cy="546469"/>
              <a:chOff x="6633018" y="4322690"/>
              <a:chExt cx="471094" cy="546469"/>
            </a:xfrm>
          </p:grpSpPr>
          <p:sp>
            <p:nvSpPr>
              <p:cNvPr id="36" name="六边形 15"/>
              <p:cNvSpPr/>
              <p:nvPr/>
            </p:nvSpPr>
            <p:spPr>
              <a:xfrm rot="5400000">
                <a:off x="6595330" y="4360378"/>
                <a:ext cx="546469" cy="471094"/>
              </a:xfrm>
              <a:prstGeom prst="hexagon">
                <a:avLst/>
              </a:prstGeom>
              <a:solidFill>
                <a:srgbClr val="5357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  <p:pic>
            <p:nvPicPr>
              <p:cNvPr id="37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918" y="4412661"/>
                <a:ext cx="356609" cy="356609"/>
              </a:xfrm>
              <a:prstGeom prst="rect">
                <a:avLst/>
              </a:prstGeom>
            </p:spPr>
          </p:pic>
        </p:grpSp>
      </p:grpSp>
      <p:grpSp>
        <p:nvGrpSpPr>
          <p:cNvPr id="4" name="群組 3"/>
          <p:cNvGrpSpPr/>
          <p:nvPr/>
        </p:nvGrpSpPr>
        <p:grpSpPr>
          <a:xfrm>
            <a:off x="4007768" y="3295218"/>
            <a:ext cx="7488832" cy="646331"/>
            <a:chOff x="4007768" y="3828618"/>
            <a:chExt cx="7488832" cy="646331"/>
          </a:xfrm>
        </p:grpSpPr>
        <p:sp>
          <p:nvSpPr>
            <p:cNvPr id="51" name="文本框 13"/>
            <p:cNvSpPr txBox="1"/>
            <p:nvPr/>
          </p:nvSpPr>
          <p:spPr>
            <a:xfrm>
              <a:off x="4654220" y="3828618"/>
              <a:ext cx="6842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独步全球的冷冻卵技术，人工协助生殖之怀孕率高于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37.7%</a:t>
              </a:r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，活产率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27.7%</a:t>
              </a:r>
              <a:r>
                <a:rPr lang="zh-TW" altLang="en-US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。</a:t>
              </a:r>
              <a:endParaRPr lang="zh-TW" altLang="en-US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52" name="组合 2"/>
            <p:cNvGrpSpPr/>
            <p:nvPr/>
          </p:nvGrpSpPr>
          <p:grpSpPr>
            <a:xfrm>
              <a:off x="4007768" y="3890643"/>
              <a:ext cx="471094" cy="546469"/>
              <a:chOff x="6633018" y="4322690"/>
              <a:chExt cx="471094" cy="546469"/>
            </a:xfrm>
          </p:grpSpPr>
          <p:sp>
            <p:nvSpPr>
              <p:cNvPr id="53" name="六边形 15"/>
              <p:cNvSpPr/>
              <p:nvPr/>
            </p:nvSpPr>
            <p:spPr>
              <a:xfrm rot="5400000">
                <a:off x="6595330" y="4360378"/>
                <a:ext cx="546469" cy="471094"/>
              </a:xfrm>
              <a:prstGeom prst="hexagon">
                <a:avLst/>
              </a:prstGeom>
              <a:solidFill>
                <a:srgbClr val="5357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  <p:pic>
            <p:nvPicPr>
              <p:cNvPr id="54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918" y="4412661"/>
                <a:ext cx="356609" cy="356609"/>
              </a:xfrm>
              <a:prstGeom prst="rect">
                <a:avLst/>
              </a:prstGeom>
            </p:spPr>
          </p:pic>
        </p:grpSp>
      </p:grpSp>
      <p:grpSp>
        <p:nvGrpSpPr>
          <p:cNvPr id="5" name="群組 4"/>
          <p:cNvGrpSpPr/>
          <p:nvPr/>
        </p:nvGrpSpPr>
        <p:grpSpPr>
          <a:xfrm>
            <a:off x="4009388" y="4147120"/>
            <a:ext cx="7552870" cy="646331"/>
            <a:chOff x="4009388" y="4680520"/>
            <a:chExt cx="7552870" cy="646331"/>
          </a:xfrm>
        </p:grpSpPr>
        <p:sp>
          <p:nvSpPr>
            <p:cNvPr id="55" name="文本框 13"/>
            <p:cNvSpPr txBox="1"/>
            <p:nvPr/>
          </p:nvSpPr>
          <p:spPr>
            <a:xfrm>
              <a:off x="4649490" y="4680520"/>
              <a:ext cx="691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亚洲全心脏移植成功首例即于台湾完成，冠状动脉心导管支架放置术成功率高达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99%</a:t>
              </a:r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，并发症小于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1%</a:t>
              </a:r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。</a:t>
              </a:r>
              <a:endParaRPr lang="en-US" altLang="zh-TW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56" name="组合 2"/>
            <p:cNvGrpSpPr/>
            <p:nvPr/>
          </p:nvGrpSpPr>
          <p:grpSpPr>
            <a:xfrm>
              <a:off x="4009388" y="4728627"/>
              <a:ext cx="471094" cy="546469"/>
              <a:chOff x="6633018" y="4322690"/>
              <a:chExt cx="471094" cy="546469"/>
            </a:xfrm>
          </p:grpSpPr>
          <p:sp>
            <p:nvSpPr>
              <p:cNvPr id="57" name="六边形 15"/>
              <p:cNvSpPr/>
              <p:nvPr/>
            </p:nvSpPr>
            <p:spPr>
              <a:xfrm rot="5400000">
                <a:off x="6595330" y="4360378"/>
                <a:ext cx="546469" cy="471094"/>
              </a:xfrm>
              <a:prstGeom prst="hexagon">
                <a:avLst/>
              </a:prstGeom>
              <a:solidFill>
                <a:srgbClr val="5357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  <p:pic>
            <p:nvPicPr>
              <p:cNvPr id="58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918" y="4412661"/>
                <a:ext cx="356609" cy="356609"/>
              </a:xfrm>
              <a:prstGeom prst="rect">
                <a:avLst/>
              </a:prstGeom>
            </p:spPr>
          </p:pic>
        </p:grpSp>
      </p:grpSp>
      <p:grpSp>
        <p:nvGrpSpPr>
          <p:cNvPr id="6" name="群組 5"/>
          <p:cNvGrpSpPr/>
          <p:nvPr/>
        </p:nvGrpSpPr>
        <p:grpSpPr>
          <a:xfrm>
            <a:off x="4007768" y="5051142"/>
            <a:ext cx="7698382" cy="646331"/>
            <a:chOff x="4007768" y="5584542"/>
            <a:chExt cx="7698382" cy="646331"/>
          </a:xfrm>
        </p:grpSpPr>
        <p:sp>
          <p:nvSpPr>
            <p:cNvPr id="59" name="文本框 13"/>
            <p:cNvSpPr txBox="1"/>
            <p:nvPr/>
          </p:nvSpPr>
          <p:spPr>
            <a:xfrm>
              <a:off x="4649366" y="5584542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肝脏移植手术，术后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5</a:t>
              </a:r>
              <a:r>
                <a:rPr lang="zh-TW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年的存活率，已经超越美国，是目前全世界最佳的活体肝脏移植成果。</a:t>
              </a:r>
              <a:endParaRPr lang="en-US" altLang="zh-TW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60" name="组合 2"/>
            <p:cNvGrpSpPr/>
            <p:nvPr/>
          </p:nvGrpSpPr>
          <p:grpSpPr>
            <a:xfrm>
              <a:off x="4007768" y="5620107"/>
              <a:ext cx="471094" cy="546469"/>
              <a:chOff x="6633018" y="4322690"/>
              <a:chExt cx="471094" cy="546469"/>
            </a:xfrm>
          </p:grpSpPr>
          <p:sp>
            <p:nvSpPr>
              <p:cNvPr id="61" name="六边形 15"/>
              <p:cNvSpPr/>
              <p:nvPr/>
            </p:nvSpPr>
            <p:spPr>
              <a:xfrm rot="5400000">
                <a:off x="6595330" y="4360378"/>
                <a:ext cx="546469" cy="471094"/>
              </a:xfrm>
              <a:prstGeom prst="hexagon">
                <a:avLst/>
              </a:prstGeom>
              <a:solidFill>
                <a:srgbClr val="5357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  <p:pic>
            <p:nvPicPr>
              <p:cNvPr id="62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918" y="4412661"/>
                <a:ext cx="356609" cy="356609"/>
              </a:xfrm>
              <a:prstGeom prst="rect">
                <a:avLst/>
              </a:prstGeom>
            </p:spPr>
          </p:pic>
        </p:grpSp>
      </p:grpSp>
      <p:sp>
        <p:nvSpPr>
          <p:cNvPr id="73" name="文本框 96"/>
          <p:cNvSpPr txBox="1"/>
          <p:nvPr/>
        </p:nvSpPr>
        <p:spPr>
          <a:xfrm>
            <a:off x="1052166" y="663551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产品内容概览－医学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85618" y="6038000"/>
            <a:ext cx="7698382" cy="646331"/>
            <a:chOff x="3985618" y="6571400"/>
            <a:chExt cx="7698382" cy="646331"/>
          </a:xfrm>
        </p:grpSpPr>
        <p:sp>
          <p:nvSpPr>
            <p:cNvPr id="38" name="文本框 13"/>
            <p:cNvSpPr txBox="1"/>
            <p:nvPr/>
          </p:nvSpPr>
          <p:spPr>
            <a:xfrm>
              <a:off x="4627216" y="6571400"/>
              <a:ext cx="7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生技、医材研发能量在世界举足轻重，台湾的电动轮椅出口是全世界第一，面膜产量占全球</a:t>
              </a:r>
              <a:r>
                <a:rPr lang="en-US" altLang="zh-TW" dirty="0">
                  <a:solidFill>
                    <a:srgbClr val="131313"/>
                  </a:solidFill>
                  <a:latin typeface="+mn-ea"/>
                  <a:cs typeface="Arial" panose="020B0604020202020204" pitchFamily="34" charset="0"/>
                </a:rPr>
                <a:t>17%</a:t>
              </a:r>
              <a:endParaRPr lang="en-US" altLang="zh-TW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9" name="组合 2"/>
            <p:cNvGrpSpPr/>
            <p:nvPr/>
          </p:nvGrpSpPr>
          <p:grpSpPr>
            <a:xfrm>
              <a:off x="3985618" y="6606965"/>
              <a:ext cx="471094" cy="546469"/>
              <a:chOff x="6633018" y="4322690"/>
              <a:chExt cx="471094" cy="546469"/>
            </a:xfrm>
          </p:grpSpPr>
          <p:sp>
            <p:nvSpPr>
              <p:cNvPr id="40" name="六边形 15"/>
              <p:cNvSpPr/>
              <p:nvPr/>
            </p:nvSpPr>
            <p:spPr>
              <a:xfrm rot="5400000">
                <a:off x="6595330" y="4360378"/>
                <a:ext cx="546469" cy="471094"/>
              </a:xfrm>
              <a:prstGeom prst="hexagon">
                <a:avLst/>
              </a:prstGeom>
              <a:solidFill>
                <a:srgbClr val="5357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  <p:pic>
            <p:nvPicPr>
              <p:cNvPr id="41" name="图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918" y="4412661"/>
                <a:ext cx="356609" cy="35660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60"/>
          <p:cNvGrpSpPr/>
          <p:nvPr/>
        </p:nvGrpSpPr>
        <p:grpSpPr>
          <a:xfrm>
            <a:off x="3787005" y="1145053"/>
            <a:ext cx="5282848" cy="934221"/>
            <a:chOff x="678014" y="4838504"/>
            <a:chExt cx="4062375" cy="934221"/>
          </a:xfrm>
        </p:grpSpPr>
        <p:sp>
          <p:nvSpPr>
            <p:cNvPr id="54" name="矩形 53"/>
            <p:cNvSpPr/>
            <p:nvPr/>
          </p:nvSpPr>
          <p:spPr>
            <a:xfrm>
              <a:off x="937741" y="5237194"/>
              <a:ext cx="324802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基础学科知识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内容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完备，阅读通过研究与实践后的珍贵成果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78014" y="4838504"/>
              <a:ext cx="4062375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新工科－涵盖 基础与应用科学、工程学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组合 63"/>
          <p:cNvGrpSpPr/>
          <p:nvPr/>
        </p:nvGrpSpPr>
        <p:grpSpPr>
          <a:xfrm>
            <a:off x="6732960" y="2792289"/>
            <a:ext cx="3734381" cy="757130"/>
            <a:chOff x="937750" y="5016378"/>
            <a:chExt cx="2710228" cy="757130"/>
          </a:xfrm>
        </p:grpSpPr>
        <p:sp>
          <p:nvSpPr>
            <p:cNvPr id="57" name="矩形 56"/>
            <p:cNvSpPr/>
            <p:nvPr/>
          </p:nvSpPr>
          <p:spPr>
            <a:xfrm>
              <a:off x="937750" y="5369002"/>
              <a:ext cx="2710228" cy="292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生物科学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与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农业研究，探索台湾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地区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农业生命力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37750" y="5016378"/>
              <a:ext cx="266036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新农科－涵盖 生物农学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2226965" y="2362536"/>
            <a:ext cx="3508373" cy="888155"/>
            <a:chOff x="937750" y="5016378"/>
            <a:chExt cx="2710228" cy="888155"/>
          </a:xfrm>
        </p:grpSpPr>
        <p:sp>
          <p:nvSpPr>
            <p:cNvPr id="60" name="矩形 59"/>
            <p:cNvSpPr/>
            <p:nvPr/>
          </p:nvSpPr>
          <p:spPr>
            <a:xfrm>
              <a:off x="937750" y="5369002"/>
              <a:ext cx="271022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收录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社会科学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研究成果，尽览台湾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地区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社科发展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64898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新文科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（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社会科学版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）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组合 69"/>
          <p:cNvGrpSpPr/>
          <p:nvPr/>
        </p:nvGrpSpPr>
        <p:grpSpPr>
          <a:xfrm>
            <a:off x="214918" y="1475525"/>
            <a:ext cx="3678742" cy="666556"/>
            <a:chOff x="937749" y="5016378"/>
            <a:chExt cx="2712329" cy="666556"/>
          </a:xfrm>
        </p:grpSpPr>
        <p:sp>
          <p:nvSpPr>
            <p:cNvPr id="63" name="矩形 62"/>
            <p:cNvSpPr/>
            <p:nvPr/>
          </p:nvSpPr>
          <p:spPr>
            <a:xfrm>
              <a:off x="937750" y="5369002"/>
              <a:ext cx="271022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完整涵盖人文学门领域，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领会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人文研究深蕴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37749" y="5016378"/>
              <a:ext cx="271232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新文科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（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人文学院版</a:t>
              </a: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）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131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00" name="组合 63"/>
          <p:cNvGrpSpPr/>
          <p:nvPr/>
        </p:nvGrpSpPr>
        <p:grpSpPr>
          <a:xfrm>
            <a:off x="8320214" y="1831974"/>
            <a:ext cx="4407688" cy="757130"/>
            <a:chOff x="399231" y="5016378"/>
            <a:chExt cx="3198880" cy="757130"/>
          </a:xfrm>
        </p:grpSpPr>
        <p:sp>
          <p:nvSpPr>
            <p:cNvPr id="101" name="矩形 100"/>
            <p:cNvSpPr/>
            <p:nvPr/>
          </p:nvSpPr>
          <p:spPr>
            <a:xfrm>
              <a:off x="734480" y="5401953"/>
              <a:ext cx="2710227" cy="29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去芜存菁，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进入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台湾</a:t>
              </a:r>
              <a:r>
                <a:rPr lang="zh-TW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地区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医学研究最前沿</a:t>
              </a:r>
              <a:endPara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399231" y="5016378"/>
              <a:ext cx="319888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新医科－涵盖 医药卫生学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39" name="Group 2"/>
          <p:cNvGrpSpPr>
            <a:grpSpLocks noChangeAspect="1"/>
          </p:cNvGrpSpPr>
          <p:nvPr/>
        </p:nvGrpSpPr>
        <p:grpSpPr>
          <a:xfrm>
            <a:off x="0" y="4623861"/>
            <a:ext cx="12192000" cy="2234139"/>
            <a:chOff x="1334694" y="3798163"/>
            <a:chExt cx="9867391" cy="1808163"/>
          </a:xfrm>
          <a:effectLst/>
        </p:grpSpPr>
        <p:grpSp>
          <p:nvGrpSpPr>
            <p:cNvPr id="140" name="Group 35"/>
            <p:cNvGrpSpPr/>
            <p:nvPr/>
          </p:nvGrpSpPr>
          <p:grpSpPr>
            <a:xfrm>
              <a:off x="9186390" y="4343467"/>
              <a:ext cx="2015695" cy="1262859"/>
              <a:chOff x="838200" y="4567237"/>
              <a:chExt cx="2886075" cy="1808163"/>
            </a:xfrm>
          </p:grpSpPr>
          <p:sp>
            <p:nvSpPr>
              <p:cNvPr id="161" name="Freeform 56"/>
              <p:cNvSpPr/>
              <p:nvPr/>
            </p:nvSpPr>
            <p:spPr bwMode="auto">
              <a:xfrm>
                <a:off x="2197100" y="5359400"/>
                <a:ext cx="1527175" cy="1016000"/>
              </a:xfrm>
              <a:custGeom>
                <a:avLst/>
                <a:gdLst>
                  <a:gd name="T0" fmla="*/ 470 w 962"/>
                  <a:gd name="T1" fmla="*/ 119 h 640"/>
                  <a:gd name="T2" fmla="*/ 962 w 962"/>
                  <a:gd name="T3" fmla="*/ 640 h 640"/>
                  <a:gd name="T4" fmla="*/ 125 w 962"/>
                  <a:gd name="T5" fmla="*/ 640 h 640"/>
                  <a:gd name="T6" fmla="*/ 0 w 962"/>
                  <a:gd name="T7" fmla="*/ 35 h 640"/>
                  <a:gd name="T8" fmla="*/ 53 w 962"/>
                  <a:gd name="T9" fmla="*/ 0 h 640"/>
                  <a:gd name="T10" fmla="*/ 199 w 962"/>
                  <a:gd name="T11" fmla="*/ 160 h 640"/>
                  <a:gd name="T12" fmla="*/ 280 w 962"/>
                  <a:gd name="T13" fmla="*/ 97 h 640"/>
                  <a:gd name="T14" fmla="*/ 380 w 962"/>
                  <a:gd name="T15" fmla="*/ 160 h 640"/>
                  <a:gd name="T16" fmla="*/ 470 w 962"/>
                  <a:gd name="T17" fmla="*/ 11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640">
                    <a:moveTo>
                      <a:pt x="470" y="119"/>
                    </a:moveTo>
                    <a:lnTo>
                      <a:pt x="962" y="640"/>
                    </a:lnTo>
                    <a:lnTo>
                      <a:pt x="125" y="640"/>
                    </a:lnTo>
                    <a:lnTo>
                      <a:pt x="0" y="35"/>
                    </a:lnTo>
                    <a:lnTo>
                      <a:pt x="53" y="0"/>
                    </a:lnTo>
                    <a:lnTo>
                      <a:pt x="199" y="160"/>
                    </a:lnTo>
                    <a:lnTo>
                      <a:pt x="280" y="97"/>
                    </a:lnTo>
                    <a:lnTo>
                      <a:pt x="380" y="160"/>
                    </a:lnTo>
                    <a:lnTo>
                      <a:pt x="470" y="119"/>
                    </a:lnTo>
                    <a:close/>
                  </a:path>
                </a:pathLst>
              </a:custGeom>
              <a:solidFill>
                <a:srgbClr val="16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62" name="Freeform 57"/>
              <p:cNvSpPr/>
              <p:nvPr/>
            </p:nvSpPr>
            <p:spPr bwMode="auto">
              <a:xfrm>
                <a:off x="2024063" y="4567237"/>
                <a:ext cx="919163" cy="1046163"/>
              </a:xfrm>
              <a:custGeom>
                <a:avLst/>
                <a:gdLst>
                  <a:gd name="T0" fmla="*/ 0 w 579"/>
                  <a:gd name="T1" fmla="*/ 0 h 659"/>
                  <a:gd name="T2" fmla="*/ 579 w 579"/>
                  <a:gd name="T3" fmla="*/ 618 h 659"/>
                  <a:gd name="T4" fmla="*/ 489 w 579"/>
                  <a:gd name="T5" fmla="*/ 659 h 659"/>
                  <a:gd name="T6" fmla="*/ 389 w 579"/>
                  <a:gd name="T7" fmla="*/ 596 h 659"/>
                  <a:gd name="T8" fmla="*/ 308 w 579"/>
                  <a:gd name="T9" fmla="*/ 659 h 659"/>
                  <a:gd name="T10" fmla="*/ 162 w 579"/>
                  <a:gd name="T11" fmla="*/ 499 h 659"/>
                  <a:gd name="T12" fmla="*/ 109 w 579"/>
                  <a:gd name="T13" fmla="*/ 534 h 659"/>
                  <a:gd name="T14" fmla="*/ 0 w 579"/>
                  <a:gd name="T1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659">
                    <a:moveTo>
                      <a:pt x="0" y="0"/>
                    </a:moveTo>
                    <a:lnTo>
                      <a:pt x="579" y="618"/>
                    </a:lnTo>
                    <a:lnTo>
                      <a:pt x="489" y="659"/>
                    </a:lnTo>
                    <a:lnTo>
                      <a:pt x="389" y="596"/>
                    </a:lnTo>
                    <a:lnTo>
                      <a:pt x="308" y="659"/>
                    </a:lnTo>
                    <a:lnTo>
                      <a:pt x="162" y="499"/>
                    </a:lnTo>
                    <a:lnTo>
                      <a:pt x="109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63" name="Freeform 58"/>
              <p:cNvSpPr/>
              <p:nvPr/>
            </p:nvSpPr>
            <p:spPr bwMode="auto">
              <a:xfrm>
                <a:off x="838200" y="5359400"/>
                <a:ext cx="1557338" cy="1016000"/>
              </a:xfrm>
              <a:custGeom>
                <a:avLst/>
                <a:gdLst>
                  <a:gd name="T0" fmla="*/ 856 w 981"/>
                  <a:gd name="T1" fmla="*/ 35 h 640"/>
                  <a:gd name="T2" fmla="*/ 981 w 981"/>
                  <a:gd name="T3" fmla="*/ 640 h 640"/>
                  <a:gd name="T4" fmla="*/ 0 w 981"/>
                  <a:gd name="T5" fmla="*/ 640 h 640"/>
                  <a:gd name="T6" fmla="*/ 374 w 981"/>
                  <a:gd name="T7" fmla="*/ 72 h 640"/>
                  <a:gd name="T8" fmla="*/ 563 w 981"/>
                  <a:gd name="T9" fmla="*/ 0 h 640"/>
                  <a:gd name="T10" fmla="*/ 632 w 981"/>
                  <a:gd name="T11" fmla="*/ 97 h 640"/>
                  <a:gd name="T12" fmla="*/ 688 w 981"/>
                  <a:gd name="T13" fmla="*/ 0 h 640"/>
                  <a:gd name="T14" fmla="*/ 772 w 981"/>
                  <a:gd name="T15" fmla="*/ 72 h 640"/>
                  <a:gd name="T16" fmla="*/ 856 w 981"/>
                  <a:gd name="T17" fmla="*/ 3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1" h="640">
                    <a:moveTo>
                      <a:pt x="856" y="35"/>
                    </a:moveTo>
                    <a:lnTo>
                      <a:pt x="981" y="640"/>
                    </a:lnTo>
                    <a:lnTo>
                      <a:pt x="0" y="640"/>
                    </a:lnTo>
                    <a:lnTo>
                      <a:pt x="374" y="72"/>
                    </a:lnTo>
                    <a:lnTo>
                      <a:pt x="563" y="0"/>
                    </a:lnTo>
                    <a:lnTo>
                      <a:pt x="632" y="97"/>
                    </a:lnTo>
                    <a:lnTo>
                      <a:pt x="688" y="0"/>
                    </a:lnTo>
                    <a:lnTo>
                      <a:pt x="772" y="72"/>
                    </a:lnTo>
                    <a:lnTo>
                      <a:pt x="856" y="35"/>
                    </a:lnTo>
                    <a:close/>
                  </a:path>
                </a:pathLst>
              </a:custGeom>
              <a:solidFill>
                <a:srgbClr val="0B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64" name="Freeform 59"/>
              <p:cNvSpPr/>
              <p:nvPr/>
            </p:nvSpPr>
            <p:spPr bwMode="auto">
              <a:xfrm>
                <a:off x="1431925" y="4567237"/>
                <a:ext cx="765175" cy="946150"/>
              </a:xfrm>
              <a:custGeom>
                <a:avLst/>
                <a:gdLst>
                  <a:gd name="T0" fmla="*/ 373 w 482"/>
                  <a:gd name="T1" fmla="*/ 0 h 596"/>
                  <a:gd name="T2" fmla="*/ 482 w 482"/>
                  <a:gd name="T3" fmla="*/ 534 h 596"/>
                  <a:gd name="T4" fmla="*/ 398 w 482"/>
                  <a:gd name="T5" fmla="*/ 571 h 596"/>
                  <a:gd name="T6" fmla="*/ 314 w 482"/>
                  <a:gd name="T7" fmla="*/ 499 h 596"/>
                  <a:gd name="T8" fmla="*/ 258 w 482"/>
                  <a:gd name="T9" fmla="*/ 596 h 596"/>
                  <a:gd name="T10" fmla="*/ 189 w 482"/>
                  <a:gd name="T11" fmla="*/ 499 h 596"/>
                  <a:gd name="T12" fmla="*/ 0 w 482"/>
                  <a:gd name="T13" fmla="*/ 571 h 596"/>
                  <a:gd name="T14" fmla="*/ 373 w 482"/>
                  <a:gd name="T1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596">
                    <a:moveTo>
                      <a:pt x="373" y="0"/>
                    </a:moveTo>
                    <a:lnTo>
                      <a:pt x="482" y="534"/>
                    </a:lnTo>
                    <a:lnTo>
                      <a:pt x="398" y="571"/>
                    </a:lnTo>
                    <a:lnTo>
                      <a:pt x="314" y="499"/>
                    </a:lnTo>
                    <a:lnTo>
                      <a:pt x="258" y="596"/>
                    </a:lnTo>
                    <a:lnTo>
                      <a:pt x="189" y="499"/>
                    </a:lnTo>
                    <a:lnTo>
                      <a:pt x="0" y="57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7D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</p:grpSp>
        <p:grpSp>
          <p:nvGrpSpPr>
            <p:cNvPr id="141" name="Group 36"/>
            <p:cNvGrpSpPr/>
            <p:nvPr/>
          </p:nvGrpSpPr>
          <p:grpSpPr>
            <a:xfrm>
              <a:off x="7307596" y="4211392"/>
              <a:ext cx="2226505" cy="1394934"/>
              <a:chOff x="838200" y="4567237"/>
              <a:chExt cx="2886075" cy="1808163"/>
            </a:xfrm>
          </p:grpSpPr>
          <p:sp>
            <p:nvSpPr>
              <p:cNvPr id="157" name="Freeform 52"/>
              <p:cNvSpPr/>
              <p:nvPr/>
            </p:nvSpPr>
            <p:spPr bwMode="auto">
              <a:xfrm>
                <a:off x="2197100" y="5359400"/>
                <a:ext cx="1527175" cy="1016000"/>
              </a:xfrm>
              <a:custGeom>
                <a:avLst/>
                <a:gdLst>
                  <a:gd name="T0" fmla="*/ 470 w 962"/>
                  <a:gd name="T1" fmla="*/ 119 h 640"/>
                  <a:gd name="T2" fmla="*/ 962 w 962"/>
                  <a:gd name="T3" fmla="*/ 640 h 640"/>
                  <a:gd name="T4" fmla="*/ 125 w 962"/>
                  <a:gd name="T5" fmla="*/ 640 h 640"/>
                  <a:gd name="T6" fmla="*/ 0 w 962"/>
                  <a:gd name="T7" fmla="*/ 35 h 640"/>
                  <a:gd name="T8" fmla="*/ 53 w 962"/>
                  <a:gd name="T9" fmla="*/ 0 h 640"/>
                  <a:gd name="T10" fmla="*/ 199 w 962"/>
                  <a:gd name="T11" fmla="*/ 160 h 640"/>
                  <a:gd name="T12" fmla="*/ 280 w 962"/>
                  <a:gd name="T13" fmla="*/ 97 h 640"/>
                  <a:gd name="T14" fmla="*/ 380 w 962"/>
                  <a:gd name="T15" fmla="*/ 160 h 640"/>
                  <a:gd name="T16" fmla="*/ 470 w 962"/>
                  <a:gd name="T17" fmla="*/ 11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640">
                    <a:moveTo>
                      <a:pt x="470" y="119"/>
                    </a:moveTo>
                    <a:lnTo>
                      <a:pt x="962" y="640"/>
                    </a:lnTo>
                    <a:lnTo>
                      <a:pt x="125" y="640"/>
                    </a:lnTo>
                    <a:lnTo>
                      <a:pt x="0" y="35"/>
                    </a:lnTo>
                    <a:lnTo>
                      <a:pt x="53" y="0"/>
                    </a:lnTo>
                    <a:lnTo>
                      <a:pt x="199" y="160"/>
                    </a:lnTo>
                    <a:lnTo>
                      <a:pt x="280" y="97"/>
                    </a:lnTo>
                    <a:lnTo>
                      <a:pt x="380" y="160"/>
                    </a:lnTo>
                    <a:lnTo>
                      <a:pt x="470" y="119"/>
                    </a:lnTo>
                    <a:close/>
                  </a:path>
                </a:pathLst>
              </a:custGeom>
              <a:solidFill>
                <a:srgbClr val="16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8" name="Freeform 53"/>
              <p:cNvSpPr/>
              <p:nvPr/>
            </p:nvSpPr>
            <p:spPr bwMode="auto">
              <a:xfrm>
                <a:off x="2024063" y="4567237"/>
                <a:ext cx="919163" cy="1046163"/>
              </a:xfrm>
              <a:custGeom>
                <a:avLst/>
                <a:gdLst>
                  <a:gd name="T0" fmla="*/ 0 w 579"/>
                  <a:gd name="T1" fmla="*/ 0 h 659"/>
                  <a:gd name="T2" fmla="*/ 579 w 579"/>
                  <a:gd name="T3" fmla="*/ 618 h 659"/>
                  <a:gd name="T4" fmla="*/ 489 w 579"/>
                  <a:gd name="T5" fmla="*/ 659 h 659"/>
                  <a:gd name="T6" fmla="*/ 389 w 579"/>
                  <a:gd name="T7" fmla="*/ 596 h 659"/>
                  <a:gd name="T8" fmla="*/ 308 w 579"/>
                  <a:gd name="T9" fmla="*/ 659 h 659"/>
                  <a:gd name="T10" fmla="*/ 162 w 579"/>
                  <a:gd name="T11" fmla="*/ 499 h 659"/>
                  <a:gd name="T12" fmla="*/ 109 w 579"/>
                  <a:gd name="T13" fmla="*/ 534 h 659"/>
                  <a:gd name="T14" fmla="*/ 0 w 579"/>
                  <a:gd name="T1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659">
                    <a:moveTo>
                      <a:pt x="0" y="0"/>
                    </a:moveTo>
                    <a:lnTo>
                      <a:pt x="579" y="618"/>
                    </a:lnTo>
                    <a:lnTo>
                      <a:pt x="489" y="659"/>
                    </a:lnTo>
                    <a:lnTo>
                      <a:pt x="389" y="596"/>
                    </a:lnTo>
                    <a:lnTo>
                      <a:pt x="308" y="659"/>
                    </a:lnTo>
                    <a:lnTo>
                      <a:pt x="162" y="499"/>
                    </a:lnTo>
                    <a:lnTo>
                      <a:pt x="109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9" name="Freeform 54"/>
              <p:cNvSpPr/>
              <p:nvPr/>
            </p:nvSpPr>
            <p:spPr bwMode="auto">
              <a:xfrm>
                <a:off x="838200" y="5359400"/>
                <a:ext cx="1557338" cy="1016000"/>
              </a:xfrm>
              <a:custGeom>
                <a:avLst/>
                <a:gdLst>
                  <a:gd name="T0" fmla="*/ 856 w 981"/>
                  <a:gd name="T1" fmla="*/ 35 h 640"/>
                  <a:gd name="T2" fmla="*/ 981 w 981"/>
                  <a:gd name="T3" fmla="*/ 640 h 640"/>
                  <a:gd name="T4" fmla="*/ 0 w 981"/>
                  <a:gd name="T5" fmla="*/ 640 h 640"/>
                  <a:gd name="T6" fmla="*/ 374 w 981"/>
                  <a:gd name="T7" fmla="*/ 72 h 640"/>
                  <a:gd name="T8" fmla="*/ 563 w 981"/>
                  <a:gd name="T9" fmla="*/ 0 h 640"/>
                  <a:gd name="T10" fmla="*/ 632 w 981"/>
                  <a:gd name="T11" fmla="*/ 97 h 640"/>
                  <a:gd name="T12" fmla="*/ 688 w 981"/>
                  <a:gd name="T13" fmla="*/ 0 h 640"/>
                  <a:gd name="T14" fmla="*/ 772 w 981"/>
                  <a:gd name="T15" fmla="*/ 72 h 640"/>
                  <a:gd name="T16" fmla="*/ 856 w 981"/>
                  <a:gd name="T17" fmla="*/ 3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1" h="640">
                    <a:moveTo>
                      <a:pt x="856" y="35"/>
                    </a:moveTo>
                    <a:lnTo>
                      <a:pt x="981" y="640"/>
                    </a:lnTo>
                    <a:lnTo>
                      <a:pt x="0" y="640"/>
                    </a:lnTo>
                    <a:lnTo>
                      <a:pt x="374" y="72"/>
                    </a:lnTo>
                    <a:lnTo>
                      <a:pt x="563" y="0"/>
                    </a:lnTo>
                    <a:lnTo>
                      <a:pt x="632" y="97"/>
                    </a:lnTo>
                    <a:lnTo>
                      <a:pt x="688" y="0"/>
                    </a:lnTo>
                    <a:lnTo>
                      <a:pt x="772" y="72"/>
                    </a:lnTo>
                    <a:lnTo>
                      <a:pt x="856" y="35"/>
                    </a:lnTo>
                    <a:close/>
                  </a:path>
                </a:pathLst>
              </a:custGeom>
              <a:solidFill>
                <a:srgbClr val="0B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60" name="Freeform 55"/>
              <p:cNvSpPr/>
              <p:nvPr/>
            </p:nvSpPr>
            <p:spPr bwMode="auto">
              <a:xfrm>
                <a:off x="1431925" y="4567237"/>
                <a:ext cx="765175" cy="946150"/>
              </a:xfrm>
              <a:custGeom>
                <a:avLst/>
                <a:gdLst>
                  <a:gd name="T0" fmla="*/ 373 w 482"/>
                  <a:gd name="T1" fmla="*/ 0 h 596"/>
                  <a:gd name="T2" fmla="*/ 482 w 482"/>
                  <a:gd name="T3" fmla="*/ 534 h 596"/>
                  <a:gd name="T4" fmla="*/ 398 w 482"/>
                  <a:gd name="T5" fmla="*/ 571 h 596"/>
                  <a:gd name="T6" fmla="*/ 314 w 482"/>
                  <a:gd name="T7" fmla="*/ 499 h 596"/>
                  <a:gd name="T8" fmla="*/ 258 w 482"/>
                  <a:gd name="T9" fmla="*/ 596 h 596"/>
                  <a:gd name="T10" fmla="*/ 189 w 482"/>
                  <a:gd name="T11" fmla="*/ 499 h 596"/>
                  <a:gd name="T12" fmla="*/ 0 w 482"/>
                  <a:gd name="T13" fmla="*/ 571 h 596"/>
                  <a:gd name="T14" fmla="*/ 373 w 482"/>
                  <a:gd name="T1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596">
                    <a:moveTo>
                      <a:pt x="373" y="0"/>
                    </a:moveTo>
                    <a:lnTo>
                      <a:pt x="482" y="534"/>
                    </a:lnTo>
                    <a:lnTo>
                      <a:pt x="398" y="571"/>
                    </a:lnTo>
                    <a:lnTo>
                      <a:pt x="314" y="499"/>
                    </a:lnTo>
                    <a:lnTo>
                      <a:pt x="258" y="596"/>
                    </a:lnTo>
                    <a:lnTo>
                      <a:pt x="189" y="499"/>
                    </a:lnTo>
                    <a:lnTo>
                      <a:pt x="0" y="57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7D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</p:grpSp>
        <p:grpSp>
          <p:nvGrpSpPr>
            <p:cNvPr id="142" name="Group 37"/>
            <p:cNvGrpSpPr/>
            <p:nvPr/>
          </p:nvGrpSpPr>
          <p:grpSpPr>
            <a:xfrm>
              <a:off x="5405027" y="4122423"/>
              <a:ext cx="2368511" cy="1483903"/>
              <a:chOff x="838200" y="4567237"/>
              <a:chExt cx="2886075" cy="1808163"/>
            </a:xfrm>
          </p:grpSpPr>
          <p:sp>
            <p:nvSpPr>
              <p:cNvPr id="153" name="Freeform 48"/>
              <p:cNvSpPr/>
              <p:nvPr/>
            </p:nvSpPr>
            <p:spPr bwMode="auto">
              <a:xfrm>
                <a:off x="2197100" y="5359400"/>
                <a:ext cx="1527175" cy="1016000"/>
              </a:xfrm>
              <a:custGeom>
                <a:avLst/>
                <a:gdLst>
                  <a:gd name="T0" fmla="*/ 470 w 962"/>
                  <a:gd name="T1" fmla="*/ 119 h 640"/>
                  <a:gd name="T2" fmla="*/ 962 w 962"/>
                  <a:gd name="T3" fmla="*/ 640 h 640"/>
                  <a:gd name="T4" fmla="*/ 125 w 962"/>
                  <a:gd name="T5" fmla="*/ 640 h 640"/>
                  <a:gd name="T6" fmla="*/ 0 w 962"/>
                  <a:gd name="T7" fmla="*/ 35 h 640"/>
                  <a:gd name="T8" fmla="*/ 53 w 962"/>
                  <a:gd name="T9" fmla="*/ 0 h 640"/>
                  <a:gd name="T10" fmla="*/ 199 w 962"/>
                  <a:gd name="T11" fmla="*/ 160 h 640"/>
                  <a:gd name="T12" fmla="*/ 280 w 962"/>
                  <a:gd name="T13" fmla="*/ 97 h 640"/>
                  <a:gd name="T14" fmla="*/ 380 w 962"/>
                  <a:gd name="T15" fmla="*/ 160 h 640"/>
                  <a:gd name="T16" fmla="*/ 470 w 962"/>
                  <a:gd name="T17" fmla="*/ 11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640">
                    <a:moveTo>
                      <a:pt x="470" y="119"/>
                    </a:moveTo>
                    <a:lnTo>
                      <a:pt x="962" y="640"/>
                    </a:lnTo>
                    <a:lnTo>
                      <a:pt x="125" y="640"/>
                    </a:lnTo>
                    <a:lnTo>
                      <a:pt x="0" y="35"/>
                    </a:lnTo>
                    <a:lnTo>
                      <a:pt x="53" y="0"/>
                    </a:lnTo>
                    <a:lnTo>
                      <a:pt x="199" y="160"/>
                    </a:lnTo>
                    <a:lnTo>
                      <a:pt x="280" y="97"/>
                    </a:lnTo>
                    <a:lnTo>
                      <a:pt x="380" y="160"/>
                    </a:lnTo>
                    <a:lnTo>
                      <a:pt x="470" y="119"/>
                    </a:lnTo>
                    <a:close/>
                  </a:path>
                </a:pathLst>
              </a:custGeom>
              <a:solidFill>
                <a:srgbClr val="16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4" name="Freeform 49"/>
              <p:cNvSpPr/>
              <p:nvPr/>
            </p:nvSpPr>
            <p:spPr bwMode="auto">
              <a:xfrm>
                <a:off x="2024063" y="4567237"/>
                <a:ext cx="919163" cy="1046163"/>
              </a:xfrm>
              <a:custGeom>
                <a:avLst/>
                <a:gdLst>
                  <a:gd name="T0" fmla="*/ 0 w 579"/>
                  <a:gd name="T1" fmla="*/ 0 h 659"/>
                  <a:gd name="T2" fmla="*/ 579 w 579"/>
                  <a:gd name="T3" fmla="*/ 618 h 659"/>
                  <a:gd name="T4" fmla="*/ 489 w 579"/>
                  <a:gd name="T5" fmla="*/ 659 h 659"/>
                  <a:gd name="T6" fmla="*/ 389 w 579"/>
                  <a:gd name="T7" fmla="*/ 596 h 659"/>
                  <a:gd name="T8" fmla="*/ 308 w 579"/>
                  <a:gd name="T9" fmla="*/ 659 h 659"/>
                  <a:gd name="T10" fmla="*/ 162 w 579"/>
                  <a:gd name="T11" fmla="*/ 499 h 659"/>
                  <a:gd name="T12" fmla="*/ 109 w 579"/>
                  <a:gd name="T13" fmla="*/ 534 h 659"/>
                  <a:gd name="T14" fmla="*/ 0 w 579"/>
                  <a:gd name="T1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659">
                    <a:moveTo>
                      <a:pt x="0" y="0"/>
                    </a:moveTo>
                    <a:lnTo>
                      <a:pt x="579" y="618"/>
                    </a:lnTo>
                    <a:lnTo>
                      <a:pt x="489" y="659"/>
                    </a:lnTo>
                    <a:lnTo>
                      <a:pt x="389" y="596"/>
                    </a:lnTo>
                    <a:lnTo>
                      <a:pt x="308" y="659"/>
                    </a:lnTo>
                    <a:lnTo>
                      <a:pt x="162" y="499"/>
                    </a:lnTo>
                    <a:lnTo>
                      <a:pt x="109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5" name="Freeform 50"/>
              <p:cNvSpPr/>
              <p:nvPr/>
            </p:nvSpPr>
            <p:spPr bwMode="auto">
              <a:xfrm>
                <a:off x="838200" y="5359400"/>
                <a:ext cx="1557338" cy="1016000"/>
              </a:xfrm>
              <a:custGeom>
                <a:avLst/>
                <a:gdLst>
                  <a:gd name="T0" fmla="*/ 856 w 981"/>
                  <a:gd name="T1" fmla="*/ 35 h 640"/>
                  <a:gd name="T2" fmla="*/ 981 w 981"/>
                  <a:gd name="T3" fmla="*/ 640 h 640"/>
                  <a:gd name="T4" fmla="*/ 0 w 981"/>
                  <a:gd name="T5" fmla="*/ 640 h 640"/>
                  <a:gd name="T6" fmla="*/ 374 w 981"/>
                  <a:gd name="T7" fmla="*/ 72 h 640"/>
                  <a:gd name="T8" fmla="*/ 563 w 981"/>
                  <a:gd name="T9" fmla="*/ 0 h 640"/>
                  <a:gd name="T10" fmla="*/ 632 w 981"/>
                  <a:gd name="T11" fmla="*/ 97 h 640"/>
                  <a:gd name="T12" fmla="*/ 688 w 981"/>
                  <a:gd name="T13" fmla="*/ 0 h 640"/>
                  <a:gd name="T14" fmla="*/ 772 w 981"/>
                  <a:gd name="T15" fmla="*/ 72 h 640"/>
                  <a:gd name="T16" fmla="*/ 856 w 981"/>
                  <a:gd name="T17" fmla="*/ 3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1" h="640">
                    <a:moveTo>
                      <a:pt x="856" y="35"/>
                    </a:moveTo>
                    <a:lnTo>
                      <a:pt x="981" y="640"/>
                    </a:lnTo>
                    <a:lnTo>
                      <a:pt x="0" y="640"/>
                    </a:lnTo>
                    <a:lnTo>
                      <a:pt x="374" y="72"/>
                    </a:lnTo>
                    <a:lnTo>
                      <a:pt x="563" y="0"/>
                    </a:lnTo>
                    <a:lnTo>
                      <a:pt x="632" y="97"/>
                    </a:lnTo>
                    <a:lnTo>
                      <a:pt x="688" y="0"/>
                    </a:lnTo>
                    <a:lnTo>
                      <a:pt x="772" y="72"/>
                    </a:lnTo>
                    <a:lnTo>
                      <a:pt x="856" y="35"/>
                    </a:lnTo>
                    <a:close/>
                  </a:path>
                </a:pathLst>
              </a:custGeom>
              <a:solidFill>
                <a:srgbClr val="0B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6" name="Freeform 51"/>
              <p:cNvSpPr/>
              <p:nvPr/>
            </p:nvSpPr>
            <p:spPr bwMode="auto">
              <a:xfrm>
                <a:off x="1431925" y="4567237"/>
                <a:ext cx="765175" cy="946150"/>
              </a:xfrm>
              <a:custGeom>
                <a:avLst/>
                <a:gdLst>
                  <a:gd name="T0" fmla="*/ 373 w 482"/>
                  <a:gd name="T1" fmla="*/ 0 h 596"/>
                  <a:gd name="T2" fmla="*/ 482 w 482"/>
                  <a:gd name="T3" fmla="*/ 534 h 596"/>
                  <a:gd name="T4" fmla="*/ 398 w 482"/>
                  <a:gd name="T5" fmla="*/ 571 h 596"/>
                  <a:gd name="T6" fmla="*/ 314 w 482"/>
                  <a:gd name="T7" fmla="*/ 499 h 596"/>
                  <a:gd name="T8" fmla="*/ 258 w 482"/>
                  <a:gd name="T9" fmla="*/ 596 h 596"/>
                  <a:gd name="T10" fmla="*/ 189 w 482"/>
                  <a:gd name="T11" fmla="*/ 499 h 596"/>
                  <a:gd name="T12" fmla="*/ 0 w 482"/>
                  <a:gd name="T13" fmla="*/ 571 h 596"/>
                  <a:gd name="T14" fmla="*/ 373 w 482"/>
                  <a:gd name="T1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596">
                    <a:moveTo>
                      <a:pt x="373" y="0"/>
                    </a:moveTo>
                    <a:lnTo>
                      <a:pt x="482" y="534"/>
                    </a:lnTo>
                    <a:lnTo>
                      <a:pt x="398" y="571"/>
                    </a:lnTo>
                    <a:lnTo>
                      <a:pt x="314" y="499"/>
                    </a:lnTo>
                    <a:lnTo>
                      <a:pt x="258" y="596"/>
                    </a:lnTo>
                    <a:lnTo>
                      <a:pt x="189" y="499"/>
                    </a:lnTo>
                    <a:lnTo>
                      <a:pt x="0" y="57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7D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</p:grpSp>
        <p:grpSp>
          <p:nvGrpSpPr>
            <p:cNvPr id="143" name="Group 38"/>
            <p:cNvGrpSpPr/>
            <p:nvPr/>
          </p:nvGrpSpPr>
          <p:grpSpPr>
            <a:xfrm>
              <a:off x="3465141" y="3989622"/>
              <a:ext cx="2580481" cy="1616704"/>
              <a:chOff x="838200" y="4567237"/>
              <a:chExt cx="2886075" cy="1808163"/>
            </a:xfrm>
          </p:grpSpPr>
          <p:sp>
            <p:nvSpPr>
              <p:cNvPr id="149" name="Freeform 44"/>
              <p:cNvSpPr/>
              <p:nvPr/>
            </p:nvSpPr>
            <p:spPr bwMode="auto">
              <a:xfrm>
                <a:off x="2197100" y="5359400"/>
                <a:ext cx="1527175" cy="1016000"/>
              </a:xfrm>
              <a:custGeom>
                <a:avLst/>
                <a:gdLst>
                  <a:gd name="T0" fmla="*/ 470 w 962"/>
                  <a:gd name="T1" fmla="*/ 119 h 640"/>
                  <a:gd name="T2" fmla="*/ 962 w 962"/>
                  <a:gd name="T3" fmla="*/ 640 h 640"/>
                  <a:gd name="T4" fmla="*/ 125 w 962"/>
                  <a:gd name="T5" fmla="*/ 640 h 640"/>
                  <a:gd name="T6" fmla="*/ 0 w 962"/>
                  <a:gd name="T7" fmla="*/ 35 h 640"/>
                  <a:gd name="T8" fmla="*/ 53 w 962"/>
                  <a:gd name="T9" fmla="*/ 0 h 640"/>
                  <a:gd name="T10" fmla="*/ 199 w 962"/>
                  <a:gd name="T11" fmla="*/ 160 h 640"/>
                  <a:gd name="T12" fmla="*/ 280 w 962"/>
                  <a:gd name="T13" fmla="*/ 97 h 640"/>
                  <a:gd name="T14" fmla="*/ 380 w 962"/>
                  <a:gd name="T15" fmla="*/ 160 h 640"/>
                  <a:gd name="T16" fmla="*/ 470 w 962"/>
                  <a:gd name="T17" fmla="*/ 11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640">
                    <a:moveTo>
                      <a:pt x="470" y="119"/>
                    </a:moveTo>
                    <a:lnTo>
                      <a:pt x="962" y="640"/>
                    </a:lnTo>
                    <a:lnTo>
                      <a:pt x="125" y="640"/>
                    </a:lnTo>
                    <a:lnTo>
                      <a:pt x="0" y="35"/>
                    </a:lnTo>
                    <a:lnTo>
                      <a:pt x="53" y="0"/>
                    </a:lnTo>
                    <a:lnTo>
                      <a:pt x="199" y="160"/>
                    </a:lnTo>
                    <a:lnTo>
                      <a:pt x="280" y="97"/>
                    </a:lnTo>
                    <a:lnTo>
                      <a:pt x="380" y="160"/>
                    </a:lnTo>
                    <a:lnTo>
                      <a:pt x="470" y="119"/>
                    </a:lnTo>
                    <a:close/>
                  </a:path>
                </a:pathLst>
              </a:custGeom>
              <a:solidFill>
                <a:srgbClr val="16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0" name="Freeform 45"/>
              <p:cNvSpPr/>
              <p:nvPr/>
            </p:nvSpPr>
            <p:spPr bwMode="auto">
              <a:xfrm>
                <a:off x="2024063" y="4567237"/>
                <a:ext cx="919163" cy="1046163"/>
              </a:xfrm>
              <a:custGeom>
                <a:avLst/>
                <a:gdLst>
                  <a:gd name="T0" fmla="*/ 0 w 579"/>
                  <a:gd name="T1" fmla="*/ 0 h 659"/>
                  <a:gd name="T2" fmla="*/ 579 w 579"/>
                  <a:gd name="T3" fmla="*/ 618 h 659"/>
                  <a:gd name="T4" fmla="*/ 489 w 579"/>
                  <a:gd name="T5" fmla="*/ 659 h 659"/>
                  <a:gd name="T6" fmla="*/ 389 w 579"/>
                  <a:gd name="T7" fmla="*/ 596 h 659"/>
                  <a:gd name="T8" fmla="*/ 308 w 579"/>
                  <a:gd name="T9" fmla="*/ 659 h 659"/>
                  <a:gd name="T10" fmla="*/ 162 w 579"/>
                  <a:gd name="T11" fmla="*/ 499 h 659"/>
                  <a:gd name="T12" fmla="*/ 109 w 579"/>
                  <a:gd name="T13" fmla="*/ 534 h 659"/>
                  <a:gd name="T14" fmla="*/ 0 w 579"/>
                  <a:gd name="T1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659">
                    <a:moveTo>
                      <a:pt x="0" y="0"/>
                    </a:moveTo>
                    <a:lnTo>
                      <a:pt x="579" y="618"/>
                    </a:lnTo>
                    <a:lnTo>
                      <a:pt x="489" y="659"/>
                    </a:lnTo>
                    <a:lnTo>
                      <a:pt x="389" y="596"/>
                    </a:lnTo>
                    <a:lnTo>
                      <a:pt x="308" y="659"/>
                    </a:lnTo>
                    <a:lnTo>
                      <a:pt x="162" y="499"/>
                    </a:lnTo>
                    <a:lnTo>
                      <a:pt x="109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1" name="Freeform 46"/>
              <p:cNvSpPr/>
              <p:nvPr/>
            </p:nvSpPr>
            <p:spPr bwMode="auto">
              <a:xfrm>
                <a:off x="838200" y="5359400"/>
                <a:ext cx="1557338" cy="1016000"/>
              </a:xfrm>
              <a:custGeom>
                <a:avLst/>
                <a:gdLst>
                  <a:gd name="T0" fmla="*/ 856 w 981"/>
                  <a:gd name="T1" fmla="*/ 35 h 640"/>
                  <a:gd name="T2" fmla="*/ 981 w 981"/>
                  <a:gd name="T3" fmla="*/ 640 h 640"/>
                  <a:gd name="T4" fmla="*/ 0 w 981"/>
                  <a:gd name="T5" fmla="*/ 640 h 640"/>
                  <a:gd name="T6" fmla="*/ 374 w 981"/>
                  <a:gd name="T7" fmla="*/ 72 h 640"/>
                  <a:gd name="T8" fmla="*/ 563 w 981"/>
                  <a:gd name="T9" fmla="*/ 0 h 640"/>
                  <a:gd name="T10" fmla="*/ 632 w 981"/>
                  <a:gd name="T11" fmla="*/ 97 h 640"/>
                  <a:gd name="T12" fmla="*/ 688 w 981"/>
                  <a:gd name="T13" fmla="*/ 0 h 640"/>
                  <a:gd name="T14" fmla="*/ 772 w 981"/>
                  <a:gd name="T15" fmla="*/ 72 h 640"/>
                  <a:gd name="T16" fmla="*/ 856 w 981"/>
                  <a:gd name="T17" fmla="*/ 3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1" h="640">
                    <a:moveTo>
                      <a:pt x="856" y="35"/>
                    </a:moveTo>
                    <a:lnTo>
                      <a:pt x="981" y="640"/>
                    </a:lnTo>
                    <a:lnTo>
                      <a:pt x="0" y="640"/>
                    </a:lnTo>
                    <a:lnTo>
                      <a:pt x="374" y="72"/>
                    </a:lnTo>
                    <a:lnTo>
                      <a:pt x="563" y="0"/>
                    </a:lnTo>
                    <a:lnTo>
                      <a:pt x="632" y="97"/>
                    </a:lnTo>
                    <a:lnTo>
                      <a:pt x="688" y="0"/>
                    </a:lnTo>
                    <a:lnTo>
                      <a:pt x="772" y="72"/>
                    </a:lnTo>
                    <a:lnTo>
                      <a:pt x="856" y="35"/>
                    </a:lnTo>
                    <a:close/>
                  </a:path>
                </a:pathLst>
              </a:custGeom>
              <a:solidFill>
                <a:srgbClr val="0B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52" name="Freeform 47"/>
              <p:cNvSpPr/>
              <p:nvPr/>
            </p:nvSpPr>
            <p:spPr bwMode="auto">
              <a:xfrm>
                <a:off x="1431925" y="4567237"/>
                <a:ext cx="765175" cy="946150"/>
              </a:xfrm>
              <a:custGeom>
                <a:avLst/>
                <a:gdLst>
                  <a:gd name="T0" fmla="*/ 373 w 482"/>
                  <a:gd name="T1" fmla="*/ 0 h 596"/>
                  <a:gd name="T2" fmla="*/ 482 w 482"/>
                  <a:gd name="T3" fmla="*/ 534 h 596"/>
                  <a:gd name="T4" fmla="*/ 398 w 482"/>
                  <a:gd name="T5" fmla="*/ 571 h 596"/>
                  <a:gd name="T6" fmla="*/ 314 w 482"/>
                  <a:gd name="T7" fmla="*/ 499 h 596"/>
                  <a:gd name="T8" fmla="*/ 258 w 482"/>
                  <a:gd name="T9" fmla="*/ 596 h 596"/>
                  <a:gd name="T10" fmla="*/ 189 w 482"/>
                  <a:gd name="T11" fmla="*/ 499 h 596"/>
                  <a:gd name="T12" fmla="*/ 0 w 482"/>
                  <a:gd name="T13" fmla="*/ 571 h 596"/>
                  <a:gd name="T14" fmla="*/ 373 w 482"/>
                  <a:gd name="T1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596">
                    <a:moveTo>
                      <a:pt x="373" y="0"/>
                    </a:moveTo>
                    <a:lnTo>
                      <a:pt x="482" y="534"/>
                    </a:lnTo>
                    <a:lnTo>
                      <a:pt x="398" y="571"/>
                    </a:lnTo>
                    <a:lnTo>
                      <a:pt x="314" y="499"/>
                    </a:lnTo>
                    <a:lnTo>
                      <a:pt x="258" y="596"/>
                    </a:lnTo>
                    <a:lnTo>
                      <a:pt x="189" y="499"/>
                    </a:lnTo>
                    <a:lnTo>
                      <a:pt x="0" y="57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7D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</p:grpSp>
        <p:grpSp>
          <p:nvGrpSpPr>
            <p:cNvPr id="144" name="Group 39"/>
            <p:cNvGrpSpPr/>
            <p:nvPr/>
          </p:nvGrpSpPr>
          <p:grpSpPr>
            <a:xfrm>
              <a:off x="1334694" y="3798163"/>
              <a:ext cx="2886075" cy="1808163"/>
              <a:chOff x="838200" y="4567237"/>
              <a:chExt cx="2886075" cy="1808163"/>
            </a:xfrm>
          </p:grpSpPr>
          <p:sp>
            <p:nvSpPr>
              <p:cNvPr id="145" name="Freeform 40"/>
              <p:cNvSpPr/>
              <p:nvPr/>
            </p:nvSpPr>
            <p:spPr bwMode="auto">
              <a:xfrm>
                <a:off x="2197100" y="5359400"/>
                <a:ext cx="1527175" cy="1016000"/>
              </a:xfrm>
              <a:custGeom>
                <a:avLst/>
                <a:gdLst>
                  <a:gd name="T0" fmla="*/ 470 w 962"/>
                  <a:gd name="T1" fmla="*/ 119 h 640"/>
                  <a:gd name="T2" fmla="*/ 962 w 962"/>
                  <a:gd name="T3" fmla="*/ 640 h 640"/>
                  <a:gd name="T4" fmla="*/ 125 w 962"/>
                  <a:gd name="T5" fmla="*/ 640 h 640"/>
                  <a:gd name="T6" fmla="*/ 0 w 962"/>
                  <a:gd name="T7" fmla="*/ 35 h 640"/>
                  <a:gd name="T8" fmla="*/ 53 w 962"/>
                  <a:gd name="T9" fmla="*/ 0 h 640"/>
                  <a:gd name="T10" fmla="*/ 199 w 962"/>
                  <a:gd name="T11" fmla="*/ 160 h 640"/>
                  <a:gd name="T12" fmla="*/ 280 w 962"/>
                  <a:gd name="T13" fmla="*/ 97 h 640"/>
                  <a:gd name="T14" fmla="*/ 380 w 962"/>
                  <a:gd name="T15" fmla="*/ 160 h 640"/>
                  <a:gd name="T16" fmla="*/ 470 w 962"/>
                  <a:gd name="T17" fmla="*/ 11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2" h="640">
                    <a:moveTo>
                      <a:pt x="470" y="119"/>
                    </a:moveTo>
                    <a:lnTo>
                      <a:pt x="962" y="640"/>
                    </a:lnTo>
                    <a:lnTo>
                      <a:pt x="125" y="640"/>
                    </a:lnTo>
                    <a:lnTo>
                      <a:pt x="0" y="35"/>
                    </a:lnTo>
                    <a:lnTo>
                      <a:pt x="53" y="0"/>
                    </a:lnTo>
                    <a:lnTo>
                      <a:pt x="199" y="160"/>
                    </a:lnTo>
                    <a:lnTo>
                      <a:pt x="280" y="97"/>
                    </a:lnTo>
                    <a:lnTo>
                      <a:pt x="380" y="160"/>
                    </a:lnTo>
                    <a:lnTo>
                      <a:pt x="470" y="119"/>
                    </a:lnTo>
                    <a:close/>
                  </a:path>
                </a:pathLst>
              </a:custGeom>
              <a:solidFill>
                <a:srgbClr val="16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46" name="Freeform 41"/>
              <p:cNvSpPr/>
              <p:nvPr/>
            </p:nvSpPr>
            <p:spPr bwMode="auto">
              <a:xfrm>
                <a:off x="2024063" y="4567237"/>
                <a:ext cx="919163" cy="1046163"/>
              </a:xfrm>
              <a:custGeom>
                <a:avLst/>
                <a:gdLst>
                  <a:gd name="T0" fmla="*/ 0 w 579"/>
                  <a:gd name="T1" fmla="*/ 0 h 659"/>
                  <a:gd name="T2" fmla="*/ 579 w 579"/>
                  <a:gd name="T3" fmla="*/ 618 h 659"/>
                  <a:gd name="T4" fmla="*/ 489 w 579"/>
                  <a:gd name="T5" fmla="*/ 659 h 659"/>
                  <a:gd name="T6" fmla="*/ 389 w 579"/>
                  <a:gd name="T7" fmla="*/ 596 h 659"/>
                  <a:gd name="T8" fmla="*/ 308 w 579"/>
                  <a:gd name="T9" fmla="*/ 659 h 659"/>
                  <a:gd name="T10" fmla="*/ 162 w 579"/>
                  <a:gd name="T11" fmla="*/ 499 h 659"/>
                  <a:gd name="T12" fmla="*/ 109 w 579"/>
                  <a:gd name="T13" fmla="*/ 534 h 659"/>
                  <a:gd name="T14" fmla="*/ 0 w 579"/>
                  <a:gd name="T1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659">
                    <a:moveTo>
                      <a:pt x="0" y="0"/>
                    </a:moveTo>
                    <a:lnTo>
                      <a:pt x="579" y="618"/>
                    </a:lnTo>
                    <a:lnTo>
                      <a:pt x="489" y="659"/>
                    </a:lnTo>
                    <a:lnTo>
                      <a:pt x="389" y="596"/>
                    </a:lnTo>
                    <a:lnTo>
                      <a:pt x="308" y="659"/>
                    </a:lnTo>
                    <a:lnTo>
                      <a:pt x="162" y="499"/>
                    </a:lnTo>
                    <a:lnTo>
                      <a:pt x="109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47" name="Freeform 42"/>
              <p:cNvSpPr/>
              <p:nvPr/>
            </p:nvSpPr>
            <p:spPr bwMode="auto">
              <a:xfrm>
                <a:off x="838200" y="5359400"/>
                <a:ext cx="1557338" cy="1016000"/>
              </a:xfrm>
              <a:custGeom>
                <a:avLst/>
                <a:gdLst>
                  <a:gd name="T0" fmla="*/ 856 w 981"/>
                  <a:gd name="T1" fmla="*/ 35 h 640"/>
                  <a:gd name="T2" fmla="*/ 981 w 981"/>
                  <a:gd name="T3" fmla="*/ 640 h 640"/>
                  <a:gd name="T4" fmla="*/ 0 w 981"/>
                  <a:gd name="T5" fmla="*/ 640 h 640"/>
                  <a:gd name="T6" fmla="*/ 374 w 981"/>
                  <a:gd name="T7" fmla="*/ 72 h 640"/>
                  <a:gd name="T8" fmla="*/ 563 w 981"/>
                  <a:gd name="T9" fmla="*/ 0 h 640"/>
                  <a:gd name="T10" fmla="*/ 632 w 981"/>
                  <a:gd name="T11" fmla="*/ 97 h 640"/>
                  <a:gd name="T12" fmla="*/ 688 w 981"/>
                  <a:gd name="T13" fmla="*/ 0 h 640"/>
                  <a:gd name="T14" fmla="*/ 772 w 981"/>
                  <a:gd name="T15" fmla="*/ 72 h 640"/>
                  <a:gd name="T16" fmla="*/ 856 w 981"/>
                  <a:gd name="T17" fmla="*/ 3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1" h="640">
                    <a:moveTo>
                      <a:pt x="856" y="35"/>
                    </a:moveTo>
                    <a:lnTo>
                      <a:pt x="981" y="640"/>
                    </a:lnTo>
                    <a:lnTo>
                      <a:pt x="0" y="640"/>
                    </a:lnTo>
                    <a:lnTo>
                      <a:pt x="374" y="72"/>
                    </a:lnTo>
                    <a:lnTo>
                      <a:pt x="563" y="0"/>
                    </a:lnTo>
                    <a:lnTo>
                      <a:pt x="632" y="97"/>
                    </a:lnTo>
                    <a:lnTo>
                      <a:pt x="688" y="0"/>
                    </a:lnTo>
                    <a:lnTo>
                      <a:pt x="772" y="72"/>
                    </a:lnTo>
                    <a:lnTo>
                      <a:pt x="856" y="35"/>
                    </a:lnTo>
                    <a:close/>
                  </a:path>
                </a:pathLst>
              </a:custGeom>
              <a:solidFill>
                <a:srgbClr val="0B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48" name="Freeform 43"/>
              <p:cNvSpPr/>
              <p:nvPr/>
            </p:nvSpPr>
            <p:spPr bwMode="auto">
              <a:xfrm>
                <a:off x="1431925" y="4567237"/>
                <a:ext cx="765175" cy="946150"/>
              </a:xfrm>
              <a:custGeom>
                <a:avLst/>
                <a:gdLst>
                  <a:gd name="T0" fmla="*/ 373 w 482"/>
                  <a:gd name="T1" fmla="*/ 0 h 596"/>
                  <a:gd name="T2" fmla="*/ 482 w 482"/>
                  <a:gd name="T3" fmla="*/ 534 h 596"/>
                  <a:gd name="T4" fmla="*/ 398 w 482"/>
                  <a:gd name="T5" fmla="*/ 571 h 596"/>
                  <a:gd name="T6" fmla="*/ 314 w 482"/>
                  <a:gd name="T7" fmla="*/ 499 h 596"/>
                  <a:gd name="T8" fmla="*/ 258 w 482"/>
                  <a:gd name="T9" fmla="*/ 596 h 596"/>
                  <a:gd name="T10" fmla="*/ 189 w 482"/>
                  <a:gd name="T11" fmla="*/ 499 h 596"/>
                  <a:gd name="T12" fmla="*/ 0 w 482"/>
                  <a:gd name="T13" fmla="*/ 571 h 596"/>
                  <a:gd name="T14" fmla="*/ 373 w 482"/>
                  <a:gd name="T1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596">
                    <a:moveTo>
                      <a:pt x="373" y="0"/>
                    </a:moveTo>
                    <a:lnTo>
                      <a:pt x="482" y="534"/>
                    </a:lnTo>
                    <a:lnTo>
                      <a:pt x="398" y="571"/>
                    </a:lnTo>
                    <a:lnTo>
                      <a:pt x="314" y="499"/>
                    </a:lnTo>
                    <a:lnTo>
                      <a:pt x="258" y="596"/>
                    </a:lnTo>
                    <a:lnTo>
                      <a:pt x="189" y="499"/>
                    </a:lnTo>
                    <a:lnTo>
                      <a:pt x="0" y="57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7D9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32" tIns="91416" rIns="182832" bIns="91416" numCol="1" anchor="t" anchorCtr="0" compatLnSpc="1"/>
              <a:lstStyle/>
              <a:p>
                <a:endParaRPr lang="en-US" sz="7200" dirty="0">
                  <a:latin typeface="Open Sans Light" panose="020B0306030504020204" pitchFamily="34" charset="0"/>
                </a:endParaRPr>
              </a:p>
            </p:txBody>
          </p:sp>
        </p:grpSp>
      </p:grpSp>
      <p:cxnSp>
        <p:nvCxnSpPr>
          <p:cNvPr id="165" name="Straight Connector 3"/>
          <p:cNvCxnSpPr/>
          <p:nvPr/>
        </p:nvCxnSpPr>
        <p:spPr>
          <a:xfrm flipV="1">
            <a:off x="1461324" y="2192038"/>
            <a:ext cx="0" cy="2448000"/>
          </a:xfrm>
          <a:prstGeom prst="line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3"/>
          <p:cNvCxnSpPr/>
          <p:nvPr/>
        </p:nvCxnSpPr>
        <p:spPr>
          <a:xfrm flipV="1">
            <a:off x="3945864" y="3040724"/>
            <a:ext cx="0" cy="1836000"/>
          </a:xfrm>
          <a:prstGeom prst="line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3"/>
          <p:cNvCxnSpPr/>
          <p:nvPr/>
        </p:nvCxnSpPr>
        <p:spPr>
          <a:xfrm flipH="1" flipV="1">
            <a:off x="6236043" y="1837035"/>
            <a:ext cx="15" cy="3204000"/>
          </a:xfrm>
          <a:prstGeom prst="line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3"/>
          <p:cNvCxnSpPr/>
          <p:nvPr/>
        </p:nvCxnSpPr>
        <p:spPr>
          <a:xfrm flipV="1">
            <a:off x="8502484" y="3502846"/>
            <a:ext cx="0" cy="1620000"/>
          </a:xfrm>
          <a:prstGeom prst="line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3"/>
          <p:cNvCxnSpPr/>
          <p:nvPr/>
        </p:nvCxnSpPr>
        <p:spPr>
          <a:xfrm flipV="1">
            <a:off x="10724168" y="2414957"/>
            <a:ext cx="0" cy="2880000"/>
          </a:xfrm>
          <a:prstGeom prst="line">
            <a:avLst/>
          </a:prstGeom>
          <a:ln w="38100" cap="rnd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5"/>
          <p:cNvGrpSpPr/>
          <p:nvPr/>
        </p:nvGrpSpPr>
        <p:grpSpPr>
          <a:xfrm>
            <a:off x="6794491" y="2071234"/>
            <a:ext cx="2921778" cy="1260000"/>
            <a:chOff x="4347540" y="4172459"/>
            <a:chExt cx="2215058" cy="457817"/>
          </a:xfrm>
        </p:grpSpPr>
        <p:sp>
          <p:nvSpPr>
            <p:cNvPr id="107" name="矩形 106"/>
            <p:cNvSpPr/>
            <p:nvPr/>
          </p:nvSpPr>
          <p:spPr>
            <a:xfrm>
              <a:off x="4347542" y="4401968"/>
              <a:ext cx="419814" cy="2283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4347540" y="4172459"/>
              <a:ext cx="2215058" cy="228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组合 115"/>
          <p:cNvGrpSpPr/>
          <p:nvPr/>
        </p:nvGrpSpPr>
        <p:grpSpPr>
          <a:xfrm>
            <a:off x="994735" y="2399912"/>
            <a:ext cx="591642" cy="591642"/>
            <a:chOff x="4875421" y="2877508"/>
            <a:chExt cx="612620" cy="612620"/>
          </a:xfrm>
        </p:grpSpPr>
        <p:sp>
          <p:nvSpPr>
            <p:cNvPr id="117" name="椭圆 116"/>
            <p:cNvSpPr/>
            <p:nvPr/>
          </p:nvSpPr>
          <p:spPr>
            <a:xfrm>
              <a:off x="4875421" y="2877508"/>
              <a:ext cx="612620" cy="612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7" name="组合 117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119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8" name="组合 140"/>
          <p:cNvGrpSpPr/>
          <p:nvPr/>
        </p:nvGrpSpPr>
        <p:grpSpPr>
          <a:xfrm>
            <a:off x="994735" y="4825341"/>
            <a:ext cx="591642" cy="591642"/>
            <a:chOff x="4875421" y="2877508"/>
            <a:chExt cx="612620" cy="612620"/>
          </a:xfrm>
        </p:grpSpPr>
        <p:sp>
          <p:nvSpPr>
            <p:cNvPr id="143" name="椭圆 142"/>
            <p:cNvSpPr/>
            <p:nvPr/>
          </p:nvSpPr>
          <p:spPr>
            <a:xfrm>
              <a:off x="4875421" y="2877508"/>
              <a:ext cx="612620" cy="6126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9" name="组合 143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145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41839" y="677288"/>
            <a:ext cx="596261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学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门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收录内容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14" name="组合 105"/>
          <p:cNvGrpSpPr/>
          <p:nvPr/>
        </p:nvGrpSpPr>
        <p:grpSpPr>
          <a:xfrm>
            <a:off x="6800842" y="4473143"/>
            <a:ext cx="2719784" cy="1260000"/>
            <a:chOff x="4347540" y="4172459"/>
            <a:chExt cx="2061922" cy="457817"/>
          </a:xfrm>
        </p:grpSpPr>
        <p:sp>
          <p:nvSpPr>
            <p:cNvPr id="115" name="矩形 114"/>
            <p:cNvSpPr/>
            <p:nvPr/>
          </p:nvSpPr>
          <p:spPr>
            <a:xfrm>
              <a:off x="4347541" y="4401968"/>
              <a:ext cx="632145" cy="2283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4347540" y="4172459"/>
              <a:ext cx="2061922" cy="228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34" name="矩形 133"/>
          <p:cNvSpPr/>
          <p:nvPr/>
        </p:nvSpPr>
        <p:spPr>
          <a:xfrm>
            <a:off x="9904732" y="8530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学位论文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758432" y="8506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期刊文章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7542408" y="94714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9674289" y="962371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/>
          <p:cNvSpPr/>
          <p:nvPr/>
        </p:nvSpPr>
        <p:spPr>
          <a:xfrm>
            <a:off x="9870913" y="2218295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135,400+ /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91%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7809482" y="2830475"/>
            <a:ext cx="12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13,900+ 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9%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9658323" y="4585349"/>
            <a:ext cx="2215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198,000+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87%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7808110" y="5311276"/>
            <a:ext cx="1908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30,400+/ 13%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grpSp>
        <p:nvGrpSpPr>
          <p:cNvPr id="109" name="组合 69"/>
          <p:cNvGrpSpPr/>
          <p:nvPr/>
        </p:nvGrpSpPr>
        <p:grpSpPr>
          <a:xfrm>
            <a:off x="1788344" y="2348729"/>
            <a:ext cx="4299418" cy="680144"/>
            <a:chOff x="937749" y="4983426"/>
            <a:chExt cx="2712329" cy="680144"/>
          </a:xfrm>
        </p:grpSpPr>
        <p:sp>
          <p:nvSpPr>
            <p:cNvPr id="160" name="矩形 159"/>
            <p:cNvSpPr/>
            <p:nvPr/>
          </p:nvSpPr>
          <p:spPr>
            <a:xfrm>
              <a:off x="937750" y="5369002"/>
              <a:ext cx="2710228" cy="29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涵盖人文学领域，</a:t>
              </a:r>
              <a:r>
                <a:rPr lang="zh-CN" altLang="zh-TW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历史学、艺术、中国文学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等</a:t>
              </a:r>
              <a:r>
                <a:rPr lang="en-US" altLang="zh-TW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9</a:t>
              </a:r>
              <a:r>
                <a:rPr lang="zh-CN" altLang="zh-TW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个研究领域。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937749" y="4983426"/>
              <a:ext cx="2712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新文科</a:t>
              </a: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（</a:t>
              </a:r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人文学院版</a:t>
              </a: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）</a:t>
              </a:r>
              <a:endParaRPr lang="en-US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7" name="组合 66"/>
          <p:cNvGrpSpPr/>
          <p:nvPr/>
        </p:nvGrpSpPr>
        <p:grpSpPr>
          <a:xfrm>
            <a:off x="1782122" y="4718546"/>
            <a:ext cx="4322116" cy="691270"/>
            <a:chOff x="937750" y="4991664"/>
            <a:chExt cx="2710228" cy="691270"/>
          </a:xfrm>
        </p:grpSpPr>
        <p:sp>
          <p:nvSpPr>
            <p:cNvPr id="168" name="矩形 167"/>
            <p:cNvSpPr/>
            <p:nvPr/>
          </p:nvSpPr>
          <p:spPr>
            <a:xfrm>
              <a:off x="937750" y="5369002"/>
              <a:ext cx="271022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涵盖社会科学领域，</a:t>
              </a:r>
              <a:r>
                <a:rPr lang="zh-CN" altLang="zh-TW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教育学、管理学、体育学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等</a:t>
              </a:r>
              <a:r>
                <a:rPr lang="en-US" altLang="zh-TW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11</a:t>
              </a:r>
              <a:r>
                <a:rPr lang="zh-CN" altLang="zh-TW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个研究领域。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937750" y="4991664"/>
              <a:ext cx="26489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新文科</a:t>
              </a: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（</a:t>
              </a:r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社会科学版</a:t>
              </a: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）</a:t>
              </a:r>
              <a:endParaRPr lang="en-US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/>
      <p:bldP spid="139" grpId="0"/>
      <p:bldP spid="140" grpId="0"/>
      <p:bldP spid="1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75"/>
          <p:cNvSpPr txBox="1"/>
          <p:nvPr/>
        </p:nvSpPr>
        <p:spPr>
          <a:xfrm>
            <a:off x="825893" y="701435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新文科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cxnSp>
        <p:nvCxnSpPr>
          <p:cNvPr id="67" name="直接箭头连接符 10"/>
          <p:cNvCxnSpPr/>
          <p:nvPr/>
        </p:nvCxnSpPr>
        <p:spPr>
          <a:xfrm>
            <a:off x="2002480" y="5295800"/>
            <a:ext cx="9102522" cy="17037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5312697" y="4294275"/>
            <a:ext cx="827471" cy="1614667"/>
            <a:chOff x="6018813" y="4709689"/>
            <a:chExt cx="827471" cy="1202244"/>
          </a:xfrm>
        </p:grpSpPr>
        <p:sp>
          <p:nvSpPr>
            <p:cNvPr id="59" name="矩形 58"/>
            <p:cNvSpPr/>
            <p:nvPr/>
          </p:nvSpPr>
          <p:spPr>
            <a:xfrm>
              <a:off x="6102658" y="4709689"/>
              <a:ext cx="720000" cy="7285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20"/>
            <p:cNvSpPr txBox="1"/>
            <p:nvPr/>
          </p:nvSpPr>
          <p:spPr>
            <a:xfrm>
              <a:off x="6018813" y="5511823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TSSCI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218070" y="4887181"/>
              <a:ext cx="473206" cy="29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rPr>
                <a:t>20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702288" y="2806108"/>
            <a:ext cx="731290" cy="3102830"/>
            <a:chOff x="2100176" y="2809103"/>
            <a:chExt cx="731290" cy="3102830"/>
          </a:xfrm>
        </p:grpSpPr>
        <p:sp>
          <p:nvSpPr>
            <p:cNvPr id="62" name="矩形 61"/>
            <p:cNvSpPr/>
            <p:nvPr/>
          </p:nvSpPr>
          <p:spPr>
            <a:xfrm>
              <a:off x="2100176" y="2809103"/>
              <a:ext cx="720000" cy="24866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22"/>
            <p:cNvSpPr txBox="1"/>
            <p:nvPr/>
          </p:nvSpPr>
          <p:spPr>
            <a:xfrm>
              <a:off x="2100176" y="5511823"/>
              <a:ext cx="731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THCI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214465" y="3855639"/>
              <a:ext cx="53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rPr>
                <a:t>47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657075" y="4935759"/>
            <a:ext cx="720000" cy="976174"/>
            <a:chOff x="3180296" y="4935759"/>
            <a:chExt cx="720000" cy="976174"/>
          </a:xfrm>
        </p:grpSpPr>
        <p:sp>
          <p:nvSpPr>
            <p:cNvPr id="65" name="矩形 64"/>
            <p:cNvSpPr/>
            <p:nvPr/>
          </p:nvSpPr>
          <p:spPr>
            <a:xfrm>
              <a:off x="3180296" y="4935759"/>
              <a:ext cx="720000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24"/>
            <p:cNvSpPr txBox="1"/>
            <p:nvPr/>
          </p:nvSpPr>
          <p:spPr>
            <a:xfrm>
              <a:off x="3180296" y="5511823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SSCI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3369237" y="4935759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4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9408354" y="4655586"/>
            <a:ext cx="989373" cy="1253352"/>
            <a:chOff x="8914749" y="4644569"/>
            <a:chExt cx="989373" cy="1253352"/>
          </a:xfrm>
        </p:grpSpPr>
        <p:sp>
          <p:nvSpPr>
            <p:cNvPr id="66" name="矩形 65"/>
            <p:cNvSpPr/>
            <p:nvPr/>
          </p:nvSpPr>
          <p:spPr>
            <a:xfrm>
              <a:off x="9010008" y="4644569"/>
              <a:ext cx="720000" cy="64623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26"/>
            <p:cNvSpPr txBox="1"/>
            <p:nvPr/>
          </p:nvSpPr>
          <p:spPr>
            <a:xfrm>
              <a:off x="8914749" y="5497811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Scopus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9133405" y="4800806"/>
              <a:ext cx="4732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19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862820" y="1596767"/>
            <a:ext cx="305885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文献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_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新文科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人文学院版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）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3875035" y="4935759"/>
            <a:ext cx="934871" cy="976174"/>
            <a:chOff x="3059109" y="4935759"/>
            <a:chExt cx="934871" cy="976174"/>
          </a:xfrm>
        </p:grpSpPr>
        <p:sp>
          <p:nvSpPr>
            <p:cNvPr id="44" name="矩形 43"/>
            <p:cNvSpPr/>
            <p:nvPr/>
          </p:nvSpPr>
          <p:spPr>
            <a:xfrm>
              <a:off x="3180296" y="4935759"/>
              <a:ext cx="720000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24"/>
            <p:cNvSpPr txBox="1"/>
            <p:nvPr/>
          </p:nvSpPr>
          <p:spPr>
            <a:xfrm>
              <a:off x="3059109" y="5511823"/>
              <a:ext cx="9348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A&amp;HCI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369237" y="4935759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6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7928061" y="4932764"/>
            <a:ext cx="845103" cy="976174"/>
            <a:chOff x="3059109" y="4935759"/>
            <a:chExt cx="845103" cy="976174"/>
          </a:xfrm>
        </p:grpSpPr>
        <p:sp>
          <p:nvSpPr>
            <p:cNvPr id="52" name="矩形 51"/>
            <p:cNvSpPr/>
            <p:nvPr/>
          </p:nvSpPr>
          <p:spPr>
            <a:xfrm>
              <a:off x="3180296" y="4935759"/>
              <a:ext cx="720000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24"/>
            <p:cNvSpPr txBox="1"/>
            <p:nvPr/>
          </p:nvSpPr>
          <p:spPr>
            <a:xfrm>
              <a:off x="3059109" y="5511823"/>
              <a:ext cx="845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CSSCI</a:t>
              </a:r>
              <a:endParaRPr lang="en-US" altLang="zh-CN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369237" y="4935759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8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75"/>
          <p:cNvSpPr txBox="1"/>
          <p:nvPr/>
        </p:nvSpPr>
        <p:spPr>
          <a:xfrm>
            <a:off x="939129" y="670609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新文科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62820" y="1596767"/>
            <a:ext cx="305885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文献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_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新文科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社会科学版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）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76837" y="1980375"/>
            <a:ext cx="9968942" cy="4283569"/>
            <a:chOff x="1978416" y="1255384"/>
            <a:chExt cx="9968942" cy="4283569"/>
          </a:xfrm>
        </p:grpSpPr>
        <p:cxnSp>
          <p:nvCxnSpPr>
            <p:cNvPr id="67" name="直接箭头连接符 10"/>
            <p:cNvCxnSpPr/>
            <p:nvPr/>
          </p:nvCxnSpPr>
          <p:spPr>
            <a:xfrm>
              <a:off x="1978416" y="4922821"/>
              <a:ext cx="9968942" cy="12008"/>
            </a:xfrm>
            <a:prstGeom prst="straightConnector1">
              <a:avLst/>
            </a:prstGeom>
            <a:ln>
              <a:solidFill>
                <a:srgbClr val="53575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群組 6"/>
            <p:cNvGrpSpPr/>
            <p:nvPr/>
          </p:nvGrpSpPr>
          <p:grpSpPr>
            <a:xfrm>
              <a:off x="5288633" y="1255384"/>
              <a:ext cx="827471" cy="4280574"/>
              <a:chOff x="6018813" y="1631359"/>
              <a:chExt cx="827471" cy="4280574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6108032" y="1631359"/>
                <a:ext cx="720000" cy="366443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文本框 20"/>
              <p:cNvSpPr txBox="1"/>
              <p:nvPr/>
            </p:nvSpPr>
            <p:spPr>
              <a:xfrm>
                <a:off x="6018813" y="5511823"/>
                <a:ext cx="827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TSSCI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214606" y="3265931"/>
                <a:ext cx="5309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</a:rPr>
                  <a:t>66</a:t>
                </a:r>
                <a:endPara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6678224" y="4169734"/>
              <a:ext cx="731290" cy="1366224"/>
              <a:chOff x="2100176" y="4545709"/>
              <a:chExt cx="731290" cy="136622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100176" y="4545709"/>
                <a:ext cx="720000" cy="75009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文本框 22"/>
              <p:cNvSpPr txBox="1"/>
              <p:nvPr/>
            </p:nvSpPr>
            <p:spPr>
              <a:xfrm>
                <a:off x="2100176" y="5511823"/>
                <a:ext cx="731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THCI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189128" y="4674732"/>
                <a:ext cx="5309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</a:rPr>
                  <a:t>13</a:t>
                </a:r>
                <a:endPara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2633011" y="4562779"/>
              <a:ext cx="720000" cy="976174"/>
              <a:chOff x="3180296" y="4935759"/>
              <a:chExt cx="720000" cy="976174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180296" y="4935759"/>
                <a:ext cx="720000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文本框 24"/>
              <p:cNvSpPr txBox="1"/>
              <p:nvPr/>
            </p:nvSpPr>
            <p:spPr>
              <a:xfrm>
                <a:off x="3180296" y="5511823"/>
                <a:ext cx="688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SSCI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369237" y="4935759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3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9179042" y="3768351"/>
              <a:ext cx="989373" cy="1767607"/>
              <a:chOff x="8914749" y="4130314"/>
              <a:chExt cx="989373" cy="176760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8996792" y="4130314"/>
                <a:ext cx="720000" cy="115147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文本框 26"/>
              <p:cNvSpPr txBox="1"/>
              <p:nvPr/>
            </p:nvSpPr>
            <p:spPr>
              <a:xfrm>
                <a:off x="8914749" y="5497811"/>
                <a:ext cx="989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Scopus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9133405" y="4547063"/>
                <a:ext cx="473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22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3850111" y="4169734"/>
              <a:ext cx="1088424" cy="1369219"/>
              <a:chOff x="3058249" y="4542714"/>
              <a:chExt cx="1088424" cy="1369219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180296" y="4542714"/>
                <a:ext cx="720000" cy="7530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24"/>
              <p:cNvSpPr txBox="1"/>
              <p:nvPr/>
            </p:nvSpPr>
            <p:spPr>
              <a:xfrm>
                <a:off x="3058249" y="5511823"/>
                <a:ext cx="1088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err="1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EconLit</a:t>
                </a:r>
                <a:endParaRPr lang="en-US" altLang="zh-TW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3299075" y="4803555"/>
                <a:ext cx="473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11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7976189" y="4169734"/>
              <a:ext cx="845103" cy="1366224"/>
              <a:chOff x="3131301" y="4545709"/>
              <a:chExt cx="845103" cy="136622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3180296" y="4545709"/>
                <a:ext cx="720000" cy="75009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24"/>
              <p:cNvSpPr txBox="1"/>
              <p:nvPr/>
            </p:nvSpPr>
            <p:spPr>
              <a:xfrm>
                <a:off x="3131301" y="5511823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CSSCI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321109" y="4767312"/>
                <a:ext cx="473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13</a:t>
                </a:r>
                <a:endPara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10496657" y="4391337"/>
              <a:ext cx="720000" cy="1107398"/>
              <a:chOff x="8996792" y="4741268"/>
              <a:chExt cx="720000" cy="110739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8996792" y="4741268"/>
                <a:ext cx="720000" cy="5405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26"/>
              <p:cNvSpPr txBox="1"/>
              <p:nvPr/>
            </p:nvSpPr>
            <p:spPr>
              <a:xfrm>
                <a:off x="9026300" y="5448556"/>
                <a:ext cx="688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131313"/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ESCI</a:t>
                </a:r>
                <a:endParaRPr lang="en-US" altLang="zh-CN" sz="2000" dirty="0">
                  <a:solidFill>
                    <a:srgbClr val="131313"/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9181533" y="4803999"/>
                <a:ext cx="328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>
                        <a:lumMod val="95000"/>
                      </a:schemeClr>
                    </a:solidFill>
                    <a:latin typeface="Adobe 黑体 Std R" pitchFamily="34" charset="-128"/>
                    <a:ea typeface="Adobe 黑体 Std R" pitchFamily="34" charset="-128"/>
                    <a:cs typeface="Arial" panose="020B0604020202020204" pitchFamily="34" charset="0"/>
                  </a:rPr>
                  <a:t>6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latin typeface="Adobe 黑体 Std R" pitchFamily="34" charset="-128"/>
                  <a:ea typeface="Adobe 黑体 Std R" pitchFamily="34" charset="-128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82805" cy="67856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56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4" name="组合 1"/>
          <p:cNvGrpSpPr/>
          <p:nvPr/>
        </p:nvGrpSpPr>
        <p:grpSpPr>
          <a:xfrm>
            <a:off x="4053085" y="2850690"/>
            <a:ext cx="471094" cy="546469"/>
            <a:chOff x="6633018" y="3026546"/>
            <a:chExt cx="471094" cy="546469"/>
          </a:xfrm>
        </p:grpSpPr>
        <p:sp>
          <p:nvSpPr>
            <p:cNvPr id="5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9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28" name="文本框 75"/>
          <p:cNvSpPr txBox="1"/>
          <p:nvPr/>
        </p:nvSpPr>
        <p:spPr>
          <a:xfrm>
            <a:off x="1054239" y="683638"/>
            <a:ext cx="57241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新文科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33" name="组合 1"/>
          <p:cNvGrpSpPr/>
          <p:nvPr/>
        </p:nvGrpSpPr>
        <p:grpSpPr>
          <a:xfrm>
            <a:off x="4116308" y="4018982"/>
            <a:ext cx="471094" cy="546469"/>
            <a:chOff x="6633018" y="3026546"/>
            <a:chExt cx="471094" cy="546469"/>
          </a:xfrm>
        </p:grpSpPr>
        <p:sp>
          <p:nvSpPr>
            <p:cNvPr id="34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5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37" name="文本框 13"/>
          <p:cNvSpPr txBox="1"/>
          <p:nvPr/>
        </p:nvSpPr>
        <p:spPr>
          <a:xfrm>
            <a:off x="4781759" y="2742721"/>
            <a:ext cx="703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大学专业设置巨变正在到来 计算社会科学等新文科成前沿学科～</a:t>
            </a:r>
            <a:r>
              <a:rPr lang="en-US" altLang="zh-CN" sz="1600" dirty="0"/>
              <a:t>2020/07《</a:t>
            </a:r>
            <a:r>
              <a:rPr lang="zh-CN" altLang="en-US" sz="1600" dirty="0"/>
              <a:t>新浪财经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sp>
        <p:nvSpPr>
          <p:cNvPr id="38" name="矩形 37"/>
          <p:cNvSpPr/>
          <p:nvPr/>
        </p:nvSpPr>
        <p:spPr>
          <a:xfrm>
            <a:off x="3943996" y="1524910"/>
            <a:ext cx="7910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TW" altLang="en-US" sz="2800" dirty="0">
                <a:latin typeface="Microsoft JhengHei" panose="020B0803020504040204" pitchFamily="34" charset="-120"/>
                <a:ea typeface="Microsoft JhengHei" panose="020B0803020504040204" pitchFamily="34" charset="-120"/>
              </a:rPr>
              <a:t>净零转型、智慧政府</a:t>
            </a:r>
            <a:endParaRPr lang="en-US" altLang="zh-TW" sz="2800" dirty="0">
              <a:latin typeface="Microsoft JhengHei" panose="020B0803020504040204" pitchFamily="34" charset="-120"/>
              <a:ea typeface="Microsoft JhengHei" panose="020B0803020504040204" pitchFamily="34" charset="-120"/>
            </a:endParaRPr>
          </a:p>
          <a:p>
            <a:pPr latinLnBrk="1"/>
            <a:r>
              <a:rPr lang="zh-CN" altLang="en-US" sz="2800" dirty="0">
                <a:latin typeface="Microsoft JhengHei" panose="020B0803020504040204" pitchFamily="34" charset="-120"/>
                <a:ea typeface="Microsoft JhengHei" panose="020B0803020504040204" pitchFamily="34" charset="-120"/>
              </a:rPr>
              <a:t>实践科技与人文的对话</a:t>
            </a:r>
            <a:endParaRPr lang="en-US" altLang="zh-TW" sz="2800" dirty="0">
              <a:latin typeface="Microsoft JhengHei" panose="020B0803020504040204" pitchFamily="34" charset="-120"/>
              <a:ea typeface="Microsoft JhengHei" panose="020B0803020504040204" pitchFamily="34" charset="-120"/>
            </a:endParaRPr>
          </a:p>
        </p:txBody>
      </p:sp>
      <p:sp>
        <p:nvSpPr>
          <p:cNvPr id="39" name="文本框 13"/>
          <p:cNvSpPr txBox="1"/>
          <p:nvPr/>
        </p:nvSpPr>
        <p:spPr>
          <a:xfrm>
            <a:off x="4822949" y="3733929"/>
            <a:ext cx="706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面对净零转型挑战，金管会已于</a:t>
            </a:r>
            <a:r>
              <a:rPr lang="en-US" altLang="zh-CN" sz="1600" dirty="0"/>
              <a:t>2020</a:t>
            </a:r>
            <a:r>
              <a:rPr lang="zh-CN" altLang="en-US" sz="1600" dirty="0"/>
              <a:t>年颁布「绿色金融行动方案</a:t>
            </a:r>
            <a:r>
              <a:rPr lang="en-US" altLang="zh-CN" sz="1600" dirty="0"/>
              <a:t>2.0</a:t>
            </a:r>
            <a:r>
              <a:rPr lang="zh-CN" altLang="en-US" sz="1600" dirty="0"/>
              <a:t>」，金管会今年更预计推出升级版的「绿色金融行动方案</a:t>
            </a:r>
            <a:r>
              <a:rPr lang="en-US" altLang="zh-CN" sz="1600" dirty="0"/>
              <a:t>3.0</a:t>
            </a:r>
            <a:r>
              <a:rPr lang="zh-CN" altLang="en-US" sz="1600" dirty="0"/>
              <a:t>」，订定企业是否符合绿色的标准，并进行「永续金融评鉴」，协助建立绿色生态圈。～</a:t>
            </a:r>
            <a:r>
              <a:rPr lang="en-US" altLang="zh-CN" sz="1600" dirty="0"/>
              <a:t>2022/08《</a:t>
            </a:r>
            <a:r>
              <a:rPr lang="zh-CN" altLang="en-US" sz="1600" dirty="0"/>
              <a:t>工商时报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grpSp>
        <p:nvGrpSpPr>
          <p:cNvPr id="40" name="组合 1"/>
          <p:cNvGrpSpPr/>
          <p:nvPr/>
        </p:nvGrpSpPr>
        <p:grpSpPr>
          <a:xfrm>
            <a:off x="4068072" y="5619743"/>
            <a:ext cx="471094" cy="546469"/>
            <a:chOff x="6633018" y="3026546"/>
            <a:chExt cx="471094" cy="546469"/>
          </a:xfrm>
        </p:grpSpPr>
        <p:sp>
          <p:nvSpPr>
            <p:cNvPr id="41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42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43" name="矩形 42"/>
          <p:cNvSpPr/>
          <p:nvPr/>
        </p:nvSpPr>
        <p:spPr>
          <a:xfrm>
            <a:off x="4819135" y="5202875"/>
            <a:ext cx="7026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运用开放资料强化智慧政府治理能量，加速数字转型，透过数据公开也创造民间多元应用，包括卫生医疗</a:t>
            </a:r>
            <a:r>
              <a:rPr lang="en-US" altLang="zh-TW" sz="1600" dirty="0" err="1"/>
              <a:t>eMask</a:t>
            </a:r>
            <a:r>
              <a:rPr lang="en-US" altLang="zh-TW" sz="1600" dirty="0"/>
              <a:t> App</a:t>
            </a:r>
            <a:r>
              <a:rPr lang="zh-TW" altLang="en-US" sz="1600" dirty="0"/>
              <a:t>、居住信息</a:t>
            </a:r>
            <a:r>
              <a:rPr lang="en-US" altLang="zh-TW" sz="1600" dirty="0" err="1"/>
              <a:t>HoYa</a:t>
            </a:r>
            <a:r>
              <a:rPr lang="zh-TW" altLang="en-US" sz="1600" dirty="0"/>
              <a:t>网站等，将民众日常生活结合数据数据及智能推动，让城市进步及更有效率，提升民众福祉与优质生活</a:t>
            </a:r>
            <a:r>
              <a:rPr lang="zh-CN" altLang="zh-TW" sz="1600" dirty="0"/>
              <a:t>。</a:t>
            </a:r>
            <a:r>
              <a:rPr lang="zh-CN" altLang="en-US" sz="1600" dirty="0"/>
              <a:t>～</a:t>
            </a:r>
            <a:r>
              <a:rPr lang="en-US" altLang="zh-CN" sz="1600" dirty="0"/>
              <a:t>2022/</a:t>
            </a:r>
            <a:r>
              <a:rPr lang="en-US" altLang="zh-TW" sz="1600" dirty="0"/>
              <a:t>08</a:t>
            </a:r>
            <a:r>
              <a:rPr lang="en-US" altLang="zh-CN" sz="1600" dirty="0"/>
              <a:t>《</a:t>
            </a:r>
            <a:r>
              <a:rPr lang="zh-TW" altLang="en-US" sz="1600" dirty="0"/>
              <a:t>风传媒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37" grpId="0"/>
      <p:bldP spid="38" grpId="0"/>
      <p:bldP spid="39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49"/>
          <p:cNvGrpSpPr/>
          <p:nvPr/>
        </p:nvGrpSpPr>
        <p:grpSpPr>
          <a:xfrm>
            <a:off x="1027686" y="3296553"/>
            <a:ext cx="591642" cy="591642"/>
            <a:chOff x="4875421" y="2877508"/>
            <a:chExt cx="612620" cy="612620"/>
          </a:xfrm>
        </p:grpSpPr>
        <p:sp>
          <p:nvSpPr>
            <p:cNvPr id="152" name="椭圆 151"/>
            <p:cNvSpPr/>
            <p:nvPr/>
          </p:nvSpPr>
          <p:spPr>
            <a:xfrm>
              <a:off x="4875421" y="2877508"/>
              <a:ext cx="612620" cy="612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8" name="组合 152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154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" name="组合 158"/>
          <p:cNvGrpSpPr/>
          <p:nvPr/>
        </p:nvGrpSpPr>
        <p:grpSpPr>
          <a:xfrm>
            <a:off x="1027684" y="4824039"/>
            <a:ext cx="591642" cy="591642"/>
            <a:chOff x="4875419" y="2877508"/>
            <a:chExt cx="612620" cy="612620"/>
          </a:xfrm>
        </p:grpSpPr>
        <p:sp>
          <p:nvSpPr>
            <p:cNvPr id="161" name="椭圆 160"/>
            <p:cNvSpPr/>
            <p:nvPr/>
          </p:nvSpPr>
          <p:spPr>
            <a:xfrm>
              <a:off x="4875419" y="2877508"/>
              <a:ext cx="612620" cy="6126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0" name="组合 161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163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3" name="组合 56"/>
          <p:cNvGrpSpPr/>
          <p:nvPr/>
        </p:nvGrpSpPr>
        <p:grpSpPr>
          <a:xfrm>
            <a:off x="1754444" y="3225541"/>
            <a:ext cx="4417756" cy="683979"/>
            <a:chOff x="874712" y="3268724"/>
            <a:chExt cx="4417756" cy="683979"/>
          </a:xfrm>
        </p:grpSpPr>
        <p:sp>
          <p:nvSpPr>
            <p:cNvPr id="58" name="矩形 57"/>
            <p:cNvSpPr/>
            <p:nvPr/>
          </p:nvSpPr>
          <p:spPr>
            <a:xfrm>
              <a:off x="874713" y="3624472"/>
              <a:ext cx="4417755" cy="328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信息科学、物理、统计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等</a:t>
              </a: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11</a:t>
              </a: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74712" y="3268724"/>
              <a:ext cx="27731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latin typeface="+mn-ea"/>
                </a:rPr>
                <a:t>基础与应用科学领域</a:t>
              </a:r>
              <a:endParaRPr lang="zh-CN" altLang="en-US" sz="2000" b="1" dirty="0">
                <a:latin typeface="+mn-ea"/>
              </a:endParaRPr>
            </a:p>
          </p:txBody>
        </p:sp>
      </p:grpSp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41839" y="677288"/>
            <a:ext cx="596261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学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门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收录内容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21" name="组合 105"/>
          <p:cNvGrpSpPr/>
          <p:nvPr/>
        </p:nvGrpSpPr>
        <p:grpSpPr>
          <a:xfrm>
            <a:off x="6833791" y="2767675"/>
            <a:ext cx="2395932" cy="1260000"/>
            <a:chOff x="4347540" y="4172459"/>
            <a:chExt cx="1816404" cy="457817"/>
          </a:xfrm>
        </p:grpSpPr>
        <p:sp>
          <p:nvSpPr>
            <p:cNvPr id="123" name="矩形 122"/>
            <p:cNvSpPr/>
            <p:nvPr/>
          </p:nvSpPr>
          <p:spPr>
            <a:xfrm>
              <a:off x="4347541" y="4401968"/>
              <a:ext cx="791009" cy="2283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4347540" y="4172459"/>
              <a:ext cx="1816404" cy="228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34" name="矩形 133"/>
          <p:cNvSpPr/>
          <p:nvPr/>
        </p:nvSpPr>
        <p:spPr>
          <a:xfrm>
            <a:off x="9904732" y="8530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学位论文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758432" y="8506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期刊文章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7542408" y="94714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9674289" y="962371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9349410" y="2908807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55,100+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70%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7991662" y="3553650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23,400+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30%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grpSp>
        <p:nvGrpSpPr>
          <p:cNvPr id="25" name="组合 56"/>
          <p:cNvGrpSpPr/>
          <p:nvPr/>
        </p:nvGrpSpPr>
        <p:grpSpPr>
          <a:xfrm>
            <a:off x="1754445" y="4772021"/>
            <a:ext cx="4417755" cy="690329"/>
            <a:chOff x="874713" y="3262374"/>
            <a:chExt cx="4417755" cy="690329"/>
          </a:xfrm>
        </p:grpSpPr>
        <p:sp>
          <p:nvSpPr>
            <p:cNvPr id="106" name="矩形 105"/>
            <p:cNvSpPr/>
            <p:nvPr/>
          </p:nvSpPr>
          <p:spPr>
            <a:xfrm>
              <a:off x="874713" y="3624472"/>
              <a:ext cx="4417755" cy="328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工程学总论、电机工程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等</a:t>
              </a: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12</a:t>
              </a: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74713" y="3262374"/>
              <a:ext cx="20505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latin typeface="+mn-ea"/>
                </a:rPr>
                <a:t>工程学领域</a:t>
              </a:r>
              <a:endParaRPr lang="zh-CN" altLang="en-US" sz="2000" b="1" dirty="0">
                <a:latin typeface="+mn-ea"/>
              </a:endParaRPr>
            </a:p>
          </p:txBody>
        </p:sp>
      </p:grpSp>
      <p:grpSp>
        <p:nvGrpSpPr>
          <p:cNvPr id="26" name="组合 105"/>
          <p:cNvGrpSpPr/>
          <p:nvPr/>
        </p:nvGrpSpPr>
        <p:grpSpPr>
          <a:xfrm>
            <a:off x="6833792" y="4464157"/>
            <a:ext cx="2043508" cy="1260000"/>
            <a:chOff x="4347540" y="4172459"/>
            <a:chExt cx="1549224" cy="457817"/>
          </a:xfrm>
        </p:grpSpPr>
        <p:sp>
          <p:nvSpPr>
            <p:cNvPr id="129" name="矩形 128"/>
            <p:cNvSpPr/>
            <p:nvPr/>
          </p:nvSpPr>
          <p:spPr>
            <a:xfrm>
              <a:off x="4347541" y="4401968"/>
              <a:ext cx="1072631" cy="2283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4347540" y="4172459"/>
              <a:ext cx="1549224" cy="228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1" name="矩形 150"/>
          <p:cNvSpPr/>
          <p:nvPr/>
        </p:nvSpPr>
        <p:spPr>
          <a:xfrm>
            <a:off x="9087603" y="4616101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62,300+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60%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8413852" y="5267895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42,200+ / 40%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grpSp>
        <p:nvGrpSpPr>
          <p:cNvPr id="109" name="组合 60"/>
          <p:cNvGrpSpPr/>
          <p:nvPr/>
        </p:nvGrpSpPr>
        <p:grpSpPr>
          <a:xfrm>
            <a:off x="1744021" y="1622835"/>
            <a:ext cx="5554702" cy="794064"/>
            <a:chOff x="678014" y="4838504"/>
            <a:chExt cx="4271424" cy="794064"/>
          </a:xfrm>
        </p:grpSpPr>
        <p:sp>
          <p:nvSpPr>
            <p:cNvPr id="111" name="矩形 110"/>
            <p:cNvSpPr/>
            <p:nvPr/>
          </p:nvSpPr>
          <p:spPr>
            <a:xfrm>
              <a:off x="684353" y="5253670"/>
              <a:ext cx="4265085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涵盖基础与应用科学、工程学</a:t>
              </a: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共</a:t>
              </a: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23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个研究领域，</a:t>
              </a:r>
              <a:r>
                <a:rPr lang="zh-TW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合计</a:t>
              </a: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170,547</a:t>
              </a:r>
              <a:r>
                <a:rPr lang="zh-TW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篇文章</a:t>
              </a:r>
              <a:endParaRPr lang="en-US" altLang="zh-CN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78014" y="4838504"/>
              <a:ext cx="4062375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文献</a:t>
              </a:r>
              <a:r>
                <a:rPr lang="en-US" altLang="zh-TW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_</a:t>
              </a:r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新工科</a:t>
              </a:r>
              <a:endParaRPr lang="en-US" altLang="zh-CN" sz="2000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42" grpId="0"/>
      <p:bldP spid="144" grpId="0"/>
      <p:bldP spid="151" grpId="0"/>
      <p:bldP spid="1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75"/>
          <p:cNvSpPr txBox="1"/>
          <p:nvPr/>
        </p:nvSpPr>
        <p:spPr>
          <a:xfrm>
            <a:off x="1053698" y="683638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新工科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81219" y="3847056"/>
            <a:ext cx="720000" cy="740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100176" y="4110667"/>
            <a:ext cx="720000" cy="476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180296" y="3764678"/>
            <a:ext cx="720000" cy="822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226383" y="3443402"/>
            <a:ext cx="720000" cy="11439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箭头连接符 10"/>
          <p:cNvCxnSpPr/>
          <p:nvPr/>
        </p:nvCxnSpPr>
        <p:spPr>
          <a:xfrm>
            <a:off x="371984" y="4587331"/>
            <a:ext cx="5184576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0"/>
          <p:cNvSpPr txBox="1"/>
          <p:nvPr/>
        </p:nvSpPr>
        <p:spPr>
          <a:xfrm>
            <a:off x="894650" y="480335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69" name="文本框 22"/>
          <p:cNvSpPr txBox="1"/>
          <p:nvPr/>
        </p:nvSpPr>
        <p:spPr>
          <a:xfrm>
            <a:off x="2100176" y="480335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0" name="文本框 24"/>
          <p:cNvSpPr txBox="1"/>
          <p:nvPr/>
        </p:nvSpPr>
        <p:spPr>
          <a:xfrm>
            <a:off x="3320342" y="4803355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1" name="文本框 26"/>
          <p:cNvSpPr txBox="1"/>
          <p:nvPr/>
        </p:nvSpPr>
        <p:spPr>
          <a:xfrm>
            <a:off x="4188408" y="480335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Scopus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17597" y="3960262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10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272130" y="41370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17031" y="3996631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10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354758" y="3842542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19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62820" y="1596767"/>
            <a:ext cx="450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文献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_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新工科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基础与应用科学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领域）</a:t>
            </a:r>
            <a:endParaRPr lang="zh-TW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7096676" y="4053002"/>
            <a:ext cx="720000" cy="5384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315633" y="4168331"/>
            <a:ext cx="720000" cy="4231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9395753" y="3731727"/>
            <a:ext cx="720000" cy="8597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0441840" y="3215148"/>
            <a:ext cx="720000" cy="1376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箭头连接符 10"/>
          <p:cNvCxnSpPr/>
          <p:nvPr/>
        </p:nvCxnSpPr>
        <p:spPr>
          <a:xfrm>
            <a:off x="6587441" y="4591451"/>
            <a:ext cx="5184576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7282482" y="415383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4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495826" y="4181037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9516013" y="3943087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11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0576858" y="3737940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23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818781" y="1596767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文献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_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新工科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（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工程学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领域）</a:t>
            </a:r>
            <a:endParaRPr lang="zh-TW" altLang="en-US" dirty="0"/>
          </a:p>
        </p:txBody>
      </p:sp>
      <p:sp>
        <p:nvSpPr>
          <p:cNvPr id="40" name="文本框 20"/>
          <p:cNvSpPr txBox="1"/>
          <p:nvPr/>
        </p:nvSpPr>
        <p:spPr>
          <a:xfrm>
            <a:off x="7110099" y="486513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41" name="文本框 22"/>
          <p:cNvSpPr txBox="1"/>
          <p:nvPr/>
        </p:nvSpPr>
        <p:spPr>
          <a:xfrm>
            <a:off x="8315625" y="486513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42" name="文本框 24"/>
          <p:cNvSpPr txBox="1"/>
          <p:nvPr/>
        </p:nvSpPr>
        <p:spPr>
          <a:xfrm>
            <a:off x="9535791" y="4865138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43" name="文本框 26"/>
          <p:cNvSpPr txBox="1"/>
          <p:nvPr/>
        </p:nvSpPr>
        <p:spPr>
          <a:xfrm>
            <a:off x="10403857" y="4865138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Scopus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5" grpId="0" animBg="1"/>
      <p:bldP spid="66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6" grpId="0"/>
      <p:bldP spid="87" grpId="0"/>
      <p:bldP spid="88" grpId="0"/>
      <p:bldP spid="89" grpId="0"/>
      <p:bldP spid="90" grpId="0"/>
      <p:bldP spid="40" grpId="0"/>
      <p:bldP spid="41" grpId="0"/>
      <p:bldP spid="42" grpId="0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3"/>
          <p:cNvSpPr txBox="1"/>
          <p:nvPr/>
        </p:nvSpPr>
        <p:spPr>
          <a:xfrm>
            <a:off x="4781759" y="3073572"/>
            <a:ext cx="703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台湾</a:t>
            </a:r>
            <a:r>
              <a:rPr lang="en-US" altLang="zh-CN" sz="1600" dirty="0"/>
              <a:t>2050</a:t>
            </a:r>
            <a:r>
              <a:rPr lang="zh-CN" altLang="en-US" sz="1600" dirty="0"/>
              <a:t>年要达成「净零碳排」目标，造纸厂走在前头，采用回收纸循环再生做为原料，燃料也利用造纸过程的副产品，投入沼气发电。业者比较各种再生能源，风电与太阳能光电的供电具有间歇性，相较下，沼气发电同样属于绿电，且供电更稳定。</a:t>
            </a:r>
            <a:r>
              <a:rPr lang="en-US" altLang="zh-CN" sz="1600" dirty="0"/>
              <a:t>…2022/05《</a:t>
            </a:r>
            <a:r>
              <a:rPr lang="zh-CN" altLang="en-US" sz="1600" dirty="0"/>
              <a:t>工商时报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sp>
        <p:nvSpPr>
          <p:cNvPr id="33" name="矩形 32"/>
          <p:cNvSpPr/>
          <p:nvPr/>
        </p:nvSpPr>
        <p:spPr>
          <a:xfrm>
            <a:off x="3943996" y="1722622"/>
            <a:ext cx="7910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3200" dirty="0"/>
              <a:t>台湾产官学界连手</a:t>
            </a:r>
            <a:endParaRPr lang="zh-CN" altLang="en-US" sz="3200" dirty="0"/>
          </a:p>
          <a:p>
            <a:pPr latinLnBrk="1"/>
            <a:r>
              <a:rPr lang="zh-CN" altLang="en-US" sz="3200" dirty="0"/>
              <a:t>瞄准产业能源转型</a:t>
            </a:r>
            <a:endParaRPr lang="zh-CN" altLang="en-US" sz="3200" dirty="0"/>
          </a:p>
        </p:txBody>
      </p:sp>
      <p:sp>
        <p:nvSpPr>
          <p:cNvPr id="34" name="矩形 33"/>
          <p:cNvSpPr/>
          <p:nvPr/>
        </p:nvSpPr>
        <p:spPr>
          <a:xfrm>
            <a:off x="4811878" y="4729476"/>
            <a:ext cx="7026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东华大学与美欧亚绿能于</a:t>
            </a:r>
            <a:r>
              <a:rPr lang="en-US" altLang="zh-CN" sz="1600" dirty="0"/>
              <a:t>8</a:t>
            </a:r>
            <a:r>
              <a:rPr lang="zh-CN" altLang="en-US" sz="1600" dirty="0"/>
              <a:t>月</a:t>
            </a:r>
            <a:r>
              <a:rPr lang="en-US" altLang="zh-CN" sz="1600" dirty="0"/>
              <a:t>4</a:t>
            </a:r>
            <a:r>
              <a:rPr lang="zh-CN" altLang="en-US" sz="1600" dirty="0"/>
              <a:t>日举行合作备忘录签署仪式，双方将以生态监测确保美欧亚花莲鑫升、鑫仁案场与环境共荣、平衡发展，更整合研究数据，建立适用于台湾再生能源案场的生态及绿能规划评估架构，确保绿能发展、生态保育与小区永续，能找到共存共荣的最适解方。～</a:t>
            </a:r>
            <a:r>
              <a:rPr lang="en-US" altLang="zh-CN" sz="1600" dirty="0"/>
              <a:t>2022/08《</a:t>
            </a:r>
            <a:r>
              <a:rPr lang="zh-CN" altLang="en-US" sz="1600" dirty="0"/>
              <a:t>上报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040730" y="4775585"/>
            <a:ext cx="471094" cy="546469"/>
            <a:chOff x="6633018" y="3026546"/>
            <a:chExt cx="471094" cy="546469"/>
          </a:xfrm>
        </p:grpSpPr>
        <p:sp>
          <p:nvSpPr>
            <p:cNvPr id="26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7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56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4" name="组合 1"/>
          <p:cNvGrpSpPr/>
          <p:nvPr/>
        </p:nvGrpSpPr>
        <p:grpSpPr>
          <a:xfrm>
            <a:off x="4040730" y="3132207"/>
            <a:ext cx="471094" cy="546469"/>
            <a:chOff x="6633018" y="3026546"/>
            <a:chExt cx="471094" cy="546469"/>
          </a:xfrm>
        </p:grpSpPr>
        <p:sp>
          <p:nvSpPr>
            <p:cNvPr id="5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9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28" name="文本框 75"/>
          <p:cNvSpPr txBox="1"/>
          <p:nvPr/>
        </p:nvSpPr>
        <p:spPr>
          <a:xfrm>
            <a:off x="1026580" y="683638"/>
            <a:ext cx="57517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新工科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51" grpId="0" animBg="1"/>
      <p:bldP spid="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41839" y="677288"/>
            <a:ext cx="596261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学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门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收录内容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5" name="组合 149"/>
          <p:cNvGrpSpPr/>
          <p:nvPr/>
        </p:nvGrpSpPr>
        <p:grpSpPr>
          <a:xfrm>
            <a:off x="994734" y="2417285"/>
            <a:ext cx="591642" cy="591642"/>
            <a:chOff x="4875421" y="2877508"/>
            <a:chExt cx="612620" cy="612620"/>
          </a:xfrm>
        </p:grpSpPr>
        <p:sp>
          <p:nvSpPr>
            <p:cNvPr id="86" name="椭圆 151"/>
            <p:cNvSpPr/>
            <p:nvPr/>
          </p:nvSpPr>
          <p:spPr>
            <a:xfrm>
              <a:off x="4875421" y="2877508"/>
              <a:ext cx="612620" cy="612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6" name="组合 152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88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7" name="组合 158"/>
          <p:cNvGrpSpPr/>
          <p:nvPr/>
        </p:nvGrpSpPr>
        <p:grpSpPr>
          <a:xfrm>
            <a:off x="1027684" y="4826237"/>
            <a:ext cx="591642" cy="591642"/>
            <a:chOff x="4875419" y="2877508"/>
            <a:chExt cx="612620" cy="612620"/>
          </a:xfrm>
        </p:grpSpPr>
        <p:sp>
          <p:nvSpPr>
            <p:cNvPr id="96" name="椭圆 160"/>
            <p:cNvSpPr/>
            <p:nvPr/>
          </p:nvSpPr>
          <p:spPr>
            <a:xfrm>
              <a:off x="4875419" y="2877508"/>
              <a:ext cx="612620" cy="6126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8" name="组合 161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98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2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3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9" name="组合 59"/>
          <p:cNvGrpSpPr/>
          <p:nvPr/>
        </p:nvGrpSpPr>
        <p:grpSpPr>
          <a:xfrm>
            <a:off x="1754444" y="4737079"/>
            <a:ext cx="4417756" cy="712963"/>
            <a:chOff x="874712" y="3262374"/>
            <a:chExt cx="4417756" cy="712963"/>
          </a:xfrm>
        </p:grpSpPr>
        <p:sp>
          <p:nvSpPr>
            <p:cNvPr id="112" name="矩形 111"/>
            <p:cNvSpPr/>
            <p:nvPr/>
          </p:nvSpPr>
          <p:spPr>
            <a:xfrm>
              <a:off x="874713" y="3624472"/>
              <a:ext cx="4417755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涵盖医药卫生领域，</a:t>
              </a: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社会医学、内科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等</a:t>
              </a: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12</a:t>
              </a: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74712" y="3262374"/>
              <a:ext cx="43415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b="1" dirty="0">
                  <a:latin typeface="+mn-ea"/>
                </a:rPr>
                <a:t>文献</a:t>
              </a:r>
              <a:r>
                <a:rPr lang="en-US" altLang="zh-TW" sz="2000" b="1" dirty="0">
                  <a:latin typeface="+mn-ea"/>
                </a:rPr>
                <a:t>_</a:t>
              </a:r>
              <a:r>
                <a:rPr lang="zh-CN" altLang="en-US" sz="2000" b="1" dirty="0">
                  <a:latin typeface="+mn-ea"/>
                </a:rPr>
                <a:t>新医科</a:t>
              </a:r>
              <a:endParaRPr lang="zh-CN" altLang="en-US" sz="2000" b="1" dirty="0">
                <a:latin typeface="+mn-ea"/>
              </a:endParaRPr>
            </a:p>
          </p:txBody>
        </p:sp>
      </p:grpSp>
      <p:grpSp>
        <p:nvGrpSpPr>
          <p:cNvPr id="22" name="组合 105"/>
          <p:cNvGrpSpPr/>
          <p:nvPr/>
        </p:nvGrpSpPr>
        <p:grpSpPr>
          <a:xfrm>
            <a:off x="6821092" y="4460879"/>
            <a:ext cx="2921778" cy="1260000"/>
            <a:chOff x="4347540" y="4172459"/>
            <a:chExt cx="2215058" cy="457817"/>
          </a:xfrm>
        </p:grpSpPr>
        <p:sp>
          <p:nvSpPr>
            <p:cNvPr id="132" name="矩形 131"/>
            <p:cNvSpPr/>
            <p:nvPr/>
          </p:nvSpPr>
          <p:spPr>
            <a:xfrm>
              <a:off x="4347541" y="4401968"/>
              <a:ext cx="576783" cy="2283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4347540" y="4172459"/>
              <a:ext cx="2215058" cy="228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34" name="矩形 133"/>
          <p:cNvSpPr/>
          <p:nvPr/>
        </p:nvSpPr>
        <p:spPr>
          <a:xfrm>
            <a:off x="9904732" y="8530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学位论文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758432" y="8506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期刊文章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7542408" y="94714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9674289" y="962371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59"/>
          <p:cNvGrpSpPr/>
          <p:nvPr/>
        </p:nvGrpSpPr>
        <p:grpSpPr>
          <a:xfrm>
            <a:off x="1721492" y="2325609"/>
            <a:ext cx="4621643" cy="747803"/>
            <a:chOff x="874712" y="3227534"/>
            <a:chExt cx="4621643" cy="747803"/>
          </a:xfrm>
        </p:grpSpPr>
        <p:sp>
          <p:nvSpPr>
            <p:cNvPr id="61" name="矩形 60"/>
            <p:cNvSpPr/>
            <p:nvPr/>
          </p:nvSpPr>
          <p:spPr>
            <a:xfrm>
              <a:off x="874713" y="3624472"/>
              <a:ext cx="4621642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涵盖生物农学领域，</a:t>
              </a: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农业、渔业、畜牧</a:t>
              </a: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等</a:t>
              </a:r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11</a:t>
              </a:r>
              <a:r>
                <a:rPr lang="zh-CN" altLang="zh-TW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个研究领域。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74712" y="3227534"/>
              <a:ext cx="43827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b="1" dirty="0">
                  <a:latin typeface="+mn-ea"/>
                </a:rPr>
                <a:t>文献</a:t>
              </a:r>
              <a:r>
                <a:rPr lang="en-US" altLang="zh-TW" sz="2000" b="1" dirty="0">
                  <a:latin typeface="+mn-ea"/>
                </a:rPr>
                <a:t>_</a:t>
              </a:r>
              <a:r>
                <a:rPr lang="zh-CN" altLang="en-US" sz="2000" b="1" dirty="0">
                  <a:latin typeface="+mn-ea"/>
                </a:rPr>
                <a:t>新农科</a:t>
              </a:r>
              <a:endParaRPr lang="zh-CN" altLang="en-US" sz="2000" b="1" dirty="0">
                <a:latin typeface="+mn-ea"/>
              </a:endParaRPr>
            </a:p>
          </p:txBody>
        </p:sp>
      </p:grpSp>
      <p:grpSp>
        <p:nvGrpSpPr>
          <p:cNvPr id="24" name="组合 105"/>
          <p:cNvGrpSpPr/>
          <p:nvPr/>
        </p:nvGrpSpPr>
        <p:grpSpPr>
          <a:xfrm>
            <a:off x="6800839" y="2081675"/>
            <a:ext cx="2653108" cy="1260000"/>
            <a:chOff x="4347540" y="4172459"/>
            <a:chExt cx="2011374" cy="457817"/>
          </a:xfrm>
        </p:grpSpPr>
        <p:sp>
          <p:nvSpPr>
            <p:cNvPr id="126" name="矩形 125"/>
            <p:cNvSpPr/>
            <p:nvPr/>
          </p:nvSpPr>
          <p:spPr>
            <a:xfrm>
              <a:off x="4347542" y="4401968"/>
              <a:ext cx="711577" cy="2283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4347540" y="4172459"/>
              <a:ext cx="2011374" cy="228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9" name="矩形 148"/>
          <p:cNvSpPr/>
          <p:nvPr/>
        </p:nvSpPr>
        <p:spPr>
          <a:xfrm>
            <a:off x="9452376" y="2246920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54,900+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85%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7748128" y="2856237"/>
            <a:ext cx="1239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9,700+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15%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9738903" y="4634362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138,100+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89%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7590580" y="5251917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16,800+</a:t>
            </a:r>
            <a:r>
              <a:rPr lang="zh-TW" altLang="en-US" sz="1600" dirty="0">
                <a:latin typeface="Adobe 宋体 Std L" pitchFamily="18" charset="-128"/>
                <a:ea typeface="Adobe 宋体 Std L" pitchFamily="18" charset="-128"/>
              </a:rPr>
              <a:t> </a:t>
            </a:r>
            <a:r>
              <a:rPr lang="en-US" altLang="zh-TW" sz="1600" dirty="0">
                <a:latin typeface="Adobe 宋体 Std L" pitchFamily="18" charset="-128"/>
                <a:ea typeface="Adobe 宋体 Std L" pitchFamily="18" charset="-128"/>
              </a:rPr>
              <a:t>/ 11%</a:t>
            </a:r>
            <a:endParaRPr lang="zh-CN" altLang="en-US" sz="1600" dirty="0">
              <a:latin typeface="Adobe 宋体 Std L" pitchFamily="18" charset="-128"/>
              <a:ea typeface="Adobe 宋体 Std L" pitchFamily="18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49" grpId="0"/>
      <p:bldP spid="150" grpId="0"/>
      <p:bldP spid="158" grpId="0"/>
      <p:bldP spid="1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75"/>
          <p:cNvSpPr txBox="1"/>
          <p:nvPr/>
        </p:nvSpPr>
        <p:spPr>
          <a:xfrm>
            <a:off x="1054238" y="683638"/>
            <a:ext cx="531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新农科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204058" y="4374296"/>
            <a:ext cx="1256321" cy="1167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313908" y="5215233"/>
            <a:ext cx="1256321" cy="3348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299108" y="2347788"/>
            <a:ext cx="1256321" cy="32242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箭头连接符 10"/>
          <p:cNvCxnSpPr/>
          <p:nvPr/>
        </p:nvCxnSpPr>
        <p:spPr>
          <a:xfrm>
            <a:off x="2603156" y="5544085"/>
            <a:ext cx="7237634" cy="13589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0"/>
          <p:cNvSpPr txBox="1"/>
          <p:nvPr/>
        </p:nvSpPr>
        <p:spPr>
          <a:xfrm>
            <a:off x="3448416" y="5750724"/>
            <a:ext cx="118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0" name="文本框 24"/>
          <p:cNvSpPr txBox="1"/>
          <p:nvPr/>
        </p:nvSpPr>
        <p:spPr>
          <a:xfrm>
            <a:off x="5692851" y="5758965"/>
            <a:ext cx="663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1" name="文本框 26"/>
          <p:cNvSpPr txBox="1"/>
          <p:nvPr/>
        </p:nvSpPr>
        <p:spPr>
          <a:xfrm>
            <a:off x="7483557" y="5734250"/>
            <a:ext cx="172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Scopus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631383" y="4753568"/>
            <a:ext cx="610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6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683886" y="5198894"/>
            <a:ext cx="52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1</a:t>
            </a:r>
            <a:endParaRPr lang="zh-CN" altLang="en-US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707574" y="3974068"/>
            <a:ext cx="81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15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393371" y="1522510"/>
            <a:ext cx="14430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b="1" dirty="0">
                <a:latin typeface="+mn-ea"/>
              </a:rPr>
              <a:t>文献</a:t>
            </a:r>
            <a:r>
              <a:rPr lang="en-US" altLang="zh-TW" b="1" dirty="0">
                <a:latin typeface="+mn-ea"/>
              </a:rPr>
              <a:t>_</a:t>
            </a:r>
            <a:r>
              <a:rPr lang="zh-CN" altLang="en-US" b="1" dirty="0">
                <a:latin typeface="+mn-ea"/>
              </a:rPr>
              <a:t>新农科</a:t>
            </a: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68" grpId="0"/>
      <p:bldP spid="70" grpId="0"/>
      <p:bldP spid="71" grpId="0"/>
      <p:bldP spid="73" grpId="0"/>
      <p:bldP spid="74" grpId="0"/>
      <p:bldP spid="75" grpId="0"/>
      <p:bldP spid="7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40730" y="4809620"/>
            <a:ext cx="471094" cy="546469"/>
            <a:chOff x="6633018" y="3026546"/>
            <a:chExt cx="471094" cy="546469"/>
          </a:xfrm>
        </p:grpSpPr>
        <p:sp>
          <p:nvSpPr>
            <p:cNvPr id="26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7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3"/>
          <p:cNvSpPr txBox="1"/>
          <p:nvPr/>
        </p:nvSpPr>
        <p:spPr>
          <a:xfrm>
            <a:off x="4781759" y="2797806"/>
            <a:ext cx="7080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型农培训迈入第十年，透过青年培训计划，吸引各领域青年返乡投入农业生产，型农是一个大家庭，培训过后的型农更成立「型农大联盟」的新农业生力军，有农二代、农三代，有带着不同专长跨领域回来务农的伙伴，除了招募新血外</a:t>
            </a:r>
            <a:r>
              <a:rPr lang="en-US" altLang="zh-CN" sz="1600" dirty="0"/>
              <a:t>… 2022/08《</a:t>
            </a:r>
            <a:r>
              <a:rPr lang="zh-CN" altLang="en-US" sz="1600" dirty="0"/>
              <a:t>台湾新生报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sp>
        <p:nvSpPr>
          <p:cNvPr id="54" name="矩形 53"/>
          <p:cNvSpPr/>
          <p:nvPr/>
        </p:nvSpPr>
        <p:spPr>
          <a:xfrm>
            <a:off x="3943996" y="1524910"/>
            <a:ext cx="7910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3200" dirty="0"/>
              <a:t>青年返乡  冷链不断链</a:t>
            </a:r>
            <a:endParaRPr lang="zh-CN" altLang="en-US" sz="3200" dirty="0"/>
          </a:p>
          <a:p>
            <a:pPr latinLnBrk="1"/>
            <a:r>
              <a:rPr lang="zh-CN" altLang="en-US" sz="3200" dirty="0"/>
              <a:t>人力技术连手迈向永续</a:t>
            </a:r>
            <a:endParaRPr lang="zh-CN" altLang="en-US" sz="3200" dirty="0"/>
          </a:p>
        </p:txBody>
      </p:sp>
      <p:pic>
        <p:nvPicPr>
          <p:cNvPr id="5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56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4" name="组合 1"/>
          <p:cNvGrpSpPr/>
          <p:nvPr/>
        </p:nvGrpSpPr>
        <p:grpSpPr>
          <a:xfrm>
            <a:off x="4040730" y="2967447"/>
            <a:ext cx="471094" cy="546469"/>
            <a:chOff x="6633018" y="3026546"/>
            <a:chExt cx="471094" cy="546469"/>
          </a:xfrm>
        </p:grpSpPr>
        <p:sp>
          <p:nvSpPr>
            <p:cNvPr id="5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9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0" name="文本框 13"/>
          <p:cNvSpPr txBox="1"/>
          <p:nvPr/>
        </p:nvSpPr>
        <p:spPr>
          <a:xfrm>
            <a:off x="4822949" y="4725453"/>
            <a:ext cx="706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分别于桃园、云林建立消费型及产地型区域肉品屠宰物流中心，以及改善升级</a:t>
            </a:r>
            <a:r>
              <a:rPr lang="en-US" altLang="zh-CN" sz="1600" dirty="0"/>
              <a:t>10</a:t>
            </a:r>
            <a:r>
              <a:rPr lang="zh-CN" altLang="en-US" sz="1600" dirty="0"/>
              <a:t>处肉品市场及家禽市场设施设备，并协助农企业及农民团体升级屠宰分切、加工冷链等设施，建立畜禽肉品全程冷链不断链之示范模式</a:t>
            </a:r>
            <a:r>
              <a:rPr lang="en-US" altLang="zh-CN" sz="1600" dirty="0"/>
              <a:t>… ~2022/01《ETTODAY》</a:t>
            </a:r>
            <a:endParaRPr lang="en-US" altLang="zh-CN" sz="1600" dirty="0"/>
          </a:p>
        </p:txBody>
      </p:sp>
      <p:sp>
        <p:nvSpPr>
          <p:cNvPr id="28" name="文本框 75"/>
          <p:cNvSpPr txBox="1"/>
          <p:nvPr/>
        </p:nvSpPr>
        <p:spPr>
          <a:xfrm>
            <a:off x="1054238" y="683638"/>
            <a:ext cx="57241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新农科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4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35" name="任意多边形 3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75"/>
          <p:cNvSpPr txBox="1"/>
          <p:nvPr/>
        </p:nvSpPr>
        <p:spPr>
          <a:xfrm>
            <a:off x="1026580" y="683638"/>
            <a:ext cx="57517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新医科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204058" y="4450388"/>
            <a:ext cx="1256321" cy="1381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313908" y="3429000"/>
            <a:ext cx="1256321" cy="24113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299108" y="2841523"/>
            <a:ext cx="1256321" cy="3020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直接箭头连接符 10"/>
          <p:cNvCxnSpPr/>
          <p:nvPr/>
        </p:nvCxnSpPr>
        <p:spPr>
          <a:xfrm>
            <a:off x="2603156" y="5834365"/>
            <a:ext cx="7237634" cy="13589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0"/>
          <p:cNvSpPr txBox="1"/>
          <p:nvPr/>
        </p:nvSpPr>
        <p:spPr>
          <a:xfrm>
            <a:off x="3448416" y="6041004"/>
            <a:ext cx="118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0" name="文本框 24"/>
          <p:cNvSpPr txBox="1"/>
          <p:nvPr/>
        </p:nvSpPr>
        <p:spPr>
          <a:xfrm>
            <a:off x="5313405" y="6049245"/>
            <a:ext cx="136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MEDLINE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1" name="文本框 26"/>
          <p:cNvSpPr txBox="1"/>
          <p:nvPr/>
        </p:nvSpPr>
        <p:spPr>
          <a:xfrm>
            <a:off x="7483557" y="6024530"/>
            <a:ext cx="172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Scopus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614909" y="4846140"/>
            <a:ext cx="610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673064" y="4342992"/>
            <a:ext cx="526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29</a:t>
            </a:r>
            <a:endParaRPr lang="zh-CN" altLang="en-US" sz="2400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658413" y="3989045"/>
            <a:ext cx="81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41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348024" y="1635284"/>
            <a:ext cx="15457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b="1" dirty="0">
                <a:latin typeface="+mn-ea"/>
              </a:rPr>
              <a:t>文献</a:t>
            </a:r>
            <a:r>
              <a:rPr lang="en-US" altLang="zh-TW" b="1" dirty="0">
                <a:latin typeface="+mn-ea"/>
              </a:rPr>
              <a:t>_</a:t>
            </a:r>
            <a:r>
              <a:rPr lang="zh-CN" altLang="en-US" b="1" dirty="0">
                <a:latin typeface="+mn-ea"/>
              </a:rPr>
              <a:t>新医科</a:t>
            </a: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68" grpId="0"/>
      <p:bldP spid="70" grpId="0"/>
      <p:bldP spid="71" grpId="0"/>
      <p:bldP spid="73" grpId="0"/>
      <p:bldP spid="74" grpId="0"/>
      <p:bldP spid="75" grpId="0"/>
      <p:bldP spid="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40730" y="4401997"/>
            <a:ext cx="471094" cy="546469"/>
            <a:chOff x="6633018" y="3026546"/>
            <a:chExt cx="471094" cy="546469"/>
          </a:xfrm>
        </p:grpSpPr>
        <p:sp>
          <p:nvSpPr>
            <p:cNvPr id="26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7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3" name="任意多边形 62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5" name="任意多边形 64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13"/>
          <p:cNvSpPr txBox="1"/>
          <p:nvPr/>
        </p:nvSpPr>
        <p:spPr>
          <a:xfrm>
            <a:off x="4781759" y="2974078"/>
            <a:ext cx="703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「台湾精准医疗计划」跨越</a:t>
            </a:r>
            <a:r>
              <a:rPr lang="en-US" altLang="zh-CN" sz="1600" dirty="0"/>
              <a:t>50</a:t>
            </a:r>
            <a:r>
              <a:rPr lang="zh-CN" altLang="en-US" sz="1600" dirty="0"/>
              <a:t>万人里程碑之后，郭沛恩预估，大约两年后，可以达到</a:t>
            </a:r>
            <a:r>
              <a:rPr lang="en-US" altLang="zh-CN" sz="1600" dirty="0"/>
              <a:t>100</a:t>
            </a:r>
            <a:r>
              <a:rPr lang="zh-CN" altLang="en-US" sz="1600" dirty="0"/>
              <a:t>万人的目标。这项研究结果可适用全球华人，约占全球人口的</a:t>
            </a:r>
            <a:r>
              <a:rPr lang="en-US" altLang="zh-CN" sz="1600" dirty="0"/>
              <a:t>5</a:t>
            </a:r>
            <a:r>
              <a:rPr lang="zh-CN" altLang="en-US" sz="1600" dirty="0"/>
              <a:t>分之</a:t>
            </a:r>
            <a:r>
              <a:rPr lang="en-US" altLang="zh-CN" sz="1600" dirty="0"/>
              <a:t>1</a:t>
            </a:r>
            <a:r>
              <a:rPr lang="zh-CN" altLang="en-US" sz="1600" dirty="0"/>
              <a:t>，影响深远</a:t>
            </a:r>
            <a:r>
              <a:rPr lang="en-US" altLang="zh-CN" sz="1600" dirty="0"/>
              <a:t>…</a:t>
            </a:r>
            <a:r>
              <a:rPr lang="zh-CN" altLang="en-US" sz="1600" dirty="0"/>
              <a:t>研究团队取得民众的基因数据进行大数据分析，重点是透过</a:t>
            </a:r>
            <a:r>
              <a:rPr lang="en-US" altLang="zh-CN" sz="1600" dirty="0"/>
              <a:t>AI</a:t>
            </a:r>
            <a:r>
              <a:rPr lang="zh-CN" altLang="en-US" sz="1600" dirty="0"/>
              <a:t>算法建立预测疾病的模型</a:t>
            </a:r>
            <a:r>
              <a:rPr lang="en-US" altLang="zh-CN" sz="1600" dirty="0"/>
              <a:t>…</a:t>
            </a:r>
            <a:r>
              <a:rPr lang="zh-CN" altLang="en-US" sz="1600" dirty="0"/>
              <a:t>～</a:t>
            </a:r>
            <a:r>
              <a:rPr lang="en-US" altLang="zh-CN" sz="1600" dirty="0"/>
              <a:t>2022/08  《</a:t>
            </a:r>
            <a:r>
              <a:rPr lang="zh-CN" altLang="en-US" sz="1600" dirty="0"/>
              <a:t>风传媒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sp>
        <p:nvSpPr>
          <p:cNvPr id="54" name="矩形 53"/>
          <p:cNvSpPr/>
          <p:nvPr/>
        </p:nvSpPr>
        <p:spPr>
          <a:xfrm>
            <a:off x="3943996" y="1706146"/>
            <a:ext cx="7910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3200" dirty="0"/>
              <a:t>医疗护理学科表现杰出</a:t>
            </a:r>
            <a:endParaRPr lang="zh-CN" altLang="en-US" sz="3200" dirty="0"/>
          </a:p>
          <a:p>
            <a:pPr latinLnBrk="1"/>
            <a:r>
              <a:rPr lang="zh-CN" altLang="en-US" sz="3200" dirty="0"/>
              <a:t>高龄医学 精准医疗持续耕耘深化</a:t>
            </a:r>
            <a:endParaRPr lang="zh-CN" altLang="en-US" sz="3200" dirty="0"/>
          </a:p>
        </p:txBody>
      </p:sp>
      <p:pic>
        <p:nvPicPr>
          <p:cNvPr id="5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56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4" name="组合 1"/>
          <p:cNvGrpSpPr/>
          <p:nvPr/>
        </p:nvGrpSpPr>
        <p:grpSpPr>
          <a:xfrm>
            <a:off x="4040730" y="3143719"/>
            <a:ext cx="471094" cy="546469"/>
            <a:chOff x="6633018" y="3026546"/>
            <a:chExt cx="471094" cy="546469"/>
          </a:xfrm>
        </p:grpSpPr>
        <p:sp>
          <p:nvSpPr>
            <p:cNvPr id="5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59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5" y="3082563"/>
              <a:ext cx="434435" cy="434435"/>
            </a:xfrm>
            <a:prstGeom prst="rect">
              <a:avLst/>
            </a:prstGeom>
          </p:spPr>
        </p:pic>
      </p:grpSp>
      <p:sp>
        <p:nvSpPr>
          <p:cNvPr id="60" name="文本框 13"/>
          <p:cNvSpPr txBox="1"/>
          <p:nvPr/>
        </p:nvSpPr>
        <p:spPr>
          <a:xfrm>
            <a:off x="4822949" y="4317830"/>
            <a:ext cx="706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成大医学院与嘉义基督教医院今天共同成立「嘉成高龄医学研究中心」，未来由嘉基投注经费，成大投入研究量能，发展小区与高龄健康议题、高龄医学、医材与辅具三方面，提升未来高龄照护的质量。。～</a:t>
            </a:r>
            <a:r>
              <a:rPr lang="en-US" altLang="zh-CN" sz="1600" dirty="0"/>
              <a:t>2022/07《</a:t>
            </a:r>
            <a:r>
              <a:rPr lang="zh-CN" altLang="en-US" sz="1600" dirty="0"/>
              <a:t>联合新闻网</a:t>
            </a:r>
            <a:r>
              <a:rPr lang="en-US" altLang="zh-CN" sz="1600" dirty="0"/>
              <a:t>》</a:t>
            </a:r>
            <a:endParaRPr lang="en-US" altLang="zh-CN" sz="1600" dirty="0"/>
          </a:p>
        </p:txBody>
      </p:sp>
      <p:sp>
        <p:nvSpPr>
          <p:cNvPr id="28" name="文本框 75"/>
          <p:cNvSpPr txBox="1"/>
          <p:nvPr/>
        </p:nvSpPr>
        <p:spPr>
          <a:xfrm>
            <a:off x="1026580" y="683638"/>
            <a:ext cx="57517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产品内容概览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－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文献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_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新医科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4" grpId="0"/>
      <p:bldP spid="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占位符 34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4" name="任意多边形 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7" name="任意多边形 6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48937" y="68998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台湾学术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内容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新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产品</a:t>
            </a:r>
            <a:endParaRPr lang="en-US" altLang="zh-CN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9" name="PA_椭圆 13"/>
          <p:cNvSpPr/>
          <p:nvPr>
            <p:custDataLst>
              <p:tags r:id="rId2"/>
            </p:custDataLst>
          </p:nvPr>
        </p:nvSpPr>
        <p:spPr>
          <a:xfrm rot="2687795">
            <a:off x="3887547" y="3254195"/>
            <a:ext cx="4432300" cy="1974850"/>
          </a:xfrm>
          <a:prstGeom prst="ellipse">
            <a:avLst/>
          </a:prstGeom>
          <a:noFill/>
          <a:ln w="1905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椭圆 213"/>
          <p:cNvSpPr/>
          <p:nvPr>
            <p:custDataLst>
              <p:tags r:id="rId3"/>
            </p:custDataLst>
          </p:nvPr>
        </p:nvSpPr>
        <p:spPr>
          <a:xfrm rot="8087795">
            <a:off x="3873165" y="3254195"/>
            <a:ext cx="4432300" cy="1974850"/>
          </a:xfrm>
          <a:prstGeom prst="ellipse">
            <a:avLst/>
          </a:prstGeom>
          <a:noFill/>
          <a:ln w="1905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椭圆 214"/>
          <p:cNvSpPr/>
          <p:nvPr>
            <p:custDataLst>
              <p:tags r:id="rId4"/>
            </p:custDataLst>
          </p:nvPr>
        </p:nvSpPr>
        <p:spPr>
          <a:xfrm>
            <a:off x="6025910" y="5448135"/>
            <a:ext cx="155575" cy="155575"/>
          </a:xfrm>
          <a:prstGeom prst="ellipse">
            <a:avLst/>
          </a:prstGeom>
          <a:solidFill>
            <a:srgbClr val="1B677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PA_椭圆 215"/>
          <p:cNvSpPr/>
          <p:nvPr>
            <p:custDataLst>
              <p:tags r:id="rId5"/>
            </p:custDataLst>
          </p:nvPr>
        </p:nvSpPr>
        <p:spPr>
          <a:xfrm>
            <a:off x="6018211" y="2892428"/>
            <a:ext cx="155575" cy="155575"/>
          </a:xfrm>
          <a:prstGeom prst="ellipse">
            <a:avLst/>
          </a:prstGeom>
          <a:solidFill>
            <a:srgbClr val="1B677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椭圆 217"/>
          <p:cNvSpPr/>
          <p:nvPr>
            <p:custDataLst>
              <p:tags r:id="rId6"/>
            </p:custDataLst>
          </p:nvPr>
        </p:nvSpPr>
        <p:spPr>
          <a:xfrm>
            <a:off x="7292973" y="4200525"/>
            <a:ext cx="155575" cy="155575"/>
          </a:xfrm>
          <a:prstGeom prst="ellipse">
            <a:avLst/>
          </a:prstGeom>
          <a:solidFill>
            <a:srgbClr val="1B6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椭圆 218"/>
          <p:cNvSpPr/>
          <p:nvPr>
            <p:custDataLst>
              <p:tags r:id="rId7"/>
            </p:custDataLst>
          </p:nvPr>
        </p:nvSpPr>
        <p:spPr>
          <a:xfrm>
            <a:off x="4752976" y="4176844"/>
            <a:ext cx="155575" cy="155575"/>
          </a:xfrm>
          <a:prstGeom prst="ellipse">
            <a:avLst/>
          </a:prstGeom>
          <a:solidFill>
            <a:srgbClr val="1B6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文本框 219"/>
          <p:cNvSpPr txBox="1"/>
          <p:nvPr>
            <p:custDataLst>
              <p:tags r:id="rId8"/>
            </p:custDataLst>
          </p:nvPr>
        </p:nvSpPr>
        <p:spPr>
          <a:xfrm>
            <a:off x="4657220" y="2408506"/>
            <a:ext cx="889000" cy="1323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solidFill>
                  <a:schemeClr val="accent1">
                    <a:alpha val="90000"/>
                  </a:schemeClr>
                </a:solidFill>
                <a:latin typeface="Calibri" panose="020F05020202040A0204" pitchFamily="34" charset="0"/>
                <a:cs typeface="Calibri" panose="020F05020202040A0204" pitchFamily="34" charset="0"/>
              </a:rPr>
              <a:t>1</a:t>
            </a:r>
            <a:endParaRPr lang="zh-CN" altLang="en-US" sz="8000" dirty="0">
              <a:solidFill>
                <a:schemeClr val="accent1">
                  <a:alpha val="90000"/>
                </a:schemeClr>
              </a:solidFill>
              <a:latin typeface="Calibri" panose="020F05020202040A0204" pitchFamily="34" charset="0"/>
              <a:cs typeface="Calibri" panose="020F05020202040A0204" pitchFamily="34" charset="0"/>
            </a:endParaRPr>
          </a:p>
        </p:txBody>
      </p:sp>
      <p:sp>
        <p:nvSpPr>
          <p:cNvPr id="26" name="PA_文本框 220"/>
          <p:cNvSpPr txBox="1"/>
          <p:nvPr>
            <p:custDataLst>
              <p:tags r:id="rId9"/>
            </p:custDataLst>
          </p:nvPr>
        </p:nvSpPr>
        <p:spPr>
          <a:xfrm>
            <a:off x="6829928" y="2414480"/>
            <a:ext cx="889000" cy="1323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solidFill>
                  <a:schemeClr val="accent1">
                    <a:alpha val="90000"/>
                  </a:schemeClr>
                </a:solidFill>
                <a:latin typeface="Calibri" panose="020F05020202040A0204" pitchFamily="34" charset="0"/>
                <a:cs typeface="Calibri" panose="020F05020202040A0204" pitchFamily="34" charset="0"/>
              </a:rPr>
              <a:t>2</a:t>
            </a:r>
            <a:endParaRPr lang="zh-CN" altLang="en-US" sz="8000" dirty="0">
              <a:solidFill>
                <a:schemeClr val="accent1">
                  <a:alpha val="90000"/>
                </a:schemeClr>
              </a:solidFill>
              <a:latin typeface="Calibri" panose="020F05020202040A0204" pitchFamily="34" charset="0"/>
              <a:cs typeface="Calibri" panose="020F05020202040A0204" pitchFamily="34" charset="0"/>
            </a:endParaRPr>
          </a:p>
        </p:txBody>
      </p:sp>
      <p:sp>
        <p:nvSpPr>
          <p:cNvPr id="27" name="PA_文本框 221"/>
          <p:cNvSpPr txBox="1"/>
          <p:nvPr>
            <p:custDataLst>
              <p:tags r:id="rId10"/>
            </p:custDataLst>
          </p:nvPr>
        </p:nvSpPr>
        <p:spPr>
          <a:xfrm>
            <a:off x="4660408" y="4567573"/>
            <a:ext cx="792087" cy="13577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solidFill>
                  <a:schemeClr val="accent1">
                    <a:alpha val="90000"/>
                  </a:schemeClr>
                </a:solidFill>
                <a:latin typeface="Calibri" panose="020F05020202040A0204" pitchFamily="34" charset="0"/>
                <a:cs typeface="Calibri" panose="020F05020202040A0204" pitchFamily="34" charset="0"/>
              </a:rPr>
              <a:t>3</a:t>
            </a:r>
            <a:endParaRPr lang="zh-CN" altLang="en-US" sz="8000" dirty="0">
              <a:solidFill>
                <a:schemeClr val="accent1">
                  <a:alpha val="90000"/>
                </a:schemeClr>
              </a:solidFill>
              <a:latin typeface="Calibri" panose="020F05020202040A0204" pitchFamily="34" charset="0"/>
              <a:cs typeface="Calibri" panose="020F05020202040A0204" pitchFamily="34" charset="0"/>
            </a:endParaRPr>
          </a:p>
        </p:txBody>
      </p:sp>
      <p:sp>
        <p:nvSpPr>
          <p:cNvPr id="28" name="PA_文本框 222"/>
          <p:cNvSpPr txBox="1"/>
          <p:nvPr>
            <p:custDataLst>
              <p:tags r:id="rId11"/>
            </p:custDataLst>
          </p:nvPr>
        </p:nvSpPr>
        <p:spPr>
          <a:xfrm>
            <a:off x="6735850" y="4551051"/>
            <a:ext cx="792087" cy="135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solidFill>
                  <a:schemeClr val="accent1">
                    <a:alpha val="90000"/>
                  </a:schemeClr>
                </a:solidFill>
                <a:latin typeface="Calibri" panose="020F05020202040A0204" pitchFamily="34" charset="0"/>
                <a:cs typeface="Calibri" panose="020F05020202040A0204" pitchFamily="34" charset="0"/>
              </a:rPr>
              <a:t>4</a:t>
            </a:r>
            <a:endParaRPr lang="zh-CN" altLang="en-US" sz="8000" dirty="0">
              <a:solidFill>
                <a:schemeClr val="accent1">
                  <a:alpha val="90000"/>
                </a:schemeClr>
              </a:solidFill>
              <a:latin typeface="Calibri" panose="020F05020202040A0204" pitchFamily="34" charset="0"/>
              <a:cs typeface="Calibri" panose="020F05020202040A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46150" y="4665254"/>
            <a:ext cx="276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1,000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家出版社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</a:endParaRPr>
          </a:p>
          <a:p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43,000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本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+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电子书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</a:endParaRPr>
          </a:p>
          <a:p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15,900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本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+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学术类书籍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54100" y="2399357"/>
            <a:ext cx="3016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精选台湾学术出版社书籍，支持电子书随身阅读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</a:rPr>
              <a:t>；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</a:endParaRPr>
          </a:p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整合华艺学术文献数据库，一站查全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51870" y="4658904"/>
            <a:ext cx="2892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在华艺学术文献数据库，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一次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满足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文章及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电子书的检索、浏览等功能！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51870" y="2399357"/>
            <a:ext cx="28796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精选台湾学术出版社，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如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：台湾大学出版中心、天下文化、台湾经济研究院、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”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国史馆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”……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等。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6" name="文本框 13"/>
          <p:cNvSpPr txBox="1"/>
          <p:nvPr/>
        </p:nvSpPr>
        <p:spPr>
          <a:xfrm>
            <a:off x="3004737" y="1451988"/>
            <a:ext cx="6186309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+mn-ea"/>
                <a:cs typeface="Arial" panose="020B0604020202020204" pitchFamily="34" charset="0"/>
              </a:rPr>
              <a:t>全新资源－华艺电子书</a:t>
            </a:r>
            <a:r>
              <a:rPr lang="zh-CN" altLang="en-US" sz="3600" b="1" dirty="0">
                <a:latin typeface="+mn-ea"/>
                <a:cs typeface="Arial" panose="020B0604020202020204" pitchFamily="34" charset="0"/>
              </a:rPr>
              <a:t>数据库</a:t>
            </a:r>
            <a:endParaRPr lang="en-US" altLang="zh-CN" sz="3600" b="1" dirty="0">
              <a:latin typeface="+mn-ea"/>
              <a:cs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9" accel="2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ac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accel="2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ac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accel="2000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accel="5000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accel="2000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accel="5000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entr" presetSubtype="0" repeatCount="200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0.1276 -0.04491 L 0.1276 -0.04514 C 0.09583 -0.10116 0.01276 -0.04375 -0.05794 0.08287 C -0.12878 0.20949 -0.16029 0.35764 -0.12865 0.41366 C -0.09687 0.46968 -0.0138 0.41227 0.0569 0.28565 C 0.12773 0.15903 0.15924 0.01088 0.1276 -0.04514 " pathEditMode="relative" rAng="0" ptsTypes="AAAAAA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228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entr" presetSubtype="0" repeatCount="200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-0.12864 -0.41598 C -0.09713 -0.47223 -0.0138 -0.41621 0.05742 -0.29028 C 0.12865 -0.16459 0.16094 -0.0169 0.12943 0.03958 C 0.09792 0.0956 0.01458 0.03981 -0.05664 -0.08611 C -0.12786 -0.21181 -0.16016 -0.35949 -0.12864 -0.41598 L -0.12864 -0.41574 " pathEditMode="relative" rAng="0" ptsTypes="AAAAAA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8" grpId="0"/>
      <p:bldP spid="31" grpId="0"/>
      <p:bldP spid="34" grpId="0"/>
      <p:bldP spid="38" grpId="0"/>
      <p:bldP spid="41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339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58659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35701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812743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8978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16682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032523" y="1739505"/>
            <a:ext cx="2194349" cy="3582188"/>
          </a:xfrm>
          <a:custGeom>
            <a:avLst/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759957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068699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37744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1549555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4379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3263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12148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1032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916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8800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7684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06568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05452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043370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32212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21053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009895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998736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87578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76419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65261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4102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942944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931785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92062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0946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9831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8715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87599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6483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5367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4251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83135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6355834" y="2765942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929506" y="2718991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  <a:endParaRPr lang="en-US" altLang="zh-CN" sz="32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641331" y="31766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+mj-ea"/>
                <a:cs typeface="经典综艺体简" panose="02010609000101010101" pitchFamily="49" charset="-122"/>
              </a:rPr>
              <a:t>独家收录</a:t>
            </a:r>
            <a:endParaRPr lang="en-US" altLang="zh-CN" sz="4000" b="1" dirty="0">
              <a:solidFill>
                <a:schemeClr val="bg1"/>
              </a:solidFill>
              <a:latin typeface="+mj-ea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dan-dimmock-sNwnjxm8eTY-unsplash.jpg"/>
          <p:cNvPicPr>
            <a:picLocks noChangeAspect="1"/>
          </p:cNvPicPr>
          <p:nvPr/>
        </p:nvPicPr>
        <p:blipFill>
          <a:blip r:embed="rId1" cstate="print"/>
          <a:srcRect l="4629"/>
          <a:stretch>
            <a:fillRect/>
          </a:stretch>
        </p:blipFill>
        <p:spPr>
          <a:xfrm>
            <a:off x="0" y="1543739"/>
            <a:ext cx="4578714" cy="270000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28" name="任意多边形 2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058871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独家收录内容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78714" y="1543739"/>
            <a:ext cx="7632848" cy="269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905135"/>
            <a:ext cx="808484" cy="808484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6023992" y="1977143"/>
            <a:ext cx="489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最完整</a:t>
            </a: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收录台湾学位论文的数据库</a:t>
            </a:r>
            <a:endParaRPr lang="zh-CN" altLang="en-US" sz="3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879976" y="3203020"/>
            <a:ext cx="6185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顶尖高校论文数占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zh-TW" sz="44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90%</a:t>
            </a:r>
            <a:r>
              <a:rPr lang="zh-TW" altLang="en-US" sz="4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以上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4" name="文本框 16"/>
          <p:cNvSpPr txBox="1"/>
          <p:nvPr/>
        </p:nvSpPr>
        <p:spPr>
          <a:xfrm>
            <a:off x="1775521" y="4581689"/>
            <a:ext cx="9660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2021</a:t>
            </a:r>
            <a:r>
              <a:rPr lang="zh-CN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亚洲大学排名调查：</a:t>
            </a:r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台湾大学、台北医学大学、中国医药大学、阳明交通大学、台湾清华大学、亚洲大学</a:t>
            </a:r>
            <a:r>
              <a:rPr lang="en-US" altLang="zh-TW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….</a:t>
            </a:r>
            <a:r>
              <a:rPr lang="zh-TW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等</a:t>
            </a:r>
            <a:r>
              <a:rPr lang="zh-CN" altLang="en-US" sz="28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均上榜</a:t>
            </a:r>
            <a:endParaRPr lang="en-US" altLang="zh-CN" sz="2800" dirty="0">
              <a:solidFill>
                <a:srgbClr val="13131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9357" y="5873363"/>
            <a:ext cx="11846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台湾高质量学位论文收录最完整的数据库</a:t>
            </a:r>
            <a:endParaRPr lang="en-US" altLang="zh-CN" sz="3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64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437674"/>
            <a:ext cx="829664" cy="82966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/>
      <p:bldP spid="53" grpId="0"/>
      <p:bldP spid="54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28" name="任意多边形 2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5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9014" y="1516065"/>
            <a:ext cx="4612846" cy="273630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83833" y="1516065"/>
            <a:ext cx="763284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092129"/>
            <a:ext cx="808484" cy="80848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966842" y="2237886"/>
            <a:ext cx="489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国际顶尖指标</a:t>
            </a:r>
            <a:r>
              <a:rPr lang="en-US" altLang="zh-TW" sz="3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ESI</a:t>
            </a:r>
            <a:endParaRPr lang="en-US" altLang="zh-TW" sz="3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05376" y="294751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收录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29</a:t>
            </a: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校</a:t>
            </a:r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ESI</a:t>
            </a:r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各领域顶尖高校论文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0" name="文本框 16"/>
          <p:cNvSpPr txBox="1"/>
          <p:nvPr/>
        </p:nvSpPr>
        <p:spPr>
          <a:xfrm>
            <a:off x="3388420" y="4460133"/>
            <a:ext cx="596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+mn-ea"/>
                <a:cs typeface="Arial" panose="020B0604020202020204" pitchFamily="34" charset="0"/>
              </a:rPr>
              <a:t>唯一收录</a:t>
            </a:r>
            <a:r>
              <a:rPr lang="zh-CN" altLang="en-US" sz="3600" dirty="0"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台湾</a:t>
            </a:r>
            <a:r>
              <a:rPr lang="zh-TW" altLang="en-US" sz="2800" dirty="0">
                <a:latin typeface="+mn-ea"/>
                <a:cs typeface="Arial" panose="020B0604020202020204" pitchFamily="34" charset="0"/>
              </a:rPr>
              <a:t>多所大学</a:t>
            </a:r>
            <a:r>
              <a:rPr lang="zh-CN" altLang="en-US" sz="2800" dirty="0">
                <a:latin typeface="+mn-ea"/>
                <a:cs typeface="Arial" panose="020B0604020202020204" pitchFamily="34" charset="0"/>
              </a:rPr>
              <a:t>学位论文</a:t>
            </a:r>
            <a:endParaRPr lang="en-US" altLang="zh-CN" sz="28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1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00" y="4455817"/>
            <a:ext cx="829664" cy="82966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82310" y="5375783"/>
            <a:ext cx="11377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31313"/>
                </a:solidFill>
                <a:latin typeface="+mn-ea"/>
              </a:rPr>
              <a:t>不容忽视的学位论文价值：</a:t>
            </a:r>
            <a:endParaRPr lang="en-US" altLang="zh-TW" sz="2800" dirty="0">
              <a:solidFill>
                <a:srgbClr val="131313"/>
              </a:solidFill>
              <a:latin typeface="+mn-ea"/>
            </a:endParaRPr>
          </a:p>
          <a:p>
            <a:r>
              <a:rPr lang="zh-CN" altLang="en-US" sz="2800" u="sng" dirty="0">
                <a:solidFill>
                  <a:srgbClr val="131313"/>
                </a:solidFill>
                <a:latin typeface="+mn-ea"/>
              </a:rPr>
              <a:t>期刊论文原型、实验室大成果中的重要小拼图</a:t>
            </a:r>
            <a:endParaRPr lang="en-US" altLang="zh-CN" sz="2000" u="sng" dirty="0">
              <a:solidFill>
                <a:srgbClr val="131313"/>
              </a:solidFill>
              <a:latin typeface="+mn-ea"/>
            </a:endParaRPr>
          </a:p>
        </p:txBody>
      </p:sp>
      <p:sp>
        <p:nvSpPr>
          <p:cNvPr id="20" name="文本框 42"/>
          <p:cNvSpPr txBox="1"/>
          <p:nvPr/>
        </p:nvSpPr>
        <p:spPr>
          <a:xfrm>
            <a:off x="1058871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独家收录内容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  <p:custDataLst>
      <p:tags r:id="rId5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30" grpId="0"/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28" name="任意多边形 2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923" y="1574121"/>
            <a:ext cx="4574663" cy="273630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583833" y="1574121"/>
            <a:ext cx="763284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150185"/>
            <a:ext cx="808484" cy="80848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979542" y="2295942"/>
            <a:ext cx="489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更新最实时</a:t>
            </a:r>
            <a:endParaRPr lang="en-US" altLang="zh-TW" sz="3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91076" y="300557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致力提供您最新的学位论文著作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文本框 16"/>
          <p:cNvSpPr txBox="1"/>
          <p:nvPr/>
        </p:nvSpPr>
        <p:spPr>
          <a:xfrm>
            <a:off x="2448674" y="4560987"/>
            <a:ext cx="7132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131313"/>
                </a:solidFill>
                <a:latin typeface="+mn-ea"/>
                <a:cs typeface="Arial" panose="020B0604020202020204" pitchFamily="34" charset="0"/>
              </a:rPr>
              <a:t>学位论文最新已更新至</a:t>
            </a:r>
            <a:r>
              <a:rPr lang="en-US" altLang="zh-TW" sz="3200" dirty="0">
                <a:solidFill>
                  <a:srgbClr val="F17F42"/>
                </a:solidFill>
                <a:latin typeface="+mn-ea"/>
                <a:cs typeface="Arial" panose="020B0604020202020204" pitchFamily="34" charset="0"/>
              </a:rPr>
              <a:t>2022</a:t>
            </a:r>
            <a:r>
              <a:rPr lang="zh-TW" altLang="en-US" sz="3200" dirty="0">
                <a:solidFill>
                  <a:srgbClr val="F17F42"/>
                </a:solidFill>
                <a:latin typeface="+mn-ea"/>
                <a:cs typeface="Arial" panose="020B0604020202020204" pitchFamily="34" charset="0"/>
              </a:rPr>
              <a:t>年</a:t>
            </a:r>
            <a:r>
              <a:rPr lang="en-US" altLang="zh-TW" sz="3200" dirty="0">
                <a:solidFill>
                  <a:srgbClr val="F17F42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TW" altLang="en-US" sz="3200" dirty="0">
                <a:solidFill>
                  <a:srgbClr val="F17F42"/>
                </a:solidFill>
                <a:latin typeface="+mn-ea"/>
                <a:cs typeface="Arial" panose="020B0604020202020204" pitchFamily="34" charset="0"/>
              </a:rPr>
              <a:t>月份！</a:t>
            </a:r>
            <a:endParaRPr lang="en-US" altLang="zh-CN" sz="3200" dirty="0">
              <a:solidFill>
                <a:srgbClr val="F17F42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44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4" y="5271517"/>
            <a:ext cx="829664" cy="829664"/>
          </a:xfrm>
          <a:prstGeom prst="rect">
            <a:avLst/>
          </a:prstGeom>
        </p:spPr>
      </p:pic>
      <p:sp>
        <p:nvSpPr>
          <p:cNvPr id="21" name="文本框 42"/>
          <p:cNvSpPr txBox="1"/>
          <p:nvPr/>
        </p:nvSpPr>
        <p:spPr>
          <a:xfrm>
            <a:off x="1058871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独家收录内容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10570" t="27876" r="23160"/>
          <a:stretch>
            <a:fillRect/>
          </a:stretch>
        </p:blipFill>
        <p:spPr>
          <a:xfrm>
            <a:off x="3123229" y="5225660"/>
            <a:ext cx="4593786" cy="152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6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58659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35701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812743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8978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16682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032523" y="1739505"/>
            <a:ext cx="2194349" cy="3582188"/>
          </a:xfrm>
          <a:custGeom>
            <a:avLst/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759957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068699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37744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1549555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4379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3263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12148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1032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916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8800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7684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06568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05452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043370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32212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21053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009895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998736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87578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76419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65261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4102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942944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931785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92062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0946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9831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8715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87599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6483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5367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4251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83135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6355834" y="2765942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929506" y="2718991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  <a:endParaRPr lang="en-US" altLang="zh-CN" sz="32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01767" y="312716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+mj-ea"/>
                <a:cs typeface="经典综艺体简" panose="02010609000101010101" pitchFamily="49" charset="-122"/>
              </a:rPr>
              <a:t>重要系统特色</a:t>
            </a:r>
            <a:endParaRPr lang="en-US" altLang="zh-CN" sz="4000" b="1" dirty="0">
              <a:solidFill>
                <a:schemeClr val="bg1"/>
              </a:solidFill>
              <a:latin typeface="+mj-ea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3135844" y="1901547"/>
            <a:ext cx="1183217" cy="1094316"/>
            <a:chOff x="4427538" y="566738"/>
            <a:chExt cx="887413" cy="820737"/>
          </a:xfrm>
          <a:solidFill>
            <a:schemeClr val="accent2"/>
          </a:solidFill>
        </p:grpSpPr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4429126" y="566738"/>
              <a:ext cx="885825" cy="815975"/>
            </a:xfrm>
            <a:custGeom>
              <a:avLst/>
              <a:gdLst>
                <a:gd name="T0" fmla="*/ 132 w 558"/>
                <a:gd name="T1" fmla="*/ 514 h 514"/>
                <a:gd name="T2" fmla="*/ 556 w 558"/>
                <a:gd name="T3" fmla="*/ 317 h 514"/>
                <a:gd name="T4" fmla="*/ 558 w 558"/>
                <a:gd name="T5" fmla="*/ 316 h 514"/>
                <a:gd name="T6" fmla="*/ 0 w 558"/>
                <a:gd name="T7" fmla="*/ 0 h 514"/>
                <a:gd name="T8" fmla="*/ 132 w 558"/>
                <a:gd name="T9" fmla="*/ 514 h 514"/>
                <a:gd name="T10" fmla="*/ 134 w 558"/>
                <a:gd name="T11" fmla="*/ 511 h 514"/>
                <a:gd name="T12" fmla="*/ 3 w 558"/>
                <a:gd name="T13" fmla="*/ 4 h 514"/>
                <a:gd name="T14" fmla="*/ 553 w 558"/>
                <a:gd name="T15" fmla="*/ 316 h 514"/>
                <a:gd name="T16" fmla="*/ 134 w 558"/>
                <a:gd name="T17" fmla="*/ 51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514">
                  <a:moveTo>
                    <a:pt x="132" y="514"/>
                  </a:moveTo>
                  <a:lnTo>
                    <a:pt x="556" y="317"/>
                  </a:lnTo>
                  <a:lnTo>
                    <a:pt x="558" y="316"/>
                  </a:lnTo>
                  <a:lnTo>
                    <a:pt x="0" y="0"/>
                  </a:lnTo>
                  <a:lnTo>
                    <a:pt x="132" y="514"/>
                  </a:lnTo>
                  <a:close/>
                  <a:moveTo>
                    <a:pt x="134" y="511"/>
                  </a:moveTo>
                  <a:lnTo>
                    <a:pt x="3" y="4"/>
                  </a:lnTo>
                  <a:lnTo>
                    <a:pt x="553" y="316"/>
                  </a:lnTo>
                  <a:lnTo>
                    <a:pt x="134" y="5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4629151" y="1066800"/>
              <a:ext cx="682625" cy="320675"/>
            </a:xfrm>
            <a:custGeom>
              <a:avLst/>
              <a:gdLst>
                <a:gd name="T0" fmla="*/ 111 w 430"/>
                <a:gd name="T1" fmla="*/ 110 h 202"/>
                <a:gd name="T2" fmla="*/ 111 w 430"/>
                <a:gd name="T3" fmla="*/ 110 h 202"/>
                <a:gd name="T4" fmla="*/ 0 w 430"/>
                <a:gd name="T5" fmla="*/ 202 h 202"/>
                <a:gd name="T6" fmla="*/ 430 w 430"/>
                <a:gd name="T7" fmla="*/ 2 h 202"/>
                <a:gd name="T8" fmla="*/ 429 w 430"/>
                <a:gd name="T9" fmla="*/ 0 h 202"/>
                <a:gd name="T10" fmla="*/ 111 w 430"/>
                <a:gd name="T11" fmla="*/ 110 h 202"/>
                <a:gd name="T12" fmla="*/ 14 w 430"/>
                <a:gd name="T13" fmla="*/ 193 h 202"/>
                <a:gd name="T14" fmla="*/ 112 w 430"/>
                <a:gd name="T15" fmla="*/ 112 h 202"/>
                <a:gd name="T16" fmla="*/ 409 w 430"/>
                <a:gd name="T17" fmla="*/ 9 h 202"/>
                <a:gd name="T18" fmla="*/ 14 w 430"/>
                <a:gd name="T19" fmla="*/ 19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202">
                  <a:moveTo>
                    <a:pt x="111" y="110"/>
                  </a:moveTo>
                  <a:lnTo>
                    <a:pt x="111" y="110"/>
                  </a:lnTo>
                  <a:lnTo>
                    <a:pt x="0" y="202"/>
                  </a:lnTo>
                  <a:lnTo>
                    <a:pt x="430" y="2"/>
                  </a:lnTo>
                  <a:lnTo>
                    <a:pt x="429" y="0"/>
                  </a:lnTo>
                  <a:lnTo>
                    <a:pt x="111" y="110"/>
                  </a:lnTo>
                  <a:close/>
                  <a:moveTo>
                    <a:pt x="14" y="193"/>
                  </a:moveTo>
                  <a:lnTo>
                    <a:pt x="112" y="112"/>
                  </a:lnTo>
                  <a:lnTo>
                    <a:pt x="409" y="9"/>
                  </a:lnTo>
                  <a:lnTo>
                    <a:pt x="14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427538" y="566738"/>
              <a:ext cx="887413" cy="677863"/>
            </a:xfrm>
            <a:custGeom>
              <a:avLst/>
              <a:gdLst>
                <a:gd name="T0" fmla="*/ 237 w 559"/>
                <a:gd name="T1" fmla="*/ 427 h 427"/>
                <a:gd name="T2" fmla="*/ 238 w 559"/>
                <a:gd name="T3" fmla="*/ 427 h 427"/>
                <a:gd name="T4" fmla="*/ 559 w 559"/>
                <a:gd name="T5" fmla="*/ 317 h 427"/>
                <a:gd name="T6" fmla="*/ 0 w 559"/>
                <a:gd name="T7" fmla="*/ 0 h 427"/>
                <a:gd name="T8" fmla="*/ 237 w 559"/>
                <a:gd name="T9" fmla="*/ 427 h 427"/>
                <a:gd name="T10" fmla="*/ 239 w 559"/>
                <a:gd name="T11" fmla="*/ 425 h 427"/>
                <a:gd name="T12" fmla="*/ 5 w 559"/>
                <a:gd name="T13" fmla="*/ 5 h 427"/>
                <a:gd name="T14" fmla="*/ 554 w 559"/>
                <a:gd name="T15" fmla="*/ 316 h 427"/>
                <a:gd name="T16" fmla="*/ 239 w 559"/>
                <a:gd name="T17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427">
                  <a:moveTo>
                    <a:pt x="237" y="427"/>
                  </a:moveTo>
                  <a:lnTo>
                    <a:pt x="238" y="427"/>
                  </a:lnTo>
                  <a:lnTo>
                    <a:pt x="559" y="317"/>
                  </a:lnTo>
                  <a:lnTo>
                    <a:pt x="0" y="0"/>
                  </a:lnTo>
                  <a:lnTo>
                    <a:pt x="237" y="427"/>
                  </a:lnTo>
                  <a:close/>
                  <a:moveTo>
                    <a:pt x="239" y="425"/>
                  </a:moveTo>
                  <a:lnTo>
                    <a:pt x="5" y="5"/>
                  </a:lnTo>
                  <a:lnTo>
                    <a:pt x="554" y="316"/>
                  </a:lnTo>
                  <a:lnTo>
                    <a:pt x="239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50951" y="4891574"/>
            <a:ext cx="1007533" cy="702735"/>
            <a:chOff x="4672013" y="2482850"/>
            <a:chExt cx="755650" cy="527051"/>
          </a:xfrm>
          <a:solidFill>
            <a:schemeClr val="accent2"/>
          </a:solidFill>
        </p:grpSpPr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4672013" y="2484438"/>
              <a:ext cx="493713" cy="525463"/>
            </a:xfrm>
            <a:custGeom>
              <a:avLst/>
              <a:gdLst>
                <a:gd name="T0" fmla="*/ 0 w 311"/>
                <a:gd name="T1" fmla="*/ 331 h 331"/>
                <a:gd name="T2" fmla="*/ 311 w 311"/>
                <a:gd name="T3" fmla="*/ 95 h 331"/>
                <a:gd name="T4" fmla="*/ 183 w 311"/>
                <a:gd name="T5" fmla="*/ 0 h 331"/>
                <a:gd name="T6" fmla="*/ 0 w 311"/>
                <a:gd name="T7" fmla="*/ 331 h 331"/>
                <a:gd name="T8" fmla="*/ 308 w 311"/>
                <a:gd name="T9" fmla="*/ 95 h 331"/>
                <a:gd name="T10" fmla="*/ 7 w 311"/>
                <a:gd name="T11" fmla="*/ 323 h 331"/>
                <a:gd name="T12" fmla="*/ 183 w 311"/>
                <a:gd name="T13" fmla="*/ 3 h 331"/>
                <a:gd name="T14" fmla="*/ 308 w 311"/>
                <a:gd name="T15" fmla="*/ 9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31">
                  <a:moveTo>
                    <a:pt x="0" y="331"/>
                  </a:moveTo>
                  <a:lnTo>
                    <a:pt x="311" y="95"/>
                  </a:lnTo>
                  <a:lnTo>
                    <a:pt x="183" y="0"/>
                  </a:lnTo>
                  <a:lnTo>
                    <a:pt x="0" y="331"/>
                  </a:lnTo>
                  <a:close/>
                  <a:moveTo>
                    <a:pt x="308" y="95"/>
                  </a:moveTo>
                  <a:lnTo>
                    <a:pt x="7" y="323"/>
                  </a:lnTo>
                  <a:lnTo>
                    <a:pt x="183" y="3"/>
                  </a:lnTo>
                  <a:lnTo>
                    <a:pt x="308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  <p:sp>
          <p:nvSpPr>
            <p:cNvPr id="54" name="Freeform 18"/>
            <p:cNvSpPr>
              <a:spLocks noEditPoints="1"/>
            </p:cNvSpPr>
            <p:nvPr/>
          </p:nvSpPr>
          <p:spPr bwMode="auto">
            <a:xfrm>
              <a:off x="4954588" y="2482850"/>
              <a:ext cx="473075" cy="153988"/>
            </a:xfrm>
            <a:custGeom>
              <a:avLst/>
              <a:gdLst>
                <a:gd name="T0" fmla="*/ 131 w 298"/>
                <a:gd name="T1" fmla="*/ 97 h 97"/>
                <a:gd name="T2" fmla="*/ 131 w 298"/>
                <a:gd name="T3" fmla="*/ 97 h 97"/>
                <a:gd name="T4" fmla="*/ 298 w 298"/>
                <a:gd name="T5" fmla="*/ 85 h 97"/>
                <a:gd name="T6" fmla="*/ 0 w 298"/>
                <a:gd name="T7" fmla="*/ 0 h 97"/>
                <a:gd name="T8" fmla="*/ 131 w 298"/>
                <a:gd name="T9" fmla="*/ 97 h 97"/>
                <a:gd name="T10" fmla="*/ 132 w 298"/>
                <a:gd name="T11" fmla="*/ 95 h 97"/>
                <a:gd name="T12" fmla="*/ 11 w 298"/>
                <a:gd name="T13" fmla="*/ 5 h 97"/>
                <a:gd name="T14" fmla="*/ 286 w 298"/>
                <a:gd name="T15" fmla="*/ 84 h 97"/>
                <a:gd name="T16" fmla="*/ 132 w 298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97">
                  <a:moveTo>
                    <a:pt x="131" y="97"/>
                  </a:moveTo>
                  <a:lnTo>
                    <a:pt x="131" y="97"/>
                  </a:lnTo>
                  <a:lnTo>
                    <a:pt x="298" y="85"/>
                  </a:lnTo>
                  <a:lnTo>
                    <a:pt x="0" y="0"/>
                  </a:lnTo>
                  <a:lnTo>
                    <a:pt x="131" y="97"/>
                  </a:lnTo>
                  <a:close/>
                  <a:moveTo>
                    <a:pt x="132" y="95"/>
                  </a:moveTo>
                  <a:lnTo>
                    <a:pt x="11" y="5"/>
                  </a:lnTo>
                  <a:lnTo>
                    <a:pt x="286" y="84"/>
                  </a:lnTo>
                  <a:lnTo>
                    <a:pt x="132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4676776" y="2614613"/>
              <a:ext cx="749300" cy="390525"/>
            </a:xfrm>
            <a:custGeom>
              <a:avLst/>
              <a:gdLst>
                <a:gd name="T0" fmla="*/ 306 w 472"/>
                <a:gd name="T1" fmla="*/ 12 h 246"/>
                <a:gd name="T2" fmla="*/ 0 w 472"/>
                <a:gd name="T3" fmla="*/ 244 h 246"/>
                <a:gd name="T4" fmla="*/ 1 w 472"/>
                <a:gd name="T5" fmla="*/ 246 h 246"/>
                <a:gd name="T6" fmla="*/ 472 w 472"/>
                <a:gd name="T7" fmla="*/ 0 h 246"/>
                <a:gd name="T8" fmla="*/ 307 w 472"/>
                <a:gd name="T9" fmla="*/ 12 h 246"/>
                <a:gd name="T10" fmla="*/ 306 w 472"/>
                <a:gd name="T11" fmla="*/ 12 h 246"/>
                <a:gd name="T12" fmla="*/ 462 w 472"/>
                <a:gd name="T13" fmla="*/ 3 h 246"/>
                <a:gd name="T14" fmla="*/ 12 w 472"/>
                <a:gd name="T15" fmla="*/ 238 h 246"/>
                <a:gd name="T16" fmla="*/ 307 w 472"/>
                <a:gd name="T17" fmla="*/ 14 h 246"/>
                <a:gd name="T18" fmla="*/ 462 w 472"/>
                <a:gd name="T1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246">
                  <a:moveTo>
                    <a:pt x="306" y="12"/>
                  </a:moveTo>
                  <a:lnTo>
                    <a:pt x="0" y="244"/>
                  </a:lnTo>
                  <a:lnTo>
                    <a:pt x="1" y="246"/>
                  </a:lnTo>
                  <a:lnTo>
                    <a:pt x="472" y="0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462" y="3"/>
                  </a:moveTo>
                  <a:lnTo>
                    <a:pt x="12" y="238"/>
                  </a:lnTo>
                  <a:lnTo>
                    <a:pt x="307" y="14"/>
                  </a:lnTo>
                  <a:lnTo>
                    <a:pt x="46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 rot="3681175">
            <a:off x="4299295" y="4370404"/>
            <a:ext cx="1087183" cy="959465"/>
            <a:chOff x="5651501" y="654050"/>
            <a:chExt cx="1182688" cy="512763"/>
          </a:xfrm>
          <a:solidFill>
            <a:schemeClr val="accent2"/>
          </a:solidFill>
        </p:grpSpPr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/>
            </a:p>
          </p:txBody>
        </p:sp>
      </p:grpSp>
      <p:sp>
        <p:nvSpPr>
          <p:cNvPr id="60" name="文本框 66"/>
          <p:cNvSpPr txBox="1">
            <a:spLocks noChangeArrowheads="1"/>
          </p:cNvSpPr>
          <p:nvPr/>
        </p:nvSpPr>
        <p:spPr bwMode="auto">
          <a:xfrm>
            <a:off x="1202267" y="3645763"/>
            <a:ext cx="4578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整合系统必要功能与独家内容，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                      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值得信赖的顶尖数据库。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1145661" y="3159435"/>
            <a:ext cx="3057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3575A"/>
                </a:solidFill>
                <a:latin typeface="+mn-ea"/>
                <a:ea typeface="+mn-ea"/>
                <a:cs typeface="Arial" panose="020B0604020202020204" pitchFamily="34" charset="0"/>
              </a:rPr>
              <a:t>台湾学术文献</a:t>
            </a:r>
            <a:r>
              <a:rPr lang="zh-TW" altLang="en-US" sz="2800" b="1" dirty="0">
                <a:solidFill>
                  <a:srgbClr val="53575A"/>
                </a:solidFill>
                <a:latin typeface="+mn-ea"/>
                <a:ea typeface="+mn-ea"/>
                <a:cs typeface="Arial" panose="020B0604020202020204" pitchFamily="34" charset="0"/>
              </a:rPr>
              <a:t>权威</a:t>
            </a:r>
            <a:endParaRPr lang="zh-CN" altLang="en-US" sz="4400" b="1" dirty="0">
              <a:solidFill>
                <a:srgbClr val="53575A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重要系统功能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171842" y="2387585"/>
            <a:ext cx="1805525" cy="1805525"/>
            <a:chOff x="6170077" y="2290187"/>
            <a:chExt cx="1805525" cy="1805525"/>
          </a:xfrm>
        </p:grpSpPr>
        <p:grpSp>
          <p:nvGrpSpPr>
            <p:cNvPr id="38" name="组合 37"/>
            <p:cNvGrpSpPr/>
            <p:nvPr/>
          </p:nvGrpSpPr>
          <p:grpSpPr bwMode="auto">
            <a:xfrm>
              <a:off x="6170077" y="2290187"/>
              <a:ext cx="1805525" cy="1805525"/>
              <a:chOff x="4493686" y="1207526"/>
              <a:chExt cx="1354453" cy="1354453"/>
            </a:xfrm>
          </p:grpSpPr>
          <p:sp>
            <p:nvSpPr>
              <p:cNvPr id="39" name="Oval 177"/>
              <p:cNvSpPr>
                <a:spLocks noChangeArrowheads="1"/>
              </p:cNvSpPr>
              <p:nvPr/>
            </p:nvSpPr>
            <p:spPr bwMode="auto">
              <a:xfrm>
                <a:off x="4493686" y="1207526"/>
                <a:ext cx="1354453" cy="1354453"/>
              </a:xfrm>
              <a:prstGeom prst="ellipse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2" name="矩形 24"/>
              <p:cNvSpPr>
                <a:spLocks noChangeArrowheads="1"/>
              </p:cNvSpPr>
              <p:nvPr/>
            </p:nvSpPr>
            <p:spPr bwMode="auto">
              <a:xfrm>
                <a:off x="4645249" y="1944677"/>
                <a:ext cx="1062071" cy="346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  <a:ea typeface="+mn-ea"/>
                    <a:cs typeface="Arial" panose="020B0604020202020204" pitchFamily="34" charset="0"/>
                  </a:rPr>
                  <a:t>数据丰富</a:t>
                </a:r>
                <a:endParaRPr lang="zh-CN" altLang="en-US" sz="24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848571" y="2614491"/>
              <a:ext cx="462858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群組 2"/>
          <p:cNvGrpSpPr/>
          <p:nvPr/>
        </p:nvGrpSpPr>
        <p:grpSpPr>
          <a:xfrm>
            <a:off x="7914487" y="1520323"/>
            <a:ext cx="2161642" cy="2160000"/>
            <a:chOff x="8143089" y="1694498"/>
            <a:chExt cx="2161642" cy="2160000"/>
          </a:xfrm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 bwMode="auto">
            <a:xfrm>
              <a:off x="8143089" y="1694498"/>
              <a:ext cx="2161642" cy="2160000"/>
              <a:chOff x="5737247" y="806295"/>
              <a:chExt cx="1902050" cy="1900642"/>
            </a:xfrm>
          </p:grpSpPr>
          <p:sp>
            <p:nvSpPr>
              <p:cNvPr id="28" name="Oval 176"/>
              <p:cNvSpPr>
                <a:spLocks noChangeArrowheads="1"/>
              </p:cNvSpPr>
              <p:nvPr/>
            </p:nvSpPr>
            <p:spPr bwMode="auto">
              <a:xfrm>
                <a:off x="5737247" y="806295"/>
                <a:ext cx="1902050" cy="1900642"/>
              </a:xfrm>
              <a:prstGeom prst="ellipse">
                <a:avLst/>
              </a:prstGeom>
              <a:noFill/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" name="矩形 4"/>
              <p:cNvSpPr>
                <a:spLocks noChangeArrowheads="1"/>
              </p:cNvSpPr>
              <p:nvPr/>
            </p:nvSpPr>
            <p:spPr bwMode="auto">
              <a:xfrm>
                <a:off x="6047389" y="1815853"/>
                <a:ext cx="1245752" cy="406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  <a:ea typeface="+mn-ea"/>
                    <a:cs typeface="Arial" panose="020B0604020202020204" pitchFamily="34" charset="0"/>
                  </a:rPr>
                  <a:t>合法安全</a:t>
                </a:r>
                <a:endParaRPr lang="zh-CN" altLang="en-US" sz="24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4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444" y="2049364"/>
              <a:ext cx="756000" cy="756000"/>
            </a:xfrm>
            <a:prstGeom prst="rect">
              <a:avLst/>
            </a:prstGeom>
          </p:spPr>
        </p:pic>
      </p:grp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9894028" y="2643482"/>
            <a:ext cx="1801365" cy="1800000"/>
            <a:chOff x="9926688" y="2959176"/>
            <a:chExt cx="1628312" cy="1627077"/>
          </a:xfrm>
        </p:grpSpPr>
        <p:grpSp>
          <p:nvGrpSpPr>
            <p:cNvPr id="83" name="组合 26"/>
            <p:cNvGrpSpPr>
              <a:grpSpLocks noChangeAspect="1"/>
            </p:cNvGrpSpPr>
            <p:nvPr/>
          </p:nvGrpSpPr>
          <p:grpSpPr bwMode="auto">
            <a:xfrm>
              <a:off x="9926688" y="2959176"/>
              <a:ext cx="1628312" cy="1627077"/>
              <a:chOff x="5737247" y="806295"/>
              <a:chExt cx="1902050" cy="1900642"/>
            </a:xfrm>
          </p:grpSpPr>
          <p:sp>
            <p:nvSpPr>
              <p:cNvPr id="84" name="Oval 176"/>
              <p:cNvSpPr>
                <a:spLocks noChangeArrowheads="1"/>
              </p:cNvSpPr>
              <p:nvPr/>
            </p:nvSpPr>
            <p:spPr bwMode="auto">
              <a:xfrm>
                <a:off x="5737247" y="806295"/>
                <a:ext cx="1902050" cy="1900642"/>
              </a:xfrm>
              <a:prstGeom prst="ellipse">
                <a:avLst/>
              </a:prstGeom>
              <a:noFill/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7" name="矩形 4"/>
              <p:cNvSpPr>
                <a:spLocks noChangeArrowheads="1"/>
              </p:cNvSpPr>
              <p:nvPr/>
            </p:nvSpPr>
            <p:spPr bwMode="auto">
              <a:xfrm>
                <a:off x="5934323" y="1793818"/>
                <a:ext cx="1494905" cy="48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  <a:ea typeface="+mn-ea"/>
                    <a:cs typeface="Arial" panose="020B0604020202020204" pitchFamily="34" charset="0"/>
                  </a:rPr>
                  <a:t>精准检索</a:t>
                </a:r>
                <a:endParaRPr lang="zh-CN" altLang="en-US" sz="24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5" name="图片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6361" y="3261544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9660127" y="4447539"/>
            <a:ext cx="1690992" cy="1692000"/>
            <a:chOff x="9703672" y="4469311"/>
            <a:chExt cx="1593849" cy="1593849"/>
          </a:xfrm>
        </p:grpSpPr>
        <p:grpSp>
          <p:nvGrpSpPr>
            <p:cNvPr id="43" name="组合 42"/>
            <p:cNvGrpSpPr/>
            <p:nvPr/>
          </p:nvGrpSpPr>
          <p:grpSpPr bwMode="auto">
            <a:xfrm>
              <a:off x="9703672" y="4469311"/>
              <a:ext cx="1593849" cy="1593849"/>
              <a:chOff x="6643415" y="3290246"/>
              <a:chExt cx="1195660" cy="1195660"/>
            </a:xfrm>
          </p:grpSpPr>
          <p:sp>
            <p:nvSpPr>
              <p:cNvPr id="44" name="Oval 289"/>
              <p:cNvSpPr>
                <a:spLocks noChangeArrowheads="1"/>
              </p:cNvSpPr>
              <p:nvPr/>
            </p:nvSpPr>
            <p:spPr bwMode="auto">
              <a:xfrm>
                <a:off x="6643415" y="3290246"/>
                <a:ext cx="1195660" cy="119566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7" name="矩形 28"/>
              <p:cNvSpPr>
                <a:spLocks noChangeArrowheads="1"/>
              </p:cNvSpPr>
              <p:nvPr/>
            </p:nvSpPr>
            <p:spPr bwMode="auto">
              <a:xfrm>
                <a:off x="6740716" y="3943146"/>
                <a:ext cx="1001059" cy="32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  <a:ea typeface="+mn-ea"/>
                    <a:cs typeface="Arial" panose="020B0604020202020204" pitchFamily="34" charset="0"/>
                  </a:rPr>
                  <a:t>交互引用</a:t>
                </a:r>
                <a:endParaRPr lang="zh-CN" altLang="en-US" sz="24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6" name="图片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1955" y="478438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5743597" y="4311754"/>
            <a:ext cx="1728000" cy="1728000"/>
            <a:chOff x="6157385" y="4466542"/>
            <a:chExt cx="1593849" cy="1593849"/>
          </a:xfrm>
        </p:grpSpPr>
        <p:grpSp>
          <p:nvGrpSpPr>
            <p:cNvPr id="62" name="组合 61"/>
            <p:cNvGrpSpPr/>
            <p:nvPr/>
          </p:nvGrpSpPr>
          <p:grpSpPr bwMode="auto">
            <a:xfrm>
              <a:off x="6157385" y="4466542"/>
              <a:ext cx="1593849" cy="1593849"/>
              <a:chOff x="6643415" y="3290246"/>
              <a:chExt cx="1195660" cy="1195660"/>
            </a:xfrm>
          </p:grpSpPr>
          <p:sp>
            <p:nvSpPr>
              <p:cNvPr id="63" name="Oval 289"/>
              <p:cNvSpPr>
                <a:spLocks noChangeArrowheads="1"/>
              </p:cNvSpPr>
              <p:nvPr/>
            </p:nvSpPr>
            <p:spPr bwMode="auto">
              <a:xfrm>
                <a:off x="6643415" y="3290246"/>
                <a:ext cx="1195660" cy="119566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6" name="矩形 28"/>
              <p:cNvSpPr>
                <a:spLocks noChangeArrowheads="1"/>
              </p:cNvSpPr>
              <p:nvPr/>
            </p:nvSpPr>
            <p:spPr bwMode="auto">
              <a:xfrm>
                <a:off x="6751435" y="3973436"/>
                <a:ext cx="979619" cy="31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  <a:ea typeface="+mn-ea"/>
                    <a:cs typeface="Arial" panose="020B0604020202020204" pitchFamily="34" charset="0"/>
                  </a:rPr>
                  <a:t>大陆专属</a:t>
                </a:r>
                <a:endParaRPr lang="zh-CN" altLang="en-US" sz="24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719" y="4689931"/>
              <a:ext cx="720000" cy="720000"/>
            </a:xfrm>
            <a:prstGeom prst="rect">
              <a:avLst/>
            </a:prstGeom>
          </p:spPr>
        </p:pic>
      </p:grp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7511407" y="3705193"/>
            <a:ext cx="2159999" cy="2160000"/>
            <a:chOff x="7565837" y="3705193"/>
            <a:chExt cx="2298699" cy="2298700"/>
          </a:xfrm>
        </p:grpSpPr>
        <p:grpSp>
          <p:nvGrpSpPr>
            <p:cNvPr id="32" name="组合 31"/>
            <p:cNvGrpSpPr/>
            <p:nvPr/>
          </p:nvGrpSpPr>
          <p:grpSpPr bwMode="auto">
            <a:xfrm>
              <a:off x="7565837" y="3705193"/>
              <a:ext cx="2298699" cy="2298700"/>
              <a:chOff x="5268329" y="2403942"/>
              <a:chExt cx="1724659" cy="1723111"/>
            </a:xfrm>
          </p:grpSpPr>
          <p:sp>
            <p:nvSpPr>
              <p:cNvPr id="33" name="Oval 288"/>
              <p:cNvSpPr>
                <a:spLocks noChangeArrowheads="1"/>
              </p:cNvSpPr>
              <p:nvPr/>
            </p:nvSpPr>
            <p:spPr bwMode="auto">
              <a:xfrm>
                <a:off x="5268329" y="2403942"/>
                <a:ext cx="1724659" cy="1723111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7" name="矩形 22"/>
              <p:cNvSpPr>
                <a:spLocks noChangeArrowheads="1"/>
              </p:cNvSpPr>
              <p:nvPr/>
            </p:nvSpPr>
            <p:spPr bwMode="auto">
              <a:xfrm>
                <a:off x="5567278" y="3386066"/>
                <a:ext cx="1130429" cy="3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  <a:ea typeface="+mn-ea"/>
                    <a:cs typeface="Arial" panose="020B0604020202020204" pitchFamily="34" charset="0"/>
                  </a:rPr>
                  <a:t>客户认证</a:t>
                </a:r>
                <a:endParaRPr lang="zh-CN" altLang="en-US" sz="24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8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156" y="4015290"/>
              <a:ext cx="1080000" cy="108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9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11709" y="2991966"/>
            <a:ext cx="92721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1058873" y="2014822"/>
            <a:ext cx="3600000" cy="3600000"/>
            <a:chOff x="4493686" y="1207526"/>
            <a:chExt cx="1354453" cy="1354453"/>
          </a:xfrm>
        </p:grpSpPr>
        <p:sp>
          <p:nvSpPr>
            <p:cNvPr id="39" name="Oval 177"/>
            <p:cNvSpPr>
              <a:spLocks noChangeArrowheads="1"/>
            </p:cNvSpPr>
            <p:nvPr/>
          </p:nvSpPr>
          <p:spPr bwMode="auto">
            <a:xfrm>
              <a:off x="4493686" y="1207526"/>
              <a:ext cx="1354453" cy="1354453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2" name="矩形 24"/>
            <p:cNvSpPr>
              <a:spLocks noChangeArrowheads="1"/>
            </p:cNvSpPr>
            <p:nvPr/>
          </p:nvSpPr>
          <p:spPr bwMode="auto">
            <a:xfrm>
              <a:off x="4909952" y="2070277"/>
              <a:ext cx="532666" cy="17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  <a:ea typeface="+mn-ea"/>
                  <a:cs typeface="Arial" panose="020B0604020202020204" pitchFamily="34" charset="0"/>
                </a:rPr>
                <a:t>数据丰富</a:t>
              </a:r>
              <a:endParaRPr lang="zh-CN" altLang="en-US" sz="2400" dirty="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剪去對角線角落矩形 7"/>
          <p:cNvSpPr/>
          <p:nvPr/>
        </p:nvSpPr>
        <p:spPr>
          <a:xfrm>
            <a:off x="5457306" y="2002395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2" name="剪去對角線角落矩形 111"/>
          <p:cNvSpPr/>
          <p:nvPr/>
        </p:nvSpPr>
        <p:spPr>
          <a:xfrm>
            <a:off x="5457306" y="3318214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3" name="剪去對角線角落矩形 112"/>
          <p:cNvSpPr/>
          <p:nvPr/>
        </p:nvSpPr>
        <p:spPr>
          <a:xfrm>
            <a:off x="5457306" y="4627998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5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97" y="1957474"/>
            <a:ext cx="1005458" cy="1005458"/>
          </a:xfrm>
          <a:prstGeom prst="rect">
            <a:avLst/>
          </a:prstGeom>
        </p:spPr>
      </p:pic>
      <p:sp>
        <p:nvSpPr>
          <p:cNvPr id="107" name="矩形 106"/>
          <p:cNvSpPr/>
          <p:nvPr/>
        </p:nvSpPr>
        <p:spPr>
          <a:xfrm>
            <a:off x="6474755" y="2131668"/>
            <a:ext cx="495060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60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万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--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最大台湾学术文献收录量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04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45" y="3365904"/>
            <a:ext cx="808484" cy="808484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6549268" y="3411687"/>
            <a:ext cx="495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  <a:latin typeface="+mn-ea"/>
              </a:rPr>
              <a:t>12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万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--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最优质学位论文收录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6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08" y="4727506"/>
            <a:ext cx="754499" cy="754499"/>
          </a:xfrm>
          <a:prstGeom prst="rect">
            <a:avLst/>
          </a:prstGeom>
        </p:spPr>
      </p:pic>
      <p:sp>
        <p:nvSpPr>
          <p:cNvPr id="109" name="矩形 108"/>
          <p:cNvSpPr/>
          <p:nvPr/>
        </p:nvSpPr>
        <p:spPr>
          <a:xfrm>
            <a:off x="6602152" y="4880814"/>
            <a:ext cx="49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完整台湾人社核心期刊收录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" grpId="0" animBg="1"/>
      <p:bldP spid="113" grpId="0" animBg="1"/>
      <p:bldP spid="107" grpId="0"/>
      <p:bldP spid="108" grpId="0"/>
      <p:bldP spid="1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11709" y="2991966"/>
            <a:ext cx="92721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3" name="组合 37"/>
          <p:cNvGrpSpPr/>
          <p:nvPr/>
        </p:nvGrpSpPr>
        <p:grpSpPr bwMode="auto">
          <a:xfrm>
            <a:off x="1058873" y="2014822"/>
            <a:ext cx="3600000" cy="3600000"/>
            <a:chOff x="4493686" y="1207526"/>
            <a:chExt cx="1354453" cy="1354453"/>
          </a:xfrm>
        </p:grpSpPr>
        <p:sp>
          <p:nvSpPr>
            <p:cNvPr id="39" name="Oval 177"/>
            <p:cNvSpPr>
              <a:spLocks noChangeArrowheads="1"/>
            </p:cNvSpPr>
            <p:nvPr/>
          </p:nvSpPr>
          <p:spPr bwMode="auto">
            <a:xfrm>
              <a:off x="4493686" y="1207526"/>
              <a:ext cx="1354453" cy="1354453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2" name="矩形 24"/>
            <p:cNvSpPr>
              <a:spLocks noChangeArrowheads="1"/>
            </p:cNvSpPr>
            <p:nvPr/>
          </p:nvSpPr>
          <p:spPr bwMode="auto">
            <a:xfrm>
              <a:off x="4909952" y="2070277"/>
              <a:ext cx="532666" cy="17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  <a:ea typeface="+mn-ea"/>
                  <a:cs typeface="Arial" panose="020B0604020202020204" pitchFamily="34" charset="0"/>
                </a:rPr>
                <a:t>数据丰富</a:t>
              </a:r>
              <a:endParaRPr lang="zh-CN" altLang="en-US" sz="2400" dirty="0"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剪去對角線角落矩形 7"/>
          <p:cNvSpPr/>
          <p:nvPr/>
        </p:nvSpPr>
        <p:spPr>
          <a:xfrm>
            <a:off x="5457306" y="2002395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2" name="剪去對角線角落矩形 111"/>
          <p:cNvSpPr/>
          <p:nvPr/>
        </p:nvSpPr>
        <p:spPr>
          <a:xfrm>
            <a:off x="5457306" y="3318214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3" name="剪去對角線角落矩形 112"/>
          <p:cNvSpPr/>
          <p:nvPr/>
        </p:nvSpPr>
        <p:spPr>
          <a:xfrm>
            <a:off x="5457306" y="4627998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5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97" y="1957474"/>
            <a:ext cx="1005458" cy="1005458"/>
          </a:xfrm>
          <a:prstGeom prst="rect">
            <a:avLst/>
          </a:prstGeom>
        </p:spPr>
      </p:pic>
      <p:sp>
        <p:nvSpPr>
          <p:cNvPr id="107" name="矩形 106"/>
          <p:cNvSpPr/>
          <p:nvPr/>
        </p:nvSpPr>
        <p:spPr>
          <a:xfrm>
            <a:off x="6474755" y="2193224"/>
            <a:ext cx="4950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TW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CSSCI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—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zh-CN" altLang="zh-TW" sz="2800" dirty="0"/>
              <a:t>收录</a:t>
            </a:r>
            <a:r>
              <a:rPr lang="en-US" altLang="zh-CN" sz="2800" dirty="0"/>
              <a:t>20</a:t>
            </a:r>
            <a:r>
              <a:rPr lang="zh-CN" altLang="zh-TW" sz="2800" dirty="0"/>
              <a:t>本台湾期刊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04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45" y="3365904"/>
            <a:ext cx="808484" cy="808484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6549268" y="3466117"/>
            <a:ext cx="495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+mn-ea"/>
              </a:rPr>
              <a:t>投稿信息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—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平台提供投稿须知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6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08" y="4727506"/>
            <a:ext cx="754499" cy="754499"/>
          </a:xfrm>
          <a:prstGeom prst="rect">
            <a:avLst/>
          </a:prstGeom>
        </p:spPr>
      </p:pic>
      <p:sp>
        <p:nvSpPr>
          <p:cNvPr id="109" name="矩形 108"/>
          <p:cNvSpPr/>
          <p:nvPr/>
        </p:nvSpPr>
        <p:spPr>
          <a:xfrm>
            <a:off x="6602152" y="4880814"/>
            <a:ext cx="4816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五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本刊与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华艺投审稿系统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特别合作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" grpId="0" animBg="1"/>
      <p:bldP spid="113" grpId="0" animBg="1"/>
      <p:bldP spid="107" grpId="0"/>
      <p:bldP spid="108" grpId="0"/>
      <p:bldP spid="10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96784" y="1595903"/>
          <a:ext cx="11757447" cy="272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78"/>
                <a:gridCol w="1272208"/>
                <a:gridCol w="1013307"/>
                <a:gridCol w="1483403"/>
                <a:gridCol w="1200647"/>
                <a:gridCol w="1796995"/>
                <a:gridCol w="1590261"/>
                <a:gridCol w="1797048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管理</a:t>
                      </a:r>
                      <a:r>
                        <a:rPr lang="zh-TW" altLang="en-US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、财经</a:t>
                      </a:r>
                      <a:endParaRPr lang="zh-TW" altLang="en-US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经济学</a:t>
                      </a:r>
                      <a:endParaRPr lang="zh-TW" altLang="en-US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艺术学</a:t>
                      </a:r>
                      <a:endParaRPr lang="zh-TW" altLang="zh-TW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文史哲</a:t>
                      </a:r>
                      <a:endParaRPr lang="zh-TW" altLang="en-US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教育类</a:t>
                      </a:r>
                      <a:endParaRPr lang="zh-TW" altLang="en-US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其他人社类</a:t>
                      </a:r>
                      <a:endParaRPr lang="zh-CN" altLang="en-US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zh-TW" altLang="en-US" sz="1600" b="1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管理学报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管理学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经济论文丛刊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设计学报</a:t>
                      </a:r>
                      <a:endParaRPr lang="zh-CN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中国文哲研究集刊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哲学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哲学与文化</a:t>
                      </a:r>
                      <a:endParaRPr lang="en-US" altLang="zh-CN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哲学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特殊教育研究学刊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教育学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地理学报 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地理及区域研究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台大社会工作学刊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社会学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组织与管理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管理学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经济论文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台大历史学报</a:t>
                      </a:r>
                      <a:endParaRPr lang="en-US" altLang="zh-CN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历史学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台大中文学报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语言学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教育实践与研究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教育学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图书信息学刊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图书信息学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中华传播学刊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传播学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台湾经济预测与政策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清华中文学报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语言学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教育科学研究期刊（</a:t>
                      </a:r>
                      <a:r>
                        <a:rPr lang="zh-CN" altLang="zh-TW" sz="1400" b="0" u="none" strike="noStrike" kern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</a:t>
                      </a:r>
                      <a:r>
                        <a:rPr lang="zh-CN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学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TW" altLang="en-US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教育心理学报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心理学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体育学报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体育学</a:t>
                      </a:r>
                      <a:r>
                        <a:rPr lang="en-US" altLang="zh-TW" sz="1400" b="0" u="none" strike="noStrike" kern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zh-TW" sz="1400" b="0" u="none" strike="noStrike" kern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群組 16"/>
          <p:cNvGrpSpPr>
            <a:grpSpLocks noChangeAspect="1"/>
          </p:cNvGrpSpPr>
          <p:nvPr/>
        </p:nvGrpSpPr>
        <p:grpSpPr>
          <a:xfrm>
            <a:off x="3432669" y="4482481"/>
            <a:ext cx="3501531" cy="2177174"/>
            <a:chOff x="2263531" y="3561035"/>
            <a:chExt cx="4293926" cy="2669862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63531" y="3561035"/>
              <a:ext cx="4293926" cy="266986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371" y="5094514"/>
              <a:ext cx="1170214" cy="54972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本框 16"/>
          <p:cNvSpPr txBox="1"/>
          <p:nvPr/>
        </p:nvSpPr>
        <p:spPr>
          <a:xfrm>
            <a:off x="7225080" y="5409412"/>
            <a:ext cx="325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cs typeface="Arial" panose="020B0604020202020204" pitchFamily="34" charset="0"/>
              </a:rPr>
              <a:t>在期刊首页基本信息处</a:t>
            </a:r>
            <a:br>
              <a:rPr lang="en-US" altLang="zh-CN" sz="2400" dirty="0">
                <a:latin typeface="+mn-ea"/>
                <a:cs typeface="Arial" panose="020B0604020202020204" pitchFamily="34" charset="0"/>
              </a:rPr>
            </a:br>
            <a:r>
              <a:rPr lang="zh-CN" altLang="en-US" sz="2400" dirty="0">
                <a:latin typeface="+mn-ea"/>
                <a:cs typeface="Arial" panose="020B0604020202020204" pitchFamily="34" charset="0"/>
              </a:rPr>
              <a:t>即可取得投稿须知</a:t>
            </a:r>
            <a:r>
              <a:rPr lang="zh-TW" altLang="en-US" sz="2400" dirty="0">
                <a:latin typeface="+mn-ea"/>
                <a:cs typeface="Arial" panose="020B0604020202020204" pitchFamily="34" charset="0"/>
              </a:rPr>
              <a:t>！</a:t>
            </a:r>
            <a:endParaRPr lang="en-US" altLang="zh-CN" sz="2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文本框 75"/>
          <p:cNvSpPr txBox="1"/>
          <p:nvPr/>
        </p:nvSpPr>
        <p:spPr>
          <a:xfrm>
            <a:off x="1136680" y="686065"/>
            <a:ext cx="440377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CSSCI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 收录</a:t>
            </a:r>
            <a:r>
              <a:rPr lang="en-US" altLang="zh-TW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20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个台湾刊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260138" y="1649990"/>
          <a:ext cx="11814627" cy="3788227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1567543"/>
                <a:gridCol w="2728685"/>
                <a:gridCol w="4000181"/>
                <a:gridCol w="3518218"/>
              </a:tblGrid>
              <a:tr h="49348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学科领域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期刊名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出版单位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TW" altLang="en-US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投稿专页</a:t>
                      </a:r>
                      <a:endParaRPr lang="zh-TW" sz="18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28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管理学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hlinkClick r:id="rId1"/>
                        </a:rPr>
                        <a:t>组织与管理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台湾组织与管理学会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hlinkClick r:id="rId2"/>
                        </a:rPr>
                        <a:t>http://www.ipress.tw/J0102</a:t>
                      </a:r>
                      <a:endParaRPr lang="zh-TW" sz="16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社会学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hlinkClick r:id="rId3"/>
                        </a:rPr>
                        <a:t>台大社会工作学刊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台湾大学社会工作学系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hlinkClick r:id="rId4"/>
                        </a:rPr>
                        <a:t>http://www.ipress.tw/J0154</a:t>
                      </a:r>
                      <a:endParaRPr lang="zh-TW" sz="16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体育学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hlinkClick r:id="rId5"/>
                        </a:rPr>
                        <a:t>体育学报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台湾体育学会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hlinkClick r:id="rId6"/>
                        </a:rPr>
                        <a:t>http://www.ipress.tw/J0138</a:t>
                      </a:r>
                      <a:endParaRPr lang="zh-TW" sz="16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财金</a:t>
                      </a:r>
                      <a:endParaRPr lang="en-US" alt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800" b="0" kern="1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及会计学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zh-TW" altLang="en-US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  <a:hlinkClick r:id="rId7"/>
                        </a:rPr>
                        <a:t>证券市场发展季刊</a:t>
                      </a:r>
                      <a:endParaRPr lang="zh-TW" sz="18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zh-TW" altLang="en-US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财团法人证券暨期货市场发展基金会</a:t>
                      </a:r>
                      <a:endParaRPr lang="zh-TW" sz="18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kern="1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https://www.ipress.tw/J0186</a:t>
                      </a:r>
                      <a:endParaRPr lang="zh-TW" sz="16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经济学</a:t>
                      </a:r>
                      <a:endParaRPr lang="zh-TW" sz="18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zh-TW" altLang="en-US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  <a:hlinkClick r:id="rId9"/>
                        </a:rPr>
                        <a:t>经济论文丛刊</a:t>
                      </a:r>
                      <a:endParaRPr lang="zh-TW" sz="18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zh-TW" altLang="en-US" sz="1800" b="0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台湾大学经济学系</a:t>
                      </a:r>
                      <a:endParaRPr lang="zh-TW" sz="18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0" kern="1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https://www.ipress.tw/J0179</a:t>
                      </a:r>
                      <a:endParaRPr lang="zh-TW" sz="1600" b="0" kern="1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文本框 16"/>
          <p:cNvSpPr txBox="1"/>
          <p:nvPr/>
        </p:nvSpPr>
        <p:spPr>
          <a:xfrm>
            <a:off x="1229214" y="5811832"/>
            <a:ext cx="1076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+mn-ea"/>
                <a:cs typeface="Arial" panose="020B0604020202020204" pitchFamily="34" charset="0"/>
              </a:rPr>
              <a:t>专业的期刊审阅系统，让投稿状况更加清晰！</a:t>
            </a:r>
            <a:endParaRPr lang="en-US" altLang="zh-CN" sz="32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文本框 75"/>
          <p:cNvSpPr txBox="1"/>
          <p:nvPr/>
        </p:nvSpPr>
        <p:spPr>
          <a:xfrm>
            <a:off x="616211" y="691601"/>
            <a:ext cx="83439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CSSCI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收录</a:t>
            </a:r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台湾刊与华艺投审稿系统特别合作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1112363" y="2353355"/>
            <a:ext cx="4709474" cy="868137"/>
            <a:chOff x="1112363" y="2469469"/>
            <a:chExt cx="4709474" cy="868137"/>
          </a:xfrm>
        </p:grpSpPr>
        <p:grpSp>
          <p:nvGrpSpPr>
            <p:cNvPr id="36" name="组合 35"/>
            <p:cNvGrpSpPr/>
            <p:nvPr/>
          </p:nvGrpSpPr>
          <p:grpSpPr>
            <a:xfrm>
              <a:off x="1112363" y="2469469"/>
              <a:ext cx="4709474" cy="868137"/>
              <a:chOff x="806160" y="2046513"/>
              <a:chExt cx="3927022" cy="723901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844261" y="2117271"/>
                <a:ext cx="3888921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6160" y="2046513"/>
                <a:ext cx="1417774" cy="723901"/>
                <a:chOff x="-391195" y="-1"/>
                <a:chExt cx="1697596" cy="866775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238265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421807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605349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788891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972434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-391195" y="-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5" name="文本框 64"/>
            <p:cNvSpPr txBox="1"/>
            <p:nvPr/>
          </p:nvSpPr>
          <p:spPr>
            <a:xfrm>
              <a:off x="2833568" y="264423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+mj-ea"/>
                  <a:ea typeface="+mj-ea"/>
                  <a:cs typeface="经典综艺体简" panose="02010609000101010101" pitchFamily="49" charset="-122"/>
                </a:rPr>
                <a:t>数据库简介</a:t>
              </a:r>
              <a:endPara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1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10077" y="2353355"/>
            <a:ext cx="4709474" cy="868137"/>
            <a:chOff x="1112363" y="2469469"/>
            <a:chExt cx="4709474" cy="868137"/>
          </a:xfrm>
        </p:grpSpPr>
        <p:grpSp>
          <p:nvGrpSpPr>
            <p:cNvPr id="70" name="组合 69"/>
            <p:cNvGrpSpPr/>
            <p:nvPr/>
          </p:nvGrpSpPr>
          <p:grpSpPr>
            <a:xfrm>
              <a:off x="1112363" y="2469469"/>
              <a:ext cx="4709474" cy="868137"/>
              <a:chOff x="806160" y="2046513"/>
              <a:chExt cx="3927022" cy="723901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844261" y="2117271"/>
                <a:ext cx="3888921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806160" y="2046513"/>
                <a:ext cx="1417774" cy="723901"/>
                <a:chOff x="-391195" y="-1"/>
                <a:chExt cx="1697596" cy="866775"/>
              </a:xfrm>
            </p:grpSpPr>
            <p:sp>
              <p:nvSpPr>
                <p:cNvPr id="76" name="任意多边形 75"/>
                <p:cNvSpPr/>
                <p:nvPr/>
              </p:nvSpPr>
              <p:spPr>
                <a:xfrm>
                  <a:off x="238265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任意多边形 76"/>
                <p:cNvSpPr/>
                <p:nvPr/>
              </p:nvSpPr>
              <p:spPr>
                <a:xfrm>
                  <a:off x="421807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任意多边形 77"/>
                <p:cNvSpPr/>
                <p:nvPr/>
              </p:nvSpPr>
              <p:spPr>
                <a:xfrm>
                  <a:off x="605349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>
                  <a:off x="788891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任意多边形 79"/>
                <p:cNvSpPr/>
                <p:nvPr/>
              </p:nvSpPr>
              <p:spPr>
                <a:xfrm>
                  <a:off x="972434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任意多边形 80"/>
                <p:cNvSpPr/>
                <p:nvPr/>
              </p:nvSpPr>
              <p:spPr>
                <a:xfrm>
                  <a:off x="-391195" y="-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文本框 70"/>
            <p:cNvSpPr txBox="1"/>
            <p:nvPr/>
          </p:nvSpPr>
          <p:spPr>
            <a:xfrm>
              <a:off x="2827958" y="2644232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+mj-ea"/>
                  <a:ea typeface="+mj-ea"/>
                  <a:cs typeface="经典综艺体简" panose="02010609000101010101" pitchFamily="49" charset="-122"/>
                </a:rPr>
                <a:t>产品内容概览</a:t>
              </a:r>
              <a:endPara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2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12363" y="4124097"/>
            <a:ext cx="4709474" cy="868137"/>
            <a:chOff x="1112363" y="2469469"/>
            <a:chExt cx="4709474" cy="868137"/>
          </a:xfrm>
        </p:grpSpPr>
        <p:grpSp>
          <p:nvGrpSpPr>
            <p:cNvPr id="83" name="组合 82"/>
            <p:cNvGrpSpPr/>
            <p:nvPr/>
          </p:nvGrpSpPr>
          <p:grpSpPr>
            <a:xfrm>
              <a:off x="1112363" y="2469469"/>
              <a:ext cx="4709474" cy="868137"/>
              <a:chOff x="806160" y="2046513"/>
              <a:chExt cx="3927022" cy="723901"/>
            </a:xfrm>
          </p:grpSpPr>
          <p:sp>
            <p:nvSpPr>
              <p:cNvPr id="87" name="任意多边形 86"/>
              <p:cNvSpPr/>
              <p:nvPr/>
            </p:nvSpPr>
            <p:spPr>
              <a:xfrm>
                <a:off x="844261" y="2117271"/>
                <a:ext cx="3888921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06160" y="2046513"/>
                <a:ext cx="1417774" cy="723901"/>
                <a:chOff x="-391195" y="-1"/>
                <a:chExt cx="1697596" cy="866775"/>
              </a:xfrm>
            </p:grpSpPr>
            <p:sp>
              <p:nvSpPr>
                <p:cNvPr id="89" name="任意多边形 88"/>
                <p:cNvSpPr/>
                <p:nvPr/>
              </p:nvSpPr>
              <p:spPr>
                <a:xfrm>
                  <a:off x="238265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任意多边形 89"/>
                <p:cNvSpPr/>
                <p:nvPr/>
              </p:nvSpPr>
              <p:spPr>
                <a:xfrm>
                  <a:off x="421807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>
                  <a:off x="605349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任意多边形 91"/>
                <p:cNvSpPr/>
                <p:nvPr/>
              </p:nvSpPr>
              <p:spPr>
                <a:xfrm>
                  <a:off x="788891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任意多边形 92"/>
                <p:cNvSpPr/>
                <p:nvPr/>
              </p:nvSpPr>
              <p:spPr>
                <a:xfrm>
                  <a:off x="972434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>
                  <a:off x="-391195" y="-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4" name="文本框 83"/>
            <p:cNvSpPr txBox="1"/>
            <p:nvPr/>
          </p:nvSpPr>
          <p:spPr>
            <a:xfrm>
              <a:off x="2833568" y="264423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+mj-ea"/>
                  <a:ea typeface="+mj-ea"/>
                  <a:cs typeface="经典综艺体简" panose="02010609000101010101" pitchFamily="49" charset="-122"/>
                </a:rPr>
                <a:t>独家收录</a:t>
              </a:r>
              <a:endPara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3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10077" y="4124098"/>
            <a:ext cx="4709473" cy="868138"/>
            <a:chOff x="1112363" y="2469470"/>
            <a:chExt cx="4709473" cy="868138"/>
          </a:xfrm>
        </p:grpSpPr>
        <p:grpSp>
          <p:nvGrpSpPr>
            <p:cNvPr id="96" name="组合 95"/>
            <p:cNvGrpSpPr/>
            <p:nvPr/>
          </p:nvGrpSpPr>
          <p:grpSpPr>
            <a:xfrm>
              <a:off x="1112363" y="2469470"/>
              <a:ext cx="4709473" cy="868138"/>
              <a:chOff x="806160" y="2046514"/>
              <a:chExt cx="3927021" cy="723902"/>
            </a:xfrm>
          </p:grpSpPr>
          <p:sp>
            <p:nvSpPr>
              <p:cNvPr id="100" name="任意多边形 99"/>
              <p:cNvSpPr/>
              <p:nvPr/>
            </p:nvSpPr>
            <p:spPr>
              <a:xfrm>
                <a:off x="844261" y="2117271"/>
                <a:ext cx="3888920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806160" y="2046514"/>
                <a:ext cx="1417774" cy="723902"/>
                <a:chOff x="-391195" y="0"/>
                <a:chExt cx="1697596" cy="866776"/>
              </a:xfrm>
            </p:grpSpPr>
            <p:sp>
              <p:nvSpPr>
                <p:cNvPr id="102" name="任意多边形 101"/>
                <p:cNvSpPr/>
                <p:nvPr/>
              </p:nvSpPr>
              <p:spPr>
                <a:xfrm>
                  <a:off x="238265" y="0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>
                  <a:off x="421807" y="0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任意多边形 103"/>
                <p:cNvSpPr/>
                <p:nvPr/>
              </p:nvSpPr>
              <p:spPr>
                <a:xfrm>
                  <a:off x="605349" y="0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任意多边形 104"/>
                <p:cNvSpPr/>
                <p:nvPr/>
              </p:nvSpPr>
              <p:spPr>
                <a:xfrm>
                  <a:off x="788891" y="0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>
                  <a:off x="972434" y="0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任意多边形 106"/>
                <p:cNvSpPr/>
                <p:nvPr/>
              </p:nvSpPr>
              <p:spPr>
                <a:xfrm>
                  <a:off x="-391195" y="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7" name="文本框 96"/>
            <p:cNvSpPr txBox="1"/>
            <p:nvPr/>
          </p:nvSpPr>
          <p:spPr>
            <a:xfrm>
              <a:off x="2833568" y="2644232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914400"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+mj-ea"/>
                  <a:ea typeface="+mj-ea"/>
                  <a:cs typeface="经典综艺体简" panose="02010609000101010101" pitchFamily="49" charset="-122"/>
                </a:rPr>
                <a:t>重要系统特色</a:t>
              </a:r>
              <a:endParaRPr lang="en-US" altLang="zh-CN" sz="2800" b="1" dirty="0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4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2747222" y="598308"/>
            <a:ext cx="6697556" cy="9048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latin typeface="+mn-ea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剪去對角線角落矩形 46"/>
          <p:cNvSpPr/>
          <p:nvPr/>
        </p:nvSpPr>
        <p:spPr>
          <a:xfrm>
            <a:off x="5519936" y="2003972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8" name="剪去對角線角落矩形 47"/>
          <p:cNvSpPr/>
          <p:nvPr/>
        </p:nvSpPr>
        <p:spPr>
          <a:xfrm>
            <a:off x="5519936" y="3319791"/>
            <a:ext cx="6008400" cy="9144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剪去對角線角落矩形 48"/>
          <p:cNvSpPr/>
          <p:nvPr/>
        </p:nvSpPr>
        <p:spPr>
          <a:xfrm>
            <a:off x="5519936" y="4629575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Oval 176"/>
          <p:cNvSpPr>
            <a:spLocks noChangeAspect="1" noChangeArrowheads="1"/>
          </p:cNvSpPr>
          <p:nvPr/>
        </p:nvSpPr>
        <p:spPr bwMode="auto">
          <a:xfrm>
            <a:off x="1056136" y="2014822"/>
            <a:ext cx="3602737" cy="3600000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150987" y="4171236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dirty="0">
                <a:latin typeface="+mn-ea"/>
                <a:ea typeface="+mn-ea"/>
                <a:cs typeface="Arial" panose="020B0604020202020204" pitchFamily="34" charset="0"/>
              </a:rPr>
              <a:t>合法安全</a:t>
            </a:r>
            <a:endParaRPr lang="zh-CN" altLang="en-US" sz="2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3" y="3023318"/>
            <a:ext cx="1076400" cy="1076400"/>
          </a:xfrm>
          <a:prstGeom prst="rect">
            <a:avLst/>
          </a:prstGeom>
        </p:spPr>
      </p:pic>
      <p:pic>
        <p:nvPicPr>
          <p:cNvPr id="3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3392624"/>
            <a:ext cx="808484" cy="808484"/>
          </a:xfrm>
          <a:prstGeom prst="rect">
            <a:avLst/>
          </a:prstGeom>
        </p:spPr>
      </p:pic>
      <p:pic>
        <p:nvPicPr>
          <p:cNvPr id="33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6" y="1953791"/>
            <a:ext cx="1005458" cy="1005458"/>
          </a:xfrm>
          <a:prstGeom prst="rect">
            <a:avLst/>
          </a:prstGeom>
        </p:spPr>
      </p:pic>
      <p:pic>
        <p:nvPicPr>
          <p:cNvPr id="34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64" y="4712978"/>
            <a:ext cx="754499" cy="75449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578954" y="2127985"/>
            <a:ext cx="495060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  <a:latin typeface="+mn-ea"/>
              </a:rPr>
              <a:t>100%</a:t>
            </a:r>
            <a:r>
              <a:rPr lang="zh-TW" altLang="en-US" sz="4000" dirty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得到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全文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授权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33019" y="3483943"/>
            <a:ext cx="495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1</a:t>
            </a:r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00%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通过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正式進口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90008" y="4801659"/>
            <a:ext cx="495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TW" sz="4000" dirty="0">
                <a:solidFill>
                  <a:schemeClr val="bg1"/>
                </a:solidFill>
                <a:latin typeface="+mn-ea"/>
              </a:rPr>
              <a:t>00%</a:t>
            </a:r>
            <a:r>
              <a:rPr lang="zh-TW" altLang="en-US" sz="4000" dirty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内容安全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45" grpId="0" animBg="1"/>
      <p:bldP spid="27" grpId="0"/>
      <p:bldP spid="35" grpId="0"/>
      <p:bldP spid="36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剪去對角線角落矩形 52"/>
          <p:cNvSpPr/>
          <p:nvPr/>
        </p:nvSpPr>
        <p:spPr>
          <a:xfrm>
            <a:off x="5519936" y="4657695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2" name="剪去對角線角落矩形 51"/>
          <p:cNvSpPr/>
          <p:nvPr/>
        </p:nvSpPr>
        <p:spPr>
          <a:xfrm>
            <a:off x="5519936" y="3218440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剪去對角線角落矩形 50"/>
          <p:cNvSpPr/>
          <p:nvPr/>
        </p:nvSpPr>
        <p:spPr>
          <a:xfrm>
            <a:off x="5519936" y="1515827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18871" y="306695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2150985" y="41570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dirty="0">
                <a:latin typeface="+mn-ea"/>
                <a:ea typeface="+mn-ea"/>
                <a:cs typeface="Arial" panose="020B0604020202020204" pitchFamily="34" charset="0"/>
              </a:rPr>
              <a:t>精准检索</a:t>
            </a:r>
            <a:endParaRPr lang="zh-CN" altLang="en-US" sz="2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9" name="Oval 177"/>
          <p:cNvSpPr>
            <a:spLocks noChangeArrowheads="1"/>
          </p:cNvSpPr>
          <p:nvPr/>
        </p:nvSpPr>
        <p:spPr bwMode="auto">
          <a:xfrm>
            <a:off x="1058873" y="2014822"/>
            <a:ext cx="3600000" cy="3600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3274252"/>
            <a:ext cx="808484" cy="808484"/>
          </a:xfrm>
          <a:prstGeom prst="rect">
            <a:avLst/>
          </a:prstGeom>
        </p:spPr>
      </p:pic>
      <p:pic>
        <p:nvPicPr>
          <p:cNvPr id="43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6" y="1468311"/>
            <a:ext cx="1005458" cy="1005458"/>
          </a:xfrm>
          <a:prstGeom prst="rect">
            <a:avLst/>
          </a:prstGeom>
        </p:spPr>
      </p:pic>
      <p:pic>
        <p:nvPicPr>
          <p:cNvPr id="44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64" y="4741770"/>
            <a:ext cx="754499" cy="754499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6578954" y="1765615"/>
            <a:ext cx="495060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内建同义词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搜得准也要搜得全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33019" y="3484535"/>
            <a:ext cx="49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高级检索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–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高自由度的检索条件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39904" y="4895078"/>
            <a:ext cx="49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检索后分类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–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轻松筛选要的内容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63952" y="5748721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→可依出版年代、地区、内容语言等显示。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663952" y="2566415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→搜寻「甲肝」，就要连「</a:t>
            </a:r>
            <a:r>
              <a:rPr lang="en-US" altLang="zh-TW" sz="2000" dirty="0">
                <a:latin typeface="+mn-ea"/>
              </a:rPr>
              <a:t>A</a:t>
            </a:r>
            <a:r>
              <a:rPr lang="zh-CN" altLang="en-US" sz="2000" dirty="0">
                <a:latin typeface="+mn-ea"/>
              </a:rPr>
              <a:t>型肝炎」一起查！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1" grpId="0" animBg="1"/>
      <p:bldP spid="25" grpId="0"/>
      <p:bldP spid="39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剪去對角線角落矩形 47"/>
          <p:cNvSpPr/>
          <p:nvPr/>
        </p:nvSpPr>
        <p:spPr>
          <a:xfrm>
            <a:off x="5545144" y="2968335"/>
            <a:ext cx="6008400" cy="9144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剪去對角線角落矩形 46"/>
          <p:cNvSpPr/>
          <p:nvPr/>
        </p:nvSpPr>
        <p:spPr>
          <a:xfrm>
            <a:off x="5532540" y="1172019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317717" y="3021518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8"/>
          <p:cNvSpPr>
            <a:spLocks noChangeArrowheads="1"/>
          </p:cNvSpPr>
          <p:nvPr/>
        </p:nvSpPr>
        <p:spPr bwMode="auto">
          <a:xfrm>
            <a:off x="2149618" y="4171236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dirty="0">
                <a:latin typeface="+mn-ea"/>
                <a:ea typeface="+mn-ea"/>
                <a:cs typeface="Arial" panose="020B0604020202020204" pitchFamily="34" charset="0"/>
              </a:rPr>
              <a:t>交互引用</a:t>
            </a:r>
            <a:endParaRPr lang="zh-CN" altLang="en-US" sz="2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176"/>
          <p:cNvSpPr>
            <a:spLocks noChangeAspect="1" noChangeArrowheads="1"/>
          </p:cNvSpPr>
          <p:nvPr/>
        </p:nvSpPr>
        <p:spPr bwMode="auto">
          <a:xfrm>
            <a:off x="1056136" y="2014822"/>
            <a:ext cx="3602737" cy="3600000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39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1228248"/>
            <a:ext cx="808484" cy="808484"/>
          </a:xfrm>
          <a:prstGeom prst="rect">
            <a:avLst/>
          </a:prstGeom>
        </p:spPr>
      </p:pic>
      <p:pic>
        <p:nvPicPr>
          <p:cNvPr id="40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64" y="3036384"/>
            <a:ext cx="754499" cy="754499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6633019" y="1198456"/>
            <a:ext cx="479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结合</a:t>
            </a:r>
            <a:r>
              <a:rPr lang="en-US" altLang="zh-TW" sz="2400" dirty="0">
                <a:solidFill>
                  <a:schemeClr val="bg1"/>
                </a:solidFill>
                <a:latin typeface="+mn-ea"/>
              </a:rPr>
              <a:t>ACI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学术引用文献数据库，</a:t>
            </a:r>
            <a:br>
              <a:rPr lang="en-US" altLang="zh-CN" sz="2400" dirty="0">
                <a:solidFill>
                  <a:schemeClr val="bg1"/>
                </a:solidFill>
                <a:latin typeface="+mn-ea"/>
              </a:rPr>
            </a:b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参考文献互相连结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64608" y="3189692"/>
            <a:ext cx="49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国际接轨，以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DOI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串接</a:t>
            </a:r>
            <a:r>
              <a:rPr lang="en-US" altLang="zh-TW" sz="2400" dirty="0" err="1">
                <a:solidFill>
                  <a:schemeClr val="tx2">
                    <a:lumMod val="75000"/>
                  </a:schemeClr>
                </a:solidFill>
                <a:latin typeface="+mn-ea"/>
              </a:rPr>
              <a:t>CrossRef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63952" y="2175627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→透过引用与被引用连结，了解学术文献的承先启后，快速找到并使用相关资源！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735960" y="3916935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→不只华艺文献，更与国际大厂</a:t>
            </a:r>
            <a:r>
              <a:rPr lang="en-US" altLang="zh-TW" sz="2000" dirty="0" err="1">
                <a:latin typeface="+mn-ea"/>
              </a:rPr>
              <a:t>CrossRef</a:t>
            </a:r>
            <a:r>
              <a:rPr lang="zh-CN" altLang="en-US" sz="2000" dirty="0">
                <a:latin typeface="+mn-ea"/>
              </a:rPr>
              <a:t>合作，接轨国际服务！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3" name="剪去對角線角落矩形 22"/>
          <p:cNvSpPr/>
          <p:nvPr/>
        </p:nvSpPr>
        <p:spPr>
          <a:xfrm>
            <a:off x="5532540" y="4708969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4765198"/>
            <a:ext cx="808484" cy="80848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633019" y="4735406"/>
            <a:ext cx="479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整合国际文章替代计量</a:t>
            </a:r>
            <a:r>
              <a:rPr lang="en-US" altLang="zh-CN" sz="2400" dirty="0" err="1">
                <a:solidFill>
                  <a:schemeClr val="bg1"/>
                </a:solidFill>
                <a:latin typeface="+mn-ea"/>
              </a:rPr>
              <a:t>PlumX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，</a:t>
            </a:r>
            <a:br>
              <a:rPr lang="en-US" altLang="zh-CN" sz="2400" dirty="0">
                <a:solidFill>
                  <a:schemeClr val="bg1"/>
                </a:solidFill>
                <a:latin typeface="+mn-ea"/>
              </a:rPr>
            </a:b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揭示文章被使用情形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63952" y="5712577"/>
            <a:ext cx="5867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→与替代计量服务</a:t>
            </a:r>
            <a:r>
              <a:rPr lang="en-US" altLang="zh-CN" sz="2000" dirty="0" err="1">
                <a:latin typeface="+mn-ea"/>
              </a:rPr>
              <a:t>PlumX</a:t>
            </a:r>
            <a:r>
              <a:rPr lang="zh-CN" altLang="en-US" sz="2000" dirty="0">
                <a:latin typeface="+mn-ea"/>
              </a:rPr>
              <a:t>合作，计算文章在使用、捕获、提述、社交媒体与引用等面向的被取用情形！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/>
      <p:bldP spid="45" grpId="0" animBg="1"/>
      <p:bldP spid="41" grpId="0"/>
      <p:bldP spid="42" grpId="0"/>
      <p:bldP spid="43" grpId="0"/>
      <p:bldP spid="44" grpId="0"/>
      <p:bldP spid="23" grpId="0" animBg="1"/>
      <p:bldP spid="26" grpId="0"/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剪去對角線角落矩形 36"/>
          <p:cNvSpPr/>
          <p:nvPr/>
        </p:nvSpPr>
        <p:spPr>
          <a:xfrm>
            <a:off x="5519936" y="3973183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剪去對角線角落矩形 49"/>
          <p:cNvSpPr/>
          <p:nvPr/>
        </p:nvSpPr>
        <p:spPr>
          <a:xfrm>
            <a:off x="5533153" y="1847997"/>
            <a:ext cx="6008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8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71" y="3056886"/>
            <a:ext cx="1080000" cy="1080000"/>
          </a:xfrm>
          <a:prstGeom prst="rect">
            <a:avLst/>
          </a:prstGeom>
        </p:spPr>
      </p:pic>
      <p:sp>
        <p:nvSpPr>
          <p:cNvPr id="27" name="矩形 28"/>
          <p:cNvSpPr>
            <a:spLocks noChangeArrowheads="1"/>
          </p:cNvSpPr>
          <p:nvPr/>
        </p:nvSpPr>
        <p:spPr bwMode="auto">
          <a:xfrm>
            <a:off x="2163510" y="41570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dirty="0">
                <a:latin typeface="+mn-ea"/>
                <a:ea typeface="+mn-ea"/>
                <a:cs typeface="Arial" panose="020B0604020202020204" pitchFamily="34" charset="0"/>
              </a:rPr>
              <a:t>大陆专属</a:t>
            </a:r>
            <a:endParaRPr lang="zh-CN" altLang="en-US" sz="2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4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9" name="Oval 177"/>
          <p:cNvSpPr>
            <a:spLocks noChangeArrowheads="1"/>
          </p:cNvSpPr>
          <p:nvPr/>
        </p:nvSpPr>
        <p:spPr bwMode="auto">
          <a:xfrm>
            <a:off x="1058873" y="2014822"/>
            <a:ext cx="3600000" cy="3600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1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4028995"/>
            <a:ext cx="808484" cy="808484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6" y="1798640"/>
            <a:ext cx="1005458" cy="100545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578954" y="2095944"/>
            <a:ext cx="495060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字对字、词对词简繁互查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33019" y="4239278"/>
            <a:ext cx="49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繁转简在线阅读器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63952" y="298094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 </a:t>
            </a:r>
            <a:r>
              <a:rPr lang="en-US" altLang="zh-TW" sz="2000" dirty="0">
                <a:latin typeface="+mn-ea"/>
              </a:rPr>
              <a:t>Ex.</a:t>
            </a:r>
            <a:r>
              <a:rPr lang="zh-CN" altLang="en-US" sz="2000" dirty="0">
                <a:latin typeface="+mn-ea"/>
              </a:rPr>
              <a:t>查询「信息」，系统自动将台湾用语「资讯」、「讯息」的查询结果呈现给您！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63952" y="514118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→透过华艺提供的文档阅读器，可在在线开启下载的文档，并转换为简体中文阅读！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0" grpId="0" animBg="1"/>
      <p:bldP spid="27" grpId="0"/>
      <p:bldP spid="39" grpId="0" animBg="1"/>
      <p:bldP spid="33" grpId="0"/>
      <p:bldP spid="34" grpId="0"/>
      <p:bldP spid="35" grpId="0"/>
      <p:bldP spid="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剪去對角線角落矩形 23"/>
          <p:cNvSpPr/>
          <p:nvPr/>
        </p:nvSpPr>
        <p:spPr>
          <a:xfrm>
            <a:off x="5519936" y="1951241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剪去對角線角落矩形 24"/>
          <p:cNvSpPr/>
          <p:nvPr/>
        </p:nvSpPr>
        <p:spPr>
          <a:xfrm>
            <a:off x="5531927" y="3305725"/>
            <a:ext cx="6008400" cy="9144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剪去對角線角落矩形 25"/>
          <p:cNvSpPr/>
          <p:nvPr/>
        </p:nvSpPr>
        <p:spPr>
          <a:xfrm>
            <a:off x="5531927" y="4671609"/>
            <a:ext cx="6008400" cy="914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17" y="3021518"/>
            <a:ext cx="1080000" cy="1080000"/>
          </a:xfrm>
          <a:prstGeom prst="rect">
            <a:avLst/>
          </a:prstGeom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49508" y="4171236"/>
            <a:ext cx="141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dirty="0">
                <a:latin typeface="+mn-ea"/>
                <a:ea typeface="+mn-ea"/>
                <a:cs typeface="Arial" panose="020B0604020202020204" pitchFamily="34" charset="0"/>
              </a:rPr>
              <a:t>客户认证</a:t>
            </a:r>
            <a:endParaRPr lang="zh-CN" altLang="en-US" sz="2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176"/>
          <p:cNvSpPr>
            <a:spLocks noChangeAspect="1" noChangeArrowheads="1"/>
          </p:cNvSpPr>
          <p:nvPr/>
        </p:nvSpPr>
        <p:spPr bwMode="auto">
          <a:xfrm>
            <a:off x="1056136" y="2014822"/>
            <a:ext cx="3602737" cy="3600000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69" name="任意多边形 6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" name="直接连接符 74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058873" y="68363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重要系统</a:t>
            </a:r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特色</a:t>
            </a:r>
            <a:endParaRPr lang="zh-CN" altLang="en-US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31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8" y="3362037"/>
            <a:ext cx="808484" cy="808484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6" y="1898848"/>
            <a:ext cx="1005458" cy="1005458"/>
          </a:xfrm>
          <a:prstGeom prst="rect">
            <a:avLst/>
          </a:prstGeom>
        </p:spPr>
      </p:pic>
      <p:pic>
        <p:nvPicPr>
          <p:cNvPr id="3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64" y="4758243"/>
            <a:ext cx="754499" cy="75449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6578954" y="2103820"/>
            <a:ext cx="495060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欧美纽澳 ，高校客户</a:t>
            </a:r>
            <a:r>
              <a:rPr lang="zh-TW" altLang="en-US" sz="3600" dirty="0">
                <a:solidFill>
                  <a:schemeClr val="bg1"/>
                </a:solidFill>
                <a:latin typeface="+mn-ea"/>
              </a:rPr>
              <a:t>遍布全球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3019" y="3429000"/>
            <a:ext cx="495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1</a:t>
            </a:r>
            <a:r>
              <a:rPr lang="en-US" altLang="zh-TW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00%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台湾地区市场占有率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90008" y="4870901"/>
            <a:ext cx="495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大陆</a:t>
            </a:r>
            <a:r>
              <a:rPr lang="zh-TW" altLang="en-US" sz="3600" dirty="0">
                <a:solidFill>
                  <a:schemeClr val="bg1"/>
                </a:solidFill>
                <a:latin typeface="+mn-ea"/>
              </a:rPr>
              <a:t>指标高校</a:t>
            </a:r>
            <a:r>
              <a:rPr lang="zh-TW" altLang="en-US" sz="2400" dirty="0">
                <a:solidFill>
                  <a:schemeClr val="bg1"/>
                </a:solidFill>
                <a:latin typeface="+mn-ea"/>
              </a:rPr>
              <a:t>的共同选择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91758" y="571203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→</a:t>
            </a:r>
            <a:r>
              <a:rPr lang="zh-TW" altLang="en-US" sz="2000" dirty="0">
                <a:latin typeface="+mn-ea"/>
              </a:rPr>
              <a:t>超过</a:t>
            </a:r>
            <a:r>
              <a:rPr lang="en-US" altLang="zh-TW" sz="2000" dirty="0">
                <a:latin typeface="+mn-ea"/>
              </a:rPr>
              <a:t>30</a:t>
            </a:r>
            <a:r>
              <a:rPr lang="zh-TW" altLang="en-US" sz="2000" dirty="0">
                <a:latin typeface="+mn-ea"/>
              </a:rPr>
              <a:t>所</a:t>
            </a:r>
            <a:r>
              <a:rPr lang="en-US" altLang="zh-TW" sz="2000" dirty="0">
                <a:latin typeface="+mn-ea"/>
              </a:rPr>
              <a:t>9</a:t>
            </a:r>
            <a:r>
              <a:rPr lang="en-US" altLang="zh-CN" sz="2000" dirty="0">
                <a:latin typeface="+mn-ea"/>
              </a:rPr>
              <a:t>85</a:t>
            </a:r>
            <a:r>
              <a:rPr lang="zh-CN" altLang="en-US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211</a:t>
            </a:r>
            <a:r>
              <a:rPr lang="zh-CN" altLang="en-US" sz="2000" dirty="0">
                <a:latin typeface="+mn-ea"/>
              </a:rPr>
              <a:t>、双一流高校</a:t>
            </a:r>
            <a:r>
              <a:rPr lang="zh-TW" altLang="en-US" sz="2000" dirty="0">
                <a:latin typeface="+mn-ea"/>
              </a:rPr>
              <a:t>、及近</a:t>
            </a:r>
            <a:r>
              <a:rPr lang="en-US" altLang="zh-TW" sz="2000" dirty="0">
                <a:latin typeface="+mn-ea"/>
              </a:rPr>
              <a:t>300</a:t>
            </a:r>
            <a:r>
              <a:rPr lang="zh-TW" altLang="en-US" sz="2000" dirty="0">
                <a:latin typeface="+mn-ea"/>
              </a:rPr>
              <a:t>家重点学校采用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3" grpId="0"/>
      <p:bldP spid="45" grpId="0" animBg="1"/>
      <p:bldP spid="34" grpId="0"/>
      <p:bldP spid="35" grpId="0"/>
      <p:bldP spid="36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518115" y="752528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11485" y="1061270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96000" y="1370012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874713" y="1920551"/>
            <a:ext cx="3058658" cy="39940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9362328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9784960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0207593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630227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9208610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90970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89854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8738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87622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86506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5391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84275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83159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82043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09276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98117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86959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75800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764642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753483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742325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31166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720008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708849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697691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68653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7537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66421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65305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64189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63074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1958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60842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59726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-176691" y="1758480"/>
            <a:ext cx="1106331" cy="254302"/>
            <a:chOff x="-115731" y="1766100"/>
            <a:chExt cx="1106331" cy="254302"/>
          </a:xfrm>
          <a:solidFill>
            <a:schemeClr val="accent1"/>
          </a:solidFill>
        </p:grpSpPr>
        <p:sp>
          <p:nvSpPr>
            <p:cNvPr id="54" name="任意多边形 53"/>
            <p:cNvSpPr/>
            <p:nvPr/>
          </p:nvSpPr>
          <p:spPr>
            <a:xfrm>
              <a:off x="35922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29985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24048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8111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2174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237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00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-5636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-11573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89353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83417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7480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1543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65606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9669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53732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477959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418590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矩形 74"/>
          <p:cNvSpPr/>
          <p:nvPr/>
        </p:nvSpPr>
        <p:spPr>
          <a:xfrm>
            <a:off x="799154" y="2685545"/>
            <a:ext cx="8779581" cy="11064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演示完毕感谢观看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78673" y="3898489"/>
            <a:ext cx="6697556" cy="70076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chemeClr val="accent1"/>
                </a:solidFill>
                <a:latin typeface="+mn-ea"/>
              </a:rPr>
              <a:t>华艺学术文献数据库</a:t>
            </a:r>
            <a:endParaRPr lang="zh-CN" altLang="en-US" sz="3600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58659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35701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812743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8978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166825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032523" y="1739505"/>
            <a:ext cx="2194349" cy="3582188"/>
          </a:xfrm>
          <a:custGeom>
            <a:avLst/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759957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068699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37744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1549555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4379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3263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12148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1032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916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8800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7684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06568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05452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043370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32212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21053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009895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998736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87578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76419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65261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4102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942944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931785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92062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0946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9831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8715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87599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6483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5367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4251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83135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6355834" y="2765942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929506" y="2718991"/>
            <a:ext cx="115448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</a:t>
            </a:r>
            <a:endParaRPr lang="en-US" altLang="zh-CN" sz="32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673559" y="316526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+mj-ea"/>
                <a:ea typeface="+mj-ea"/>
                <a:cs typeface="经典综艺体简" panose="02010609000101010101" pitchFamily="49" charset="-122"/>
              </a:rPr>
              <a:t>数据库简介</a:t>
            </a:r>
            <a:endParaRPr lang="en-US" altLang="zh-CN" sz="4000" b="1" dirty="0">
              <a:solidFill>
                <a:schemeClr val="bg1"/>
              </a:solidFill>
              <a:latin typeface="+mj-ea"/>
              <a:ea typeface="+mj-ea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32863" y="67955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数据库简介</a:t>
            </a:r>
            <a:endParaRPr lang="en-US" altLang="zh-CN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grpSp>
        <p:nvGrpSpPr>
          <p:cNvPr id="11" name="群組 10"/>
          <p:cNvGrpSpPr>
            <a:grpSpLocks noChangeAspect="1"/>
          </p:cNvGrpSpPr>
          <p:nvPr/>
        </p:nvGrpSpPr>
        <p:grpSpPr>
          <a:xfrm>
            <a:off x="1414509" y="1924183"/>
            <a:ext cx="3924000" cy="3924000"/>
            <a:chOff x="1664663" y="2280586"/>
            <a:chExt cx="3600000" cy="3600000"/>
          </a:xfrm>
          <a:solidFill>
            <a:schemeClr val="tx2">
              <a:lumMod val="75000"/>
            </a:schemeClr>
          </a:solidFill>
        </p:grpSpPr>
        <p:grpSp>
          <p:nvGrpSpPr>
            <p:cNvPr id="2" name="群組 1"/>
            <p:cNvGrpSpPr>
              <a:grpSpLocks noChangeAspect="1"/>
            </p:cNvGrpSpPr>
            <p:nvPr/>
          </p:nvGrpSpPr>
          <p:grpSpPr>
            <a:xfrm>
              <a:off x="1664663" y="2280586"/>
              <a:ext cx="3600000" cy="3600000"/>
              <a:chOff x="9605318" y="4204495"/>
              <a:chExt cx="2001519" cy="1779587"/>
            </a:xfrm>
            <a:grpFill/>
          </p:grpSpPr>
          <p:sp>
            <p:nvSpPr>
              <p:cNvPr id="15" name="íSľiďè"/>
              <p:cNvSpPr/>
              <p:nvPr/>
            </p:nvSpPr>
            <p:spPr>
              <a:xfrm>
                <a:off x="9605318" y="4204495"/>
                <a:ext cx="1991284" cy="177958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9615115" y="4222083"/>
                <a:ext cx="1991722" cy="1736956"/>
                <a:chOff x="3588768" y="2017437"/>
                <a:chExt cx="1764992" cy="1736956"/>
              </a:xfrm>
              <a:grpFill/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3588768" y="2017437"/>
                  <a:ext cx="1613381" cy="488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Century Gothic" panose="020B0502020202020204" pitchFamily="34" charset="0"/>
                    </a:rPr>
                    <a:t>收录内容</a:t>
                  </a:r>
                  <a:endParaRPr lang="en-US" altLang="zh-TW" sz="32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r>
                    <a:rPr lang="zh-TW" altLang="en-US" sz="32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Century Gothic" panose="020B0502020202020204" pitchFamily="34" charset="0"/>
                    </a:rPr>
                    <a:t>重要又核心</a:t>
                  </a:r>
                  <a:endParaRPr lang="zh-CN" altLang="en-US" sz="32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3588768" y="3126279"/>
                  <a:ext cx="1764992" cy="6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400">
                      <a:solidFill>
                        <a:srgbClr val="131313"/>
                      </a:solidFill>
                      <a:latin typeface="Adobe 黑体 Std R" pitchFamily="34" charset="-128"/>
                      <a:ea typeface="Adobe 黑体 Std R" pitchFamily="34" charset="-128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zh-CN" altLang="en-US" sz="28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j-ea"/>
                      <a:ea typeface="+mj-ea"/>
                    </a:rPr>
                    <a:t>一站式完整收录，</a:t>
                  </a:r>
                  <a:br>
                    <a:rPr lang="en-US" altLang="zh-CN" sz="28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j-ea"/>
                      <a:ea typeface="+mj-ea"/>
                    </a:rPr>
                  </a:br>
                  <a:r>
                    <a:rPr lang="zh-CN" altLang="en-US" sz="28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j-ea"/>
                      <a:ea typeface="+mj-ea"/>
                    </a:rPr>
                    <a:t>最精华的台湾学术文献皆呈现于此。</a:t>
                  </a:r>
                  <a:endParaRPr lang="zh-CN" alt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cxnSp>
          <p:nvCxnSpPr>
            <p:cNvPr id="6" name="直線接點 5"/>
            <p:cNvCxnSpPr/>
            <p:nvPr/>
          </p:nvCxnSpPr>
          <p:spPr>
            <a:xfrm flipH="1">
              <a:off x="2151118" y="3246783"/>
              <a:ext cx="2747527" cy="110723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6997219" y="1924181"/>
            <a:ext cx="3924000" cy="3924000"/>
            <a:chOff x="7025560" y="1061484"/>
            <a:chExt cx="3903582" cy="3790327"/>
          </a:xfrm>
        </p:grpSpPr>
        <p:grpSp>
          <p:nvGrpSpPr>
            <p:cNvPr id="3" name="群組 2"/>
            <p:cNvGrpSpPr>
              <a:grpSpLocks noChangeAspect="1"/>
            </p:cNvGrpSpPr>
            <p:nvPr/>
          </p:nvGrpSpPr>
          <p:grpSpPr>
            <a:xfrm>
              <a:off x="7025560" y="1061484"/>
              <a:ext cx="3903582" cy="3790327"/>
              <a:chOff x="1048876" y="2111985"/>
              <a:chExt cx="2811755" cy="2812278"/>
            </a:xfrm>
          </p:grpSpPr>
          <p:sp>
            <p:nvSpPr>
              <p:cNvPr id="10" name="ïS1íḓè"/>
              <p:cNvSpPr>
                <a:spLocks noChangeAspect="1"/>
              </p:cNvSpPr>
              <p:nvPr/>
            </p:nvSpPr>
            <p:spPr>
              <a:xfrm>
                <a:off x="1048877" y="2111986"/>
                <a:ext cx="2811754" cy="28122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048876" y="2111985"/>
                <a:ext cx="2811754" cy="2812277"/>
                <a:chOff x="3485835" y="1908232"/>
                <a:chExt cx="1935494" cy="1791684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3485835" y="1908232"/>
                  <a:ext cx="1935494" cy="509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b="1" dirty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台湾学术文献</a:t>
                  </a:r>
                  <a:br>
                    <a:rPr lang="en-US" altLang="zh-CN" sz="3200" b="1" dirty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</a:br>
                  <a:r>
                    <a:rPr lang="zh-CN" altLang="en-US" sz="3200" b="1" dirty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收录量最大的数据库</a:t>
                  </a:r>
                  <a:endParaRPr lang="en-US" altLang="zh-TW" sz="3200" b="1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3501252" y="3045230"/>
                  <a:ext cx="1904660" cy="654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800" dirty="0">
                      <a:solidFill>
                        <a:schemeClr val="tx2">
                          <a:lumMod val="75000"/>
                        </a:scheme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超过</a:t>
                  </a:r>
                  <a:r>
                    <a:rPr lang="en-US" altLang="zh-TW" sz="2800" dirty="0">
                      <a:solidFill>
                        <a:schemeClr val="tx2">
                          <a:lumMod val="75000"/>
                        </a:scheme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1,000</a:t>
                  </a:r>
                  <a:r>
                    <a:rPr lang="zh-TW" altLang="en-US" sz="2800" dirty="0">
                      <a:solidFill>
                        <a:schemeClr val="tx2">
                          <a:lumMod val="75000"/>
                        </a:scheme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 </a:t>
                  </a:r>
                  <a:r>
                    <a:rPr lang="zh-CN" altLang="en-US" sz="2800" dirty="0">
                      <a:solidFill>
                        <a:schemeClr val="tx2">
                          <a:lumMod val="75000"/>
                        </a:scheme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家全球客户，</a:t>
                  </a:r>
                  <a:endPara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endParaRPr>
                </a:p>
                <a:p>
                  <a:r>
                    <a:rPr lang="zh-CN" altLang="en-US" sz="2800" dirty="0">
                      <a:solidFill>
                        <a:schemeClr val="tx2">
                          <a:lumMod val="75000"/>
                        </a:schemeClr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查找台湾学术研究资源的首要选择。</a:t>
                  </a:r>
                  <a:endParaRPr lang="en-US" altLang="zh-CN" sz="2800" dirty="0">
                    <a:solidFill>
                      <a:schemeClr val="tx2">
                        <a:lumMod val="75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33" name="直線接點 32"/>
            <p:cNvCxnSpPr/>
            <p:nvPr/>
          </p:nvCxnSpPr>
          <p:spPr>
            <a:xfrm flipH="1">
              <a:off x="7653798" y="2156360"/>
              <a:ext cx="2747527" cy="1107236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61"/>
          <p:cNvGrpSpPr>
            <a:grpSpLocks noChangeAspect="1"/>
          </p:cNvGrpSpPr>
          <p:nvPr/>
        </p:nvGrpSpPr>
        <p:grpSpPr>
          <a:xfrm>
            <a:off x="5772592" y="3256181"/>
            <a:ext cx="786723" cy="1260000"/>
            <a:chOff x="9888538" y="692150"/>
            <a:chExt cx="601662" cy="963613"/>
          </a:xfrm>
        </p:grpSpPr>
        <p:sp>
          <p:nvSpPr>
            <p:cNvPr id="34" name="Freeform 346"/>
            <p:cNvSpPr/>
            <p:nvPr/>
          </p:nvSpPr>
          <p:spPr bwMode="auto">
            <a:xfrm>
              <a:off x="9979025" y="1233488"/>
              <a:ext cx="209550" cy="422275"/>
            </a:xfrm>
            <a:custGeom>
              <a:avLst/>
              <a:gdLst>
                <a:gd name="T0" fmla="*/ 57 w 132"/>
                <a:gd name="T1" fmla="*/ 0 h 266"/>
                <a:gd name="T2" fmla="*/ 0 w 132"/>
                <a:gd name="T3" fmla="*/ 247 h 266"/>
                <a:gd name="T4" fmla="*/ 19 w 132"/>
                <a:gd name="T5" fmla="*/ 266 h 266"/>
                <a:gd name="T6" fmla="*/ 132 w 132"/>
                <a:gd name="T7" fmla="*/ 209 h 266"/>
                <a:gd name="T8" fmla="*/ 132 w 132"/>
                <a:gd name="T9" fmla="*/ 0 h 266"/>
                <a:gd name="T10" fmla="*/ 57 w 13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266">
                  <a:moveTo>
                    <a:pt x="57" y="0"/>
                  </a:moveTo>
                  <a:lnTo>
                    <a:pt x="0" y="247"/>
                  </a:lnTo>
                  <a:lnTo>
                    <a:pt x="19" y="266"/>
                  </a:lnTo>
                  <a:lnTo>
                    <a:pt x="132" y="209"/>
                  </a:lnTo>
                  <a:lnTo>
                    <a:pt x="13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7"/>
            <p:cNvSpPr/>
            <p:nvPr/>
          </p:nvSpPr>
          <p:spPr bwMode="auto">
            <a:xfrm>
              <a:off x="10188575" y="1233488"/>
              <a:ext cx="211137" cy="422275"/>
            </a:xfrm>
            <a:custGeom>
              <a:avLst/>
              <a:gdLst>
                <a:gd name="T0" fmla="*/ 133 w 133"/>
                <a:gd name="T1" fmla="*/ 247 h 266"/>
                <a:gd name="T2" fmla="*/ 76 w 133"/>
                <a:gd name="T3" fmla="*/ 0 h 266"/>
                <a:gd name="T4" fmla="*/ 0 w 133"/>
                <a:gd name="T5" fmla="*/ 0 h 266"/>
                <a:gd name="T6" fmla="*/ 0 w 133"/>
                <a:gd name="T7" fmla="*/ 209 h 266"/>
                <a:gd name="T8" fmla="*/ 114 w 133"/>
                <a:gd name="T9" fmla="*/ 266 h 266"/>
                <a:gd name="T10" fmla="*/ 133 w 133"/>
                <a:gd name="T11" fmla="*/ 24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66">
                  <a:moveTo>
                    <a:pt x="133" y="247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114" y="266"/>
                  </a:lnTo>
                  <a:lnTo>
                    <a:pt x="133" y="247"/>
                  </a:lnTo>
                  <a:close/>
                </a:path>
              </a:pathLst>
            </a:cu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8"/>
            <p:cNvSpPr/>
            <p:nvPr/>
          </p:nvSpPr>
          <p:spPr bwMode="auto">
            <a:xfrm>
              <a:off x="9888538" y="993775"/>
              <a:ext cx="300037" cy="300038"/>
            </a:xfrm>
            <a:custGeom>
              <a:avLst/>
              <a:gdLst>
                <a:gd name="T0" fmla="*/ 0 w 80"/>
                <a:gd name="T1" fmla="*/ 0 h 80"/>
                <a:gd name="T2" fmla="*/ 80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cubicBezTo>
                    <a:pt x="0" y="44"/>
                    <a:pt x="36" y="80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9"/>
            <p:cNvSpPr/>
            <p:nvPr/>
          </p:nvSpPr>
          <p:spPr bwMode="auto">
            <a:xfrm>
              <a:off x="10188575" y="993775"/>
              <a:ext cx="301625" cy="300038"/>
            </a:xfrm>
            <a:custGeom>
              <a:avLst/>
              <a:gdLst>
                <a:gd name="T0" fmla="*/ 80 w 80"/>
                <a:gd name="T1" fmla="*/ 0 h 80"/>
                <a:gd name="T2" fmla="*/ 0 w 80"/>
                <a:gd name="T3" fmla="*/ 0 h 80"/>
                <a:gd name="T4" fmla="*/ 0 w 80"/>
                <a:gd name="T5" fmla="*/ 80 h 80"/>
                <a:gd name="T6" fmla="*/ 8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4" y="80"/>
                    <a:pt x="80" y="44"/>
                    <a:pt x="80" y="0"/>
                  </a:cubicBezTo>
                  <a:close/>
                </a:path>
              </a:pathLst>
            </a:cu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0"/>
            <p:cNvSpPr/>
            <p:nvPr/>
          </p:nvSpPr>
          <p:spPr bwMode="auto">
            <a:xfrm>
              <a:off x="9888538" y="692150"/>
              <a:ext cx="300037" cy="301625"/>
            </a:xfrm>
            <a:custGeom>
              <a:avLst/>
              <a:gdLst>
                <a:gd name="T0" fmla="*/ 80 w 80"/>
                <a:gd name="T1" fmla="*/ 0 h 80"/>
                <a:gd name="T2" fmla="*/ 0 w 80"/>
                <a:gd name="T3" fmla="*/ 80 h 80"/>
                <a:gd name="T4" fmla="*/ 80 w 80"/>
                <a:gd name="T5" fmla="*/ 80 h 80"/>
                <a:gd name="T6" fmla="*/ 80 w 8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"/>
            <p:cNvSpPr/>
            <p:nvPr/>
          </p:nvSpPr>
          <p:spPr bwMode="auto">
            <a:xfrm>
              <a:off x="10188575" y="692150"/>
              <a:ext cx="301625" cy="301625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0 h 80"/>
                <a:gd name="T4" fmla="*/ 0 w 80"/>
                <a:gd name="T5" fmla="*/ 8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cubicBezTo>
                    <a:pt x="80" y="36"/>
                    <a:pt x="44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80" y="80"/>
                  </a:lnTo>
                  <a:close/>
                </a:path>
              </a:pathLst>
            </a:custGeom>
            <a:solidFill>
              <a:srgbClr val="D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52"/>
            <p:cNvSpPr>
              <a:spLocks noChangeArrowheads="1"/>
            </p:cNvSpPr>
            <p:nvPr/>
          </p:nvSpPr>
          <p:spPr bwMode="auto">
            <a:xfrm>
              <a:off x="9979025" y="782638"/>
              <a:ext cx="420687" cy="420688"/>
            </a:xfrm>
            <a:prstGeom prst="ellipse">
              <a:avLst/>
            </a:pr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53"/>
            <p:cNvSpPr>
              <a:spLocks noChangeArrowheads="1"/>
            </p:cNvSpPr>
            <p:nvPr/>
          </p:nvSpPr>
          <p:spPr bwMode="auto">
            <a:xfrm>
              <a:off x="10174288" y="903288"/>
              <a:ext cx="30162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54"/>
            <p:cNvSpPr>
              <a:spLocks noChangeArrowheads="1"/>
            </p:cNvSpPr>
            <p:nvPr/>
          </p:nvSpPr>
          <p:spPr bwMode="auto">
            <a:xfrm>
              <a:off x="10144125" y="903288"/>
              <a:ext cx="30162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355"/>
            <p:cNvSpPr>
              <a:spLocks noChangeArrowheads="1"/>
            </p:cNvSpPr>
            <p:nvPr/>
          </p:nvSpPr>
          <p:spPr bwMode="auto">
            <a:xfrm>
              <a:off x="10339388" y="977900"/>
              <a:ext cx="30162" cy="30163"/>
            </a:xfrm>
            <a:prstGeom prst="ellipse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356"/>
            <p:cNvSpPr>
              <a:spLocks noChangeArrowheads="1"/>
            </p:cNvSpPr>
            <p:nvPr/>
          </p:nvSpPr>
          <p:spPr bwMode="auto">
            <a:xfrm>
              <a:off x="10009188" y="977900"/>
              <a:ext cx="30162" cy="30163"/>
            </a:xfrm>
            <a:prstGeom prst="ellipse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357"/>
            <p:cNvSpPr>
              <a:spLocks noChangeArrowheads="1"/>
            </p:cNvSpPr>
            <p:nvPr/>
          </p:nvSpPr>
          <p:spPr bwMode="auto">
            <a:xfrm>
              <a:off x="10174288" y="812800"/>
              <a:ext cx="30162" cy="30163"/>
            </a:xfrm>
            <a:prstGeom prst="ellipse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358"/>
            <p:cNvSpPr>
              <a:spLocks noChangeArrowheads="1"/>
            </p:cNvSpPr>
            <p:nvPr/>
          </p:nvSpPr>
          <p:spPr bwMode="auto">
            <a:xfrm>
              <a:off x="10174288" y="1144588"/>
              <a:ext cx="30162" cy="28575"/>
            </a:xfrm>
            <a:prstGeom prst="ellipse">
              <a:avLst/>
            </a:pr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720002" y="5113192"/>
            <a:ext cx="1080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98592" y="3814003"/>
            <a:ext cx="10798083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9838" y="1394559"/>
            <a:ext cx="10798083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6675" y="2605218"/>
            <a:ext cx="1080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9"/>
          <p:cNvSpPr txBox="1"/>
          <p:nvPr/>
        </p:nvSpPr>
        <p:spPr>
          <a:xfrm>
            <a:off x="1026579" y="1607794"/>
            <a:ext cx="53947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华艺学术文献数据库</a:t>
            </a:r>
            <a:endParaRPr 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026579" y="2826088"/>
            <a:ext cx="61058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zh-TW" alt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科学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学术文献数据库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1026579" y="4028680"/>
            <a:ext cx="47439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l"/>
            <a:r>
              <a:rPr lang="zh-TW" altLang="en-US" sz="3200" u="sng" dirty="0"/>
              <a:t>人社</a:t>
            </a:r>
            <a:r>
              <a:rPr lang="zh-CN" altLang="en-US" sz="3200" dirty="0"/>
              <a:t>学术文献数据库</a:t>
            </a:r>
            <a:endParaRPr lang="en-US" sz="3200" dirty="0"/>
          </a:p>
        </p:txBody>
      </p:sp>
      <p:sp>
        <p:nvSpPr>
          <p:cNvPr id="16" name="TextBox 19"/>
          <p:cNvSpPr txBox="1"/>
          <p:nvPr/>
        </p:nvSpPr>
        <p:spPr>
          <a:xfrm>
            <a:off x="1037141" y="5327869"/>
            <a:ext cx="52431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TW" altLang="en-US" sz="3200" u="sng" dirty="0"/>
              <a:t>医学</a:t>
            </a:r>
            <a:r>
              <a:rPr lang="zh-CN" altLang="en-US" sz="3200" dirty="0"/>
              <a:t>学术文献数据库</a:t>
            </a:r>
            <a:endParaRPr lang="en-US" sz="3200" dirty="0"/>
          </a:p>
        </p:txBody>
      </p:sp>
      <p:sp>
        <p:nvSpPr>
          <p:cNvPr id="17" name="任意多边形 16"/>
          <p:cNvSpPr/>
          <p:nvPr/>
        </p:nvSpPr>
        <p:spPr>
          <a:xfrm>
            <a:off x="-134021" y="2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9" name="任意多边形 1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0"/>
          <p:cNvSpPr txBox="1"/>
          <p:nvPr/>
        </p:nvSpPr>
        <p:spPr>
          <a:xfrm>
            <a:off x="1032863" y="67955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</a:rPr>
              <a:t>数据库简介</a:t>
            </a:r>
            <a:endParaRPr lang="en-US" altLang="zh-CN" sz="3200" b="1" dirty="0">
              <a:solidFill>
                <a:schemeClr val="tx2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9346021" y="1519060"/>
            <a:ext cx="247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</a:rPr>
              <a:t>所有 期刊文章</a:t>
            </a:r>
            <a:endParaRPr kumimoji="1" lang="zh-CN" altLang="en-US" sz="2400" dirty="0">
              <a:solidFill>
                <a:schemeClr val="bg1"/>
              </a:solidFill>
            </a:endParaRPr>
          </a:p>
          <a:p>
            <a:r>
              <a:rPr kumimoji="1" lang="zh-CN" altLang="en-US" sz="2400" dirty="0">
                <a:solidFill>
                  <a:schemeClr val="bg1"/>
                </a:solidFill>
              </a:rPr>
              <a:t>所有 学位论文</a:t>
            </a:r>
            <a:endParaRPr kumimoji="1"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9346020" y="2729719"/>
            <a:ext cx="247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科学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期刊文章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科学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学位论文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346020" y="3921455"/>
            <a:ext cx="247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</a:rPr>
              <a:t>人社 期刊文章</a:t>
            </a:r>
            <a:endParaRPr kumimoji="1" lang="zh-CN" altLang="en-US" sz="2400" dirty="0">
              <a:solidFill>
                <a:schemeClr val="bg1"/>
              </a:solidFill>
            </a:endParaRPr>
          </a:p>
          <a:p>
            <a:r>
              <a:rPr kumimoji="1" lang="zh-CN" altLang="en-US" sz="2400" dirty="0">
                <a:solidFill>
                  <a:schemeClr val="bg1"/>
                </a:solidFill>
              </a:rPr>
              <a:t>人社 学位论文</a:t>
            </a:r>
            <a:endParaRPr kumimoji="1"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9346019" y="5237693"/>
            <a:ext cx="247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医学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期刊文章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医学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学位论文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1100,&quot;width&quot;:18204}"/>
</p:tagLst>
</file>

<file path=ppt/tags/tag10.xml><?xml version="1.0" encoding="utf-8"?>
<p:tagLst xmlns:p="http://schemas.openxmlformats.org/presentationml/2006/main">
  <p:tag name="PA" val="v4.1.1"/>
</p:tagLst>
</file>

<file path=ppt/tags/tag11.xml><?xml version="1.0" encoding="utf-8"?>
<p:tagLst xmlns:p="http://schemas.openxmlformats.org/presentationml/2006/main">
  <p:tag name="PA" val="v4.1.1"/>
</p:tagLst>
</file>

<file path=ppt/tags/tag12.xml><?xml version="1.0" encoding="utf-8"?>
<p:tagLst xmlns:p="http://schemas.openxmlformats.org/presentationml/2006/main">
  <p:tag name="ISLIDE.DIAGRAM" val="15460583-7c05-4017-b01f-850aff9cea29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ISLIDE.DIAGRAM" val="ae5d697d-b0bc-485e-9a47-cfb1bd4d2c7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ISLIDE.DIAGRAM" val="ae5d697d-b0bc-485e-9a47-cfb1bd4d2c7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ISLIDE.DIAGRAM" val="ae5d697d-b0bc-485e-9a47-cfb1bd4d2c71"/>
</p:tagLst>
</file>

<file path=ppt/tags/tag19.xml><?xml version="1.0" encoding="utf-8"?>
<p:tagLst xmlns:p="http://schemas.openxmlformats.org/presentationml/2006/main">
  <p:tag name="ISPRING_PRESENTATION_TITLE" val="PowerPoint 演示文稿"/>
  <p:tag name="KSO_WPP_MARK_KEY" val="4c78224d-85e6-4f57-9d99-ea914ef407fa"/>
  <p:tag name="COMMONDATA" val="eyJoZGlkIjoiMWNmMGM4YzliNmM3OGZmYmIyOWYwMzNiOTA4NzUwNTcifQ=="/>
</p:tagLst>
</file>

<file path=ppt/tags/tag2.xml><?xml version="1.0" encoding="utf-8"?>
<p:tagLst xmlns:p="http://schemas.openxmlformats.org/presentationml/2006/main">
  <p:tag name="PA" val="v4.1.1"/>
</p:tagLst>
</file>

<file path=ppt/tags/tag3.xml><?xml version="1.0" encoding="utf-8"?>
<p:tagLst xmlns:p="http://schemas.openxmlformats.org/presentationml/2006/main">
  <p:tag name="PA" val="v4.1.1"/>
</p:tagLst>
</file>

<file path=ppt/tags/tag4.xml><?xml version="1.0" encoding="utf-8"?>
<p:tagLst xmlns:p="http://schemas.openxmlformats.org/presentationml/2006/main">
  <p:tag name="PA" val="v4.1.1"/>
</p:tagLst>
</file>

<file path=ppt/tags/tag5.xml><?xml version="1.0" encoding="utf-8"?>
<p:tagLst xmlns:p="http://schemas.openxmlformats.org/presentationml/2006/main">
  <p:tag name="PA" val="v4.1.1"/>
</p:tagLst>
</file>

<file path=ppt/tags/tag6.xml><?xml version="1.0" encoding="utf-8"?>
<p:tagLst xmlns:p="http://schemas.openxmlformats.org/presentationml/2006/main">
  <p:tag name="PA" val="v4.1.1"/>
</p:tagLst>
</file>

<file path=ppt/tags/tag7.xml><?xml version="1.0" encoding="utf-8"?>
<p:tagLst xmlns:p="http://schemas.openxmlformats.org/presentationml/2006/main">
  <p:tag name="PA" val="v4.1.1"/>
</p:tagLst>
</file>

<file path=ppt/tags/tag8.xml><?xml version="1.0" encoding="utf-8"?>
<p:tagLst xmlns:p="http://schemas.openxmlformats.org/presentationml/2006/main">
  <p:tag name="PA" val="v4.1.1"/>
</p:tagLst>
</file>

<file path=ppt/tags/tag9.xml><?xml version="1.0" encoding="utf-8"?>
<p:tagLst xmlns:p="http://schemas.openxmlformats.org/presentationml/2006/main">
  <p:tag name="PA" val="v4.1.1"/>
</p:tagLst>
</file>

<file path=ppt/theme/theme1.xml><?xml version="1.0" encoding="utf-8"?>
<a:theme xmlns:a="http://schemas.openxmlformats.org/drawingml/2006/main" name="包图主题2">
  <a:themeElements>
    <a:clrScheme name="自定义 3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200"/>
      </a:accent1>
      <a:accent2>
        <a:srgbClr val="323F4F"/>
      </a:accent2>
      <a:accent3>
        <a:srgbClr val="FFC200"/>
      </a:accent3>
      <a:accent4>
        <a:srgbClr val="323F4F"/>
      </a:accent4>
      <a:accent5>
        <a:srgbClr val="FFC200"/>
      </a:accent5>
      <a:accent6>
        <a:srgbClr val="323F4F"/>
      </a:accent6>
      <a:hlink>
        <a:srgbClr val="FFC200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6809</Words>
  <Application>WPS 演示</Application>
  <PresentationFormat>寬螢幕</PresentationFormat>
  <Paragraphs>1092</Paragraphs>
  <Slides>65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7" baseType="lpstr">
      <vt:lpstr>Arial</vt:lpstr>
      <vt:lpstr>宋体</vt:lpstr>
      <vt:lpstr>Wingdings</vt:lpstr>
      <vt:lpstr>微软雅黑</vt:lpstr>
      <vt:lpstr>经典综艺体简</vt:lpstr>
      <vt:lpstr>Century Gothic</vt:lpstr>
      <vt:lpstr>Adobe 黑体 Std R</vt:lpstr>
      <vt:lpstr>EngraversGothic BT</vt:lpstr>
      <vt:lpstr>Segoe Print</vt:lpstr>
      <vt:lpstr>Arial Unicode MS</vt:lpstr>
      <vt:lpstr>等线</vt:lpstr>
      <vt:lpstr>Calibri</vt:lpstr>
      <vt:lpstr>等线</vt:lpstr>
      <vt:lpstr>黑体</vt:lpstr>
      <vt:lpstr>Microsoft JhengHei</vt:lpstr>
      <vt:lpstr>Times New Roman</vt:lpstr>
      <vt:lpstr>PMingLiU</vt:lpstr>
      <vt:lpstr>Open Sans Light</vt:lpstr>
      <vt:lpstr>Adobe 宋体 Std L</vt:lpstr>
      <vt:lpstr>楷体</vt:lpstr>
      <vt:lpstr>Arial Black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峥嵘岁月</cp:lastModifiedBy>
  <cp:revision>543</cp:revision>
  <dcterms:created xsi:type="dcterms:W3CDTF">2017-08-18T03:02:00Z</dcterms:created>
  <dcterms:modified xsi:type="dcterms:W3CDTF">2022-11-15T06:12:58Z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8DB89D5C4E6F46D792DF93A37025CF8B</vt:lpwstr>
  </property>
</Properties>
</file>