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36" r:id="rId2"/>
    <p:sldId id="258" r:id="rId3"/>
    <p:sldId id="447" r:id="rId4"/>
    <p:sldId id="523" r:id="rId5"/>
    <p:sldId id="588" r:id="rId6"/>
    <p:sldId id="578" r:id="rId7"/>
    <p:sldId id="530" r:id="rId8"/>
    <p:sldId id="579" r:id="rId9"/>
    <p:sldId id="580" r:id="rId10"/>
    <p:sldId id="581" r:id="rId11"/>
    <p:sldId id="582" r:id="rId12"/>
    <p:sldId id="583" r:id="rId13"/>
    <p:sldId id="465" r:id="rId14"/>
    <p:sldId id="570" r:id="rId15"/>
    <p:sldId id="584" r:id="rId16"/>
    <p:sldId id="566" r:id="rId17"/>
    <p:sldId id="586" r:id="rId18"/>
    <p:sldId id="585" r:id="rId19"/>
    <p:sldId id="577" r:id="rId20"/>
    <p:sldId id="576" r:id="rId21"/>
    <p:sldId id="587" r:id="rId22"/>
    <p:sldId id="545" r:id="rId2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5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5BBE"/>
    <a:srgbClr val="D35A38"/>
    <a:srgbClr val="1D8FE7"/>
    <a:srgbClr val="404040"/>
    <a:srgbClr val="EDEDED"/>
    <a:srgbClr val="0F5CA2"/>
    <a:srgbClr val="00B0F0"/>
    <a:srgbClr val="D9D9D9"/>
    <a:srgbClr val="2626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2" autoAdjust="0"/>
    <p:restoredTop sz="94125" autoAdjust="0"/>
  </p:normalViewPr>
  <p:slideViewPr>
    <p:cSldViewPr>
      <p:cViewPr>
        <p:scale>
          <a:sx n="100" d="100"/>
          <a:sy n="100" d="100"/>
        </p:scale>
        <p:origin x="-48" y="-192"/>
      </p:cViewPr>
      <p:guideLst>
        <p:guide orient="horz" pos="165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167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FED8D-93CA-4E01-9EFD-9A89C695E82C}" type="datetimeFigureOut">
              <a:rPr lang="zh-CN" altLang="en-US" smtClean="0"/>
              <a:t>2021-06-22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19483-53E6-4C95-BD1C-81696DFB88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116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7575A-4DCA-4395-B7B1-2BD2E7876C99}" type="datetimeFigureOut">
              <a:rPr lang="zh-CN" altLang="en-US" smtClean="0"/>
              <a:t>2021-06-22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8A528-269B-4E92-8039-0ED76B3403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98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8A528-269B-4E92-8039-0ED76B3403E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72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AD9AB-7BC7-4DA9-9854-DD6CF369026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18604316213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AD9AB-7BC7-4DA9-9854-DD6CF369026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AD9AB-7BC7-4DA9-9854-DD6CF369026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AD9AB-7BC7-4DA9-9854-DD6CF369026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8A528-269B-4E92-8039-0ED76B3403E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0593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8A528-269B-4E92-8039-0ED76B3403E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601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8A528-269B-4E92-8039-0ED76B3403E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305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8A528-269B-4E92-8039-0ED76B3403E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305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8A528-269B-4E92-8039-0ED76B3403E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601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8A528-269B-4E92-8039-0ED76B3403E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428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8A528-269B-4E92-8039-0ED76B3403E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428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8A528-269B-4E92-8039-0ED76B3403E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43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>
            <a:spLocks noChangeAspect="1"/>
          </p:cNvSpPr>
          <p:nvPr userDrawn="1"/>
        </p:nvSpPr>
        <p:spPr>
          <a:xfrm>
            <a:off x="269528" y="285502"/>
            <a:ext cx="360000" cy="360000"/>
          </a:xfrm>
          <a:prstGeom prst="ellipse">
            <a:avLst/>
          </a:prstGeom>
          <a:solidFill>
            <a:srgbClr val="175BBE"/>
          </a:solidFill>
          <a:ln w="76200">
            <a:noFill/>
          </a:ln>
          <a:effectLst>
            <a:outerShdw blurRad="1270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200" spc="600">
              <a:solidFill>
                <a:schemeClr val="bg1"/>
              </a:solidFill>
              <a:latin typeface="Source Han Sans Light" panose="020B0300000000000000" pitchFamily="34" charset="-122"/>
              <a:ea typeface="Source Han Sans Light" panose="020B0300000000000000" pitchFamily="34" charset="-122"/>
            </a:endParaRPr>
          </a:p>
        </p:txBody>
      </p:sp>
      <p:sp>
        <p:nvSpPr>
          <p:cNvPr id="9" name="椭圆 8"/>
          <p:cNvSpPr>
            <a:spLocks noChangeAspect="1"/>
          </p:cNvSpPr>
          <p:nvPr userDrawn="1"/>
        </p:nvSpPr>
        <p:spPr>
          <a:xfrm>
            <a:off x="323528" y="339502"/>
            <a:ext cx="252000" cy="25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190500" sx="105000" sy="105000" algn="ctr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200" spc="600">
              <a:solidFill>
                <a:schemeClr val="bg1"/>
              </a:solidFill>
              <a:latin typeface="Source Han Sans Light" panose="020B0300000000000000" pitchFamily="34" charset="-122"/>
              <a:ea typeface="Source Han Sans Light" panose="020B0300000000000000" pitchFamily="3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椭圆 118"/>
          <p:cNvSpPr/>
          <p:nvPr userDrawn="1"/>
        </p:nvSpPr>
        <p:spPr>
          <a:xfrm>
            <a:off x="2555776" y="2067694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0" name="椭圆 119"/>
          <p:cNvSpPr/>
          <p:nvPr userDrawn="1"/>
        </p:nvSpPr>
        <p:spPr>
          <a:xfrm>
            <a:off x="3779912" y="3075806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1" name="椭圆 120"/>
          <p:cNvSpPr/>
          <p:nvPr userDrawn="1"/>
        </p:nvSpPr>
        <p:spPr>
          <a:xfrm>
            <a:off x="4860032" y="1563638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2" name="椭圆 121"/>
          <p:cNvSpPr/>
          <p:nvPr userDrawn="1"/>
        </p:nvSpPr>
        <p:spPr>
          <a:xfrm>
            <a:off x="2771800" y="3939902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3" name="椭圆 122"/>
          <p:cNvSpPr/>
          <p:nvPr userDrawn="1"/>
        </p:nvSpPr>
        <p:spPr>
          <a:xfrm>
            <a:off x="7164288" y="987573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4" name="椭圆 123"/>
          <p:cNvSpPr/>
          <p:nvPr userDrawn="1"/>
        </p:nvSpPr>
        <p:spPr>
          <a:xfrm>
            <a:off x="6732240" y="3039806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5" name="椭圆 124"/>
          <p:cNvSpPr/>
          <p:nvPr userDrawn="1"/>
        </p:nvSpPr>
        <p:spPr>
          <a:xfrm>
            <a:off x="4880033" y="2571750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6" name="椭圆 125"/>
          <p:cNvSpPr/>
          <p:nvPr userDrawn="1"/>
        </p:nvSpPr>
        <p:spPr>
          <a:xfrm>
            <a:off x="3059832" y="843557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7" name="椭圆 126"/>
          <p:cNvSpPr/>
          <p:nvPr userDrawn="1"/>
        </p:nvSpPr>
        <p:spPr>
          <a:xfrm>
            <a:off x="1835696" y="2610338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8" name="椭圆 127"/>
          <p:cNvSpPr/>
          <p:nvPr userDrawn="1"/>
        </p:nvSpPr>
        <p:spPr>
          <a:xfrm>
            <a:off x="3995936" y="2110350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9" name="椭圆 128"/>
          <p:cNvSpPr/>
          <p:nvPr userDrawn="1"/>
        </p:nvSpPr>
        <p:spPr>
          <a:xfrm>
            <a:off x="6084168" y="1419621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0" name="椭圆 129"/>
          <p:cNvSpPr/>
          <p:nvPr userDrawn="1"/>
        </p:nvSpPr>
        <p:spPr>
          <a:xfrm>
            <a:off x="1547664" y="1851670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1" name="椭圆 130"/>
          <p:cNvSpPr/>
          <p:nvPr userDrawn="1"/>
        </p:nvSpPr>
        <p:spPr>
          <a:xfrm>
            <a:off x="5724128" y="2628338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2" name="椭圆 131"/>
          <p:cNvSpPr/>
          <p:nvPr userDrawn="1"/>
        </p:nvSpPr>
        <p:spPr>
          <a:xfrm>
            <a:off x="6372200" y="555525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3" name="椭圆 132"/>
          <p:cNvSpPr/>
          <p:nvPr userDrawn="1"/>
        </p:nvSpPr>
        <p:spPr>
          <a:xfrm>
            <a:off x="4916033" y="4227935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4" name="椭圆 133"/>
          <p:cNvSpPr/>
          <p:nvPr userDrawn="1"/>
        </p:nvSpPr>
        <p:spPr>
          <a:xfrm>
            <a:off x="4037054" y="267493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5" name="椭圆 134"/>
          <p:cNvSpPr/>
          <p:nvPr userDrawn="1"/>
        </p:nvSpPr>
        <p:spPr>
          <a:xfrm>
            <a:off x="6876256" y="3795887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6" name="椭圆 135"/>
          <p:cNvSpPr/>
          <p:nvPr userDrawn="1"/>
        </p:nvSpPr>
        <p:spPr>
          <a:xfrm>
            <a:off x="7884368" y="2049694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7" name="椭圆 136"/>
          <p:cNvSpPr/>
          <p:nvPr userDrawn="1"/>
        </p:nvSpPr>
        <p:spPr>
          <a:xfrm>
            <a:off x="1331640" y="3759887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8" name="椭圆 137"/>
          <p:cNvSpPr/>
          <p:nvPr userDrawn="1"/>
        </p:nvSpPr>
        <p:spPr>
          <a:xfrm>
            <a:off x="1913864" y="2665876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9" name="椭圆 138"/>
          <p:cNvSpPr/>
          <p:nvPr userDrawn="1"/>
        </p:nvSpPr>
        <p:spPr>
          <a:xfrm>
            <a:off x="3563888" y="1449734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0" name="椭圆 139"/>
          <p:cNvSpPr/>
          <p:nvPr userDrawn="1"/>
        </p:nvSpPr>
        <p:spPr>
          <a:xfrm>
            <a:off x="948192" y="1192931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1" name="椭圆 140"/>
          <p:cNvSpPr/>
          <p:nvPr userDrawn="1"/>
        </p:nvSpPr>
        <p:spPr>
          <a:xfrm>
            <a:off x="1691680" y="573922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2" name="椭圆 141"/>
          <p:cNvSpPr/>
          <p:nvPr userDrawn="1"/>
        </p:nvSpPr>
        <p:spPr>
          <a:xfrm>
            <a:off x="3562631" y="4155926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3" name="椭圆 142"/>
          <p:cNvSpPr/>
          <p:nvPr userDrawn="1"/>
        </p:nvSpPr>
        <p:spPr>
          <a:xfrm>
            <a:off x="611560" y="3579863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4" name="椭圆 143"/>
          <p:cNvSpPr/>
          <p:nvPr userDrawn="1"/>
        </p:nvSpPr>
        <p:spPr>
          <a:xfrm>
            <a:off x="8244408" y="1467734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5" name="椭圆 144"/>
          <p:cNvSpPr/>
          <p:nvPr userDrawn="1"/>
        </p:nvSpPr>
        <p:spPr>
          <a:xfrm>
            <a:off x="7740352" y="610319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6" name="椭圆 145"/>
          <p:cNvSpPr/>
          <p:nvPr userDrawn="1"/>
        </p:nvSpPr>
        <p:spPr>
          <a:xfrm>
            <a:off x="2051720" y="4803999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7" name="椭圆 146"/>
          <p:cNvSpPr/>
          <p:nvPr userDrawn="1"/>
        </p:nvSpPr>
        <p:spPr>
          <a:xfrm>
            <a:off x="179512" y="2535750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8" name="椭圆 147"/>
          <p:cNvSpPr/>
          <p:nvPr userDrawn="1"/>
        </p:nvSpPr>
        <p:spPr>
          <a:xfrm>
            <a:off x="6320011" y="1470959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9" name="椭圆 148"/>
          <p:cNvSpPr/>
          <p:nvPr userDrawn="1"/>
        </p:nvSpPr>
        <p:spPr>
          <a:xfrm>
            <a:off x="7913125" y="4121465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0" name="椭圆 149"/>
          <p:cNvSpPr/>
          <p:nvPr userDrawn="1"/>
        </p:nvSpPr>
        <p:spPr>
          <a:xfrm>
            <a:off x="5076056" y="3540414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1" name="椭圆 150"/>
          <p:cNvSpPr/>
          <p:nvPr userDrawn="1"/>
        </p:nvSpPr>
        <p:spPr>
          <a:xfrm>
            <a:off x="7200288" y="2651762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2" name="椭圆 151"/>
          <p:cNvSpPr/>
          <p:nvPr userDrawn="1"/>
        </p:nvSpPr>
        <p:spPr>
          <a:xfrm>
            <a:off x="4952033" y="2427734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3" name="椭圆 152"/>
          <p:cNvSpPr/>
          <p:nvPr userDrawn="1"/>
        </p:nvSpPr>
        <p:spPr>
          <a:xfrm>
            <a:off x="6588224" y="1815670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4" name="椭圆 153"/>
          <p:cNvSpPr/>
          <p:nvPr userDrawn="1"/>
        </p:nvSpPr>
        <p:spPr>
          <a:xfrm>
            <a:off x="2411760" y="2391734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5" name="椭圆 154"/>
          <p:cNvSpPr/>
          <p:nvPr userDrawn="1"/>
        </p:nvSpPr>
        <p:spPr>
          <a:xfrm>
            <a:off x="5104433" y="2580134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6" name="椭圆 155"/>
          <p:cNvSpPr/>
          <p:nvPr userDrawn="1"/>
        </p:nvSpPr>
        <p:spPr>
          <a:xfrm>
            <a:off x="4572000" y="1503734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7" name="椭圆 156"/>
          <p:cNvSpPr/>
          <p:nvPr userDrawn="1"/>
        </p:nvSpPr>
        <p:spPr>
          <a:xfrm>
            <a:off x="2771883" y="3111806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8" name="椭圆 157"/>
          <p:cNvSpPr/>
          <p:nvPr userDrawn="1"/>
        </p:nvSpPr>
        <p:spPr>
          <a:xfrm>
            <a:off x="7197221" y="1707653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9" name="椭圆 158"/>
          <p:cNvSpPr/>
          <p:nvPr userDrawn="1"/>
        </p:nvSpPr>
        <p:spPr>
          <a:xfrm>
            <a:off x="2555776" y="1210931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0" name="椭圆 159"/>
          <p:cNvSpPr/>
          <p:nvPr userDrawn="1"/>
        </p:nvSpPr>
        <p:spPr>
          <a:xfrm>
            <a:off x="467544" y="4139465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1" name="椭圆 160"/>
          <p:cNvSpPr/>
          <p:nvPr userDrawn="1"/>
        </p:nvSpPr>
        <p:spPr>
          <a:xfrm>
            <a:off x="2087720" y="807557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2" name="椭圆 161"/>
          <p:cNvSpPr/>
          <p:nvPr userDrawn="1"/>
        </p:nvSpPr>
        <p:spPr>
          <a:xfrm>
            <a:off x="4355976" y="3903902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3" name="椭圆 162"/>
          <p:cNvSpPr/>
          <p:nvPr userDrawn="1"/>
        </p:nvSpPr>
        <p:spPr>
          <a:xfrm>
            <a:off x="4000087" y="3291830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4" name="椭圆 163"/>
          <p:cNvSpPr/>
          <p:nvPr userDrawn="1"/>
        </p:nvSpPr>
        <p:spPr>
          <a:xfrm>
            <a:off x="3347863" y="2373734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5" name="椭圆 164"/>
          <p:cNvSpPr/>
          <p:nvPr userDrawn="1"/>
        </p:nvSpPr>
        <p:spPr>
          <a:xfrm>
            <a:off x="5038039" y="591525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6" name="椭圆 165"/>
          <p:cNvSpPr/>
          <p:nvPr userDrawn="1"/>
        </p:nvSpPr>
        <p:spPr>
          <a:xfrm>
            <a:off x="7282946" y="2445734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7" name="椭圆 166"/>
          <p:cNvSpPr/>
          <p:nvPr userDrawn="1"/>
        </p:nvSpPr>
        <p:spPr>
          <a:xfrm>
            <a:off x="6035576" y="4587975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8" name="椭圆 167"/>
          <p:cNvSpPr/>
          <p:nvPr userDrawn="1"/>
        </p:nvSpPr>
        <p:spPr>
          <a:xfrm>
            <a:off x="7783860" y="3586146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9" name="椭圆 168"/>
          <p:cNvSpPr/>
          <p:nvPr userDrawn="1"/>
        </p:nvSpPr>
        <p:spPr>
          <a:xfrm>
            <a:off x="6866119" y="4551975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0" name="椭圆 169"/>
          <p:cNvSpPr/>
          <p:nvPr userDrawn="1"/>
        </p:nvSpPr>
        <p:spPr>
          <a:xfrm>
            <a:off x="8388424" y="2340496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1" name="椭圆 170"/>
          <p:cNvSpPr/>
          <p:nvPr userDrawn="1"/>
        </p:nvSpPr>
        <p:spPr>
          <a:xfrm>
            <a:off x="4211960" y="4571232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2" name="椭圆 171"/>
          <p:cNvSpPr/>
          <p:nvPr userDrawn="1"/>
        </p:nvSpPr>
        <p:spPr>
          <a:xfrm>
            <a:off x="647560" y="483517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3" name="椭圆 172"/>
          <p:cNvSpPr/>
          <p:nvPr userDrawn="1"/>
        </p:nvSpPr>
        <p:spPr>
          <a:xfrm>
            <a:off x="665560" y="1807402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4" name="椭圆 173"/>
          <p:cNvSpPr/>
          <p:nvPr userDrawn="1"/>
        </p:nvSpPr>
        <p:spPr>
          <a:xfrm>
            <a:off x="2392917" y="231493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5" name="椭圆 174"/>
          <p:cNvSpPr/>
          <p:nvPr userDrawn="1"/>
        </p:nvSpPr>
        <p:spPr>
          <a:xfrm>
            <a:off x="4177217" y="4844398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6" name="椭圆 175"/>
          <p:cNvSpPr/>
          <p:nvPr userDrawn="1"/>
        </p:nvSpPr>
        <p:spPr>
          <a:xfrm>
            <a:off x="7330778" y="4659983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7" name="椭圆 176"/>
          <p:cNvSpPr/>
          <p:nvPr userDrawn="1"/>
        </p:nvSpPr>
        <p:spPr>
          <a:xfrm>
            <a:off x="5094056" y="285493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8" name="椭圆 177"/>
          <p:cNvSpPr/>
          <p:nvPr userDrawn="1"/>
        </p:nvSpPr>
        <p:spPr>
          <a:xfrm>
            <a:off x="5436096" y="1131597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9" name="椭圆 178"/>
          <p:cNvSpPr/>
          <p:nvPr userDrawn="1"/>
        </p:nvSpPr>
        <p:spPr>
          <a:xfrm>
            <a:off x="1043608" y="4631400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0" name="椭圆 179"/>
          <p:cNvSpPr/>
          <p:nvPr userDrawn="1"/>
        </p:nvSpPr>
        <p:spPr>
          <a:xfrm>
            <a:off x="624914" y="4535232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1" name="椭圆 180"/>
          <p:cNvSpPr/>
          <p:nvPr userDrawn="1"/>
        </p:nvSpPr>
        <p:spPr>
          <a:xfrm>
            <a:off x="1939504" y="3910096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2" name="椭圆 181"/>
          <p:cNvSpPr/>
          <p:nvPr userDrawn="1"/>
        </p:nvSpPr>
        <p:spPr>
          <a:xfrm>
            <a:off x="3995936" y="1005573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3" name="椭圆 182"/>
          <p:cNvSpPr/>
          <p:nvPr userDrawn="1"/>
        </p:nvSpPr>
        <p:spPr>
          <a:xfrm>
            <a:off x="1547664" y="1114473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4" name="椭圆 183"/>
          <p:cNvSpPr/>
          <p:nvPr userDrawn="1"/>
        </p:nvSpPr>
        <p:spPr>
          <a:xfrm>
            <a:off x="2921047" y="4560577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5" name="椭圆 184"/>
          <p:cNvSpPr/>
          <p:nvPr userDrawn="1"/>
        </p:nvSpPr>
        <p:spPr>
          <a:xfrm>
            <a:off x="1187624" y="2931790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6" name="椭圆 185"/>
          <p:cNvSpPr/>
          <p:nvPr userDrawn="1"/>
        </p:nvSpPr>
        <p:spPr>
          <a:xfrm>
            <a:off x="431544" y="1203597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7" name="椭圆 186"/>
          <p:cNvSpPr/>
          <p:nvPr userDrawn="1"/>
        </p:nvSpPr>
        <p:spPr>
          <a:xfrm>
            <a:off x="4355976" y="2691375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8" name="椭圆 187"/>
          <p:cNvSpPr/>
          <p:nvPr userDrawn="1"/>
        </p:nvSpPr>
        <p:spPr>
          <a:xfrm>
            <a:off x="3203848" y="2085694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9" name="椭圆 188"/>
          <p:cNvSpPr/>
          <p:nvPr userDrawn="1"/>
        </p:nvSpPr>
        <p:spPr>
          <a:xfrm>
            <a:off x="5940152" y="3615938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90" name="椭圆 189"/>
          <p:cNvSpPr/>
          <p:nvPr userDrawn="1"/>
        </p:nvSpPr>
        <p:spPr>
          <a:xfrm>
            <a:off x="6137572" y="2014355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91" name="椭圆 190"/>
          <p:cNvSpPr/>
          <p:nvPr userDrawn="1"/>
        </p:nvSpPr>
        <p:spPr>
          <a:xfrm>
            <a:off x="5492336" y="1975225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92" name="椭圆 191"/>
          <p:cNvSpPr/>
          <p:nvPr userDrawn="1"/>
        </p:nvSpPr>
        <p:spPr>
          <a:xfrm>
            <a:off x="8352424" y="802504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93" name="椭圆 192"/>
          <p:cNvSpPr/>
          <p:nvPr userDrawn="1"/>
        </p:nvSpPr>
        <p:spPr>
          <a:xfrm>
            <a:off x="8424424" y="3957902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94" name="椭圆 193"/>
          <p:cNvSpPr/>
          <p:nvPr userDrawn="1"/>
        </p:nvSpPr>
        <p:spPr>
          <a:xfrm>
            <a:off x="8203623" y="3122239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95" name="椭圆 194"/>
          <p:cNvSpPr/>
          <p:nvPr userDrawn="1"/>
        </p:nvSpPr>
        <p:spPr>
          <a:xfrm>
            <a:off x="5492336" y="4784240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96" name="椭圆 195"/>
          <p:cNvSpPr/>
          <p:nvPr userDrawn="1"/>
        </p:nvSpPr>
        <p:spPr>
          <a:xfrm>
            <a:off x="6390200" y="5075409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97" name="椭圆 196"/>
          <p:cNvSpPr/>
          <p:nvPr userDrawn="1"/>
        </p:nvSpPr>
        <p:spPr>
          <a:xfrm>
            <a:off x="3077832" y="4881304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98" name="椭圆 197"/>
          <p:cNvSpPr/>
          <p:nvPr userDrawn="1"/>
        </p:nvSpPr>
        <p:spPr>
          <a:xfrm>
            <a:off x="3524652" y="3572600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99" name="椭圆 198"/>
          <p:cNvSpPr/>
          <p:nvPr userDrawn="1"/>
        </p:nvSpPr>
        <p:spPr>
          <a:xfrm>
            <a:off x="8460424" y="221262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00" name="椭圆 199"/>
          <p:cNvSpPr/>
          <p:nvPr userDrawn="1"/>
        </p:nvSpPr>
        <p:spPr>
          <a:xfrm>
            <a:off x="8892480" y="3165779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01" name="椭圆 200"/>
          <p:cNvSpPr/>
          <p:nvPr userDrawn="1"/>
        </p:nvSpPr>
        <p:spPr>
          <a:xfrm>
            <a:off x="8496424" y="4820240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02" name="椭圆 201"/>
          <p:cNvSpPr/>
          <p:nvPr userDrawn="1"/>
        </p:nvSpPr>
        <p:spPr>
          <a:xfrm>
            <a:off x="8928172" y="1049342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03" name="椭圆 202"/>
          <p:cNvSpPr/>
          <p:nvPr userDrawn="1"/>
        </p:nvSpPr>
        <p:spPr>
          <a:xfrm>
            <a:off x="7979615" y="3091193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04" name="椭圆 203"/>
          <p:cNvSpPr/>
          <p:nvPr userDrawn="1"/>
        </p:nvSpPr>
        <p:spPr>
          <a:xfrm>
            <a:off x="1700064" y="2004070"/>
            <a:ext cx="25200" cy="252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05" name="椭圆 204"/>
          <p:cNvSpPr/>
          <p:nvPr userDrawn="1"/>
        </p:nvSpPr>
        <p:spPr>
          <a:xfrm>
            <a:off x="5292079" y="1871519"/>
            <a:ext cx="25200" cy="252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06" name="椭圆 205"/>
          <p:cNvSpPr/>
          <p:nvPr userDrawn="1"/>
        </p:nvSpPr>
        <p:spPr>
          <a:xfrm>
            <a:off x="1859096" y="4227935"/>
            <a:ext cx="25200" cy="252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07" name="椭圆 206"/>
          <p:cNvSpPr/>
          <p:nvPr userDrawn="1"/>
        </p:nvSpPr>
        <p:spPr>
          <a:xfrm>
            <a:off x="702415" y="462256"/>
            <a:ext cx="25200" cy="252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08" name="椭圆 207"/>
          <p:cNvSpPr/>
          <p:nvPr userDrawn="1"/>
        </p:nvSpPr>
        <p:spPr>
          <a:xfrm>
            <a:off x="217274" y="180273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09" name="椭圆 208"/>
          <p:cNvSpPr/>
          <p:nvPr userDrawn="1"/>
        </p:nvSpPr>
        <p:spPr>
          <a:xfrm>
            <a:off x="6426200" y="2510550"/>
            <a:ext cx="25200" cy="252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0" name="椭圆 209"/>
          <p:cNvSpPr/>
          <p:nvPr userDrawn="1"/>
        </p:nvSpPr>
        <p:spPr>
          <a:xfrm>
            <a:off x="7202621" y="254893"/>
            <a:ext cx="25200" cy="252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1" name="椭圆 210"/>
          <p:cNvSpPr/>
          <p:nvPr userDrawn="1"/>
        </p:nvSpPr>
        <p:spPr>
          <a:xfrm>
            <a:off x="5914952" y="167673"/>
            <a:ext cx="25200" cy="252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2" name="椭圆 211"/>
          <p:cNvSpPr/>
          <p:nvPr userDrawn="1"/>
        </p:nvSpPr>
        <p:spPr>
          <a:xfrm>
            <a:off x="6707040" y="962373"/>
            <a:ext cx="25200" cy="252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3" name="椭圆 212"/>
          <p:cNvSpPr/>
          <p:nvPr userDrawn="1"/>
        </p:nvSpPr>
        <p:spPr>
          <a:xfrm>
            <a:off x="6173572" y="3302630"/>
            <a:ext cx="25200" cy="252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4" name="椭圆 213"/>
          <p:cNvSpPr/>
          <p:nvPr userDrawn="1"/>
        </p:nvSpPr>
        <p:spPr>
          <a:xfrm>
            <a:off x="3116475" y="87961"/>
            <a:ext cx="25200" cy="252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5" name="椭圆 214"/>
          <p:cNvSpPr/>
          <p:nvPr userDrawn="1"/>
        </p:nvSpPr>
        <p:spPr>
          <a:xfrm>
            <a:off x="7373674" y="323733"/>
            <a:ext cx="25200" cy="252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6" name="椭圆 215"/>
          <p:cNvSpPr/>
          <p:nvPr userDrawn="1"/>
        </p:nvSpPr>
        <p:spPr>
          <a:xfrm>
            <a:off x="8533091" y="156964"/>
            <a:ext cx="25200" cy="252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7" name="椭圆 216"/>
          <p:cNvSpPr/>
          <p:nvPr userDrawn="1"/>
        </p:nvSpPr>
        <p:spPr>
          <a:xfrm>
            <a:off x="7715152" y="1604708"/>
            <a:ext cx="25200" cy="252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8" name="椭圆 217"/>
          <p:cNvSpPr/>
          <p:nvPr userDrawn="1"/>
        </p:nvSpPr>
        <p:spPr>
          <a:xfrm>
            <a:off x="7758352" y="1538438"/>
            <a:ext cx="25200" cy="252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9" name="椭圆 218"/>
          <p:cNvSpPr/>
          <p:nvPr userDrawn="1"/>
        </p:nvSpPr>
        <p:spPr>
          <a:xfrm>
            <a:off x="8569468" y="2523150"/>
            <a:ext cx="25200" cy="252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20" name="椭圆 219"/>
          <p:cNvSpPr/>
          <p:nvPr userDrawn="1"/>
        </p:nvSpPr>
        <p:spPr>
          <a:xfrm>
            <a:off x="8700912" y="4371951"/>
            <a:ext cx="25200" cy="252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21" name="椭圆 220"/>
          <p:cNvSpPr/>
          <p:nvPr userDrawn="1"/>
        </p:nvSpPr>
        <p:spPr>
          <a:xfrm>
            <a:off x="8015615" y="4798939"/>
            <a:ext cx="25200" cy="252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22" name="椭圆 221"/>
          <p:cNvSpPr/>
          <p:nvPr userDrawn="1"/>
        </p:nvSpPr>
        <p:spPr>
          <a:xfrm>
            <a:off x="8870882" y="4510032"/>
            <a:ext cx="25200" cy="252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23" name="椭圆 222"/>
          <p:cNvSpPr/>
          <p:nvPr userDrawn="1"/>
        </p:nvSpPr>
        <p:spPr>
          <a:xfrm>
            <a:off x="2133401" y="3344339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24" name="椭圆 223"/>
          <p:cNvSpPr/>
          <p:nvPr userDrawn="1"/>
        </p:nvSpPr>
        <p:spPr>
          <a:xfrm>
            <a:off x="3754712" y="3122606"/>
            <a:ext cx="25200" cy="252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25" name="椭圆 224"/>
          <p:cNvSpPr/>
          <p:nvPr userDrawn="1"/>
        </p:nvSpPr>
        <p:spPr>
          <a:xfrm>
            <a:off x="8853312" y="4524351"/>
            <a:ext cx="25200" cy="252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26" name="椭圆 225"/>
          <p:cNvSpPr/>
          <p:nvPr userDrawn="1"/>
        </p:nvSpPr>
        <p:spPr>
          <a:xfrm>
            <a:off x="4942423" y="3003806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27" name="椭圆 226"/>
          <p:cNvSpPr/>
          <p:nvPr userDrawn="1"/>
        </p:nvSpPr>
        <p:spPr>
          <a:xfrm>
            <a:off x="3555431" y="2546550"/>
            <a:ext cx="25200" cy="252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28" name="椭圆 227"/>
          <p:cNvSpPr/>
          <p:nvPr userDrawn="1"/>
        </p:nvSpPr>
        <p:spPr>
          <a:xfrm>
            <a:off x="2398317" y="1160397"/>
            <a:ext cx="25200" cy="252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29" name="椭圆 228"/>
          <p:cNvSpPr/>
          <p:nvPr userDrawn="1"/>
        </p:nvSpPr>
        <p:spPr>
          <a:xfrm>
            <a:off x="922992" y="2730422"/>
            <a:ext cx="25200" cy="252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0" name="椭圆 229"/>
          <p:cNvSpPr/>
          <p:nvPr userDrawn="1"/>
        </p:nvSpPr>
        <p:spPr>
          <a:xfrm>
            <a:off x="5701495" y="4085465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1" name="椭圆 230"/>
          <p:cNvSpPr/>
          <p:nvPr userDrawn="1"/>
        </p:nvSpPr>
        <p:spPr>
          <a:xfrm>
            <a:off x="5559740" y="3957902"/>
            <a:ext cx="36000" cy="360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2" name="椭圆 231"/>
          <p:cNvSpPr/>
          <p:nvPr userDrawn="1"/>
        </p:nvSpPr>
        <p:spPr>
          <a:xfrm>
            <a:off x="7596336" y="2978606"/>
            <a:ext cx="25200" cy="25200"/>
          </a:xfrm>
          <a:prstGeom prst="ellipse">
            <a:avLst/>
          </a:prstGeom>
          <a:solidFill>
            <a:srgbClr val="175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233" name="图片 81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18237" y="3401718"/>
            <a:ext cx="297935" cy="323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图片 81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59273" y="1832960"/>
            <a:ext cx="297935" cy="323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图片 81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29037" y="2847300"/>
            <a:ext cx="297935" cy="323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图片 81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29037" y="1824389"/>
            <a:ext cx="297935" cy="323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图片 81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52825" y="1091179"/>
            <a:ext cx="297935" cy="323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repeatCount="indefinite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3" presetID="10" presetClass="entr" presetSubtype="0" repeatCount="indefinite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repeatCount="indefinite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7" presetID="10" presetClass="entr" presetSubtype="0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0" presetID="10" presetClass="entr" presetSubtype="0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"/>
                                            </p:cond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3" presetID="10" presetClass="entr" presetSubtype="0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6" presetID="10" presetClass="entr" presetSubtype="0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6"/>
                                            </p:cond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9" presetID="10" presetClass="entr" presetSubtype="0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2" presetID="10" presetClass="entr" presetSubtype="0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2"/>
                                            </p:cond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5" presetID="10" presetClass="entr" presetSubtype="0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0"/>
                                            </p:cond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9"/>
                                            </p:cond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9" presetID="10" presetClass="entr" presetSubtype="0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repeatCount="indefinite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6"/>
                                            </p:cond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椭圆 31"/>
          <p:cNvSpPr>
            <a:spLocks noChangeAspect="1"/>
          </p:cNvSpPr>
          <p:nvPr/>
        </p:nvSpPr>
        <p:spPr>
          <a:xfrm>
            <a:off x="549877" y="652349"/>
            <a:ext cx="216000" cy="216000"/>
          </a:xfrm>
          <a:prstGeom prst="ellipse">
            <a:avLst/>
          </a:prstGeom>
          <a:solidFill>
            <a:srgbClr val="1D8FE7"/>
          </a:solidFill>
          <a:ln w="762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200" spc="600">
              <a:solidFill>
                <a:schemeClr val="bg1"/>
              </a:solidFill>
              <a:latin typeface="Source Han Sans Light" panose="020B0300000000000000" pitchFamily="34" charset="-122"/>
              <a:ea typeface="Source Han Sans Light" panose="020B0300000000000000" pitchFamily="34" charset="-122"/>
            </a:endParaRPr>
          </a:p>
        </p:txBody>
      </p:sp>
      <p:sp>
        <p:nvSpPr>
          <p:cNvPr id="28" name="椭圆 27"/>
          <p:cNvSpPr>
            <a:spLocks noChangeAspect="1"/>
          </p:cNvSpPr>
          <p:nvPr/>
        </p:nvSpPr>
        <p:spPr>
          <a:xfrm>
            <a:off x="774777" y="518292"/>
            <a:ext cx="108000" cy="108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200" spc="600">
              <a:solidFill>
                <a:schemeClr val="bg1"/>
              </a:solidFill>
              <a:latin typeface="Source Han Sans Light" panose="020B0300000000000000" pitchFamily="34" charset="-122"/>
              <a:ea typeface="Source Han Sans Light" panose="020B0300000000000000" pitchFamily="34" charset="-122"/>
            </a:endParaRPr>
          </a:p>
        </p:txBody>
      </p:sp>
      <p:sp>
        <p:nvSpPr>
          <p:cNvPr id="42" name="椭圆 41"/>
          <p:cNvSpPr>
            <a:spLocks noChangeAspect="1"/>
          </p:cNvSpPr>
          <p:nvPr/>
        </p:nvSpPr>
        <p:spPr>
          <a:xfrm>
            <a:off x="2157596" y="2259040"/>
            <a:ext cx="360000" cy="360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200" spc="600">
              <a:solidFill>
                <a:schemeClr val="bg1"/>
              </a:solidFill>
              <a:latin typeface="Source Han Sans Light" panose="020B0300000000000000" pitchFamily="34" charset="-122"/>
              <a:ea typeface="Source Han Sans Light" panose="020B03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44216" y="1059701"/>
            <a:ext cx="7308304" cy="17715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dirty="0">
                <a:solidFill>
                  <a:srgbClr val="175BBE"/>
                </a:solidFill>
                <a:effectLst>
                  <a:outerShdw blurRad="635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笔杆</a:t>
            </a:r>
            <a:r>
              <a:rPr lang="zh-CN" altLang="en-US" sz="4400" dirty="0" smtClean="0">
                <a:solidFill>
                  <a:srgbClr val="175BBE"/>
                </a:solidFill>
                <a:effectLst>
                  <a:outerShdw blurRad="635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网</a:t>
            </a:r>
            <a:endParaRPr lang="en-US" altLang="zh-CN" sz="4800" dirty="0" smtClean="0">
              <a:solidFill>
                <a:srgbClr val="175BBE"/>
              </a:solidFill>
              <a:effectLst>
                <a:outerShdw blurRad="63500" dist="25400" dir="2700000" algn="tl" rotWithShape="0">
                  <a:prstClr val="black">
                    <a:alpha val="40000"/>
                  </a:prstClr>
                </a:outerShdw>
              </a:effectLst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dirty="0" smtClean="0">
                <a:solidFill>
                  <a:srgbClr val="175BBE"/>
                </a:solidFill>
                <a:effectLst>
                  <a:outerShdw blurRad="635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一站式写作服务平台</a:t>
            </a:r>
            <a:endParaRPr lang="zh-CN" altLang="en-US" sz="3200" dirty="0">
              <a:solidFill>
                <a:srgbClr val="175BBE"/>
              </a:solidFill>
              <a:effectLst>
                <a:outerShdw blurRad="63500" dist="25400" dir="2700000" algn="tl" rotWithShape="0">
                  <a:prstClr val="black">
                    <a:alpha val="40000"/>
                  </a:prst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1" name="任意多边形 66"/>
          <p:cNvSpPr/>
          <p:nvPr/>
        </p:nvSpPr>
        <p:spPr>
          <a:xfrm rot="179326">
            <a:off x="-3687012" y="3436763"/>
            <a:ext cx="15615169" cy="1460643"/>
          </a:xfrm>
          <a:custGeom>
            <a:avLst/>
            <a:gdLst>
              <a:gd name="connsiteX0" fmla="*/ 0 w 11552838"/>
              <a:gd name="connsiteY0" fmla="*/ 368443 h 1460643"/>
              <a:gd name="connsiteX1" fmla="*/ 2400300 w 11552838"/>
              <a:gd name="connsiteY1" fmla="*/ 1130443 h 1460643"/>
              <a:gd name="connsiteX2" fmla="*/ 3911600 w 11552838"/>
              <a:gd name="connsiteY2" fmla="*/ 673243 h 1460643"/>
              <a:gd name="connsiteX3" fmla="*/ 6413500 w 11552838"/>
              <a:gd name="connsiteY3" fmla="*/ 1143143 h 1460643"/>
              <a:gd name="connsiteX4" fmla="*/ 8813800 w 11552838"/>
              <a:gd name="connsiteY4" fmla="*/ 143 h 1460643"/>
              <a:gd name="connsiteX5" fmla="*/ 11201400 w 11552838"/>
              <a:gd name="connsiteY5" fmla="*/ 1066943 h 1460643"/>
              <a:gd name="connsiteX6" fmla="*/ 11493500 w 11552838"/>
              <a:gd name="connsiteY6" fmla="*/ 1460643 h 146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2838" h="1460643">
                <a:moveTo>
                  <a:pt x="0" y="368443"/>
                </a:moveTo>
                <a:cubicBezTo>
                  <a:pt x="874183" y="724043"/>
                  <a:pt x="1748367" y="1079643"/>
                  <a:pt x="2400300" y="1130443"/>
                </a:cubicBezTo>
                <a:cubicBezTo>
                  <a:pt x="3052233" y="1181243"/>
                  <a:pt x="3242733" y="671126"/>
                  <a:pt x="3911600" y="673243"/>
                </a:cubicBezTo>
                <a:cubicBezTo>
                  <a:pt x="4580467" y="675360"/>
                  <a:pt x="5596467" y="1255326"/>
                  <a:pt x="6413500" y="1143143"/>
                </a:cubicBezTo>
                <a:cubicBezTo>
                  <a:pt x="7230533" y="1030960"/>
                  <a:pt x="8015817" y="12843"/>
                  <a:pt x="8813800" y="143"/>
                </a:cubicBezTo>
                <a:cubicBezTo>
                  <a:pt x="9611783" y="-12557"/>
                  <a:pt x="10754783" y="823526"/>
                  <a:pt x="11201400" y="1066943"/>
                </a:cubicBezTo>
                <a:cubicBezTo>
                  <a:pt x="11648017" y="1310360"/>
                  <a:pt x="11570758" y="1385501"/>
                  <a:pt x="11493500" y="1460643"/>
                </a:cubicBezTo>
              </a:path>
            </a:pathLst>
          </a:custGeom>
          <a:noFill/>
          <a:ln>
            <a:solidFill>
              <a:schemeClr val="tx1">
                <a:lumMod val="75000"/>
                <a:lumOff val="25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67"/>
          <p:cNvSpPr/>
          <p:nvPr/>
        </p:nvSpPr>
        <p:spPr>
          <a:xfrm rot="179326">
            <a:off x="-5073070" y="3488782"/>
            <a:ext cx="15324640" cy="1460643"/>
          </a:xfrm>
          <a:custGeom>
            <a:avLst/>
            <a:gdLst>
              <a:gd name="connsiteX0" fmla="*/ 0 w 11552838"/>
              <a:gd name="connsiteY0" fmla="*/ 368443 h 1460643"/>
              <a:gd name="connsiteX1" fmla="*/ 2400300 w 11552838"/>
              <a:gd name="connsiteY1" fmla="*/ 1130443 h 1460643"/>
              <a:gd name="connsiteX2" fmla="*/ 3911600 w 11552838"/>
              <a:gd name="connsiteY2" fmla="*/ 673243 h 1460643"/>
              <a:gd name="connsiteX3" fmla="*/ 6413500 w 11552838"/>
              <a:gd name="connsiteY3" fmla="*/ 1143143 h 1460643"/>
              <a:gd name="connsiteX4" fmla="*/ 8813800 w 11552838"/>
              <a:gd name="connsiteY4" fmla="*/ 143 h 1460643"/>
              <a:gd name="connsiteX5" fmla="*/ 11201400 w 11552838"/>
              <a:gd name="connsiteY5" fmla="*/ 1066943 h 1460643"/>
              <a:gd name="connsiteX6" fmla="*/ 11493500 w 11552838"/>
              <a:gd name="connsiteY6" fmla="*/ 1460643 h 146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2838" h="1460643">
                <a:moveTo>
                  <a:pt x="0" y="368443"/>
                </a:moveTo>
                <a:cubicBezTo>
                  <a:pt x="874183" y="724043"/>
                  <a:pt x="1748367" y="1079643"/>
                  <a:pt x="2400300" y="1130443"/>
                </a:cubicBezTo>
                <a:cubicBezTo>
                  <a:pt x="3052233" y="1181243"/>
                  <a:pt x="3242733" y="671126"/>
                  <a:pt x="3911600" y="673243"/>
                </a:cubicBezTo>
                <a:cubicBezTo>
                  <a:pt x="4580467" y="675360"/>
                  <a:pt x="5596467" y="1255326"/>
                  <a:pt x="6413500" y="1143143"/>
                </a:cubicBezTo>
                <a:cubicBezTo>
                  <a:pt x="7230533" y="1030960"/>
                  <a:pt x="8015817" y="12843"/>
                  <a:pt x="8813800" y="143"/>
                </a:cubicBezTo>
                <a:cubicBezTo>
                  <a:pt x="9611783" y="-12557"/>
                  <a:pt x="10754783" y="823526"/>
                  <a:pt x="11201400" y="1066943"/>
                </a:cubicBezTo>
                <a:cubicBezTo>
                  <a:pt x="11648017" y="1310360"/>
                  <a:pt x="11570758" y="1385501"/>
                  <a:pt x="11493500" y="1460643"/>
                </a:cubicBezTo>
              </a:path>
            </a:pathLst>
          </a:custGeom>
          <a:noFill/>
          <a:ln>
            <a:solidFill>
              <a:schemeClr val="tx1">
                <a:lumMod val="75000"/>
                <a:lumOff val="25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>
            <a:spLocks noChangeAspect="1"/>
          </p:cNvSpPr>
          <p:nvPr/>
        </p:nvSpPr>
        <p:spPr>
          <a:xfrm>
            <a:off x="2772722" y="2285228"/>
            <a:ext cx="180000" cy="180000"/>
          </a:xfrm>
          <a:prstGeom prst="ellipse">
            <a:avLst/>
          </a:prstGeom>
          <a:solidFill>
            <a:srgbClr val="1D8FE7"/>
          </a:solidFill>
          <a:ln w="762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200" spc="600">
              <a:solidFill>
                <a:schemeClr val="bg1"/>
              </a:solidFill>
              <a:latin typeface="Source Han Sans Light" panose="020B0300000000000000" pitchFamily="34" charset="-122"/>
              <a:ea typeface="Source Han Sans Light" panose="020B0300000000000000" pitchFamily="34" charset="-122"/>
            </a:endParaRPr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259055" y="316927"/>
            <a:ext cx="216000" cy="216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200" spc="600">
              <a:solidFill>
                <a:schemeClr val="bg1"/>
              </a:solidFill>
              <a:latin typeface="Source Han Sans Light" panose="020B0300000000000000" pitchFamily="34" charset="-122"/>
              <a:ea typeface="Source Han Sans Light" panose="020B0300000000000000" pitchFamily="34" charset="-122"/>
            </a:endParaRPr>
          </a:p>
        </p:txBody>
      </p:sp>
      <p:sp>
        <p:nvSpPr>
          <p:cNvPr id="35" name="椭圆 34"/>
          <p:cNvSpPr>
            <a:spLocks noChangeAspect="1"/>
          </p:cNvSpPr>
          <p:nvPr/>
        </p:nvSpPr>
        <p:spPr>
          <a:xfrm>
            <a:off x="35496" y="699701"/>
            <a:ext cx="360000" cy="360000"/>
          </a:xfrm>
          <a:prstGeom prst="ellipse">
            <a:avLst/>
          </a:prstGeom>
          <a:solidFill>
            <a:srgbClr val="1D8FE7"/>
          </a:solidFill>
          <a:ln w="762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200" spc="600">
              <a:solidFill>
                <a:schemeClr val="bg1"/>
              </a:solidFill>
              <a:latin typeface="Source Han Sans Light" panose="020B0300000000000000" pitchFamily="34" charset="-122"/>
              <a:ea typeface="Source Han Sans Light" panose="020B0300000000000000" pitchFamily="34" charset="-122"/>
            </a:endParaRPr>
          </a:p>
        </p:txBody>
      </p:sp>
      <p:sp>
        <p:nvSpPr>
          <p:cNvPr id="37" name="椭圆 36"/>
          <p:cNvSpPr>
            <a:spLocks noChangeAspect="1"/>
          </p:cNvSpPr>
          <p:nvPr/>
        </p:nvSpPr>
        <p:spPr>
          <a:xfrm>
            <a:off x="589169" y="123478"/>
            <a:ext cx="288000" cy="288000"/>
          </a:xfrm>
          <a:prstGeom prst="ellipse">
            <a:avLst/>
          </a:prstGeom>
          <a:solidFill>
            <a:srgbClr val="1D8FE7"/>
          </a:solidFill>
          <a:ln w="762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200" spc="600">
              <a:solidFill>
                <a:schemeClr val="bg1"/>
              </a:solidFill>
              <a:latin typeface="Source Han Sans Light" panose="020B0300000000000000" pitchFamily="34" charset="-122"/>
              <a:ea typeface="Source Han Sans Light" panose="020B0300000000000000" pitchFamily="34" charset="-122"/>
            </a:endParaRPr>
          </a:p>
        </p:txBody>
      </p:sp>
      <p:sp>
        <p:nvSpPr>
          <p:cNvPr id="39" name="椭圆 38"/>
          <p:cNvSpPr>
            <a:spLocks noChangeAspect="1"/>
          </p:cNvSpPr>
          <p:nvPr/>
        </p:nvSpPr>
        <p:spPr>
          <a:xfrm>
            <a:off x="2584958" y="2522937"/>
            <a:ext cx="288000" cy="288000"/>
          </a:xfrm>
          <a:prstGeom prst="ellipse">
            <a:avLst/>
          </a:prstGeom>
          <a:solidFill>
            <a:srgbClr val="1D8FE7"/>
          </a:solidFill>
          <a:ln w="762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200" spc="600">
              <a:solidFill>
                <a:schemeClr val="bg1"/>
              </a:solidFill>
              <a:latin typeface="Source Han Sans Light" panose="020B0300000000000000" pitchFamily="34" charset="-122"/>
              <a:ea typeface="Source Han Sans Light" panose="020B0300000000000000" pitchFamily="34" charset="-122"/>
            </a:endParaRPr>
          </a:p>
        </p:txBody>
      </p:sp>
      <p:sp>
        <p:nvSpPr>
          <p:cNvPr id="40" name="椭圆 39"/>
          <p:cNvSpPr>
            <a:spLocks noChangeAspect="1"/>
          </p:cNvSpPr>
          <p:nvPr/>
        </p:nvSpPr>
        <p:spPr>
          <a:xfrm>
            <a:off x="2318852" y="2750465"/>
            <a:ext cx="216000" cy="216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200" spc="600">
              <a:solidFill>
                <a:schemeClr val="bg1"/>
              </a:solidFill>
              <a:latin typeface="Source Han Sans Light" panose="020B0300000000000000" pitchFamily="34" charset="-122"/>
              <a:ea typeface="Source Han Sans Light" panose="020B0300000000000000" pitchFamily="34" charset="-122"/>
            </a:endParaRPr>
          </a:p>
        </p:txBody>
      </p:sp>
      <p:sp>
        <p:nvSpPr>
          <p:cNvPr id="43" name="椭圆 42"/>
          <p:cNvSpPr>
            <a:spLocks noChangeAspect="1"/>
          </p:cNvSpPr>
          <p:nvPr/>
        </p:nvSpPr>
        <p:spPr>
          <a:xfrm>
            <a:off x="2111808" y="2827087"/>
            <a:ext cx="108000" cy="108000"/>
          </a:xfrm>
          <a:prstGeom prst="ellipse">
            <a:avLst/>
          </a:prstGeom>
          <a:solidFill>
            <a:srgbClr val="1D8FE7"/>
          </a:solidFill>
          <a:ln w="762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200" spc="600">
              <a:solidFill>
                <a:schemeClr val="bg1"/>
              </a:solidFill>
              <a:latin typeface="Source Han Sans Light" panose="020B0300000000000000" pitchFamily="34" charset="-122"/>
              <a:ea typeface="Source Han Sans Light" panose="020B03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99955" y="520608"/>
            <a:ext cx="2456820" cy="2494531"/>
            <a:chOff x="1015883" y="968892"/>
            <a:chExt cx="2456820" cy="2494531"/>
          </a:xfrm>
        </p:grpSpPr>
        <p:sp>
          <p:nvSpPr>
            <p:cNvPr id="18" name="任意多边形 81"/>
            <p:cNvSpPr/>
            <p:nvPr/>
          </p:nvSpPr>
          <p:spPr>
            <a:xfrm rot="2700000">
              <a:off x="1301651" y="1292371"/>
              <a:ext cx="2203444" cy="2138660"/>
            </a:xfrm>
            <a:custGeom>
              <a:avLst/>
              <a:gdLst>
                <a:gd name="connsiteX0" fmla="*/ 776171 w 2969868"/>
                <a:gd name="connsiteY0" fmla="*/ 0 h 1494000"/>
                <a:gd name="connsiteX1" fmla="*/ 2233868 w 2969868"/>
                <a:gd name="connsiteY1" fmla="*/ 0 h 1494000"/>
                <a:gd name="connsiteX2" fmla="*/ 2233867 w 2969868"/>
                <a:gd name="connsiteY2" fmla="*/ 1494000 h 1494000"/>
                <a:gd name="connsiteX3" fmla="*/ 0 w 2969868"/>
                <a:gd name="connsiteY3" fmla="*/ 1494000 h 1494000"/>
                <a:gd name="connsiteX4" fmla="*/ 0 w 2969868"/>
                <a:gd name="connsiteY4" fmla="*/ 1461258 h 1494000"/>
                <a:gd name="connsiteX5" fmla="*/ 776172 w 2969868"/>
                <a:gd name="connsiteY5" fmla="*/ 1461258 h 149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9868" h="1494000">
                  <a:moveTo>
                    <a:pt x="776171" y="0"/>
                  </a:moveTo>
                  <a:lnTo>
                    <a:pt x="2233868" y="0"/>
                  </a:lnTo>
                  <a:cubicBezTo>
                    <a:pt x="3232538" y="23721"/>
                    <a:pt x="3197712" y="1487845"/>
                    <a:pt x="2233867" y="1494000"/>
                  </a:cubicBezTo>
                  <a:lnTo>
                    <a:pt x="0" y="1494000"/>
                  </a:lnTo>
                  <a:lnTo>
                    <a:pt x="0" y="1461258"/>
                  </a:lnTo>
                  <a:lnTo>
                    <a:pt x="776172" y="1461258"/>
                  </a:lnTo>
                  <a:close/>
                </a:path>
              </a:pathLst>
            </a:custGeom>
            <a:gradFill>
              <a:gsLst>
                <a:gs pos="67000">
                  <a:schemeClr val="bg1">
                    <a:lumMod val="65000"/>
                    <a:alpha val="29000"/>
                  </a:schemeClr>
                </a:gs>
                <a:gs pos="0">
                  <a:schemeClr val="tx1"/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015883" y="968892"/>
              <a:ext cx="2160001" cy="2159999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622300" dist="215900" dir="2700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37" y="1145566"/>
            <a:ext cx="1907540" cy="911225"/>
          </a:xfrm>
          <a:prstGeom prst="rect">
            <a:avLst/>
          </a:prstGeom>
        </p:spPr>
      </p:pic>
      <p:sp>
        <p:nvSpPr>
          <p:cNvPr id="21" name="矩形: 圆角 5"/>
          <p:cNvSpPr/>
          <p:nvPr/>
        </p:nvSpPr>
        <p:spPr>
          <a:xfrm>
            <a:off x="657877" y="3291830"/>
            <a:ext cx="7516196" cy="15841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889 0.00556 L 0.07552 0.0055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12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-4.19753E-6 L 0.07552 0.00186 " pathEditMode="relative" rAng="0" ptsTypes="AA">
                                      <p:cBhvr>
                                        <p:cTn id="12" dur="7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7" y="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3.33333E-6 -1.11111E-6 L -0.09861 -0.18395 " pathEditMode="relative" rAng="0" ptsTypes="AA">
                                      <p:cBhvr>
                                        <p:cTn id="17" dur="15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-919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94444E-6 4.5679E-6 L -0.14809 -0.16667 " pathEditMode="relative" rAng="0" ptsTypes="AA">
                                      <p:cBhvr>
                                        <p:cTn id="22" dur="15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13" y="-833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38889E-6 4.44444E-6 L -0.13351 -0.23149 " pathEditMode="relative" rAng="0" ptsTypes="AA">
                                      <p:cBhvr>
                                        <p:cTn id="27" dur="15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4" y="-1157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2.5E-6 -1.23457E-6 L -0.10052 -0.26883 " pathEditMode="relative" rAng="0" ptsTypes="AA">
                                      <p:cBhvr>
                                        <p:cTn id="32" dur="15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-1345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3.33333E-6 -2.22222E-6 L -0.07188 -0.25926 " pathEditMode="relative" rAng="0" ptsTypes="AA">
                                      <p:cBhvr>
                                        <p:cTn id="37" dur="15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-1296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88889E-6 3.45679E-6 L 0.08507 0.08395 " pathEditMode="relative" rAng="0" ptsTypes="AA">
                                      <p:cBhvr>
                                        <p:cTn id="42" dur="15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3" y="419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88889E-6 3.20988E-6 L 0.06632 0.12901 " pathEditMode="relative" rAng="0" ptsTypes="AA">
                                      <p:cBhvr>
                                        <p:cTn id="47" dur="15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645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72222E-6 -3.08642E-6 L 0.11684 0.14599 " pathEditMode="relative" rAng="0" ptsTypes="AA">
                                      <p:cBhvr>
                                        <p:cTn id="52" dur="15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728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38889E-6 -4.69136E-6 L 0.13351 0.0605 " pathEditMode="relative" rAng="0" ptsTypes="AA">
                                      <p:cBhvr>
                                        <p:cTn id="57" dur="15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3025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5.55556E-7 2.46914E-6 L 0.07517 0.1787 " pathEditMode="relative" rAng="0" ptsTypes="AA">
                                      <p:cBhvr>
                                        <p:cTn id="62" dur="15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892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0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28" grpId="0" animBg="1"/>
      <p:bldP spid="28" grpId="1" animBg="1"/>
      <p:bldP spid="42" grpId="0" animBg="1"/>
      <p:bldP spid="42" grpId="1" animBg="1"/>
      <p:bldP spid="6" grpId="0" bldLvl="0" animBg="1"/>
      <p:bldP spid="11" grpId="0" animBg="1"/>
      <p:bldP spid="12" grpId="0" animBg="1"/>
      <p:bldP spid="23" grpId="0" animBg="1"/>
      <p:bldP spid="23" grpId="1" animBg="1"/>
      <p:bldP spid="27" grpId="0" animBg="1"/>
      <p:bldP spid="27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3" grpId="0" animBg="1"/>
      <p:bldP spid="4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8" descr="e7d195523061f1c0205959036996ad55c215b892a7aac5c0B9ADEF7896FB48F2EF97163A2DE1401E1875DEDC438B7864AD24CA23553DBBBD975DAF4CAD4A2592689FFB6CEE59FFA55B2702D0E5EE29CDD5C9987462A1CF621279BC917F1F322D2EB90B77F36688176585F0070D7D31709696B5FBF72F221375B8581425C2C6E016837B3865B85312"/>
          <p:cNvGrpSpPr/>
          <p:nvPr/>
        </p:nvGrpSpPr>
        <p:grpSpPr>
          <a:xfrm>
            <a:off x="755576" y="237877"/>
            <a:ext cx="3500058" cy="461665"/>
            <a:chOff x="1508072" y="276180"/>
            <a:chExt cx="10243203" cy="615553"/>
          </a:xfrm>
        </p:grpSpPr>
        <p:sp>
          <p:nvSpPr>
            <p:cNvPr id="3" name="TextBox 62" descr="e7d195523061f1c0205959036996ad55c215b892a7aac5c0B9ADEF7896FB48F2EF97163A2DE1401E1875DEDC438B7864AD24CA23553DBBBD975DAF4CAD4A2592689FFB6CEE59FFA55B2702D0E5EE29CDF0034FBECF3F39D9E56CE59B316F8DECE0E2BD70ABFAACF571AD15CF4A370499F686CAF25182A10EFCA9B4565897AC25F109E939A694F130"/>
            <p:cNvSpPr txBox="1"/>
            <p:nvPr/>
          </p:nvSpPr>
          <p:spPr>
            <a:xfrm>
              <a:off x="5697853" y="423485"/>
              <a:ext cx="6053422" cy="46824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endParaRPr lang="en-US" altLang="zh-CN" sz="1400" dirty="0">
                <a:solidFill>
                  <a:srgbClr val="175BBE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4" name="矩形 3" descr="e7d195523061f1c0205959036996ad55c215b892a7aac5c0B9ADEF7896FB48F2EF97163A2DE1401E1875DEDC438B7864AD24CA23553DBBBD975DAF4CAD4A2592689FFB6CEE59FFA55B2702D0E5EE29CDF0034FBECF3F39D9E56CE59B316F8DECE0E2BD70ABFAACF571AD15CF4A370499F686CAF25182A10EFCA9B4565897AC25F109E939A694F130"/>
            <p:cNvSpPr/>
            <p:nvPr/>
          </p:nvSpPr>
          <p:spPr>
            <a:xfrm>
              <a:off x="1508072" y="276180"/>
              <a:ext cx="4256203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rgbClr val="175BBE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Open Sans Light" panose="020B0306030504020204" pitchFamily="34" charset="0"/>
                </a:rPr>
                <a:t>资料搜集</a:t>
              </a:r>
              <a:endParaRPr lang="en-US" altLang="zh-CN" sz="2400" dirty="0">
                <a:solidFill>
                  <a:srgbClr val="175BBE"/>
                </a:solidFill>
                <a:latin typeface="等线" panose="02010600030101010101" pitchFamily="2" charset="-122"/>
                <a:ea typeface="等线" panose="02010600030101010101" pitchFamily="2" charset="-122"/>
                <a:cs typeface="Open Sans Light" panose="020B0306030504020204" pitchFamily="34" charset="0"/>
              </a:endParaRPr>
            </a:p>
          </p:txBody>
        </p:sp>
      </p:grpSp>
      <p:pic>
        <p:nvPicPr>
          <p:cNvPr id="5" name="Picture 3" descr="C:\Users\imac\Desktop\logo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08" y="117790"/>
            <a:ext cx="690670" cy="675736"/>
          </a:xfrm>
          <a:prstGeom prst="rect">
            <a:avLst/>
          </a:prstGeom>
          <a:noFill/>
        </p:spPr>
      </p:pic>
      <p:sp>
        <p:nvSpPr>
          <p:cNvPr id="6" name="矩形: 圆角 5"/>
          <p:cNvSpPr/>
          <p:nvPr/>
        </p:nvSpPr>
        <p:spPr>
          <a:xfrm>
            <a:off x="71408" y="1995686"/>
            <a:ext cx="3044006" cy="1296144"/>
          </a:xfrm>
          <a:prstGeom prst="roundRect">
            <a:avLst/>
          </a:prstGeom>
          <a:gradFill>
            <a:gsLst>
              <a:gs pos="0">
                <a:srgbClr val="1D8FE7"/>
              </a:gs>
              <a:gs pos="100000">
                <a:srgbClr val="175BB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文本框 4"/>
          <p:cNvSpPr txBox="1"/>
          <p:nvPr/>
        </p:nvSpPr>
        <p:spPr>
          <a:xfrm>
            <a:off x="113711" y="2024177"/>
            <a:ext cx="3011005" cy="1162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根据不同写作方向，不同文化层次，不同等级写作所推荐的文献资源都是不同的。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47" y="348356"/>
            <a:ext cx="4468738" cy="393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707148"/>
            <a:ext cx="4459213" cy="372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24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8" descr="e7d195523061f1c0205959036996ad55c215b892a7aac5c0B9ADEF7896FB48F2EF97163A2DE1401E1875DEDC438B7864AD24CA23553DBBBD975DAF4CAD4A2592689FFB6CEE59FFA55B2702D0E5EE29CDD5C9987462A1CF621279BC917F1F322D2EB90B77F36688176585F0070D7D31709696B5FBF72F221375B8581425C2C6E016837B3865B85312"/>
          <p:cNvGrpSpPr/>
          <p:nvPr/>
        </p:nvGrpSpPr>
        <p:grpSpPr>
          <a:xfrm>
            <a:off x="755576" y="237877"/>
            <a:ext cx="3500058" cy="461665"/>
            <a:chOff x="1508072" y="276180"/>
            <a:chExt cx="10243203" cy="615553"/>
          </a:xfrm>
        </p:grpSpPr>
        <p:sp>
          <p:nvSpPr>
            <p:cNvPr id="3" name="TextBox 62" descr="e7d195523061f1c0205959036996ad55c215b892a7aac5c0B9ADEF7896FB48F2EF97163A2DE1401E1875DEDC438B7864AD24CA23553DBBBD975DAF4CAD4A2592689FFB6CEE59FFA55B2702D0E5EE29CDF0034FBECF3F39D9E56CE59B316F8DECE0E2BD70ABFAACF571AD15CF4A370499F686CAF25182A10EFCA9B4565897AC25F109E939A694F130"/>
            <p:cNvSpPr txBox="1"/>
            <p:nvPr/>
          </p:nvSpPr>
          <p:spPr>
            <a:xfrm>
              <a:off x="5697853" y="423485"/>
              <a:ext cx="6053422" cy="46824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endParaRPr lang="en-US" altLang="zh-CN" sz="1400" dirty="0">
                <a:solidFill>
                  <a:srgbClr val="175BBE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4" name="矩形 3" descr="e7d195523061f1c0205959036996ad55c215b892a7aac5c0B9ADEF7896FB48F2EF97163A2DE1401E1875DEDC438B7864AD24CA23553DBBBD975DAF4CAD4A2592689FFB6CEE59FFA55B2702D0E5EE29CDF0034FBECF3F39D9E56CE59B316F8DECE0E2BD70ABFAACF571AD15CF4A370499F686CAF25182A10EFCA9B4565897AC25F109E939A694F130"/>
            <p:cNvSpPr/>
            <p:nvPr/>
          </p:nvSpPr>
          <p:spPr>
            <a:xfrm>
              <a:off x="1508072" y="276180"/>
              <a:ext cx="4256203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 smtClean="0">
                  <a:solidFill>
                    <a:srgbClr val="175BBE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Open Sans Light" panose="020B0306030504020204" pitchFamily="34" charset="0"/>
                </a:rPr>
                <a:t>推荐提纲</a:t>
              </a:r>
              <a:endParaRPr lang="en-US" altLang="zh-CN" sz="2400" dirty="0">
                <a:solidFill>
                  <a:srgbClr val="175BBE"/>
                </a:solidFill>
                <a:latin typeface="等线" panose="02010600030101010101" pitchFamily="2" charset="-122"/>
                <a:ea typeface="等线" panose="02010600030101010101" pitchFamily="2" charset="-122"/>
                <a:cs typeface="Open Sans Light" panose="020B0306030504020204" pitchFamily="34" charset="0"/>
              </a:endParaRPr>
            </a:p>
          </p:txBody>
        </p:sp>
      </p:grpSp>
      <p:pic>
        <p:nvPicPr>
          <p:cNvPr id="5" name="Picture 3" descr="C:\Users\imac\Desktop\logo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08" y="117790"/>
            <a:ext cx="690670" cy="675736"/>
          </a:xfrm>
          <a:prstGeom prst="rect">
            <a:avLst/>
          </a:prstGeom>
          <a:noFill/>
        </p:spPr>
      </p:pic>
      <p:sp>
        <p:nvSpPr>
          <p:cNvPr id="6" name="矩形: 圆角 5"/>
          <p:cNvSpPr/>
          <p:nvPr/>
        </p:nvSpPr>
        <p:spPr>
          <a:xfrm>
            <a:off x="71408" y="1995685"/>
            <a:ext cx="3044006" cy="1296145"/>
          </a:xfrm>
          <a:prstGeom prst="roundRect">
            <a:avLst/>
          </a:prstGeom>
          <a:gradFill>
            <a:gsLst>
              <a:gs pos="0">
                <a:srgbClr val="1D8FE7"/>
              </a:gs>
              <a:gs pos="100000">
                <a:srgbClr val="175BB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文本框 4"/>
          <p:cNvSpPr txBox="1"/>
          <p:nvPr/>
        </p:nvSpPr>
        <p:spPr>
          <a:xfrm>
            <a:off x="104408" y="2067694"/>
            <a:ext cx="3011005" cy="1162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依据题目、关键字等内容，系统自动进行提纲推荐，以供参考。</a:t>
            </a:r>
            <a:endParaRPr lang="zh-CN" altLang="en-US" sz="16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872" y="348356"/>
            <a:ext cx="4791451" cy="405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70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8" descr="e7d195523061f1c0205959036996ad55c215b892a7aac5c0B9ADEF7896FB48F2EF97163A2DE1401E1875DEDC438B7864AD24CA23553DBBBD975DAF4CAD4A2592689FFB6CEE59FFA55B2702D0E5EE29CDD5C9987462A1CF621279BC917F1F322D2EB90B77F36688176585F0070D7D31709696B5FBF72F221375B8581425C2C6E016837B3865B85312"/>
          <p:cNvGrpSpPr/>
          <p:nvPr/>
        </p:nvGrpSpPr>
        <p:grpSpPr>
          <a:xfrm>
            <a:off x="755576" y="237877"/>
            <a:ext cx="3500058" cy="461665"/>
            <a:chOff x="1508072" y="276180"/>
            <a:chExt cx="10243203" cy="615553"/>
          </a:xfrm>
        </p:grpSpPr>
        <p:sp>
          <p:nvSpPr>
            <p:cNvPr id="3" name="TextBox 62" descr="e7d195523061f1c0205959036996ad55c215b892a7aac5c0B9ADEF7896FB48F2EF97163A2DE1401E1875DEDC438B7864AD24CA23553DBBBD975DAF4CAD4A2592689FFB6CEE59FFA55B2702D0E5EE29CDF0034FBECF3F39D9E56CE59B316F8DECE0E2BD70ABFAACF571AD15CF4A370499F686CAF25182A10EFCA9B4565897AC25F109E939A694F130"/>
            <p:cNvSpPr txBox="1"/>
            <p:nvPr/>
          </p:nvSpPr>
          <p:spPr>
            <a:xfrm>
              <a:off x="5697853" y="423485"/>
              <a:ext cx="6053422" cy="46824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endParaRPr lang="en-US" altLang="zh-CN" sz="1400" dirty="0">
                <a:solidFill>
                  <a:srgbClr val="175BBE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4" name="矩形 3" descr="e7d195523061f1c0205959036996ad55c215b892a7aac5c0B9ADEF7896FB48F2EF97163A2DE1401E1875DEDC438B7864AD24CA23553DBBBD975DAF4CAD4A2592689FFB6CEE59FFA55B2702D0E5EE29CDF0034FBECF3F39D9E56CE59B316F8DECE0E2BD70ABFAACF571AD15CF4A370499F686CAF25182A10EFCA9B4565897AC25F109E939A694F130"/>
            <p:cNvSpPr/>
            <p:nvPr/>
          </p:nvSpPr>
          <p:spPr>
            <a:xfrm>
              <a:off x="1508072" y="276180"/>
              <a:ext cx="4256203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 smtClean="0">
                  <a:solidFill>
                    <a:srgbClr val="175BBE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Open Sans Light" panose="020B0306030504020204" pitchFamily="34" charset="0"/>
                </a:rPr>
                <a:t>在线</a:t>
              </a:r>
              <a:r>
                <a:rPr lang="zh-CN" altLang="en-US" sz="2400" dirty="0">
                  <a:solidFill>
                    <a:srgbClr val="175BBE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Open Sans Light" panose="020B0306030504020204" pitchFamily="34" charset="0"/>
                </a:rPr>
                <a:t>写作</a:t>
              </a:r>
              <a:endParaRPr lang="en-US" altLang="zh-CN" sz="2400" dirty="0">
                <a:solidFill>
                  <a:srgbClr val="175BBE"/>
                </a:solidFill>
                <a:latin typeface="等线" panose="02010600030101010101" pitchFamily="2" charset="-122"/>
                <a:ea typeface="等线" panose="02010600030101010101" pitchFamily="2" charset="-122"/>
                <a:cs typeface="Open Sans Light" panose="020B0306030504020204" pitchFamily="34" charset="0"/>
              </a:endParaRPr>
            </a:p>
          </p:txBody>
        </p:sp>
      </p:grpSp>
      <p:pic>
        <p:nvPicPr>
          <p:cNvPr id="5" name="Picture 3" descr="C:\Users\imac\Desktop\logo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08" y="117790"/>
            <a:ext cx="690670" cy="675736"/>
          </a:xfrm>
          <a:prstGeom prst="rect">
            <a:avLst/>
          </a:prstGeom>
          <a:noFill/>
        </p:spPr>
      </p:pic>
      <p:sp>
        <p:nvSpPr>
          <p:cNvPr id="6" name="矩形: 圆角 5"/>
          <p:cNvSpPr/>
          <p:nvPr/>
        </p:nvSpPr>
        <p:spPr>
          <a:xfrm>
            <a:off x="71408" y="1995685"/>
            <a:ext cx="3044006" cy="1008113"/>
          </a:xfrm>
          <a:prstGeom prst="roundRect">
            <a:avLst/>
          </a:prstGeom>
          <a:gradFill>
            <a:gsLst>
              <a:gs pos="0">
                <a:srgbClr val="1D8FE7"/>
              </a:gs>
              <a:gs pos="100000">
                <a:srgbClr val="175BB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文本框 4"/>
          <p:cNvSpPr txBox="1"/>
          <p:nvPr/>
        </p:nvSpPr>
        <p:spPr>
          <a:xfrm>
            <a:off x="104408" y="2067694"/>
            <a:ext cx="3011005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参考知识片段实时推送，从被动服务转向主动服务。</a:t>
            </a:r>
            <a:endParaRPr lang="en-US" altLang="zh-CN" sz="16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9983"/>
            <a:ext cx="5100229" cy="456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09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3402449" y="3291830"/>
            <a:ext cx="2339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spc="600" dirty="0" smtClean="0">
                <a:solidFill>
                  <a:srgbClr val="175BB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写作工具</a:t>
            </a:r>
            <a:endParaRPr lang="zh-CN" altLang="en-US" sz="3600" spc="600" dirty="0">
              <a:solidFill>
                <a:srgbClr val="175BB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-1"/>
            <a:ext cx="9144000" cy="2571751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964122" y="1965486"/>
            <a:ext cx="1215755" cy="1212528"/>
            <a:chOff x="712143" y="1268247"/>
            <a:chExt cx="2808000" cy="2808000"/>
          </a:xfrm>
          <a:solidFill>
            <a:schemeClr val="accent1">
              <a:lumMod val="75000"/>
            </a:schemeClr>
          </a:solidFill>
          <a:effectLst>
            <a:outerShdw blurRad="635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" name="椭圆 1"/>
            <p:cNvSpPr>
              <a:spLocks noChangeAspect="1"/>
            </p:cNvSpPr>
            <p:nvPr/>
          </p:nvSpPr>
          <p:spPr>
            <a:xfrm>
              <a:off x="712143" y="1268247"/>
              <a:ext cx="2808000" cy="2808000"/>
            </a:xfrm>
            <a:prstGeom prst="ellipse">
              <a:avLst/>
            </a:prstGeom>
            <a:solidFill>
              <a:srgbClr val="175BBE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spc="600">
                <a:solidFill>
                  <a:srgbClr val="00B0F0"/>
                </a:solidFill>
                <a:latin typeface="方正粗倩简体" pitchFamily="65" charset="-122"/>
                <a:ea typeface="方正粗倩简体" pitchFamily="65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10492" y="1930457"/>
              <a:ext cx="1611295" cy="14967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 smtClean="0">
                  <a:ln w="6350">
                    <a:noFill/>
                  </a:ln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03</a:t>
              </a:r>
              <a:endParaRPr lang="zh-CN" altLang="en-US" sz="3600" dirty="0">
                <a:ln w="6350">
                  <a:noFill/>
                </a:ln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4690095" y="1517170"/>
            <a:ext cx="3055268" cy="1871868"/>
            <a:chOff x="6253461" y="2022893"/>
            <a:chExt cx="4073691" cy="2495824"/>
          </a:xfrm>
        </p:grpSpPr>
        <p:sp>
          <p:nvSpPr>
            <p:cNvPr id="29" name="椭圆 3"/>
            <p:cNvSpPr>
              <a:spLocks noChangeArrowheads="1"/>
            </p:cNvSpPr>
            <p:nvPr/>
          </p:nvSpPr>
          <p:spPr bwMode="auto">
            <a:xfrm>
              <a:off x="6253461" y="2022893"/>
              <a:ext cx="1887617" cy="1887617"/>
            </a:xfrm>
            <a:prstGeom prst="ellipse">
              <a:avLst/>
            </a:prstGeom>
            <a:gradFill>
              <a:gsLst>
                <a:gs pos="0">
                  <a:srgbClr val="1D8FE7"/>
                </a:gs>
                <a:gs pos="100000">
                  <a:srgbClr val="175BBE"/>
                </a:gs>
              </a:gsLst>
              <a:lin ang="5400000" scaled="1"/>
            </a:gra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1350">
                <a:sym typeface="宋体" panose="02010600030101010101" pitchFamily="2" charset="-122"/>
              </a:endParaRPr>
            </a:p>
          </p:txBody>
        </p:sp>
        <p:grpSp>
          <p:nvGrpSpPr>
            <p:cNvPr id="30" name="组合 58"/>
            <p:cNvGrpSpPr/>
            <p:nvPr/>
          </p:nvGrpSpPr>
          <p:grpSpPr>
            <a:xfrm>
              <a:off x="6521453" y="2537877"/>
              <a:ext cx="3805699" cy="1980840"/>
              <a:chOff x="8844497" y="1391287"/>
              <a:chExt cx="5135249" cy="1980840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11493324" y="3041780"/>
                <a:ext cx="2486422" cy="330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endParaRPr lang="zh-CN" altLang="en-US" sz="900" dirty="0" smtClean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8844497" y="1391287"/>
                <a:ext cx="2124983" cy="348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zh-CN" altLang="en-US" sz="1100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Segoe UI Semilight" panose="020B0402040204020203" pitchFamily="34" charset="0"/>
                </a:endParaRPr>
              </a:p>
            </p:txBody>
          </p:sp>
        </p:grpSp>
      </p:grpSp>
      <p:sp>
        <p:nvSpPr>
          <p:cNvPr id="19" name="椭圆 3"/>
          <p:cNvSpPr>
            <a:spLocks noChangeArrowheads="1"/>
          </p:cNvSpPr>
          <p:nvPr/>
        </p:nvSpPr>
        <p:spPr bwMode="auto">
          <a:xfrm>
            <a:off x="1371084" y="1346087"/>
            <a:ext cx="1415713" cy="1415713"/>
          </a:xfrm>
          <a:prstGeom prst="ellipse">
            <a:avLst/>
          </a:prstGeom>
          <a:gradFill>
            <a:gsLst>
              <a:gs pos="0">
                <a:srgbClr val="1D8FE7"/>
              </a:gs>
              <a:gs pos="100000">
                <a:srgbClr val="175BBE"/>
              </a:gs>
            </a:gsLst>
            <a:lin ang="5400000" scaled="1"/>
          </a:gra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sz="1350">
              <a:sym typeface="宋体" panose="02010600030101010101" pitchFamily="2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404796" y="1763864"/>
            <a:ext cx="6317746" cy="2340939"/>
            <a:chOff x="1873059" y="2351818"/>
            <a:chExt cx="8423666" cy="3121251"/>
          </a:xfrm>
        </p:grpSpPr>
        <p:sp>
          <p:nvSpPr>
            <p:cNvPr id="34" name="椭圆 3"/>
            <p:cNvSpPr>
              <a:spLocks noChangeArrowheads="1"/>
            </p:cNvSpPr>
            <p:nvPr/>
          </p:nvSpPr>
          <p:spPr bwMode="auto">
            <a:xfrm>
              <a:off x="8409108" y="3585452"/>
              <a:ext cx="1887617" cy="1887617"/>
            </a:xfrm>
            <a:prstGeom prst="ellipse">
              <a:avLst/>
            </a:prstGeom>
            <a:gradFill>
              <a:gsLst>
                <a:gs pos="0">
                  <a:srgbClr val="1D8FE7"/>
                </a:gs>
                <a:gs pos="100000">
                  <a:srgbClr val="175BBE"/>
                </a:gs>
              </a:gsLst>
              <a:lin ang="5400000" scaled="1"/>
            </a:gra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1350">
                <a:sym typeface="宋体" panose="02010600030101010101" pitchFamily="2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873059" y="2351818"/>
              <a:ext cx="1842670" cy="1058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100" dirty="0" smtClean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         论文纠错</a:t>
              </a:r>
              <a:endParaRPr lang="en-US" altLang="zh-CN" sz="11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  <a:p>
              <a:pPr algn="just">
                <a:lnSpc>
                  <a:spcPct val="120000"/>
                </a:lnSpc>
              </a:pPr>
              <a:r>
                <a:rPr lang="zh-CN" altLang="zh-CN" sz="900" dirty="0" smtClean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利用</a:t>
              </a:r>
              <a:r>
                <a:rPr lang="en-US" altLang="zh-CN" sz="900" dirty="0" err="1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ai</a:t>
              </a:r>
              <a:r>
                <a:rPr lang="zh-CN" altLang="zh-CN" sz="900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算法对全文句子进行错误检测，发现文中的错字并且纠正</a:t>
              </a:r>
              <a:endParaRPr lang="zh-CN" altLang="en-US" sz="9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059654" y="1851670"/>
            <a:ext cx="3038365" cy="2187642"/>
            <a:chOff x="4067970" y="2521584"/>
            <a:chExt cx="4051152" cy="2916856"/>
          </a:xfrm>
        </p:grpSpPr>
        <p:sp>
          <p:nvSpPr>
            <p:cNvPr id="24" name="椭圆 3"/>
            <p:cNvSpPr>
              <a:spLocks noChangeArrowheads="1"/>
            </p:cNvSpPr>
            <p:nvPr/>
          </p:nvSpPr>
          <p:spPr bwMode="auto">
            <a:xfrm>
              <a:off x="4067970" y="3550823"/>
              <a:ext cx="1887617" cy="1887617"/>
            </a:xfrm>
            <a:prstGeom prst="ellipse">
              <a:avLst/>
            </a:prstGeom>
            <a:gradFill>
              <a:gsLst>
                <a:gs pos="0">
                  <a:srgbClr val="1D8FE7"/>
                </a:gs>
                <a:gs pos="100000">
                  <a:srgbClr val="175BBE"/>
                </a:gs>
              </a:gsLst>
              <a:lin ang="5400000" scaled="1"/>
            </a:gra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1350">
                <a:sym typeface="宋体" panose="02010600030101010101" pitchFamily="2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6276452" y="2521584"/>
              <a:ext cx="184267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 smtClean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         论文查重</a:t>
              </a:r>
              <a:endParaRPr lang="en-US" altLang="zh-CN" sz="11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900" dirty="0" smtClean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基于海量的文献指纹高效对比重复结果</a:t>
              </a:r>
            </a:p>
          </p:txBody>
        </p:sp>
      </p:grpSp>
      <p:grpSp>
        <p:nvGrpSpPr>
          <p:cNvPr id="2" name="组合 68" descr="e7d195523061f1c0205959036996ad55c215b892a7aac5c0B9ADEF7896FB48F2EF97163A2DE1401E1875DEDC438B7864AD24CA23553DBBBD975DAF4CAD4A2592689FFB6CEE59FFA55B2702D0E5EE29CDD5C9987462A1CF621279BC917F1F322D2EB90B77F36688176585F0070D7D31709696B5FBF72F221375B8581425C2C6E016837B3865B85312"/>
          <p:cNvGrpSpPr/>
          <p:nvPr/>
        </p:nvGrpSpPr>
        <p:grpSpPr>
          <a:xfrm>
            <a:off x="755576" y="237877"/>
            <a:ext cx="3500058" cy="461665"/>
            <a:chOff x="1508072" y="276180"/>
            <a:chExt cx="10243203" cy="615553"/>
          </a:xfrm>
        </p:grpSpPr>
        <p:sp>
          <p:nvSpPr>
            <p:cNvPr id="70" name="TextBox 62" descr="e7d195523061f1c0205959036996ad55c215b892a7aac5c0B9ADEF7896FB48F2EF97163A2DE1401E1875DEDC438B7864AD24CA23553DBBBD975DAF4CAD4A2592689FFB6CEE59FFA55B2702D0E5EE29CDF0034FBECF3F39D9E56CE59B316F8DECE0E2BD70ABFAACF571AD15CF4A370499F686CAF25182A10EFCA9B4565897AC25F109E939A694F130"/>
            <p:cNvSpPr txBox="1"/>
            <p:nvPr/>
          </p:nvSpPr>
          <p:spPr>
            <a:xfrm>
              <a:off x="5697853" y="423485"/>
              <a:ext cx="6053422" cy="46824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endParaRPr lang="en-US" altLang="zh-CN" sz="1400" dirty="0">
                <a:solidFill>
                  <a:srgbClr val="175BBE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71" name="矩形 70" descr="e7d195523061f1c0205959036996ad55c215b892a7aac5c0B9ADEF7896FB48F2EF97163A2DE1401E1875DEDC438B7864AD24CA23553DBBBD975DAF4CAD4A2592689FFB6CEE59FFA55B2702D0E5EE29CDF0034FBECF3F39D9E56CE59B316F8DECE0E2BD70ABFAACF571AD15CF4A370499F686CAF25182A10EFCA9B4565897AC25F109E939A694F130"/>
            <p:cNvSpPr/>
            <p:nvPr/>
          </p:nvSpPr>
          <p:spPr>
            <a:xfrm>
              <a:off x="1508072" y="276180"/>
              <a:ext cx="4256203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 smtClean="0">
                  <a:solidFill>
                    <a:srgbClr val="175BBE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Open Sans Light" panose="020B0306030504020204" pitchFamily="34" charset="0"/>
                </a:rPr>
                <a:t>写作工具</a:t>
              </a:r>
              <a:endParaRPr lang="en-US" altLang="zh-CN" sz="2400" dirty="0">
                <a:solidFill>
                  <a:srgbClr val="175BBE"/>
                </a:solidFill>
                <a:latin typeface="等线" panose="02010600030101010101" pitchFamily="2" charset="-122"/>
                <a:ea typeface="等线" panose="02010600030101010101" pitchFamily="2" charset="-122"/>
                <a:cs typeface="Open Sans Light" panose="020B0306030504020204" pitchFamily="34" charset="0"/>
              </a:endParaRPr>
            </a:p>
          </p:txBody>
        </p:sp>
      </p:grpSp>
      <p:pic>
        <p:nvPicPr>
          <p:cNvPr id="68" name="Picture 3" descr="C:\Users\imac\Desktop\logo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8" y="117790"/>
            <a:ext cx="690670" cy="675736"/>
          </a:xfrm>
          <a:prstGeom prst="rect">
            <a:avLst/>
          </a:prstGeom>
          <a:noFill/>
        </p:spPr>
      </p:pic>
      <p:sp>
        <p:nvSpPr>
          <p:cNvPr id="6" name="椭圆 5"/>
          <p:cNvSpPr/>
          <p:nvPr/>
        </p:nvSpPr>
        <p:spPr bwMode="auto">
          <a:xfrm>
            <a:off x="1202567" y="3191218"/>
            <a:ext cx="859693" cy="859693"/>
          </a:xfrm>
          <a:prstGeom prst="ellipse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 w="3175"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椭圆 6"/>
          <p:cNvSpPr/>
          <p:nvPr/>
        </p:nvSpPr>
        <p:spPr bwMode="auto">
          <a:xfrm>
            <a:off x="2959590" y="1476965"/>
            <a:ext cx="778856" cy="778856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68580" tIns="34290" rIns="68580" bIns="34290" numCol="1" rtlCol="0" anchor="t" anchorCtr="0" compatLnSpc="1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3908674" y="1992354"/>
            <a:ext cx="276727" cy="276727"/>
          </a:xfrm>
          <a:prstGeom prst="ellipse">
            <a:avLst/>
          </a:prstGeom>
          <a:solidFill>
            <a:schemeClr val="tx1">
              <a:lumMod val="75000"/>
              <a:lumOff val="25000"/>
              <a:alpha val="75000"/>
            </a:schemeClr>
          </a:solidFill>
          <a:ln w="3175"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椭圆 8"/>
          <p:cNvSpPr/>
          <p:nvPr/>
        </p:nvSpPr>
        <p:spPr bwMode="auto">
          <a:xfrm>
            <a:off x="2272692" y="2929889"/>
            <a:ext cx="276727" cy="276727"/>
          </a:xfrm>
          <a:prstGeom prst="ellipse">
            <a:avLst/>
          </a:prstGeom>
          <a:solidFill>
            <a:schemeClr val="tx1">
              <a:lumMod val="75000"/>
              <a:lumOff val="25000"/>
              <a:alpha val="75000"/>
            </a:schemeClr>
          </a:solidFill>
          <a:ln w="3175"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椭圆 9"/>
          <p:cNvSpPr/>
          <p:nvPr/>
        </p:nvSpPr>
        <p:spPr bwMode="auto">
          <a:xfrm>
            <a:off x="1607606" y="2904226"/>
            <a:ext cx="182631" cy="182631"/>
          </a:xfrm>
          <a:prstGeom prst="ellipse">
            <a:avLst/>
          </a:prstGeom>
          <a:solidFill>
            <a:schemeClr val="tx1">
              <a:lumMod val="75000"/>
              <a:lumOff val="25000"/>
              <a:alpha val="25000"/>
            </a:schemeClr>
          </a:solidFill>
          <a:ln w="3175"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椭圆 10"/>
          <p:cNvSpPr/>
          <p:nvPr/>
        </p:nvSpPr>
        <p:spPr bwMode="auto">
          <a:xfrm>
            <a:off x="5013015" y="3396518"/>
            <a:ext cx="1232226" cy="123222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68580" tIns="34290" rIns="68580" bIns="34290" numCol="1" rtlCol="0" anchor="t" anchorCtr="0" compatLnSpc="1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6989025" y="1997058"/>
            <a:ext cx="272022" cy="272022"/>
          </a:xfrm>
          <a:prstGeom prst="ellipse">
            <a:avLst/>
          </a:prstGeom>
          <a:solidFill>
            <a:schemeClr val="tx1">
              <a:lumMod val="75000"/>
              <a:lumOff val="25000"/>
              <a:alpha val="25000"/>
            </a:schemeClr>
          </a:solidFill>
          <a:ln w="3175"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椭圆 12"/>
          <p:cNvSpPr/>
          <p:nvPr/>
        </p:nvSpPr>
        <p:spPr bwMode="auto">
          <a:xfrm>
            <a:off x="6465084" y="2262237"/>
            <a:ext cx="199739" cy="199739"/>
          </a:xfrm>
          <a:prstGeom prst="ellipse">
            <a:avLst/>
          </a:prstGeom>
          <a:solidFill>
            <a:schemeClr val="tx1">
              <a:lumMod val="75000"/>
              <a:lumOff val="25000"/>
              <a:alpha val="75000"/>
            </a:schemeClr>
          </a:solidFill>
          <a:ln w="3175"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" name="椭圆 13"/>
          <p:cNvSpPr/>
          <p:nvPr/>
        </p:nvSpPr>
        <p:spPr bwMode="auto">
          <a:xfrm>
            <a:off x="6362005" y="1277726"/>
            <a:ext cx="604279" cy="604279"/>
          </a:xfrm>
          <a:prstGeom prst="ellipse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 w="3175"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椭圆 14"/>
          <p:cNvSpPr/>
          <p:nvPr/>
        </p:nvSpPr>
        <p:spPr bwMode="auto">
          <a:xfrm>
            <a:off x="4883847" y="3089423"/>
            <a:ext cx="272022" cy="272022"/>
          </a:xfrm>
          <a:prstGeom prst="ellipse">
            <a:avLst/>
          </a:prstGeom>
          <a:solidFill>
            <a:schemeClr val="tx1">
              <a:lumMod val="75000"/>
              <a:lumOff val="25000"/>
              <a:alpha val="75000"/>
            </a:schemeClr>
          </a:solidFill>
          <a:ln w="3175"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椭圆 15"/>
          <p:cNvSpPr/>
          <p:nvPr/>
        </p:nvSpPr>
        <p:spPr bwMode="auto">
          <a:xfrm>
            <a:off x="4493795" y="3602245"/>
            <a:ext cx="460625" cy="460625"/>
          </a:xfrm>
          <a:prstGeom prst="ellipse">
            <a:avLst/>
          </a:prstGeom>
          <a:solidFill>
            <a:schemeClr val="tx1">
              <a:lumMod val="75000"/>
              <a:lumOff val="25000"/>
              <a:alpha val="25000"/>
            </a:schemeClr>
          </a:solidFill>
          <a:ln w="3175"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" name="椭圆 16"/>
          <p:cNvSpPr/>
          <p:nvPr/>
        </p:nvSpPr>
        <p:spPr bwMode="auto">
          <a:xfrm>
            <a:off x="7632725" y="4331915"/>
            <a:ext cx="272022" cy="272022"/>
          </a:xfrm>
          <a:prstGeom prst="ellipse">
            <a:avLst/>
          </a:prstGeom>
          <a:solidFill>
            <a:schemeClr val="tx1">
              <a:lumMod val="75000"/>
              <a:lumOff val="25000"/>
              <a:alpha val="75000"/>
            </a:schemeClr>
          </a:solidFill>
          <a:ln w="3175"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38" name="组合 37"/>
          <p:cNvGrpSpPr/>
          <p:nvPr/>
        </p:nvGrpSpPr>
        <p:grpSpPr>
          <a:xfrm>
            <a:off x="1451212" y="1371468"/>
            <a:ext cx="406029" cy="406029"/>
            <a:chOff x="1934949" y="1828624"/>
            <a:chExt cx="541372" cy="54137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9" name="椭圆 38"/>
            <p:cNvSpPr/>
            <p:nvPr/>
          </p:nvSpPr>
          <p:spPr bwMode="auto">
            <a:xfrm>
              <a:off x="1934949" y="1828624"/>
              <a:ext cx="541372" cy="54137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dirty="0">
                <a:solidFill>
                  <a:srgbClr val="175BBE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944569" y="1928099"/>
              <a:ext cx="502701" cy="4103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175BBE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rPr>
                <a:t>01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083359" y="2623599"/>
            <a:ext cx="406029" cy="406029"/>
            <a:chOff x="4319277" y="3435094"/>
            <a:chExt cx="541372" cy="54137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2" name="椭圆 41"/>
            <p:cNvSpPr/>
            <p:nvPr/>
          </p:nvSpPr>
          <p:spPr bwMode="auto">
            <a:xfrm>
              <a:off x="4319277" y="3435094"/>
              <a:ext cx="541372" cy="541372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rgbClr val="175BBE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4337265" y="3518337"/>
              <a:ext cx="502701" cy="4103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175BBE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rPr>
                <a:t>02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800164" y="1533997"/>
            <a:ext cx="406029" cy="406029"/>
            <a:chOff x="6400218" y="2045329"/>
            <a:chExt cx="541372" cy="54137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5" name="椭圆 44"/>
            <p:cNvSpPr/>
            <p:nvPr/>
          </p:nvSpPr>
          <p:spPr bwMode="auto">
            <a:xfrm>
              <a:off x="6400218" y="2045329"/>
              <a:ext cx="541372" cy="54137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dirty="0">
                <a:solidFill>
                  <a:srgbClr val="175BBE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6416305" y="2128626"/>
              <a:ext cx="502701" cy="4103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175BBE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rPr>
                <a:t>03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380549" y="2665787"/>
            <a:ext cx="406029" cy="406029"/>
            <a:chOff x="8602628" y="3639254"/>
            <a:chExt cx="541372" cy="54137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8" name="椭圆 47"/>
            <p:cNvSpPr/>
            <p:nvPr/>
          </p:nvSpPr>
          <p:spPr bwMode="auto">
            <a:xfrm>
              <a:off x="8602628" y="3639254"/>
              <a:ext cx="541372" cy="54137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dirty="0">
                <a:solidFill>
                  <a:srgbClr val="175BBE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8604464" y="3730897"/>
              <a:ext cx="502701" cy="4103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175BBE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rPr>
                <a:t>04</a:t>
              </a:r>
            </a:p>
          </p:txBody>
        </p:sp>
      </p:grpSp>
      <p:sp>
        <p:nvSpPr>
          <p:cNvPr id="50" name="矩形 49"/>
          <p:cNvSpPr/>
          <p:nvPr/>
        </p:nvSpPr>
        <p:spPr>
          <a:xfrm>
            <a:off x="3064300" y="2962167"/>
            <a:ext cx="1382002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</a:t>
            </a:r>
            <a:r>
              <a:rPr lang="zh-CN" altLang="en-US" sz="11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参考文献补全</a:t>
            </a:r>
            <a:endParaRPr lang="en-US" altLang="zh-CN" sz="1100" dirty="0" smtClean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论文参考文献智能纠正、补全和规范成标准格式</a:t>
            </a:r>
            <a:endParaRPr lang="zh-CN" altLang="en-US" sz="9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1927" y="3029628"/>
            <a:ext cx="1250798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1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Segoe UI Semilight" panose="020B0402040204020203" pitchFamily="34" charset="0"/>
              </a:rPr>
              <a:t>     论文排版</a:t>
            </a:r>
            <a:endParaRPr lang="zh-CN" altLang="en-US" sz="11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Segoe UI Semilight" panose="020B0402040204020203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自动按照用户指定学校论文模版格式规范</a:t>
            </a:r>
            <a:r>
              <a:rPr lang="zh-CN" altLang="en-US" sz="9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论文</a:t>
            </a:r>
            <a:endParaRPr lang="zh-CN" altLang="en-US" sz="9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8856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8" descr="e7d195523061f1c0205959036996ad55c215b892a7aac5c0B9ADEF7896FB48F2EF97163A2DE1401E1875DEDC438B7864AD24CA23553DBBBD975DAF4CAD4A2592689FFB6CEE59FFA55B2702D0E5EE29CDD5C9987462A1CF621279BC917F1F322D2EB90B77F36688176585F0070D7D31709696B5FBF72F221375B8581425C2C6E016837B3865B85312"/>
          <p:cNvGrpSpPr/>
          <p:nvPr/>
        </p:nvGrpSpPr>
        <p:grpSpPr>
          <a:xfrm>
            <a:off x="755576" y="237877"/>
            <a:ext cx="3500058" cy="461665"/>
            <a:chOff x="1508072" y="276180"/>
            <a:chExt cx="10243203" cy="615553"/>
          </a:xfrm>
        </p:grpSpPr>
        <p:sp>
          <p:nvSpPr>
            <p:cNvPr id="3" name="TextBox 62" descr="e7d195523061f1c0205959036996ad55c215b892a7aac5c0B9ADEF7896FB48F2EF97163A2DE1401E1875DEDC438B7864AD24CA23553DBBBD975DAF4CAD4A2592689FFB6CEE59FFA55B2702D0E5EE29CDF0034FBECF3F39D9E56CE59B316F8DECE0E2BD70ABFAACF571AD15CF4A370499F686CAF25182A10EFCA9B4565897AC25F109E939A694F130"/>
            <p:cNvSpPr txBox="1"/>
            <p:nvPr/>
          </p:nvSpPr>
          <p:spPr>
            <a:xfrm>
              <a:off x="5697853" y="423485"/>
              <a:ext cx="6053422" cy="46824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endParaRPr lang="en-US" altLang="zh-CN" sz="1400" dirty="0">
                <a:solidFill>
                  <a:srgbClr val="175BBE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4" name="矩形 3" descr="e7d195523061f1c0205959036996ad55c215b892a7aac5c0B9ADEF7896FB48F2EF97163A2DE1401E1875DEDC438B7864AD24CA23553DBBBD975DAF4CAD4A2592689FFB6CEE59FFA55B2702D0E5EE29CDF0034FBECF3F39D9E56CE59B316F8DECE0E2BD70ABFAACF571AD15CF4A370499F686CAF25182A10EFCA9B4565897AC25F109E939A694F130"/>
            <p:cNvSpPr/>
            <p:nvPr/>
          </p:nvSpPr>
          <p:spPr>
            <a:xfrm>
              <a:off x="1508072" y="276180"/>
              <a:ext cx="4256203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 smtClean="0">
                  <a:solidFill>
                    <a:srgbClr val="175BBE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Open Sans Light" panose="020B0306030504020204" pitchFamily="34" charset="0"/>
                </a:rPr>
                <a:t>论文纠错</a:t>
              </a:r>
              <a:endParaRPr lang="en-US" altLang="zh-CN" sz="2400" dirty="0">
                <a:solidFill>
                  <a:srgbClr val="175BBE"/>
                </a:solidFill>
                <a:latin typeface="等线" panose="02010600030101010101" pitchFamily="2" charset="-122"/>
                <a:ea typeface="等线" panose="02010600030101010101" pitchFamily="2" charset="-122"/>
                <a:cs typeface="Open Sans Light" panose="020B0306030504020204" pitchFamily="34" charset="0"/>
              </a:endParaRPr>
            </a:p>
          </p:txBody>
        </p:sp>
      </p:grpSp>
      <p:pic>
        <p:nvPicPr>
          <p:cNvPr id="5" name="Picture 3" descr="C:\Users\imac\Desktop\logo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08" y="117790"/>
            <a:ext cx="690670" cy="675736"/>
          </a:xfrm>
          <a:prstGeom prst="rect">
            <a:avLst/>
          </a:prstGeom>
          <a:noFill/>
        </p:spPr>
      </p:pic>
      <p:sp>
        <p:nvSpPr>
          <p:cNvPr id="6" name="矩形: 圆角 5"/>
          <p:cNvSpPr/>
          <p:nvPr/>
        </p:nvSpPr>
        <p:spPr>
          <a:xfrm>
            <a:off x="71408" y="1995686"/>
            <a:ext cx="3044006" cy="1728192"/>
          </a:xfrm>
          <a:prstGeom prst="roundRect">
            <a:avLst/>
          </a:prstGeom>
          <a:gradFill>
            <a:gsLst>
              <a:gs pos="0">
                <a:srgbClr val="1D8FE7"/>
              </a:gs>
              <a:gs pos="100000">
                <a:srgbClr val="175BB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文本框 4"/>
          <p:cNvSpPr txBox="1"/>
          <p:nvPr/>
        </p:nvSpPr>
        <p:spPr>
          <a:xfrm>
            <a:off x="104408" y="2067694"/>
            <a:ext cx="3011005" cy="1532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基于深度学习技术对百亿相近词、形近词、音近词库，利用</a:t>
            </a:r>
            <a:r>
              <a:rPr lang="en-US" altLang="zh-CN" sz="1600" dirty="0" err="1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ai</a:t>
            </a:r>
            <a:r>
              <a:rPr lang="zh-CN" altLang="zh-CN" sz="16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算法对全文句子进行错误检测，发现文中的错字并且纠正。</a:t>
            </a:r>
            <a:endParaRPr lang="en-US" altLang="zh-CN" sz="16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7876"/>
            <a:ext cx="5038481" cy="280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28974"/>
            <a:ext cx="5011104" cy="283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40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205959036996ad55c215b892a7aac5c0B9ADEF7896FB48F2EF97163A2DE1401E1875DEDC438B7864AD24CA23553DBBBD975DAF4CAD4A2592689FFB6CEE59FFA55B2702D0E5EE29CDF0034FBECF3F39D9E56CE59B316F8DECE0E2BD70ABFAACF571AD15CF4A370499F686CAF25182A10EFCA9B4565897AC25F109E939A694F130"/>
          <p:cNvSpPr/>
          <p:nvPr/>
        </p:nvSpPr>
        <p:spPr>
          <a:xfrm>
            <a:off x="755576" y="237877"/>
            <a:ext cx="1454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175BBE"/>
                </a:solidFill>
                <a:latin typeface="等线" panose="02010600030101010101" pitchFamily="2" charset="-122"/>
                <a:ea typeface="等线" panose="02010600030101010101" pitchFamily="2" charset="-122"/>
                <a:cs typeface="Open Sans Light" panose="020B0306030504020204" pitchFamily="34" charset="0"/>
              </a:rPr>
              <a:t>参考文献</a:t>
            </a:r>
            <a:endParaRPr lang="en-US" altLang="zh-CN" sz="2400" dirty="0">
              <a:solidFill>
                <a:srgbClr val="175BBE"/>
              </a:solidFill>
              <a:latin typeface="等线" panose="02010600030101010101" pitchFamily="2" charset="-122"/>
              <a:ea typeface="等线" panose="02010600030101010101" pitchFamily="2" charset="-122"/>
              <a:cs typeface="Open Sans Light" panose="020B0306030504020204" pitchFamily="34" charset="0"/>
            </a:endParaRPr>
          </a:p>
        </p:txBody>
      </p:sp>
      <p:pic>
        <p:nvPicPr>
          <p:cNvPr id="5" name="Picture 3" descr="C:\Users\imac\Desktop\logo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08" y="117790"/>
            <a:ext cx="690670" cy="675736"/>
          </a:xfrm>
          <a:prstGeom prst="rect">
            <a:avLst/>
          </a:prstGeom>
          <a:noFill/>
        </p:spPr>
      </p:pic>
      <p:sp>
        <p:nvSpPr>
          <p:cNvPr id="6" name="矩形: 圆角 5"/>
          <p:cNvSpPr/>
          <p:nvPr/>
        </p:nvSpPr>
        <p:spPr>
          <a:xfrm>
            <a:off x="115018" y="1995686"/>
            <a:ext cx="3000395" cy="1872207"/>
          </a:xfrm>
          <a:prstGeom prst="roundRect">
            <a:avLst/>
          </a:prstGeom>
          <a:gradFill>
            <a:gsLst>
              <a:gs pos="0">
                <a:srgbClr val="1D8FE7"/>
              </a:gs>
              <a:gs pos="100000">
                <a:srgbClr val="175BB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文本框 4"/>
          <p:cNvSpPr txBox="1"/>
          <p:nvPr/>
        </p:nvSpPr>
        <p:spPr>
          <a:xfrm>
            <a:off x="104408" y="2067694"/>
            <a:ext cx="3011005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支持格式自动</a:t>
            </a:r>
            <a:r>
              <a:rPr lang="zh-CN" altLang="en-US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生成，资料</a:t>
            </a:r>
            <a:r>
              <a:rPr lang="zh-CN" altLang="en-US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导出</a:t>
            </a:r>
            <a:r>
              <a:rPr lang="zh-CN" altLang="en-US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标准格式</a:t>
            </a:r>
            <a:r>
              <a:rPr lang="zh-CN" altLang="en-US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，论文参考文献查漏补缺，</a:t>
            </a:r>
            <a:r>
              <a:rPr lang="zh-CN" altLang="en-US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格式</a:t>
            </a:r>
            <a:r>
              <a:rPr lang="zh-CN" altLang="en-US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规范和推荐更多参考文献 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60646"/>
            <a:ext cx="4429726" cy="44990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638193"/>
            <a:ext cx="4248472" cy="422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3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205959036996ad55c215b892a7aac5c0B9ADEF7896FB48F2EF97163A2DE1401E1875DEDC438B7864AD24CA23553DBBBD975DAF4CAD4A2592689FFB6CEE59FFA55B2702D0E5EE29CDF0034FBECF3F39D9E56CE59B316F8DECE0E2BD70ABFAACF571AD15CF4A370499F686CAF25182A10EFCA9B4565897AC25F109E939A694F130"/>
          <p:cNvSpPr/>
          <p:nvPr/>
        </p:nvSpPr>
        <p:spPr>
          <a:xfrm>
            <a:off x="755576" y="237877"/>
            <a:ext cx="1454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175BBE"/>
                </a:solidFill>
                <a:latin typeface="等线" panose="02010600030101010101" pitchFamily="2" charset="-122"/>
                <a:ea typeface="等线" panose="02010600030101010101" pitchFamily="2" charset="-122"/>
                <a:cs typeface="Open Sans Light" panose="020B0306030504020204" pitchFamily="34" charset="0"/>
              </a:rPr>
              <a:t>论文</a:t>
            </a:r>
            <a:r>
              <a:rPr lang="zh-CN" altLang="en-US" sz="2400" dirty="0">
                <a:solidFill>
                  <a:srgbClr val="175BBE"/>
                </a:solidFill>
                <a:latin typeface="等线" panose="02010600030101010101" pitchFamily="2" charset="-122"/>
                <a:ea typeface="等线" panose="02010600030101010101" pitchFamily="2" charset="-122"/>
                <a:cs typeface="Open Sans Light" panose="020B0306030504020204" pitchFamily="34" charset="0"/>
              </a:rPr>
              <a:t>排版</a:t>
            </a:r>
            <a:endParaRPr lang="en-US" altLang="zh-CN" sz="2400" dirty="0">
              <a:solidFill>
                <a:srgbClr val="175BBE"/>
              </a:solidFill>
              <a:latin typeface="等线" panose="02010600030101010101" pitchFamily="2" charset="-122"/>
              <a:ea typeface="等线" panose="02010600030101010101" pitchFamily="2" charset="-122"/>
              <a:cs typeface="Open Sans Light" panose="020B0306030504020204" pitchFamily="34" charset="0"/>
            </a:endParaRPr>
          </a:p>
        </p:txBody>
      </p:sp>
      <p:pic>
        <p:nvPicPr>
          <p:cNvPr id="5" name="Picture 3" descr="C:\Users\imac\Desktop\logo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08" y="117790"/>
            <a:ext cx="690670" cy="675736"/>
          </a:xfrm>
          <a:prstGeom prst="rect">
            <a:avLst/>
          </a:prstGeom>
          <a:noFill/>
        </p:spPr>
      </p:pic>
      <p:sp>
        <p:nvSpPr>
          <p:cNvPr id="6" name="矩形: 圆角 5"/>
          <p:cNvSpPr/>
          <p:nvPr/>
        </p:nvSpPr>
        <p:spPr>
          <a:xfrm>
            <a:off x="179512" y="1923678"/>
            <a:ext cx="3144411" cy="2088232"/>
          </a:xfrm>
          <a:prstGeom prst="roundRect">
            <a:avLst/>
          </a:prstGeom>
          <a:gradFill>
            <a:gsLst>
              <a:gs pos="0">
                <a:srgbClr val="1D8FE7"/>
              </a:gs>
              <a:gs pos="100000">
                <a:srgbClr val="175BB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文本框 4"/>
          <p:cNvSpPr txBox="1"/>
          <p:nvPr/>
        </p:nvSpPr>
        <p:spPr>
          <a:xfrm>
            <a:off x="104408" y="2067694"/>
            <a:ext cx="3011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9" name="文本框 4"/>
          <p:cNvSpPr txBox="1"/>
          <p:nvPr/>
        </p:nvSpPr>
        <p:spPr>
          <a:xfrm>
            <a:off x="211309" y="2043707"/>
            <a:ext cx="3080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用户上</a:t>
            </a:r>
            <a:r>
              <a:rPr lang="zh-CN" altLang="en-US" sz="16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传写好的论文，选择对应的学校模版，程序即可快速对论文文档进行重新排版，解放用户繁琐的格式</a:t>
            </a:r>
            <a:r>
              <a:rPr lang="zh-CN" altLang="en-US" sz="16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调整</a:t>
            </a:r>
            <a:r>
              <a:rPr lang="zh-CN" altLang="en-US" sz="16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，专注到写作本身当中去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6270"/>
            <a:ext cx="5379846" cy="288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106" y="793526"/>
            <a:ext cx="5482399" cy="401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3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205959036996ad55c215b892a7aac5c0B9ADEF7896FB48F2EF97163A2DE1401E1875DEDC438B7864AD24CA23553DBBBD975DAF4CAD4A2592689FFB6CEE59FFA55B2702D0E5EE29CDF0034FBECF3F39D9E56CE59B316F8DECE0E2BD70ABFAACF571AD15CF4A370499F686CAF25182A10EFCA9B4565897AC25F109E939A694F130"/>
          <p:cNvSpPr/>
          <p:nvPr/>
        </p:nvSpPr>
        <p:spPr>
          <a:xfrm>
            <a:off x="755576" y="237877"/>
            <a:ext cx="1454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175BBE"/>
                </a:solidFill>
                <a:latin typeface="等线" panose="02010600030101010101" pitchFamily="2" charset="-122"/>
                <a:ea typeface="等线" panose="02010600030101010101" pitchFamily="2" charset="-122"/>
                <a:cs typeface="Open Sans Light" panose="020B0306030504020204" pitchFamily="34" charset="0"/>
              </a:rPr>
              <a:t>论文查重</a:t>
            </a:r>
            <a:endParaRPr lang="en-US" altLang="zh-CN" sz="2400" dirty="0">
              <a:solidFill>
                <a:srgbClr val="175BBE"/>
              </a:solidFill>
              <a:latin typeface="等线" panose="02010600030101010101" pitchFamily="2" charset="-122"/>
              <a:ea typeface="等线" panose="02010600030101010101" pitchFamily="2" charset="-122"/>
              <a:cs typeface="Open Sans Light" panose="020B0306030504020204" pitchFamily="34" charset="0"/>
            </a:endParaRPr>
          </a:p>
        </p:txBody>
      </p:sp>
      <p:pic>
        <p:nvPicPr>
          <p:cNvPr id="5" name="Picture 3" descr="C:\Users\imac\Desktop\logo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08" y="117790"/>
            <a:ext cx="690670" cy="675736"/>
          </a:xfrm>
          <a:prstGeom prst="rect">
            <a:avLst/>
          </a:prstGeom>
          <a:noFill/>
        </p:spPr>
      </p:pic>
      <p:sp>
        <p:nvSpPr>
          <p:cNvPr id="6" name="矩形: 圆角 5"/>
          <p:cNvSpPr/>
          <p:nvPr/>
        </p:nvSpPr>
        <p:spPr>
          <a:xfrm>
            <a:off x="323528" y="1923678"/>
            <a:ext cx="3000395" cy="1800200"/>
          </a:xfrm>
          <a:prstGeom prst="roundRect">
            <a:avLst/>
          </a:prstGeom>
          <a:gradFill>
            <a:gsLst>
              <a:gs pos="0">
                <a:srgbClr val="1D8FE7"/>
              </a:gs>
              <a:gs pos="100000">
                <a:srgbClr val="175BB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文本框 4"/>
          <p:cNvSpPr txBox="1"/>
          <p:nvPr/>
        </p:nvSpPr>
        <p:spPr>
          <a:xfrm>
            <a:off x="104408" y="2067694"/>
            <a:ext cx="3011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9" name="文本框 4"/>
          <p:cNvSpPr txBox="1"/>
          <p:nvPr/>
        </p:nvSpPr>
        <p:spPr>
          <a:xfrm>
            <a:off x="339056" y="2014363"/>
            <a:ext cx="3011005" cy="1532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简洁清晰的操作界面，支持</a:t>
            </a:r>
            <a:r>
              <a:rPr lang="en-US" altLang="zh-CN" sz="16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</a:t>
            </a:r>
            <a:r>
              <a:rPr lang="zh-CN" altLang="en-US" sz="16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种方式上传检测文档：粘贴内容，上传文档，上传多个文档压缩的压缩包。</a:t>
            </a:r>
            <a:endParaRPr lang="zh-CN" altLang="en-US" sz="16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11609"/>
            <a:ext cx="4574003" cy="387230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793526"/>
            <a:ext cx="4577187" cy="383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7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 descr="e7d195523061f1c0205959036996ad55c215b892a7aac5c0B9ADEF7896FB48F2EF97163A2DE1401E1875DEDC438B7864AD24CA23553DBBBD975DAF4CAD4A2592689FFB6CEE59FFA55B2702D0E5EE29CDF0034FBECF3F39D9E56CE59B316F8DECE0E2BD70ABFAACF571AD15CF4A370499F686CAF25182A10EFCA9B4565897AC25F109E939A694F130"/>
          <p:cNvSpPr/>
          <p:nvPr/>
        </p:nvSpPr>
        <p:spPr>
          <a:xfrm>
            <a:off x="755576" y="237877"/>
            <a:ext cx="1454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175BBE"/>
                </a:solidFill>
                <a:latin typeface="等线" panose="02010600030101010101" pitchFamily="2" charset="-122"/>
                <a:ea typeface="等线" panose="02010600030101010101" pitchFamily="2" charset="-122"/>
                <a:cs typeface="Open Sans Light" panose="020B0306030504020204" pitchFamily="34" charset="0"/>
              </a:rPr>
              <a:t>期刊分析</a:t>
            </a:r>
            <a:endParaRPr lang="en-US" altLang="zh-CN" sz="2400" dirty="0">
              <a:solidFill>
                <a:srgbClr val="175BBE"/>
              </a:solidFill>
              <a:latin typeface="等线" panose="02010600030101010101" pitchFamily="2" charset="-122"/>
              <a:ea typeface="等线" panose="02010600030101010101" pitchFamily="2" charset="-122"/>
              <a:cs typeface="Open Sans Light" panose="020B0306030504020204" pitchFamily="34" charset="0"/>
            </a:endParaRPr>
          </a:p>
        </p:txBody>
      </p:sp>
      <p:pic>
        <p:nvPicPr>
          <p:cNvPr id="68" name="Picture 3" descr="C:\Users\imac\Desktop\logo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8" y="117790"/>
            <a:ext cx="690670" cy="675736"/>
          </a:xfrm>
          <a:prstGeom prst="rect">
            <a:avLst/>
          </a:prstGeom>
          <a:noFill/>
        </p:spPr>
      </p:pic>
      <p:sp>
        <p:nvSpPr>
          <p:cNvPr id="9" name="矩形: 圆角 5"/>
          <p:cNvSpPr/>
          <p:nvPr/>
        </p:nvSpPr>
        <p:spPr>
          <a:xfrm>
            <a:off x="104409" y="2125616"/>
            <a:ext cx="2739400" cy="857256"/>
          </a:xfrm>
          <a:prstGeom prst="roundRect">
            <a:avLst/>
          </a:prstGeom>
          <a:gradFill>
            <a:gsLst>
              <a:gs pos="0">
                <a:srgbClr val="1D8FE7"/>
              </a:gs>
              <a:gs pos="100000">
                <a:srgbClr val="175BB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文本框 4"/>
          <p:cNvSpPr txBox="1"/>
          <p:nvPr/>
        </p:nvSpPr>
        <p:spPr>
          <a:xfrm>
            <a:off x="203673" y="2354047"/>
            <a:ext cx="3011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提供期刊评价详情指标</a:t>
            </a:r>
          </a:p>
          <a:p>
            <a:endParaRPr lang="zh-CN" altLang="en-US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560" y="468709"/>
            <a:ext cx="3971024" cy="381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77053"/>
            <a:ext cx="4312373" cy="38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1199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弧形 2"/>
          <p:cNvSpPr/>
          <p:nvPr/>
        </p:nvSpPr>
        <p:spPr>
          <a:xfrm rot="3247290">
            <a:off x="80678" y="309521"/>
            <a:ext cx="4476325" cy="4531190"/>
          </a:xfrm>
          <a:prstGeom prst="arc">
            <a:avLst>
              <a:gd name="adj1" fmla="val 13172062"/>
              <a:gd name="adj2" fmla="val 2066934"/>
            </a:avLst>
          </a:prstGeom>
          <a:ln w="12700">
            <a:gradFill flip="none" rotWithShape="1">
              <a:gsLst>
                <a:gs pos="100000">
                  <a:schemeClr val="bg1">
                    <a:lumMod val="85000"/>
                    <a:alpha val="25000"/>
                  </a:schemeClr>
                </a:gs>
                <a:gs pos="0">
                  <a:schemeClr val="tx1">
                    <a:lumMod val="95000"/>
                    <a:lumOff val="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>
            <a:spLocks noChangeAspect="1"/>
          </p:cNvSpPr>
          <p:nvPr/>
        </p:nvSpPr>
        <p:spPr>
          <a:xfrm>
            <a:off x="1835696" y="1675016"/>
            <a:ext cx="1804961" cy="1804961"/>
          </a:xfrm>
          <a:prstGeom prst="ellipse">
            <a:avLst/>
          </a:prstGeom>
          <a:gradFill flip="none" rotWithShape="1">
            <a:gsLst>
              <a:gs pos="2000">
                <a:srgbClr val="0070C0"/>
              </a:gs>
              <a:gs pos="97000">
                <a:srgbClr val="175BBE"/>
              </a:gs>
            </a:gsLst>
            <a:lin ang="2700000" scaled="1"/>
            <a:tileRect/>
          </a:gradFill>
          <a:ln w="76200">
            <a:noFill/>
          </a:ln>
          <a:effectLst>
            <a:outerShdw blurRad="1270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3600" spc="600" dirty="0">
                <a:solidFill>
                  <a:schemeClr val="bg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目录</a:t>
            </a:r>
            <a:endParaRPr lang="en-US" altLang="zh-CN" sz="3600" spc="600" dirty="0">
              <a:solidFill>
                <a:schemeClr val="bg1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spc="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Content</a:t>
            </a:r>
            <a:endParaRPr lang="zh-CN" altLang="en-US" sz="1100" spc="6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040" y="2132742"/>
            <a:ext cx="340979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b="0" spc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写作服务</a:t>
            </a:r>
            <a:endParaRPr lang="zh-CN" altLang="en-US" sz="2800" b="0" spc="600" dirty="0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673173" y="843180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400" dirty="0">
                <a:solidFill>
                  <a:srgbClr val="175BBE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1</a:t>
            </a:r>
            <a:endParaRPr lang="zh-CN" altLang="en-US" sz="2400" dirty="0">
              <a:solidFill>
                <a:srgbClr val="175BBE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0" y="832815"/>
            <a:ext cx="340979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b="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引言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95898" y="3577952"/>
            <a:ext cx="340979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b="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写</a:t>
            </a:r>
            <a:r>
              <a:rPr lang="zh-CN" altLang="en-US" sz="2800" b="0" spc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作工具</a:t>
            </a:r>
            <a:endParaRPr lang="zh-CN" altLang="en-US" sz="2800" b="0" spc="600" dirty="0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4211960" y="2139702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400">
                <a:solidFill>
                  <a:srgbClr val="175BBE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2</a:t>
            </a:r>
            <a:endParaRPr lang="zh-CN" altLang="en-US" sz="2400">
              <a:solidFill>
                <a:srgbClr val="175BBE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3893316" y="3579862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400" dirty="0">
                <a:solidFill>
                  <a:srgbClr val="175BBE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3</a:t>
            </a:r>
            <a:endParaRPr lang="zh-CN" altLang="en-US" sz="2400" dirty="0">
              <a:solidFill>
                <a:srgbClr val="175BBE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288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288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3" grpId="0"/>
      <p:bldP spid="18" grpId="0" animBg="1"/>
      <p:bldP spid="20" grpId="0"/>
      <p:bldP spid="27" grpId="0"/>
      <p:bldP spid="56" grpId="0" animBg="1"/>
      <p:bldP spid="5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 descr="e7d195523061f1c0205959036996ad55c215b892a7aac5c0B9ADEF7896FB48F2EF97163A2DE1401E1875DEDC438B7864AD24CA23553DBBBD975DAF4CAD4A2592689FFB6CEE59FFA55B2702D0E5EE29CDF0034FBECF3F39D9E56CE59B316F8DECE0E2BD70ABFAACF571AD15CF4A370499F686CAF25182A10EFCA9B4565897AC25F109E939A694F130"/>
          <p:cNvSpPr/>
          <p:nvPr/>
        </p:nvSpPr>
        <p:spPr>
          <a:xfrm>
            <a:off x="776130" y="237877"/>
            <a:ext cx="1454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175BBE"/>
                </a:solidFill>
                <a:latin typeface="等线" panose="02010600030101010101" pitchFamily="2" charset="-122"/>
                <a:ea typeface="等线" panose="02010600030101010101" pitchFamily="2" charset="-122"/>
                <a:cs typeface="Open Sans Light" panose="020B0306030504020204" pitchFamily="34" charset="0"/>
              </a:rPr>
              <a:t>基金分析</a:t>
            </a:r>
            <a:endParaRPr lang="en-US" altLang="zh-CN" sz="2400" dirty="0">
              <a:solidFill>
                <a:srgbClr val="175BBE"/>
              </a:solidFill>
              <a:latin typeface="等线" panose="02010600030101010101" pitchFamily="2" charset="-122"/>
              <a:ea typeface="等线" panose="02010600030101010101" pitchFamily="2" charset="-122"/>
              <a:cs typeface="Open Sans Light" panose="020B0306030504020204" pitchFamily="34" charset="0"/>
            </a:endParaRPr>
          </a:p>
        </p:txBody>
      </p:sp>
      <p:pic>
        <p:nvPicPr>
          <p:cNvPr id="68" name="Picture 3" descr="C:\Users\imac\Desktop\logo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8" y="117790"/>
            <a:ext cx="690670" cy="675736"/>
          </a:xfrm>
          <a:prstGeom prst="rect">
            <a:avLst/>
          </a:prstGeom>
          <a:noFill/>
        </p:spPr>
      </p:pic>
      <p:sp>
        <p:nvSpPr>
          <p:cNvPr id="9" name="矩形: 圆角 5"/>
          <p:cNvSpPr/>
          <p:nvPr/>
        </p:nvSpPr>
        <p:spPr>
          <a:xfrm>
            <a:off x="60797" y="1857370"/>
            <a:ext cx="3000395" cy="1650484"/>
          </a:xfrm>
          <a:prstGeom prst="roundRect">
            <a:avLst/>
          </a:prstGeom>
          <a:gradFill>
            <a:gsLst>
              <a:gs pos="0">
                <a:srgbClr val="1D8FE7"/>
              </a:gs>
              <a:gs pos="100000">
                <a:srgbClr val="175BB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文本框 4"/>
          <p:cNvSpPr txBox="1"/>
          <p:nvPr/>
        </p:nvSpPr>
        <p:spPr>
          <a:xfrm>
            <a:off x="104408" y="1978150"/>
            <a:ext cx="294882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图形化展示历史基金项目申请状况，为科研学者申报项目提供决策支持。</a:t>
            </a:r>
          </a:p>
          <a:p>
            <a:endParaRPr lang="zh-CN" altLang="en-US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130" y="328501"/>
            <a:ext cx="5591494" cy="274060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912" y="286209"/>
            <a:ext cx="4698977" cy="471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185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 descr="e7d195523061f1c0205959036996ad55c215b892a7aac5c0B9ADEF7896FB48F2EF97163A2DE1401E1875DEDC438B7864AD24CA23553DBBBD975DAF4CAD4A2592689FFB6CEE59FFA55B2702D0E5EE29CDF0034FBECF3F39D9E56CE59B316F8DECE0E2BD70ABFAACF571AD15CF4A370499F686CAF25182A10EFCA9B4565897AC25F109E939A694F130"/>
          <p:cNvSpPr/>
          <p:nvPr/>
        </p:nvSpPr>
        <p:spPr>
          <a:xfrm>
            <a:off x="776130" y="237877"/>
            <a:ext cx="1454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175BBE"/>
                </a:solidFill>
                <a:latin typeface="等线" panose="02010600030101010101" pitchFamily="2" charset="-122"/>
                <a:ea typeface="等线" panose="02010600030101010101" pitchFamily="2" charset="-122"/>
                <a:cs typeface="Open Sans Light" panose="020B0306030504020204" pitchFamily="34" charset="0"/>
              </a:rPr>
              <a:t>投稿指南</a:t>
            </a:r>
            <a:endParaRPr lang="en-US" altLang="zh-CN" sz="2400" dirty="0">
              <a:solidFill>
                <a:srgbClr val="175BBE"/>
              </a:solidFill>
              <a:latin typeface="等线" panose="02010600030101010101" pitchFamily="2" charset="-122"/>
              <a:ea typeface="等线" panose="02010600030101010101" pitchFamily="2" charset="-122"/>
              <a:cs typeface="Open Sans Light" panose="020B0306030504020204" pitchFamily="34" charset="0"/>
            </a:endParaRPr>
          </a:p>
        </p:txBody>
      </p:sp>
      <p:pic>
        <p:nvPicPr>
          <p:cNvPr id="68" name="Picture 3" descr="C:\Users\imac\Desktop\logo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8" y="117790"/>
            <a:ext cx="690670" cy="675736"/>
          </a:xfrm>
          <a:prstGeom prst="rect">
            <a:avLst/>
          </a:prstGeom>
          <a:noFill/>
        </p:spPr>
      </p:pic>
      <p:sp>
        <p:nvSpPr>
          <p:cNvPr id="9" name="矩形: 圆角 5"/>
          <p:cNvSpPr/>
          <p:nvPr/>
        </p:nvSpPr>
        <p:spPr>
          <a:xfrm>
            <a:off x="60797" y="1857370"/>
            <a:ext cx="3000395" cy="1434460"/>
          </a:xfrm>
          <a:prstGeom prst="roundRect">
            <a:avLst/>
          </a:prstGeom>
          <a:gradFill>
            <a:gsLst>
              <a:gs pos="0">
                <a:srgbClr val="1D8FE7"/>
              </a:gs>
              <a:gs pos="100000">
                <a:srgbClr val="175BB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文本框 4"/>
          <p:cNvSpPr txBox="1"/>
          <p:nvPr/>
        </p:nvSpPr>
        <p:spPr>
          <a:xfrm>
            <a:off x="42225" y="1978150"/>
            <a:ext cx="30110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收录</a:t>
            </a:r>
            <a:r>
              <a:rPr lang="en-US" altLang="zh-CN" sz="16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60</a:t>
            </a:r>
            <a:r>
              <a:rPr lang="zh-CN" altLang="en-US" sz="16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多万期刊投稿数据，每年同步更新。为师生的期刊发表提供决策依据和选择参考。</a:t>
            </a:r>
          </a:p>
          <a:p>
            <a:endParaRPr lang="zh-CN" altLang="en-US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9502"/>
            <a:ext cx="5347468" cy="246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700956"/>
            <a:ext cx="4752006" cy="348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3137"/>
            <a:ext cx="4048100" cy="496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9829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-2"/>
            <a:ext cx="9144000" cy="5253038"/>
          </a:xfrm>
          <a:prstGeom prst="rect">
            <a:avLst/>
          </a:prstGeom>
          <a:solidFill>
            <a:srgbClr val="E9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l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任意多边形 24"/>
          <p:cNvSpPr/>
          <p:nvPr/>
        </p:nvSpPr>
        <p:spPr>
          <a:xfrm rot="16200000">
            <a:off x="4372402" y="487629"/>
            <a:ext cx="5253038" cy="4277777"/>
          </a:xfrm>
          <a:custGeom>
            <a:avLst/>
            <a:gdLst>
              <a:gd name="connsiteX0" fmla="*/ 6858001 w 6858001"/>
              <a:gd name="connsiteY0" fmla="*/ 2873705 h 6955226"/>
              <a:gd name="connsiteX1" fmla="*/ 6858001 w 6858001"/>
              <a:gd name="connsiteY1" fmla="*/ 6955226 h 6955226"/>
              <a:gd name="connsiteX2" fmla="*/ 5609070 w 6858001"/>
              <a:gd name="connsiteY2" fmla="*/ 6955226 h 6955226"/>
              <a:gd name="connsiteX3" fmla="*/ 61211 w 6858001"/>
              <a:gd name="connsiteY3" fmla="*/ 6955225 h 6955226"/>
              <a:gd name="connsiteX4" fmla="*/ 0 w 6858001"/>
              <a:gd name="connsiteY4" fmla="*/ 6955225 h 6955226"/>
              <a:gd name="connsiteX5" fmla="*/ 0 w 6858001"/>
              <a:gd name="connsiteY5" fmla="*/ 6578349 h 6955226"/>
              <a:gd name="connsiteX6" fmla="*/ 3704063 w 6858001"/>
              <a:gd name="connsiteY6" fmla="*/ 962725 h 6955226"/>
              <a:gd name="connsiteX7" fmla="*/ 4013861 w 6858001"/>
              <a:gd name="connsiteY7" fmla="*/ 962725 h 6955226"/>
              <a:gd name="connsiteX8" fmla="*/ 4647572 w 6858001"/>
              <a:gd name="connsiteY8" fmla="*/ 1974 h 6955226"/>
              <a:gd name="connsiteX9" fmla="*/ 5419009 w 6858001"/>
              <a:gd name="connsiteY9" fmla="*/ 1974 h 6955226"/>
              <a:gd name="connsiteX10" fmla="*/ 5419997 w 6858001"/>
              <a:gd name="connsiteY10" fmla="*/ 0 h 6955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58001" h="6955226">
                <a:moveTo>
                  <a:pt x="6858001" y="2873705"/>
                </a:moveTo>
                <a:lnTo>
                  <a:pt x="6858001" y="6955226"/>
                </a:lnTo>
                <a:lnTo>
                  <a:pt x="5609070" y="6955226"/>
                </a:lnTo>
                <a:lnTo>
                  <a:pt x="61211" y="6955225"/>
                </a:lnTo>
                <a:lnTo>
                  <a:pt x="0" y="6955225"/>
                </a:lnTo>
                <a:lnTo>
                  <a:pt x="0" y="6578349"/>
                </a:lnTo>
                <a:lnTo>
                  <a:pt x="3704063" y="962725"/>
                </a:lnTo>
                <a:lnTo>
                  <a:pt x="4013861" y="962725"/>
                </a:lnTo>
                <a:lnTo>
                  <a:pt x="4647572" y="1974"/>
                </a:lnTo>
                <a:lnTo>
                  <a:pt x="5419009" y="1974"/>
                </a:lnTo>
                <a:lnTo>
                  <a:pt x="5419997" y="0"/>
                </a:lnTo>
                <a:close/>
              </a:path>
            </a:pathLst>
          </a:custGeom>
          <a:solidFill>
            <a:srgbClr val="2B3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1812716" y="3075806"/>
            <a:ext cx="3195942" cy="120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2267744" y="3291830"/>
            <a:ext cx="2451754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zh-CN" sz="2400" dirty="0" smtClean="0">
                <a:cs typeface="+mn-ea"/>
                <a:sym typeface="+mn-lt"/>
              </a:rPr>
              <a:t>写</a:t>
            </a:r>
            <a:r>
              <a:rPr lang="zh-CN" altLang="en-US" sz="2400" dirty="0">
                <a:cs typeface="+mn-ea"/>
                <a:sym typeface="+mn-lt"/>
              </a:rPr>
              <a:t>论文</a:t>
            </a:r>
            <a:r>
              <a:rPr lang="zh-CN" altLang="zh-CN" sz="2400" dirty="0" smtClean="0">
                <a:cs typeface="+mn-ea"/>
                <a:sym typeface="+mn-lt"/>
              </a:rPr>
              <a:t>，</a:t>
            </a:r>
            <a:r>
              <a:rPr lang="zh-CN" altLang="zh-CN" sz="2400" dirty="0">
                <a:cs typeface="+mn-ea"/>
                <a:sym typeface="+mn-lt"/>
              </a:rPr>
              <a:t>上笔杆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947714" y="1929656"/>
            <a:ext cx="4879394" cy="1084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6600" b="1" dirty="0">
                <a:cs typeface="+mn-ea"/>
                <a:sym typeface="+mn-lt"/>
              </a:rPr>
              <a:t>THANKS</a:t>
            </a:r>
            <a:endParaRPr lang="zh-CN" altLang="en-US" sz="6600" b="1" dirty="0">
              <a:cs typeface="+mn-ea"/>
              <a:sym typeface="+mn-lt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688" cy="166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4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3951152" y="3351130"/>
            <a:ext cx="1261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spc="600" dirty="0" smtClean="0">
                <a:solidFill>
                  <a:srgbClr val="175BB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引言</a:t>
            </a:r>
            <a:endParaRPr lang="zh-CN" altLang="en-US" sz="3600" spc="600" dirty="0">
              <a:solidFill>
                <a:srgbClr val="175BB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-1"/>
            <a:ext cx="9144000" cy="257175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964122" y="1971925"/>
            <a:ext cx="1215755" cy="1212528"/>
            <a:chOff x="712143" y="1268247"/>
            <a:chExt cx="2808000" cy="2808000"/>
          </a:xfrm>
          <a:solidFill>
            <a:schemeClr val="accent1">
              <a:lumMod val="75000"/>
            </a:schemeClr>
          </a:solidFill>
          <a:effectLst>
            <a:outerShdw blurRad="635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" name="椭圆 1"/>
            <p:cNvSpPr>
              <a:spLocks noChangeAspect="1"/>
            </p:cNvSpPr>
            <p:nvPr/>
          </p:nvSpPr>
          <p:spPr>
            <a:xfrm>
              <a:off x="712143" y="1268247"/>
              <a:ext cx="2808000" cy="2808000"/>
            </a:xfrm>
            <a:prstGeom prst="ellipse">
              <a:avLst/>
            </a:prstGeom>
            <a:solidFill>
              <a:srgbClr val="175BBE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spc="600">
                <a:solidFill>
                  <a:srgbClr val="00B0F0"/>
                </a:solidFill>
                <a:latin typeface="方正粗倩简体" pitchFamily="65" charset="-122"/>
                <a:ea typeface="方正粗倩简体" pitchFamily="65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10492" y="1930457"/>
              <a:ext cx="1611295" cy="14967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 smtClean="0">
                  <a:ln w="6350">
                    <a:noFill/>
                  </a:ln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01</a:t>
              </a:r>
              <a:endParaRPr lang="zh-CN" altLang="en-US" sz="3600" dirty="0">
                <a:ln w="6350">
                  <a:noFill/>
                </a:ln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" descr="e7d195523061f1c0205959036996ad55c215b892a7aac5c0B9ADEF7896FB48F2EF97163A2DE1401E1875DEDC438B7864AD24CA23553DBBBD975DAF4CAD4A2592689FFB6CEE59FFA55B2702D0E5EE29CDD5C9987462A1CF621279BC917F1F322D2EB90B77F36688176585F0070D7D31709696B5FBF72F221375B8581425C2C6E016837B3865B85312"/>
          <p:cNvGrpSpPr/>
          <p:nvPr/>
        </p:nvGrpSpPr>
        <p:grpSpPr>
          <a:xfrm>
            <a:off x="755576" y="237877"/>
            <a:ext cx="2880320" cy="461665"/>
            <a:chOff x="1508072" y="276180"/>
            <a:chExt cx="8429490" cy="615555"/>
          </a:xfrm>
        </p:grpSpPr>
        <p:sp>
          <p:nvSpPr>
            <p:cNvPr id="20" name="TextBox 62" descr="e7d195523061f1c0205959036996ad55c215b892a7aac5c0B9ADEF7896FB48F2EF97163A2DE1401E1875DEDC438B7864AD24CA23553DBBBD975DAF4CAD4A2592689FFB6CEE59FFA55B2702D0E5EE29CDF0034FBECF3F39D9E56CE59B316F8DECE0E2BD70ABFAACF571AD15CF4A370499F686CAF25182A10EFCA9B4565897AC25F109E939A694F130"/>
            <p:cNvSpPr txBox="1"/>
            <p:nvPr/>
          </p:nvSpPr>
          <p:spPr>
            <a:xfrm>
              <a:off x="5480139" y="386979"/>
              <a:ext cx="4457423" cy="46824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endParaRPr lang="en-US" altLang="zh-CN" sz="1400" dirty="0">
                <a:solidFill>
                  <a:srgbClr val="175BBE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22" name="矩形 21" descr="e7d195523061f1c0205959036996ad55c215b892a7aac5c0B9ADEF7896FB48F2EF97163A2DE1401E1875DEDC438B7864AD24CA23553DBBBD975DAF4CAD4A2592689FFB6CEE59FFA55B2702D0E5EE29CDF0034FBECF3F39D9E56CE59B316F8DECE0E2BD70ABFAACF571AD15CF4A370499F686CAF25182A10EFCA9B4565897AC25F109E939A694F130"/>
            <p:cNvSpPr/>
            <p:nvPr/>
          </p:nvSpPr>
          <p:spPr>
            <a:xfrm>
              <a:off x="1508072" y="276180"/>
              <a:ext cx="4256203" cy="615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rgbClr val="175BBE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Open Sans Light" panose="020B0306030504020204" pitchFamily="34" charset="0"/>
                </a:rPr>
                <a:t>引言</a:t>
              </a:r>
              <a:endParaRPr lang="en-US" altLang="zh-CN" sz="2400" dirty="0">
                <a:solidFill>
                  <a:srgbClr val="175BBE"/>
                </a:solidFill>
                <a:latin typeface="等线" panose="02010600030101010101" pitchFamily="2" charset="-122"/>
                <a:ea typeface="等线" panose="02010600030101010101" pitchFamily="2" charset="-122"/>
                <a:cs typeface="Open Sans Light" panose="020B0306030504020204" pitchFamily="34" charset="0"/>
              </a:endParaRPr>
            </a:p>
          </p:txBody>
        </p:sp>
      </p:grpSp>
      <p:pic>
        <p:nvPicPr>
          <p:cNvPr id="70" name="Picture 3" descr="C:\Users\imac\Desktop\logo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8" y="117790"/>
            <a:ext cx="690670" cy="675736"/>
          </a:xfrm>
          <a:prstGeom prst="rect">
            <a:avLst/>
          </a:prstGeom>
          <a:noFill/>
        </p:spPr>
      </p:pic>
      <p:sp>
        <p:nvSpPr>
          <p:cNvPr id="13" name="文本框 3"/>
          <p:cNvSpPr txBox="1"/>
          <p:nvPr/>
        </p:nvSpPr>
        <p:spPr>
          <a:xfrm>
            <a:off x="1353050" y="1071552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笔杆网在智慧服务过</a:t>
            </a:r>
            <a:r>
              <a:rPr lang="zh-CN" altLang="en-US" sz="2400" dirty="0">
                <a:latin typeface="等线" panose="02010600030101010101" pitchFamily="2" charset="-122"/>
                <a:ea typeface="等线" panose="02010600030101010101" pitchFamily="2" charset="-122"/>
              </a:rPr>
              <a:t>程中</a:t>
            </a:r>
            <a:r>
              <a:rPr lang="zh-CN" altLang="en-US" sz="2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扮演的重要</a:t>
            </a:r>
            <a:r>
              <a:rPr lang="zh-CN" altLang="en-US" sz="2400" dirty="0">
                <a:latin typeface="等线" panose="02010600030101010101" pitchFamily="2" charset="-122"/>
                <a:ea typeface="等线" panose="02010600030101010101" pitchFamily="2" charset="-122"/>
              </a:rPr>
              <a:t>角色</a:t>
            </a: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</a:rPr>
              <a:t>——</a:t>
            </a:r>
            <a:endParaRPr lang="zh-CN" altLang="en-US" sz="24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pSp>
        <p:nvGrpSpPr>
          <p:cNvPr id="3" name="组合 14"/>
          <p:cNvGrpSpPr/>
          <p:nvPr/>
        </p:nvGrpSpPr>
        <p:grpSpPr>
          <a:xfrm>
            <a:off x="4441094" y="2427734"/>
            <a:ext cx="3659298" cy="470176"/>
            <a:chOff x="827584" y="3651870"/>
            <a:chExt cx="3099370" cy="470176"/>
          </a:xfrm>
          <a:effectLst>
            <a:outerShdw blurRad="254000" sx="105000" sy="105000" algn="ctr" rotWithShape="0">
              <a:prstClr val="black">
                <a:alpha val="25000"/>
              </a:prstClr>
            </a:outerShdw>
          </a:effectLst>
        </p:grpSpPr>
        <p:sp>
          <p:nvSpPr>
            <p:cNvPr id="16" name="矩形: 圆角 5"/>
            <p:cNvSpPr/>
            <p:nvPr/>
          </p:nvSpPr>
          <p:spPr>
            <a:xfrm>
              <a:off x="827584" y="3651870"/>
              <a:ext cx="3099370" cy="470176"/>
            </a:xfrm>
            <a:prstGeom prst="roundRect">
              <a:avLst/>
            </a:prstGeom>
            <a:gradFill flip="none" rotWithShape="1">
              <a:gsLst>
                <a:gs pos="100000">
                  <a:srgbClr val="175BBE"/>
                </a:gs>
                <a:gs pos="0">
                  <a:srgbClr val="1D8FE7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187664" y="3693936"/>
              <a:ext cx="25644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训练论文写作素养</a:t>
              </a:r>
            </a:p>
          </p:txBody>
        </p:sp>
      </p:grpSp>
      <p:grpSp>
        <p:nvGrpSpPr>
          <p:cNvPr id="4" name="组合 17"/>
          <p:cNvGrpSpPr/>
          <p:nvPr/>
        </p:nvGrpSpPr>
        <p:grpSpPr>
          <a:xfrm>
            <a:off x="4441094" y="3070676"/>
            <a:ext cx="3659298" cy="470176"/>
            <a:chOff x="827584" y="3651870"/>
            <a:chExt cx="3099370" cy="470176"/>
          </a:xfrm>
          <a:effectLst>
            <a:outerShdw blurRad="254000" sx="105000" sy="105000" algn="ctr" rotWithShape="0">
              <a:prstClr val="black">
                <a:alpha val="25000"/>
              </a:prstClr>
            </a:outerShdw>
          </a:effectLst>
        </p:grpSpPr>
        <p:sp>
          <p:nvSpPr>
            <p:cNvPr id="19" name="矩形: 圆角 5"/>
            <p:cNvSpPr/>
            <p:nvPr/>
          </p:nvSpPr>
          <p:spPr>
            <a:xfrm>
              <a:off x="827584" y="3651870"/>
              <a:ext cx="3099370" cy="470176"/>
            </a:xfrm>
            <a:prstGeom prst="roundRect">
              <a:avLst/>
            </a:prstGeom>
            <a:gradFill flip="none" rotWithShape="1">
              <a:gsLst>
                <a:gs pos="100000">
                  <a:srgbClr val="175BBE"/>
                </a:gs>
                <a:gs pos="0">
                  <a:srgbClr val="1D8FE7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187664" y="3693936"/>
              <a:ext cx="25644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提高学习思考效率</a:t>
              </a:r>
            </a:p>
          </p:txBody>
        </p:sp>
      </p:grpSp>
      <p:grpSp>
        <p:nvGrpSpPr>
          <p:cNvPr id="5" name="组合 28"/>
          <p:cNvGrpSpPr/>
          <p:nvPr/>
        </p:nvGrpSpPr>
        <p:grpSpPr>
          <a:xfrm>
            <a:off x="4441094" y="3723878"/>
            <a:ext cx="3659298" cy="470176"/>
            <a:chOff x="827584" y="3651870"/>
            <a:chExt cx="3099370" cy="470176"/>
          </a:xfrm>
          <a:effectLst>
            <a:outerShdw blurRad="254000" sx="105000" sy="105000" algn="ctr" rotWithShape="0">
              <a:prstClr val="black">
                <a:alpha val="25000"/>
              </a:prstClr>
            </a:outerShdw>
          </a:effectLst>
        </p:grpSpPr>
        <p:sp>
          <p:nvSpPr>
            <p:cNvPr id="30" name="矩形: 圆角 5"/>
            <p:cNvSpPr/>
            <p:nvPr/>
          </p:nvSpPr>
          <p:spPr>
            <a:xfrm>
              <a:off x="827584" y="3651870"/>
              <a:ext cx="3099370" cy="470176"/>
            </a:xfrm>
            <a:prstGeom prst="roundRect">
              <a:avLst/>
            </a:prstGeom>
            <a:gradFill flip="none" rotWithShape="1">
              <a:gsLst>
                <a:gs pos="100000">
                  <a:srgbClr val="175BBE"/>
                </a:gs>
                <a:gs pos="0">
                  <a:srgbClr val="1D8FE7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1187664" y="3712254"/>
              <a:ext cx="27216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培养学习和解决问题能力</a:t>
              </a:r>
            </a:p>
          </p:txBody>
        </p:sp>
      </p:grpSp>
      <p:grpSp>
        <p:nvGrpSpPr>
          <p:cNvPr id="23" name="组合 14"/>
          <p:cNvGrpSpPr/>
          <p:nvPr/>
        </p:nvGrpSpPr>
        <p:grpSpPr>
          <a:xfrm>
            <a:off x="4441094" y="1779662"/>
            <a:ext cx="3659298" cy="470176"/>
            <a:chOff x="827584" y="3651870"/>
            <a:chExt cx="3099370" cy="470176"/>
          </a:xfrm>
          <a:effectLst>
            <a:outerShdw blurRad="254000" sx="105000" sy="105000" algn="ctr" rotWithShape="0">
              <a:prstClr val="black">
                <a:alpha val="25000"/>
              </a:prstClr>
            </a:outerShdw>
          </a:effectLst>
        </p:grpSpPr>
        <p:sp>
          <p:nvSpPr>
            <p:cNvPr id="24" name="矩形: 圆角 5"/>
            <p:cNvSpPr/>
            <p:nvPr/>
          </p:nvSpPr>
          <p:spPr>
            <a:xfrm>
              <a:off x="827584" y="3651870"/>
              <a:ext cx="3099370" cy="470176"/>
            </a:xfrm>
            <a:prstGeom prst="roundRect">
              <a:avLst/>
            </a:prstGeom>
            <a:gradFill flip="none" rotWithShape="1">
              <a:gsLst>
                <a:gs pos="100000">
                  <a:srgbClr val="175BBE"/>
                </a:gs>
                <a:gs pos="0">
                  <a:srgbClr val="1D8FE7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187664" y="3693936"/>
              <a:ext cx="25644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资源链接与重组</a:t>
              </a:r>
              <a:endParaRPr lang="zh-CN" altLang="en-US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sp>
        <p:nvSpPr>
          <p:cNvPr id="26" name="矩形: 圆角 5"/>
          <p:cNvSpPr/>
          <p:nvPr/>
        </p:nvSpPr>
        <p:spPr>
          <a:xfrm>
            <a:off x="597367" y="1635647"/>
            <a:ext cx="3542585" cy="2736304"/>
          </a:xfrm>
          <a:prstGeom prst="roundRect">
            <a:avLst/>
          </a:prstGeom>
          <a:gradFill flip="none" rotWithShape="1">
            <a:gsLst>
              <a:gs pos="100000">
                <a:srgbClr val="175BBE"/>
              </a:gs>
              <a:gs pos="0">
                <a:srgbClr val="1D8FE7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755577" y="1774525"/>
            <a:ext cx="31683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</a:t>
            </a:r>
            <a:r>
              <a:rPr lang="zh-CN" altLang="en-US" sz="14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笔杆</a:t>
            </a:r>
            <a:r>
              <a:rPr lang="zh-CN" altLang="en-US" sz="14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网</a:t>
            </a:r>
            <a:r>
              <a:rPr lang="zh-CN" altLang="en-US" sz="14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是</a:t>
            </a:r>
            <a:r>
              <a:rPr lang="zh-CN" altLang="en-US" sz="14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首款基于大数据与</a:t>
            </a:r>
            <a:r>
              <a:rPr lang="en-US" altLang="zh-CN" sz="14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AI</a:t>
            </a:r>
            <a:r>
              <a:rPr lang="zh-CN" altLang="en-US" sz="14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智能技术，链接图书馆海量资源为用户提供深度化的场景服务</a:t>
            </a:r>
            <a:r>
              <a:rPr lang="zh-CN" altLang="en-US" sz="14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的写作平台</a:t>
            </a:r>
            <a:r>
              <a:rPr lang="zh-CN" altLang="en-US" sz="14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endParaRPr lang="en-US" altLang="zh-CN" sz="14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</a:t>
            </a:r>
            <a:r>
              <a:rPr lang="zh-CN" altLang="en-US" sz="14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一直</a:t>
            </a:r>
            <a:r>
              <a:rPr lang="zh-CN" altLang="en-US" sz="14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以来</a:t>
            </a:r>
            <a:r>
              <a:rPr lang="zh-CN" altLang="en-US" sz="14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，</a:t>
            </a:r>
            <a:r>
              <a:rPr lang="zh-CN" altLang="en-US" sz="14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致力于用数据改变</a:t>
            </a:r>
            <a:r>
              <a:rPr lang="zh-CN" altLang="en-US" sz="14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信息，用技术升级创新，用体验改变服务。</a:t>
            </a:r>
            <a:endParaRPr lang="en-US" altLang="zh-CN" sz="14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" descr="e7d195523061f1c0205959036996ad55c215b892a7aac5c0B9ADEF7896FB48F2EF97163A2DE1401E1875DEDC438B7864AD24CA23553DBBBD975DAF4CAD4A2592689FFB6CEE59FFA55B2702D0E5EE29CDD5C9987462A1CF621279BC917F1F322D2EB90B77F36688176585F0070D7D31709696B5FBF72F221375B8581425C2C6E016837B3865B85312"/>
          <p:cNvGrpSpPr/>
          <p:nvPr/>
        </p:nvGrpSpPr>
        <p:grpSpPr>
          <a:xfrm>
            <a:off x="755576" y="237877"/>
            <a:ext cx="2880320" cy="461665"/>
            <a:chOff x="1508072" y="276180"/>
            <a:chExt cx="8429490" cy="615555"/>
          </a:xfrm>
        </p:grpSpPr>
        <p:sp>
          <p:nvSpPr>
            <p:cNvPr id="20" name="TextBox 62" descr="e7d195523061f1c0205959036996ad55c215b892a7aac5c0B9ADEF7896FB48F2EF97163A2DE1401E1875DEDC438B7864AD24CA23553DBBBD975DAF4CAD4A2592689FFB6CEE59FFA55B2702D0E5EE29CDF0034FBECF3F39D9E56CE59B316F8DECE0E2BD70ABFAACF571AD15CF4A370499F686CAF25182A10EFCA9B4565897AC25F109E939A694F130"/>
            <p:cNvSpPr txBox="1"/>
            <p:nvPr/>
          </p:nvSpPr>
          <p:spPr>
            <a:xfrm>
              <a:off x="5480139" y="386979"/>
              <a:ext cx="4457423" cy="46824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endParaRPr lang="en-US" altLang="zh-CN" sz="1400" dirty="0">
                <a:solidFill>
                  <a:srgbClr val="175BBE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22" name="矩形 21" descr="e7d195523061f1c0205959036996ad55c215b892a7aac5c0B9ADEF7896FB48F2EF97163A2DE1401E1875DEDC438B7864AD24CA23553DBBBD975DAF4CAD4A2592689FFB6CEE59FFA55B2702D0E5EE29CDF0034FBECF3F39D9E56CE59B316F8DECE0E2BD70ABFAACF571AD15CF4A370499F686CAF25182A10EFCA9B4565897AC25F109E939A694F130"/>
            <p:cNvSpPr/>
            <p:nvPr/>
          </p:nvSpPr>
          <p:spPr>
            <a:xfrm>
              <a:off x="1508072" y="276180"/>
              <a:ext cx="4256203" cy="615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 smtClean="0">
                  <a:solidFill>
                    <a:srgbClr val="175BBE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Open Sans Light" panose="020B0306030504020204" pitchFamily="34" charset="0"/>
                </a:rPr>
                <a:t>登录方式</a:t>
              </a:r>
              <a:endParaRPr lang="en-US" altLang="zh-CN" sz="2400" dirty="0">
                <a:solidFill>
                  <a:srgbClr val="175BBE"/>
                </a:solidFill>
                <a:latin typeface="等线" panose="02010600030101010101" pitchFamily="2" charset="-122"/>
                <a:ea typeface="等线" panose="02010600030101010101" pitchFamily="2" charset="-122"/>
                <a:cs typeface="Open Sans Light" panose="020B0306030504020204" pitchFamily="34" charset="0"/>
              </a:endParaRPr>
            </a:p>
          </p:txBody>
        </p:sp>
      </p:grpSp>
      <p:pic>
        <p:nvPicPr>
          <p:cNvPr id="70" name="Picture 3" descr="C:\Users\imac\Desktop\logo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8" y="117790"/>
            <a:ext cx="690670" cy="675736"/>
          </a:xfrm>
          <a:prstGeom prst="rect">
            <a:avLst/>
          </a:prstGeom>
          <a:noFill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793526"/>
            <a:ext cx="7759569" cy="350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5518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3412544" y="3351130"/>
            <a:ext cx="2339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spc="600" dirty="0" smtClean="0">
                <a:solidFill>
                  <a:srgbClr val="175BB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写作服务</a:t>
            </a:r>
            <a:endParaRPr lang="zh-CN" altLang="en-US" sz="3600" spc="600" dirty="0">
              <a:solidFill>
                <a:srgbClr val="175BB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-1"/>
            <a:ext cx="9144000" cy="257175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964122" y="1971925"/>
            <a:ext cx="1215755" cy="1212528"/>
            <a:chOff x="712143" y="1268247"/>
            <a:chExt cx="2808000" cy="2808000"/>
          </a:xfrm>
          <a:solidFill>
            <a:schemeClr val="accent1">
              <a:lumMod val="75000"/>
            </a:schemeClr>
          </a:solidFill>
          <a:effectLst>
            <a:outerShdw blurRad="635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" name="椭圆 1"/>
            <p:cNvSpPr>
              <a:spLocks noChangeAspect="1"/>
            </p:cNvSpPr>
            <p:nvPr/>
          </p:nvSpPr>
          <p:spPr>
            <a:xfrm>
              <a:off x="712143" y="1268247"/>
              <a:ext cx="2808000" cy="2808000"/>
            </a:xfrm>
            <a:prstGeom prst="ellipse">
              <a:avLst/>
            </a:prstGeom>
            <a:solidFill>
              <a:srgbClr val="175BBE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spc="600">
                <a:solidFill>
                  <a:srgbClr val="00B0F0"/>
                </a:solidFill>
                <a:latin typeface="方正粗倩简体" pitchFamily="65" charset="-122"/>
                <a:ea typeface="方正粗倩简体" pitchFamily="65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10492" y="1930457"/>
              <a:ext cx="1611295" cy="14967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>
                  <a:ln w="6350">
                    <a:noFill/>
                  </a:ln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02</a:t>
              </a:r>
              <a:endParaRPr lang="zh-CN" altLang="en-US" sz="3600" dirty="0">
                <a:ln w="6350">
                  <a:noFill/>
                </a:ln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36069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" descr="e7d195523061f1c0205959036996ad55c215b892a7aac5c0B9ADEF7896FB48F2EF97163A2DE1401E1875DEDC438B7864AD24CA23553DBBBD975DAF4CAD4A2592689FFB6CEE59FFA55B2702D0E5EE29CDD5C9987462A1CF621279BC917F1F322D2EB90B77F36688176585F0070D7D31709696B5FBF72F221375B8581425C2C6E016837B3865B85312"/>
          <p:cNvGrpSpPr/>
          <p:nvPr/>
        </p:nvGrpSpPr>
        <p:grpSpPr>
          <a:xfrm>
            <a:off x="755576" y="237877"/>
            <a:ext cx="2880320" cy="461665"/>
            <a:chOff x="1508072" y="276180"/>
            <a:chExt cx="8429490" cy="615555"/>
          </a:xfrm>
        </p:grpSpPr>
        <p:sp>
          <p:nvSpPr>
            <p:cNvPr id="20" name="TextBox 62" descr="e7d195523061f1c0205959036996ad55c215b892a7aac5c0B9ADEF7896FB48F2EF97163A2DE1401E1875DEDC438B7864AD24CA23553DBBBD975DAF4CAD4A2592689FFB6CEE59FFA55B2702D0E5EE29CDF0034FBECF3F39D9E56CE59B316F8DECE0E2BD70ABFAACF571AD15CF4A370499F686CAF25182A10EFCA9B4565897AC25F109E939A694F130"/>
            <p:cNvSpPr txBox="1"/>
            <p:nvPr/>
          </p:nvSpPr>
          <p:spPr>
            <a:xfrm>
              <a:off x="5480139" y="386979"/>
              <a:ext cx="4457423" cy="46824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endParaRPr lang="en-US" altLang="zh-CN" sz="1400" dirty="0">
                <a:solidFill>
                  <a:srgbClr val="175BBE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22" name="矩形 21" descr="e7d195523061f1c0205959036996ad55c215b892a7aac5c0B9ADEF7896FB48F2EF97163A2DE1401E1875DEDC438B7864AD24CA23553DBBBD975DAF4CAD4A2592689FFB6CEE59FFA55B2702D0E5EE29CDF0034FBECF3F39D9E56CE59B316F8DECE0E2BD70ABFAACF571AD15CF4A370499F686CAF25182A10EFCA9B4565897AC25F109E939A694F130"/>
            <p:cNvSpPr/>
            <p:nvPr/>
          </p:nvSpPr>
          <p:spPr>
            <a:xfrm>
              <a:off x="1508072" y="276180"/>
              <a:ext cx="4256203" cy="615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 smtClean="0">
                  <a:solidFill>
                    <a:srgbClr val="175BBE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Open Sans Light" panose="020B0306030504020204" pitchFamily="34" charset="0"/>
                </a:rPr>
                <a:t>功能模块</a:t>
              </a:r>
              <a:endParaRPr lang="en-US" altLang="zh-CN" sz="2400" dirty="0">
                <a:solidFill>
                  <a:srgbClr val="175BBE"/>
                </a:solidFill>
                <a:latin typeface="等线" panose="02010600030101010101" pitchFamily="2" charset="-122"/>
                <a:ea typeface="等线" panose="02010600030101010101" pitchFamily="2" charset="-122"/>
                <a:cs typeface="Open Sans Light" panose="020B0306030504020204" pitchFamily="34" charset="0"/>
              </a:endParaRPr>
            </a:p>
          </p:txBody>
        </p:sp>
      </p:grpSp>
      <p:pic>
        <p:nvPicPr>
          <p:cNvPr id="70" name="Picture 3" descr="C:\Users\imac\Desktop\logo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8" y="117790"/>
            <a:ext cx="690670" cy="675736"/>
          </a:xfrm>
          <a:prstGeom prst="rect">
            <a:avLst/>
          </a:prstGeom>
          <a:noFill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2633951"/>
            <a:ext cx="757978" cy="22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59582"/>
            <a:ext cx="6696744" cy="282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圆角矩形标注 9">
            <a:extLst>
              <a:ext uri="{FF2B5EF4-FFF2-40B4-BE49-F238E27FC236}">
                <a16:creationId xmlns="" xmlns:a16="http://schemas.microsoft.com/office/drawing/2014/main" id="{750D1C91-EDDA-4BC2-9AB1-04ACC014BD7F}"/>
              </a:ext>
            </a:extLst>
          </p:cNvPr>
          <p:cNvSpPr/>
          <p:nvPr/>
        </p:nvSpPr>
        <p:spPr>
          <a:xfrm>
            <a:off x="271881" y="1644521"/>
            <a:ext cx="1512168" cy="1656184"/>
          </a:xfrm>
          <a:prstGeom prst="wedgeRoundRectCallout">
            <a:avLst>
              <a:gd name="adj1" fmla="val 54880"/>
              <a:gd name="adj2" fmla="val -39390"/>
              <a:gd name="adj3" fmla="val 16667"/>
            </a:avLst>
          </a:prstGeom>
          <a:ln>
            <a:solidFill>
              <a:srgbClr val="22B3A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zh-CN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lnSpc>
                <a:spcPct val="130000"/>
              </a:lnSpc>
              <a:defRPr/>
            </a:pPr>
            <a:r>
              <a:rPr lang="zh-CN" altLang="en-US" b="1" dirty="0" smtClean="0">
                <a:solidFill>
                  <a:schemeClr val="tx1"/>
                </a:solidFill>
                <a:cs typeface="+mn-ea"/>
                <a:sym typeface="+mn-lt"/>
              </a:rPr>
              <a:t>十二大功能模块，满足师生的写作需求。</a:t>
            </a:r>
            <a:endParaRPr lang="en-US" altLang="zh-CN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51397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" descr="e7d195523061f1c0205959036996ad55c215b892a7aac5c0B9ADEF7896FB48F2EF97163A2DE1401E1875DEDC438B7864AD24CA23553DBBBD975DAF4CAD4A2592689FFB6CEE59FFA55B2702D0E5EE29CDD5C9987462A1CF621279BC917F1F322D2EB90B77F36688176585F0070D7D31709696B5FBF72F221375B8581425C2C6E016837B3865B85312"/>
          <p:cNvGrpSpPr/>
          <p:nvPr/>
        </p:nvGrpSpPr>
        <p:grpSpPr>
          <a:xfrm>
            <a:off x="755576" y="237877"/>
            <a:ext cx="2880320" cy="461665"/>
            <a:chOff x="1508072" y="276180"/>
            <a:chExt cx="8429490" cy="615555"/>
          </a:xfrm>
        </p:grpSpPr>
        <p:sp>
          <p:nvSpPr>
            <p:cNvPr id="20" name="TextBox 62" descr="e7d195523061f1c0205959036996ad55c215b892a7aac5c0B9ADEF7896FB48F2EF97163A2DE1401E1875DEDC438B7864AD24CA23553DBBBD975DAF4CAD4A2592689FFB6CEE59FFA55B2702D0E5EE29CDF0034FBECF3F39D9E56CE59B316F8DECE0E2BD70ABFAACF571AD15CF4A370499F686CAF25182A10EFCA9B4565897AC25F109E939A694F130"/>
            <p:cNvSpPr txBox="1"/>
            <p:nvPr/>
          </p:nvSpPr>
          <p:spPr>
            <a:xfrm>
              <a:off x="5480139" y="386979"/>
              <a:ext cx="4457423" cy="46824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endParaRPr lang="en-US" altLang="zh-CN" sz="1400" dirty="0">
                <a:solidFill>
                  <a:srgbClr val="175BBE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22" name="矩形 21" descr="e7d195523061f1c0205959036996ad55c215b892a7aac5c0B9ADEF7896FB48F2EF97163A2DE1401E1875DEDC438B7864AD24CA23553DBBBD975DAF4CAD4A2592689FFB6CEE59FFA55B2702D0E5EE29CDF0034FBECF3F39D9E56CE59B316F8DECE0E2BD70ABFAACF571AD15CF4A370499F686CAF25182A10EFCA9B4565897AC25F109E939A694F130"/>
            <p:cNvSpPr/>
            <p:nvPr/>
          </p:nvSpPr>
          <p:spPr>
            <a:xfrm>
              <a:off x="1508072" y="276180"/>
              <a:ext cx="4256203" cy="615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 smtClean="0">
                  <a:solidFill>
                    <a:srgbClr val="175BBE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Open Sans Light" panose="020B0306030504020204" pitchFamily="34" charset="0"/>
                </a:rPr>
                <a:t>写作步骤</a:t>
              </a:r>
              <a:endParaRPr lang="en-US" altLang="zh-CN" sz="2400" dirty="0">
                <a:solidFill>
                  <a:srgbClr val="175BBE"/>
                </a:solidFill>
                <a:latin typeface="等线" panose="02010600030101010101" pitchFamily="2" charset="-122"/>
                <a:ea typeface="等线" panose="02010600030101010101" pitchFamily="2" charset="-122"/>
                <a:cs typeface="Open Sans Light" panose="020B0306030504020204" pitchFamily="34" charset="0"/>
              </a:endParaRPr>
            </a:p>
          </p:txBody>
        </p:sp>
      </p:grpSp>
      <p:pic>
        <p:nvPicPr>
          <p:cNvPr id="70" name="Picture 3" descr="C:\Users\imac\Desktop\logo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8" y="117790"/>
            <a:ext cx="690670" cy="675736"/>
          </a:xfrm>
          <a:prstGeom prst="rect">
            <a:avLst/>
          </a:prstGeom>
          <a:noFill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2633951"/>
            <a:ext cx="757978" cy="22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圆角矩形标注 9">
            <a:extLst>
              <a:ext uri="{FF2B5EF4-FFF2-40B4-BE49-F238E27FC236}">
                <a16:creationId xmlns="" xmlns:a16="http://schemas.microsoft.com/office/drawing/2014/main" id="{750D1C91-EDDA-4BC2-9AB1-04ACC014BD7F}"/>
              </a:ext>
            </a:extLst>
          </p:cNvPr>
          <p:cNvSpPr/>
          <p:nvPr/>
        </p:nvSpPr>
        <p:spPr>
          <a:xfrm>
            <a:off x="251520" y="1635647"/>
            <a:ext cx="1512168" cy="1872207"/>
          </a:xfrm>
          <a:prstGeom prst="wedgeRoundRectCallout">
            <a:avLst>
              <a:gd name="adj1" fmla="val 54880"/>
              <a:gd name="adj2" fmla="val -39390"/>
              <a:gd name="adj3" fmla="val 16667"/>
            </a:avLst>
          </a:prstGeom>
          <a:ln>
            <a:solidFill>
              <a:srgbClr val="22B3A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zh-CN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lnSpc>
                <a:spcPct val="130000"/>
              </a:lnSpc>
              <a:defRPr/>
            </a:pPr>
            <a:r>
              <a:rPr lang="zh-CN" altLang="en-US" b="1" dirty="0" smtClean="0">
                <a:solidFill>
                  <a:schemeClr val="tx1"/>
                </a:solidFill>
                <a:cs typeface="+mn-ea"/>
                <a:sym typeface="+mn-lt"/>
              </a:rPr>
              <a:t>自带写作步骤提示，让论文写作不再是难题。</a:t>
            </a:r>
            <a:endParaRPr lang="en-US" altLang="zh-CN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704" y="1419622"/>
            <a:ext cx="660474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5161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8" descr="e7d195523061f1c0205959036996ad55c215b892a7aac5c0B9ADEF7896FB48F2EF97163A2DE1401E1875DEDC438B7864AD24CA23553DBBBD975DAF4CAD4A2592689FFB6CEE59FFA55B2702D0E5EE29CDD5C9987462A1CF621279BC917F1F322D2EB90B77F36688176585F0070D7D31709696B5FBF72F221375B8581425C2C6E016837B3865B85312"/>
          <p:cNvGrpSpPr/>
          <p:nvPr/>
        </p:nvGrpSpPr>
        <p:grpSpPr>
          <a:xfrm>
            <a:off x="755576" y="237877"/>
            <a:ext cx="3500058" cy="461665"/>
            <a:chOff x="1508072" y="276180"/>
            <a:chExt cx="10243203" cy="615553"/>
          </a:xfrm>
        </p:grpSpPr>
        <p:sp>
          <p:nvSpPr>
            <p:cNvPr id="3" name="TextBox 62" descr="e7d195523061f1c0205959036996ad55c215b892a7aac5c0B9ADEF7896FB48F2EF97163A2DE1401E1875DEDC438B7864AD24CA23553DBBBD975DAF4CAD4A2592689FFB6CEE59FFA55B2702D0E5EE29CDF0034FBECF3F39D9E56CE59B316F8DECE0E2BD70ABFAACF571AD15CF4A370499F686CAF25182A10EFCA9B4565897AC25F109E939A694F130"/>
            <p:cNvSpPr txBox="1"/>
            <p:nvPr/>
          </p:nvSpPr>
          <p:spPr>
            <a:xfrm>
              <a:off x="5697853" y="423485"/>
              <a:ext cx="6053422" cy="46824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endParaRPr lang="en-US" altLang="zh-CN" sz="1400" dirty="0">
                <a:solidFill>
                  <a:srgbClr val="175BBE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4" name="矩形 3" descr="e7d195523061f1c0205959036996ad55c215b892a7aac5c0B9ADEF7896FB48F2EF97163A2DE1401E1875DEDC438B7864AD24CA23553DBBBD975DAF4CAD4A2592689FFB6CEE59FFA55B2702D0E5EE29CDF0034FBECF3F39D9E56CE59B316F8DECE0E2BD70ABFAACF571AD15CF4A370499F686CAF25182A10EFCA9B4565897AC25F109E939A694F130"/>
            <p:cNvSpPr/>
            <p:nvPr/>
          </p:nvSpPr>
          <p:spPr>
            <a:xfrm>
              <a:off x="1508072" y="276180"/>
              <a:ext cx="4256203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rgbClr val="175BBE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Open Sans Light" panose="020B0306030504020204" pitchFamily="34" charset="0"/>
                </a:rPr>
                <a:t>选题分析</a:t>
              </a:r>
              <a:endParaRPr lang="en-US" altLang="zh-CN" sz="2400" dirty="0">
                <a:solidFill>
                  <a:srgbClr val="175BBE"/>
                </a:solidFill>
                <a:latin typeface="等线" panose="02010600030101010101" pitchFamily="2" charset="-122"/>
                <a:ea typeface="等线" panose="02010600030101010101" pitchFamily="2" charset="-122"/>
                <a:cs typeface="Open Sans Light" panose="020B0306030504020204" pitchFamily="34" charset="0"/>
              </a:endParaRPr>
            </a:p>
          </p:txBody>
        </p:sp>
      </p:grpSp>
      <p:pic>
        <p:nvPicPr>
          <p:cNvPr id="5" name="Picture 3" descr="C:\Users\imac\Desktop\logo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08" y="117790"/>
            <a:ext cx="690670" cy="675736"/>
          </a:xfrm>
          <a:prstGeom prst="rect">
            <a:avLst/>
          </a:prstGeom>
          <a:noFill/>
        </p:spPr>
      </p:pic>
      <p:sp>
        <p:nvSpPr>
          <p:cNvPr id="6" name="矩形: 圆角 5"/>
          <p:cNvSpPr/>
          <p:nvPr/>
        </p:nvSpPr>
        <p:spPr>
          <a:xfrm>
            <a:off x="71408" y="1995686"/>
            <a:ext cx="3044006" cy="1728192"/>
          </a:xfrm>
          <a:prstGeom prst="roundRect">
            <a:avLst/>
          </a:prstGeom>
          <a:gradFill>
            <a:gsLst>
              <a:gs pos="0">
                <a:srgbClr val="1D8FE7"/>
              </a:gs>
              <a:gs pos="100000">
                <a:srgbClr val="175BB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文本框 4"/>
          <p:cNvSpPr txBox="1"/>
          <p:nvPr/>
        </p:nvSpPr>
        <p:spPr>
          <a:xfrm>
            <a:off x="104408" y="2067694"/>
            <a:ext cx="3011006" cy="1532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根据用户写作场景，从千万题库</a:t>
            </a:r>
            <a:r>
              <a:rPr lang="zh-CN" altLang="en-US" sz="16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精准</a:t>
            </a:r>
            <a:r>
              <a:rPr lang="zh-CN" altLang="en-US" sz="16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推荐，各种图形化分析展示，</a:t>
            </a:r>
            <a:r>
              <a:rPr lang="zh-CN" altLang="en-US" sz="16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从宏观</a:t>
            </a:r>
            <a:r>
              <a:rPr lang="zh-CN" altLang="en-US" sz="16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角度揭示研究主题方向的</a:t>
            </a:r>
            <a:r>
              <a:rPr lang="zh-CN" altLang="en-US" sz="16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研究状况</a:t>
            </a:r>
            <a:r>
              <a:rPr lang="zh-CN" altLang="en-US" sz="16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2220"/>
            <a:ext cx="5256584" cy="304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018" y="406675"/>
            <a:ext cx="5045208" cy="242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997" y="651729"/>
            <a:ext cx="5194027" cy="283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15566"/>
            <a:ext cx="4215039" cy="366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24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49100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F49100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503</Words>
  <Application>Microsoft Office PowerPoint</Application>
  <PresentationFormat>全屏显示(16:9)</PresentationFormat>
  <Paragraphs>80</Paragraphs>
  <Slides>22</Slides>
  <Notes>13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4</cp:revision>
  <dcterms:created xsi:type="dcterms:W3CDTF">2016-09-12T12:51:00Z</dcterms:created>
  <dcterms:modified xsi:type="dcterms:W3CDTF">2021-06-22T02:27:31Z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